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5" r:id="rId2"/>
    <p:sldId id="256" r:id="rId3"/>
    <p:sldId id="257" r:id="rId4"/>
    <p:sldId id="258" r:id="rId5"/>
    <p:sldId id="259" r:id="rId6"/>
    <p:sldId id="262" r:id="rId7"/>
    <p:sldId id="263" r:id="rId8"/>
    <p:sldId id="265" r:id="rId9"/>
    <p:sldId id="264" r:id="rId10"/>
    <p:sldId id="260" r:id="rId11"/>
    <p:sldId id="261" r:id="rId12"/>
    <p:sldId id="292" r:id="rId13"/>
    <p:sldId id="296" r:id="rId14"/>
    <p:sldId id="297" r:id="rId15"/>
    <p:sldId id="273" r:id="rId16"/>
    <p:sldId id="277" r:id="rId17"/>
    <p:sldId id="298" r:id="rId18"/>
    <p:sldId id="299" r:id="rId19"/>
    <p:sldId id="275" r:id="rId20"/>
    <p:sldId id="300" r:id="rId21"/>
    <p:sldId id="280" r:id="rId22"/>
    <p:sldId id="301" r:id="rId23"/>
    <p:sldId id="281" r:id="rId24"/>
    <p:sldId id="282" r:id="rId25"/>
    <p:sldId id="283" r:id="rId26"/>
    <p:sldId id="284" r:id="rId27"/>
    <p:sldId id="285" r:id="rId28"/>
    <p:sldId id="286" r:id="rId29"/>
    <p:sldId id="287" r:id="rId30"/>
    <p:sldId id="288" r:id="rId31"/>
    <p:sldId id="289" r:id="rId32"/>
    <p:sldId id="290" r:id="rId33"/>
    <p:sldId id="2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FA5"/>
    <a:srgbClr val="FBF8B8"/>
    <a:srgbClr val="D5CF3E"/>
    <a:srgbClr val="9C67D1"/>
    <a:srgbClr val="A8C1FA"/>
    <a:srgbClr val="ADDFEA"/>
    <a:srgbClr val="FBE619"/>
    <a:srgbClr val="FA5A64"/>
    <a:srgbClr val="6ED9D9"/>
    <a:srgbClr val="FEE0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927" autoAdjust="0"/>
  </p:normalViewPr>
  <p:slideViewPr>
    <p:cSldViewPr showGuides="1">
      <p:cViewPr varScale="1">
        <p:scale>
          <a:sx n="70" d="100"/>
          <a:sy n="70" d="100"/>
        </p:scale>
        <p:origin x="738"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s://www.publicdomainpictures.net/en/view-image.php?image=243068&amp;picture=snow-background"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0" y="0"/>
            <a:ext cx="12188825" cy="2444115"/>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609600" y="-533400"/>
            <a:ext cx="13258800" cy="79248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0" y="0"/>
            <a:ext cx="12188825" cy="2444115"/>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13863056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266700" y="266700"/>
            <a:ext cx="11658600" cy="63246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856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626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image" Target="../media/image3.jpg"/><Relationship Id="rId5" Type="http://schemas.openxmlformats.org/officeDocument/2006/relationships/theme" Target="../theme/theme1.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75E8171-3D19-49B7-571D-34ADB4B071D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78876" y="0"/>
            <a:ext cx="1752600" cy="17526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8876" y="1752600"/>
            <a:ext cx="1752600" cy="17526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78876" y="3505200"/>
            <a:ext cx="1778876" cy="1778876"/>
          </a:xfrm>
          <a:prstGeom prst="rect">
            <a:avLst/>
          </a:prstGeom>
          <a:ln>
            <a:solidFill>
              <a:srgbClr val="CDB5FF"/>
            </a:solidFill>
          </a:ln>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2192000" cy="6858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2"/>
          <a:stretch>
            <a:fillRect/>
          </a:stretch>
        </p:blipFill>
        <p:spPr>
          <a:xfrm>
            <a:off x="39370" y="0"/>
            <a:ext cx="12113260" cy="6858000"/>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8" r:id="rId3"/>
    <p:sldLayoutId id="2147483659"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7" y="22534"/>
            <a:ext cx="12111888" cy="6812937"/>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0397" y="1288355"/>
            <a:ext cx="8151211" cy="45363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8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8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3415" y="3933683"/>
            <a:ext cx="8505176" cy="280788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9"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815" y="833819"/>
            <a:ext cx="1300004" cy="13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00572" y="4892576"/>
            <a:ext cx="5820987" cy="1014946"/>
          </a:xfrm>
          <a:prstGeom prst="rect">
            <a:avLst/>
          </a:prstGeom>
          <a:noFill/>
        </p:spPr>
        <p:txBody>
          <a:bodyPr wrap="none" lIns="90727" tIns="45365" rIns="90727" bIns="45365">
            <a:spAutoFit/>
          </a:bodyPr>
          <a:lstStyle/>
          <a:p>
            <a:pPr algn="ctr">
              <a:defRPr/>
            </a:pPr>
            <a:r>
              <a:rPr lang="en-US"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descr="图片2">
            <a:extLst>
              <a:ext uri="{FF2B5EF4-FFF2-40B4-BE49-F238E27FC236}">
                <a16:creationId xmlns:a16="http://schemas.microsoft.com/office/drawing/2014/main" id="{95C2FB44-322B-F21D-D35C-A2954B7168CB}"/>
              </a:ext>
            </a:extLst>
          </p:cNvPr>
          <p:cNvPicPr>
            <a:picLocks noChangeAspect="1"/>
          </p:cNvPicPr>
          <p:nvPr/>
        </p:nvPicPr>
        <p:blipFill>
          <a:blip r:embed="rId2"/>
          <a:srcRect t="1759" b="67991"/>
          <a:stretch>
            <a:fillRect/>
          </a:stretch>
        </p:blipFill>
        <p:spPr>
          <a:xfrm>
            <a:off x="-11509" y="-328887"/>
            <a:ext cx="12215018" cy="2074545"/>
          </a:xfrm>
          <a:prstGeom prst="rect">
            <a:avLst/>
          </a:prstGeom>
        </p:spPr>
      </p:pic>
      <p:pic>
        <p:nvPicPr>
          <p:cNvPr id="9" name="Hình ảnh 8">
            <a:extLst>
              <a:ext uri="{FF2B5EF4-FFF2-40B4-BE49-F238E27FC236}">
                <a16:creationId xmlns:a16="http://schemas.microsoft.com/office/drawing/2014/main" id="{CC0BF7A6-471E-457F-869B-6C7592B31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2631">
            <a:off x="3402987" y="211273"/>
            <a:ext cx="5386027" cy="5373324"/>
          </a:xfrm>
          <a:prstGeom prst="rect">
            <a:avLst/>
          </a:prstGeom>
        </p:spPr>
      </p:pic>
      <p:sp>
        <p:nvSpPr>
          <p:cNvPr id="4" name="Hình chữ nhật: Góc Tròn 3">
            <a:extLst>
              <a:ext uri="{FF2B5EF4-FFF2-40B4-BE49-F238E27FC236}">
                <a16:creationId xmlns:a16="http://schemas.microsoft.com/office/drawing/2014/main" id="{257B97DF-2198-C5A9-7C11-E203DB53B98A}"/>
              </a:ext>
            </a:extLst>
          </p:cNvPr>
          <p:cNvSpPr/>
          <p:nvPr/>
        </p:nvSpPr>
        <p:spPr>
          <a:xfrm>
            <a:off x="102213" y="3429000"/>
            <a:ext cx="11277600" cy="36576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ình ảnh 10">
            <a:extLst>
              <a:ext uri="{FF2B5EF4-FFF2-40B4-BE49-F238E27FC236}">
                <a16:creationId xmlns:a16="http://schemas.microsoft.com/office/drawing/2014/main" id="{7EE353E1-37EA-F108-4E8E-10311A7AE597}"/>
              </a:ext>
            </a:extLst>
          </p:cNvPr>
          <p:cNvPicPr>
            <a:picLocks noChangeAspect="1"/>
          </p:cNvPicPr>
          <p:nvPr/>
        </p:nvPicPr>
        <p:blipFill>
          <a:blip r:embed="rId7"/>
          <a:stretch>
            <a:fillRect/>
          </a:stretch>
        </p:blipFill>
        <p:spPr>
          <a:xfrm>
            <a:off x="2014374" y="3759890"/>
            <a:ext cx="8163252" cy="2152075"/>
          </a:xfrm>
          <a:prstGeom prst="rect">
            <a:avLst/>
          </a:prstGeom>
        </p:spPr>
      </p:pic>
      <p:pic>
        <p:nvPicPr>
          <p:cNvPr id="7" name="图片 15" descr="组 13">
            <a:extLst>
              <a:ext uri="{FF2B5EF4-FFF2-40B4-BE49-F238E27FC236}">
                <a16:creationId xmlns:a16="http://schemas.microsoft.com/office/drawing/2014/main" id="{F73838C4-07D5-B849-0411-FCE9E9A318F2}"/>
              </a:ext>
            </a:extLst>
          </p:cNvPr>
          <p:cNvPicPr>
            <a:picLocks noChangeAspect="1"/>
          </p:cNvPicPr>
          <p:nvPr/>
        </p:nvPicPr>
        <p:blipFill>
          <a:blip r:embed="rId8"/>
          <a:stretch>
            <a:fillRect/>
          </a:stretch>
        </p:blipFill>
        <p:spPr>
          <a:xfrm>
            <a:off x="39370" y="0"/>
            <a:ext cx="12113260" cy="6858000"/>
          </a:xfrm>
          <a:prstGeom prst="rect">
            <a:avLst/>
          </a:prstGeom>
        </p:spPr>
      </p:pic>
    </p:spTree>
    <p:extLst>
      <p:ext uri="{BB962C8B-B14F-4D97-AF65-F5344CB8AC3E}">
        <p14:creationId xmlns:p14="http://schemas.microsoft.com/office/powerpoint/2010/main" val="37084243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pic>
        <p:nvPicPr>
          <p:cNvPr id="7" name="Hình ảnh 6">
            <a:extLst>
              <a:ext uri="{FF2B5EF4-FFF2-40B4-BE49-F238E27FC236}">
                <a16:creationId xmlns:a16="http://schemas.microsoft.com/office/drawing/2014/main" id="{A22EE3A7-35BF-F149-72D0-A42770E9243F}"/>
              </a:ext>
            </a:extLst>
          </p:cNvPr>
          <p:cNvPicPr>
            <a:picLocks noChangeAspect="1"/>
          </p:cNvPicPr>
          <p:nvPr/>
        </p:nvPicPr>
        <p:blipFill>
          <a:blip r:embed="rId3"/>
          <a:stretch>
            <a:fillRect/>
          </a:stretch>
        </p:blipFill>
        <p:spPr>
          <a:xfrm>
            <a:off x="203621" y="194413"/>
            <a:ext cx="2362200" cy="1204566"/>
          </a:xfrm>
          <a:prstGeom prst="rect">
            <a:avLst/>
          </a:prstGeom>
        </p:spPr>
      </p:pic>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933099"/>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nghèo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nên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chẳng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có</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hoa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Tuy</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luôn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mạc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chất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quen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quê</a:t>
            </a:r>
            <a:r>
              <a:rPr lang="en-US" sz="27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hoa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thiên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lí</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thoảng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nhẹ</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700" dirty="0">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700" dirty="0">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latin typeface="Arial-Rounded" panose="020B0500000000000000" pitchFamily="34" charset="0"/>
                <a:ea typeface="Arial-Rounded" panose="020B0500000000000000" pitchFamily="34" charset="0"/>
                <a:cs typeface="Arial-Rounded" panose="020B0500000000000000" pitchFamily="34" charset="0"/>
              </a:rPr>
              <a:t> Ba,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Tư</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hoa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cau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lùng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Chín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hoa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ngâu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trứng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cua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tí</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tẹo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ẩn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sau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tầng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rậm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rạp</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nồng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nàn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Tưởng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có</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sờ</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nắm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7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mùi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ngõ</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cốm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lúa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căng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lồng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ngực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hít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thở</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latin typeface="Arial-Rounded" panose="020B0500000000000000" pitchFamily="34" charset="0"/>
                <a:ea typeface="Arial-Rounded" panose="020B0500000000000000" pitchFamily="34" charset="0"/>
                <a:cs typeface="Arial-Rounded" panose="020B0500000000000000" pitchFamily="34" charset="0"/>
              </a:rPr>
              <a:t> no </a:t>
            </a:r>
            <a:r>
              <a:rPr lang="en-US" sz="2700" dirty="0" err="1">
                <a:latin typeface="Arial-Rounded" panose="020B0500000000000000" pitchFamily="34" charset="0"/>
                <a:ea typeface="Arial-Rounded" panose="020B0500000000000000" pitchFamily="34" charset="0"/>
                <a:cs typeface="Arial-Rounded" panose="020B0500000000000000" pitchFamily="34" charset="0"/>
              </a:rPr>
              <a:t>nê</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giống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hít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nồi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gạo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mới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bắc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và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ngồi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mâm</a:t>
            </a:r>
            <a:r>
              <a:rPr lang="en-US" sz="27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chanh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bưởi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xương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sông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lốt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bạc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hà</a:t>
            </a:r>
            <a:r>
              <a:rPr lang="en-US" sz="2700" dirty="0">
                <a:latin typeface="Arial-Rounded" panose="020B0500000000000000" pitchFamily="34" charset="0"/>
                <a:ea typeface="Arial-Rounded" panose="020B0500000000000000" pitchFamily="34" charset="0"/>
                <a:cs typeface="Arial-Rounded" panose="020B0500000000000000" pitchFamily="34" charset="0"/>
              </a:rPr>
              <a:t>, ... </a:t>
            </a:r>
            <a:r>
              <a:rPr lang="en-US" sz="2700" dirty="0" err="1">
                <a:latin typeface="Arial-Rounded" panose="020B0500000000000000" pitchFamily="34" charset="0"/>
                <a:ea typeface="Arial-Rounded" panose="020B0500000000000000" pitchFamily="34" charset="0"/>
                <a:cs typeface="Arial-Rounded" panose="020B0500000000000000" pitchFamily="34" charset="0"/>
              </a:rPr>
              <a:t>hai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tay</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đượm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mùi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thôi</a:t>
            </a:r>
            <a:r>
              <a:rPr lang="en-US" sz="2700" dirty="0">
                <a:latin typeface="Arial-Rounded" panose="020B0500000000000000" pitchFamily="34" charset="0"/>
                <a:ea typeface="Arial-Rounded" panose="020B0500000000000000" pitchFamily="34" charset="0"/>
                <a:cs typeface="Arial-Rounded" panose="020B0500000000000000" pitchFamily="34"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spTree>
    <p:extLst>
      <p:ext uri="{BB962C8B-B14F-4D97-AF65-F5344CB8AC3E}">
        <p14:creationId xmlns:p14="http://schemas.microsoft.com/office/powerpoint/2010/main" val="42727972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nghèo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nên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chẳng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có</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hoa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Tuy</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luôn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mạc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chất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quen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quê</a:t>
            </a:r>
            <a:r>
              <a:rPr lang="en-US" sz="27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hoa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thiên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lí</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thoảng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nhẹ</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700" dirty="0">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700" dirty="0">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latin typeface="Arial-Rounded" panose="020B0500000000000000" pitchFamily="34" charset="0"/>
                <a:ea typeface="Arial-Rounded" panose="020B0500000000000000" pitchFamily="34" charset="0"/>
                <a:cs typeface="Arial-Rounded" panose="020B0500000000000000" pitchFamily="34" charset="0"/>
              </a:rPr>
              <a:t> Ba,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Tư</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hoa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cau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lùng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Chín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hoa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ngâu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trứng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cua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tí</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tẹo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ẩn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sau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tầng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rậm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rạp</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nồng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nàn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Tưởng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có</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sờ</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nắm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7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mùi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ngõ</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cốm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lúa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căng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lồng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ngực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hít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thở</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latin typeface="Arial-Rounded" panose="020B0500000000000000" pitchFamily="34" charset="0"/>
                <a:ea typeface="Arial-Rounded" panose="020B0500000000000000" pitchFamily="34" charset="0"/>
                <a:cs typeface="Arial-Rounded" panose="020B0500000000000000" pitchFamily="34" charset="0"/>
              </a:rPr>
              <a:t> no </a:t>
            </a:r>
            <a:r>
              <a:rPr lang="en-US" sz="2700" dirty="0" err="1">
                <a:latin typeface="Arial-Rounded" panose="020B0500000000000000" pitchFamily="34" charset="0"/>
                <a:ea typeface="Arial-Rounded" panose="020B0500000000000000" pitchFamily="34" charset="0"/>
                <a:cs typeface="Arial-Rounded" panose="020B0500000000000000" pitchFamily="34" charset="0"/>
              </a:rPr>
              <a:t>nê</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giống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hít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nồi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gạo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mới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bắc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ra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và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ngồi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mâm</a:t>
            </a:r>
            <a:r>
              <a:rPr lang="en-US" sz="27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chanh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bưởi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xương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sông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lá</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lốt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nhu</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bạc</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hà</a:t>
            </a:r>
            <a:r>
              <a:rPr lang="en-US" sz="2700" dirty="0">
                <a:latin typeface="Arial-Rounded" panose="020B0500000000000000" pitchFamily="34" charset="0"/>
                <a:ea typeface="Arial-Rounded" panose="020B0500000000000000" pitchFamily="34" charset="0"/>
                <a:cs typeface="Arial-Rounded" panose="020B0500000000000000" pitchFamily="34" charset="0"/>
              </a:rPr>
              <a:t>, ... </a:t>
            </a:r>
            <a:r>
              <a:rPr lang="en-US" sz="2700" dirty="0" err="1">
                <a:latin typeface="Arial-Rounded" panose="020B0500000000000000" pitchFamily="34" charset="0"/>
                <a:ea typeface="Arial-Rounded" panose="020B0500000000000000" pitchFamily="34" charset="0"/>
                <a:cs typeface="Arial-Rounded" panose="020B0500000000000000" pitchFamily="34" charset="0"/>
              </a:rPr>
              <a:t>hai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tay</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đượm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mùi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thơm</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latin typeface="Arial-Rounded" panose="020B0500000000000000" pitchFamily="34" charset="0"/>
                <a:ea typeface="Arial-Rounded" panose="020B0500000000000000" pitchFamily="34" charset="0"/>
                <a:cs typeface="Arial-Rounded" panose="020B0500000000000000" pitchFamily="34" charset="0"/>
              </a:rPr>
              <a:t>thôi</a:t>
            </a:r>
            <a:r>
              <a:rPr lang="en-US" sz="27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Hình ảnh 1">
            <a:extLst>
              <a:ext uri="{FF2B5EF4-FFF2-40B4-BE49-F238E27FC236}">
                <a16:creationId xmlns:a16="http://schemas.microsoft.com/office/drawing/2014/main" id="{71CBAC4B-30F2-CD96-A9B7-B884174373D2}"/>
              </a:ext>
            </a:extLst>
          </p:cNvPr>
          <p:cNvPicPr>
            <a:picLocks noChangeAspect="1"/>
          </p:cNvPicPr>
          <p:nvPr/>
        </p:nvPicPr>
        <p:blipFill>
          <a:blip r:embed="rId3"/>
          <a:stretch>
            <a:fillRect/>
          </a:stretch>
        </p:blipFill>
        <p:spPr>
          <a:xfrm>
            <a:off x="125506" y="139572"/>
            <a:ext cx="2465294" cy="1261314"/>
          </a:xfrm>
          <a:prstGeom prst="rect">
            <a:avLst/>
          </a:prstGeom>
        </p:spPr>
      </p:pic>
    </p:spTree>
    <p:extLst>
      <p:ext uri="{BB962C8B-B14F-4D97-AF65-F5344CB8AC3E}">
        <p14:creationId xmlns:p14="http://schemas.microsoft.com/office/powerpoint/2010/main" val="3145648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dirty="0" err="1">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a:t>
            </a:r>
            <a:r>
              <a:rPr lang="en-US" sz="4000" dirty="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dirty="0" err="1">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làng</a:t>
            </a:r>
            <a:endParaRPr lang="en-US" sz="4000" dirty="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tôi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nghèo</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nên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nhà</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trồng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Tuy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vậy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tôi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luôn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mộc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mạc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chân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quen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thuộc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quê</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thiên</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lí</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thoảng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nhẹ</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đâu</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đây</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rồi</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thoáng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lại</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Ba,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Tư</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cau</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lạ</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lùng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Tám</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Chín</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ngâu</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viên</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trứng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cua</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tí</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tẹo</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ẩn</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sau</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tầng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xanh</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rậm</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rạp</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nồng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nàn</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thể</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sờ</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nắm</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làn</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ấy</a:t>
            </a:r>
            <a:r>
              <a:rPr lang="en-US" sz="27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Ngày</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mùa</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mùi</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vào</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trên</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ngoài</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sân</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đình</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trên</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ngõ</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Đó</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cốm</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lúa</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rơm</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rạ</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muốn</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căng</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lồng</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ngực</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ra</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mà</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hít</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thở</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no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nê</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thuở</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hít</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hà</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nồi</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cơm</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gạo</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mới</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mẹ</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bắc</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ra</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gọi</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cả</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nhà</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ngồi</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vào</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quanh</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mâm</a:t>
            </a:r>
            <a:r>
              <a:rPr lang="en-US" sz="27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Mùa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xuân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ngắt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chanh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bưởi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sông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lốt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nhu</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bạc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hai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tay</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cũng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đượm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mùi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mãi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thôi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Hình ảnh 1">
            <a:extLst>
              <a:ext uri="{FF2B5EF4-FFF2-40B4-BE49-F238E27FC236}">
                <a16:creationId xmlns:a16="http://schemas.microsoft.com/office/drawing/2014/main" id="{71CBAC4B-30F2-CD96-A9B7-B884174373D2}"/>
              </a:ext>
            </a:extLst>
          </p:cNvPr>
          <p:cNvPicPr>
            <a:picLocks noChangeAspect="1"/>
          </p:cNvPicPr>
          <p:nvPr/>
        </p:nvPicPr>
        <p:blipFill>
          <a:blip r:embed="rId3"/>
          <a:stretch>
            <a:fillRect/>
          </a:stretch>
        </p:blipFill>
        <p:spPr>
          <a:xfrm>
            <a:off x="125506" y="139572"/>
            <a:ext cx="2465294" cy="1261314"/>
          </a:xfrm>
          <a:prstGeom prst="rect">
            <a:avLst/>
          </a:prstGeom>
        </p:spPr>
      </p:pic>
    </p:spTree>
    <p:extLst>
      <p:ext uri="{BB962C8B-B14F-4D97-AF65-F5344CB8AC3E}">
        <p14:creationId xmlns:p14="http://schemas.microsoft.com/office/powerpoint/2010/main" val="41880188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933099"/>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tôi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nghèo</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nên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nhà</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trồng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Tuy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vậy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tôi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luôn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mộc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mạc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chân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quen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thuộc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quê</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lí</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thoảng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rồi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thoáng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cau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lùng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Chín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ngâu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viên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trứng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tí</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tẹo</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ẩn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rậm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rạp</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nồng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nàn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sờ</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nắm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ấy</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mùa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mùi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ngoài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đình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ngõ</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cốm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lúa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rạ</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căng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lồng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ngực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hít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thở</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nê</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thuở</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nhỏ</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hít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nồi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gạo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mới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mẹ</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bắc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gọi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quanh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Mùa</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xuân</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ngắt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chanh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bưởi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xương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sông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lốt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nhu</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bạc</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hà</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hai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tay</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mình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cũng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đượm</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mãi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thôi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5" name="Hình ảnh 4">
            <a:extLst>
              <a:ext uri="{FF2B5EF4-FFF2-40B4-BE49-F238E27FC236}">
                <a16:creationId xmlns:a16="http://schemas.microsoft.com/office/drawing/2014/main" id="{3BDB69FC-0696-5274-61BA-FCF1C6F7B895}"/>
              </a:ext>
            </a:extLst>
          </p:cNvPr>
          <p:cNvPicPr>
            <a:picLocks noChangeAspect="1"/>
          </p:cNvPicPr>
          <p:nvPr/>
        </p:nvPicPr>
        <p:blipFill>
          <a:blip r:embed="rId3"/>
          <a:stretch>
            <a:fillRect/>
          </a:stretch>
        </p:blipFill>
        <p:spPr>
          <a:xfrm>
            <a:off x="106680" y="121920"/>
            <a:ext cx="2493421" cy="1295066"/>
          </a:xfrm>
          <a:prstGeom prst="rect">
            <a:avLst/>
          </a:prstGeom>
        </p:spPr>
      </p:pic>
    </p:spTree>
    <p:extLst>
      <p:ext uri="{BB962C8B-B14F-4D97-AF65-F5344CB8AC3E}">
        <p14:creationId xmlns:p14="http://schemas.microsoft.com/office/powerpoint/2010/main" val="3346304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811CD29-C0E0-BA9A-F6BF-D5B746CDC652}"/>
              </a:ext>
            </a:extLst>
          </p:cNvPr>
          <p:cNvSpPr txBox="1"/>
          <p:nvPr/>
        </p:nvSpPr>
        <p:spPr>
          <a:xfrm>
            <a:off x="4676655" y="1600200"/>
            <a:ext cx="2838691" cy="4357860"/>
          </a:xfrm>
          <a:prstGeom prst="rect">
            <a:avLst/>
          </a:prstGeom>
          <a:noFill/>
        </p:spPr>
        <p:txBody>
          <a:bodyPr wrap="square">
            <a:spAutoFit/>
          </a:bodyPr>
          <a:lstStyle/>
          <a:p>
            <a:pPr algn="just">
              <a:lnSpc>
                <a:spcPct val="131000"/>
              </a:lnSpc>
            </a:pP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àng</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31000"/>
              </a:lnSpc>
            </a:pP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àn hương</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31000"/>
              </a:lnSpc>
            </a:pP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thiên </a:t>
            </a: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vi-VN" sz="3600" b="1">
                <a:solidFill>
                  <a:srgbClr val="3333FF"/>
                </a:solidFill>
                <a:latin typeface="AvantGarde" panose="00000400000000000000" pitchFamily="2" charset="0"/>
                <a:ea typeface="AvantGarde" panose="00000400000000000000" pitchFamily="2" charset="0"/>
                <a:cs typeface="AvantGarde" panose="00000400000000000000" pitchFamily="2" charset="0"/>
              </a:rPr>
              <a:t>í</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31000"/>
              </a:lnSpc>
            </a:pP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ạ </a:t>
            </a: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ùng</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31000"/>
              </a:lnSpc>
            </a:pP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ồng </a:t>
            </a: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àn</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31000"/>
              </a:lnSpc>
            </a:pP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o </a:t>
            </a: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ê</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3">
            <a:extLst>
              <a:ext uri="{FF2B5EF4-FFF2-40B4-BE49-F238E27FC236}">
                <a16:creationId xmlns:a16="http://schemas.microsoft.com/office/drawing/2014/main" id="{C34B0C0C-ADCB-6997-9CEC-D7F4EEFA200F}"/>
              </a:ext>
            </a:extLst>
          </p:cNvPr>
          <p:cNvSpPr txBox="1"/>
          <p:nvPr/>
        </p:nvSpPr>
        <p:spPr>
          <a:xfrm>
            <a:off x="3184950" y="535008"/>
            <a:ext cx="5822107" cy="830997"/>
          </a:xfrm>
          <a:prstGeom prst="rect">
            <a:avLst/>
          </a:prstGeom>
          <a:noFill/>
        </p:spPr>
        <p:txBody>
          <a:bodyPr wrap="none" lIns="0" tIns="0" rIns="0" bIns="0" rtlCol="0">
            <a:spAutoFit/>
          </a:bodyPr>
          <a:lstStyle/>
          <a:p>
            <a:pPr algn="ctr"/>
            <a:r>
              <a:rPr lang="en-US" sz="54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Luyện đọc từ khó</a:t>
            </a:r>
          </a:p>
        </p:txBody>
      </p:sp>
      <p:pic>
        <p:nvPicPr>
          <p:cNvPr id="5" name="Hình ảnh 4">
            <a:extLst>
              <a:ext uri="{FF2B5EF4-FFF2-40B4-BE49-F238E27FC236}">
                <a16:creationId xmlns:a16="http://schemas.microsoft.com/office/drawing/2014/main" id="{6BF32127-4D3C-AF5A-7884-08C218040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291" y="2057400"/>
            <a:ext cx="3593016" cy="4315974"/>
          </a:xfrm>
          <a:prstGeom prst="rect">
            <a:avLst/>
          </a:prstGeom>
        </p:spPr>
      </p:pic>
    </p:spTree>
    <p:extLst>
      <p:ext uri="{BB962C8B-B14F-4D97-AF65-F5344CB8AC3E}">
        <p14:creationId xmlns:p14="http://schemas.microsoft.com/office/powerpoint/2010/main" val="10838266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3578A-28E2-793D-ADD4-4C3F51450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020" y="2209800"/>
            <a:ext cx="4573145" cy="4581646"/>
          </a:xfrm>
          <a:prstGeom prst="rect">
            <a:avLst/>
          </a:prstGeom>
        </p:spPr>
      </p:pic>
      <p:sp>
        <p:nvSpPr>
          <p:cNvPr id="3" name="Hộp Văn bản 2">
            <a:extLst>
              <a:ext uri="{FF2B5EF4-FFF2-40B4-BE49-F238E27FC236}">
                <a16:creationId xmlns:a16="http://schemas.microsoft.com/office/drawing/2014/main" id="{C811CD29-C0E0-BA9A-F6BF-D5B746CDC652}"/>
              </a:ext>
            </a:extLst>
          </p:cNvPr>
          <p:cNvSpPr txBox="1"/>
          <p:nvPr/>
        </p:nvSpPr>
        <p:spPr>
          <a:xfrm>
            <a:off x="381000" y="2240280"/>
            <a:ext cx="9829800" cy="2390654"/>
          </a:xfrm>
          <a:prstGeom prst="rect">
            <a:avLst/>
          </a:prstGeom>
          <a:noFill/>
        </p:spPr>
        <p:txBody>
          <a:bodyPr wrap="square">
            <a:spAutoFit/>
          </a:bodyPr>
          <a:lstStyle/>
          <a:p>
            <a:pPr>
              <a:lnSpc>
                <a:spcPct val="120000"/>
              </a:lnSpc>
            </a:pPr>
            <a:r>
              <a:rPr lang="en-US" sz="3200" b="1">
                <a:solidFill>
                  <a:srgbClr val="1F7FA5"/>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Cứ muốn căng lồng ngực ra</a:t>
            </a:r>
            <a:r>
              <a:rPr lang="en-US" sz="3200" b="1">
                <a:no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mà hít thở đến no nê,</a:t>
            </a:r>
            <a:r>
              <a:rPr lang="en-US" sz="3200" b="1">
                <a:no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giống như thuở nhỏ</a:t>
            </a:r>
            <a:r>
              <a:rPr lang="en-US" sz="3200" b="1">
                <a:no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hít hà hương thơm</a:t>
            </a:r>
            <a:r>
              <a:rPr lang="en-US" sz="3200" b="1">
                <a:no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từ nồi cơm gạo mới mẹ bắc ra</a:t>
            </a:r>
            <a:r>
              <a:rPr lang="en-US" sz="3200" b="1">
                <a:no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và gọi cả nhà ngồi vào quanh mâm.</a:t>
            </a:r>
            <a:r>
              <a:rPr lang="en-US" sz="3200" b="1">
                <a:noFill/>
                <a:latin typeface="AvantGarde" panose="00000400000000000000" pitchFamily="2" charset="0"/>
                <a:ea typeface="AvantGarde" panose="00000400000000000000" pitchFamily="2" charset="0"/>
                <a:cs typeface="AvantGarde" panose="00000400000000000000" pitchFamily="2" charset="0"/>
              </a:rPr>
              <a:t>//</a:t>
            </a:r>
            <a:endParaRPr lang="vi-VN" sz="3200" b="1">
              <a:noFill/>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3">
            <a:extLst>
              <a:ext uri="{FF2B5EF4-FFF2-40B4-BE49-F238E27FC236}">
                <a16:creationId xmlns:a16="http://schemas.microsoft.com/office/drawing/2014/main" id="{C34B0C0C-ADCB-6997-9CEC-D7F4EEFA200F}"/>
              </a:ext>
            </a:extLst>
          </p:cNvPr>
          <p:cNvSpPr txBox="1"/>
          <p:nvPr/>
        </p:nvSpPr>
        <p:spPr>
          <a:xfrm>
            <a:off x="2910833" y="1015139"/>
            <a:ext cx="6370334" cy="830997"/>
          </a:xfrm>
          <a:prstGeom prst="rect">
            <a:avLst/>
          </a:prstGeom>
          <a:noFill/>
        </p:spPr>
        <p:txBody>
          <a:bodyPr wrap="none" lIns="0" tIns="0" rIns="0" bIns="0" rtlCol="0">
            <a:spAutoFit/>
          </a:bodyPr>
          <a:lstStyle/>
          <a:p>
            <a:pPr algn="ctr"/>
            <a:r>
              <a:rPr lang="en-US" sz="54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Luyện đọc câu dài</a:t>
            </a:r>
          </a:p>
        </p:txBody>
      </p:sp>
    </p:spTree>
    <p:extLst>
      <p:ext uri="{BB962C8B-B14F-4D97-AF65-F5344CB8AC3E}">
        <p14:creationId xmlns:p14="http://schemas.microsoft.com/office/powerpoint/2010/main" val="23476535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811CD29-C0E0-BA9A-F6BF-D5B746CDC652}"/>
              </a:ext>
            </a:extLst>
          </p:cNvPr>
          <p:cNvSpPr txBox="1"/>
          <p:nvPr/>
        </p:nvSpPr>
        <p:spPr>
          <a:xfrm>
            <a:off x="381000" y="2240280"/>
            <a:ext cx="9829800" cy="2390654"/>
          </a:xfrm>
          <a:prstGeom prst="rect">
            <a:avLst/>
          </a:prstGeom>
          <a:noFill/>
        </p:spPr>
        <p:txBody>
          <a:bodyPr wrap="square">
            <a:spAutoFit/>
          </a:bodyPr>
          <a:lstStyle/>
          <a:p>
            <a:pPr>
              <a:lnSpc>
                <a:spcPct val="120000"/>
              </a:lnSpc>
            </a:pPr>
            <a:r>
              <a:rPr lang="en-US" sz="3200" b="1">
                <a:solidFill>
                  <a:srgbClr val="1F7FA5"/>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Cứ muốn căng lồng ngực ra</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mà hít thở đến no nê,</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giống như thuở nhỏ</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hít hà hương thơm</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từ nồi cơm gạo mới mẹ bắc ra</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và gọi cả nhà ngồi vào quanh mâm.</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3">
            <a:extLst>
              <a:ext uri="{FF2B5EF4-FFF2-40B4-BE49-F238E27FC236}">
                <a16:creationId xmlns:a16="http://schemas.microsoft.com/office/drawing/2014/main" id="{C34B0C0C-ADCB-6997-9CEC-D7F4EEFA200F}"/>
              </a:ext>
            </a:extLst>
          </p:cNvPr>
          <p:cNvSpPr txBox="1"/>
          <p:nvPr/>
        </p:nvSpPr>
        <p:spPr>
          <a:xfrm>
            <a:off x="2910839" y="1015139"/>
            <a:ext cx="6370334" cy="830997"/>
          </a:xfrm>
          <a:prstGeom prst="rect">
            <a:avLst/>
          </a:prstGeom>
          <a:noFill/>
        </p:spPr>
        <p:txBody>
          <a:bodyPr wrap="none" lIns="0" tIns="0" rIns="0" bIns="0" rtlCol="0">
            <a:spAutoFit/>
          </a:bodyPr>
          <a:lstStyle/>
          <a:p>
            <a:pPr algn="ctr"/>
            <a:r>
              <a:rPr lang="en-US" sz="54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Luyện đọc câu dài</a:t>
            </a:r>
          </a:p>
        </p:txBody>
      </p:sp>
      <p:pic>
        <p:nvPicPr>
          <p:cNvPr id="5" name="Hình ảnh 4">
            <a:extLst>
              <a:ext uri="{FF2B5EF4-FFF2-40B4-BE49-F238E27FC236}">
                <a16:creationId xmlns:a16="http://schemas.microsoft.com/office/drawing/2014/main" id="{0DF3578A-28E2-793D-ADD4-4C3F51450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020" y="2209800"/>
            <a:ext cx="4573145" cy="4581646"/>
          </a:xfrm>
          <a:prstGeom prst="rect">
            <a:avLst/>
          </a:prstGeom>
        </p:spPr>
      </p:pic>
    </p:spTree>
    <p:extLst>
      <p:ext uri="{BB962C8B-B14F-4D97-AF65-F5344CB8AC3E}">
        <p14:creationId xmlns:p14="http://schemas.microsoft.com/office/powerpoint/2010/main" val="41348105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933099"/>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tôi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nghèo</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nên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nhà</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trồng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Tuy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vậy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tôi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luôn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mộc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mạc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chân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quen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thuộc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quê</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lí</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thoảng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rồi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thoáng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cau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lùng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Chín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ngâu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viên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trứng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tí</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tẹo</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ẩn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rậm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rạp</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nồng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nàn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sờ</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nắm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ấy</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mùa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mùi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ngoài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đình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ngõ</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cốm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lúa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rạ</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căng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lồng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ngực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hít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thở</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nê</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thuở</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nhỏ</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hít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nồi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gạo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mới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mẹ</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bắc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gọi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quanh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Mùa</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xuân</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ngắt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chanh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bưởi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xương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sông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lốt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nhu</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bạc</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hà</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hai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tay</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mình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cũng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đượm</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mãi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thôi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80A75118-6161-C52E-EC24-66219FEF562B}"/>
              </a:ext>
            </a:extLst>
          </p:cNvPr>
          <p:cNvPicPr>
            <a:picLocks noChangeAspect="1"/>
          </p:cNvPicPr>
          <p:nvPr/>
        </p:nvPicPr>
        <p:blipFill>
          <a:blip r:embed="rId3"/>
          <a:stretch>
            <a:fillRect/>
          </a:stretch>
        </p:blipFill>
        <p:spPr>
          <a:xfrm>
            <a:off x="158339" y="173654"/>
            <a:ext cx="2325781" cy="1207995"/>
          </a:xfrm>
          <a:prstGeom prst="rect">
            <a:avLst/>
          </a:prstGeom>
        </p:spPr>
      </p:pic>
    </p:spTree>
    <p:extLst>
      <p:ext uri="{BB962C8B-B14F-4D97-AF65-F5344CB8AC3E}">
        <p14:creationId xmlns:p14="http://schemas.microsoft.com/office/powerpoint/2010/main" val="42105020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5CB2301-9521-38E5-6927-E993B28589D6}"/>
              </a:ext>
            </a:extLst>
          </p:cNvPr>
          <p:cNvSpPr txBox="1"/>
          <p:nvPr/>
        </p:nvSpPr>
        <p:spPr>
          <a:xfrm>
            <a:off x="4205258" y="389692"/>
            <a:ext cx="3428824" cy="677108"/>
          </a:xfrm>
          <a:prstGeom prst="rect">
            <a:avLst/>
          </a:prstGeom>
          <a:noFill/>
        </p:spPr>
        <p:txBody>
          <a:bodyPr wrap="none" lIns="0" tIns="0" rIns="0" bIns="0" rtlCol="0">
            <a:spAutoFit/>
          </a:bodyPr>
          <a:lstStyle/>
          <a:p>
            <a:pPr algn="ctr"/>
            <a:r>
              <a:rPr lang="en-US" sz="4400">
                <a:solidFill>
                  <a:srgbClr val="FA5A64"/>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sp>
        <p:nvSpPr>
          <p:cNvPr id="4" name="Hình chữ nhật: Góc Tròn 3">
            <a:extLst>
              <a:ext uri="{FF2B5EF4-FFF2-40B4-BE49-F238E27FC236}">
                <a16:creationId xmlns:a16="http://schemas.microsoft.com/office/drawing/2014/main" id="{59709B60-C0D8-5A2D-D0C8-A8319F3599DA}"/>
              </a:ext>
            </a:extLst>
          </p:cNvPr>
          <p:cNvSpPr>
            <a:spLocks noChangeAspect="1"/>
          </p:cNvSpPr>
          <p:nvPr/>
        </p:nvSpPr>
        <p:spPr>
          <a:xfrm>
            <a:off x="838200" y="1447800"/>
            <a:ext cx="2977587" cy="677108"/>
          </a:xfrm>
          <a:prstGeom prst="roundRect">
            <a:avLst>
              <a:gd name="adj" fmla="val 50000"/>
            </a:avLst>
          </a:prstGeom>
          <a:solidFill>
            <a:srgbClr val="B5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Mộc mạc</a:t>
            </a:r>
          </a:p>
        </p:txBody>
      </p:sp>
      <p:sp>
        <p:nvSpPr>
          <p:cNvPr id="7" name="Hình chữ nhật: Góc Tròn 6">
            <a:extLst>
              <a:ext uri="{FF2B5EF4-FFF2-40B4-BE49-F238E27FC236}">
                <a16:creationId xmlns:a16="http://schemas.microsoft.com/office/drawing/2014/main" id="{794F0F2B-BB76-E0F6-1B67-B6169B89848D}"/>
              </a:ext>
            </a:extLst>
          </p:cNvPr>
          <p:cNvSpPr>
            <a:spLocks noChangeAspect="1"/>
          </p:cNvSpPr>
          <p:nvPr/>
        </p:nvSpPr>
        <p:spPr>
          <a:xfrm>
            <a:off x="832413" y="2470841"/>
            <a:ext cx="2977587" cy="677108"/>
          </a:xfrm>
          <a:prstGeom prst="roundRect">
            <a:avLst>
              <a:gd name="adj" fmla="val 50000"/>
            </a:avLst>
          </a:prstGeom>
          <a:solidFill>
            <a:srgbClr val="B5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Chân chất</a:t>
            </a:r>
          </a:p>
        </p:txBody>
      </p:sp>
      <p:sp>
        <p:nvSpPr>
          <p:cNvPr id="8" name="Hình chữ nhật: Góc Tròn 7">
            <a:extLst>
              <a:ext uri="{FF2B5EF4-FFF2-40B4-BE49-F238E27FC236}">
                <a16:creationId xmlns:a16="http://schemas.microsoft.com/office/drawing/2014/main" id="{69538FE0-C1E3-1DC2-EDE6-6715AE9E97F9}"/>
              </a:ext>
            </a:extLst>
          </p:cNvPr>
          <p:cNvSpPr>
            <a:spLocks noChangeAspect="1"/>
          </p:cNvSpPr>
          <p:nvPr/>
        </p:nvSpPr>
        <p:spPr>
          <a:xfrm>
            <a:off x="826626" y="3493882"/>
            <a:ext cx="2977587" cy="677108"/>
          </a:xfrm>
          <a:prstGeom prst="roundRect">
            <a:avLst>
              <a:gd name="adj" fmla="val 50000"/>
            </a:avLst>
          </a:prstGeom>
          <a:solidFill>
            <a:srgbClr val="B5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Đượm</a:t>
            </a:r>
          </a:p>
        </p:txBody>
      </p:sp>
      <p:sp>
        <p:nvSpPr>
          <p:cNvPr id="10" name="Hộp Văn bản 9">
            <a:extLst>
              <a:ext uri="{FF2B5EF4-FFF2-40B4-BE49-F238E27FC236}">
                <a16:creationId xmlns:a16="http://schemas.microsoft.com/office/drawing/2014/main" id="{6EBFD0DB-5B50-7FE5-EBFF-997B92D7F6C7}"/>
              </a:ext>
            </a:extLst>
          </p:cNvPr>
          <p:cNvSpPr txBox="1"/>
          <p:nvPr/>
        </p:nvSpPr>
        <p:spPr>
          <a:xfrm>
            <a:off x="3941507" y="1570911"/>
            <a:ext cx="7793293" cy="430887"/>
          </a:xfrm>
          <a:prstGeom prst="rect">
            <a:avLst/>
          </a:prstGeom>
          <a:noFill/>
        </p:spPr>
        <p:txBody>
          <a:bodyPr wrap="square" lIns="0" tIns="0" rIns="0" bIns="0" rtlCol="0">
            <a:spAutoFit/>
          </a:bodyPr>
          <a:lstStyle/>
          <a:p>
            <a:pPr algn="l"/>
            <a:r>
              <a:rPr lang="en-US" sz="28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giản dị, đơn sơ, giữ nguyên vẻ tự nhiên</a:t>
            </a:r>
          </a:p>
        </p:txBody>
      </p:sp>
      <p:sp>
        <p:nvSpPr>
          <p:cNvPr id="11" name="Hộp Văn bản 10">
            <a:extLst>
              <a:ext uri="{FF2B5EF4-FFF2-40B4-BE49-F238E27FC236}">
                <a16:creationId xmlns:a16="http://schemas.microsoft.com/office/drawing/2014/main" id="{D4DF1709-5D52-50E2-B42A-623EC10E81AA}"/>
              </a:ext>
            </a:extLst>
          </p:cNvPr>
          <p:cNvSpPr txBox="1"/>
          <p:nvPr/>
        </p:nvSpPr>
        <p:spPr>
          <a:xfrm>
            <a:off x="3941506" y="2593952"/>
            <a:ext cx="7793293" cy="430887"/>
          </a:xfrm>
          <a:prstGeom prst="rect">
            <a:avLst/>
          </a:prstGeom>
          <a:noFill/>
        </p:spPr>
        <p:txBody>
          <a:bodyPr wrap="square" lIns="0" tIns="0" rIns="0" bIns="0" rtlCol="0">
            <a:spAutoFit/>
          </a:bodyPr>
          <a:lstStyle/>
          <a:p>
            <a:pPr algn="l"/>
            <a:r>
              <a:rPr lang="en-US" sz="28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mộc mạc, không màu mè.</a:t>
            </a:r>
          </a:p>
        </p:txBody>
      </p:sp>
      <p:sp>
        <p:nvSpPr>
          <p:cNvPr id="12" name="Hộp Văn bản 11">
            <a:extLst>
              <a:ext uri="{FF2B5EF4-FFF2-40B4-BE49-F238E27FC236}">
                <a16:creationId xmlns:a16="http://schemas.microsoft.com/office/drawing/2014/main" id="{4AEA02E8-9353-CE11-D8EF-56D4160F1644}"/>
              </a:ext>
            </a:extLst>
          </p:cNvPr>
          <p:cNvSpPr txBox="1"/>
          <p:nvPr/>
        </p:nvSpPr>
        <p:spPr>
          <a:xfrm>
            <a:off x="3941505" y="3616993"/>
            <a:ext cx="7793293" cy="430887"/>
          </a:xfrm>
          <a:prstGeom prst="rect">
            <a:avLst/>
          </a:prstGeom>
          <a:noFill/>
        </p:spPr>
        <p:txBody>
          <a:bodyPr wrap="square" lIns="0" tIns="0" rIns="0" bIns="0" rtlCol="0">
            <a:spAutoFit/>
          </a:bodyPr>
          <a:lstStyle/>
          <a:p>
            <a:pPr algn="l"/>
            <a:r>
              <a:rPr lang="en-US" sz="28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thấm sâu, đậm vào bên trong.</a:t>
            </a:r>
          </a:p>
        </p:txBody>
      </p:sp>
      <p:pic>
        <p:nvPicPr>
          <p:cNvPr id="15" name="Hình ảnh 14">
            <a:extLst>
              <a:ext uri="{FF2B5EF4-FFF2-40B4-BE49-F238E27FC236}">
                <a16:creationId xmlns:a16="http://schemas.microsoft.com/office/drawing/2014/main" id="{8E8ED633-4E69-9696-04AE-C4E2EBA36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168" y="2362200"/>
            <a:ext cx="4306832" cy="4309992"/>
          </a:xfrm>
          <a:prstGeom prst="rect">
            <a:avLst/>
          </a:prstGeom>
        </p:spPr>
      </p:pic>
    </p:spTree>
    <p:extLst>
      <p:ext uri="{BB962C8B-B14F-4D97-AF65-F5344CB8AC3E}">
        <p14:creationId xmlns:p14="http://schemas.microsoft.com/office/powerpoint/2010/main" val="3729975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106480D7-916B-1E97-2F2C-3B96B48E06C2}"/>
              </a:ext>
            </a:extLst>
          </p:cNvPr>
          <p:cNvPicPr>
            <a:picLocks noChangeAspect="1"/>
          </p:cNvPicPr>
          <p:nvPr/>
        </p:nvPicPr>
        <p:blipFill>
          <a:blip r:embed="rId2"/>
          <a:srcRect t="1759" b="67991"/>
          <a:stretch>
            <a:fillRect/>
          </a:stretch>
        </p:blipFill>
        <p:spPr>
          <a:xfrm>
            <a:off x="-11509" y="0"/>
            <a:ext cx="12215018" cy="2074545"/>
          </a:xfrm>
          <a:prstGeom prst="rect">
            <a:avLst/>
          </a:prstGeom>
        </p:spPr>
      </p:pic>
      <p:pic>
        <p:nvPicPr>
          <p:cNvPr id="7" name="Hình ảnh 6">
            <a:extLst>
              <a:ext uri="{FF2B5EF4-FFF2-40B4-BE49-F238E27FC236}">
                <a16:creationId xmlns:a16="http://schemas.microsoft.com/office/drawing/2014/main" id="{A3E09ECD-1E9C-3D5E-38F0-CDA31BC7F6D2}"/>
              </a:ext>
            </a:extLst>
          </p:cNvPr>
          <p:cNvPicPr>
            <a:picLocks noChangeAspect="1"/>
          </p:cNvPicPr>
          <p:nvPr/>
        </p:nvPicPr>
        <p:blipFill>
          <a:blip r:embed="rId3"/>
          <a:stretch>
            <a:fillRect/>
          </a:stretch>
        </p:blipFill>
        <p:spPr>
          <a:xfrm>
            <a:off x="1048074" y="1037272"/>
            <a:ext cx="10095851" cy="2255716"/>
          </a:xfrm>
          <a:prstGeom prst="rect">
            <a:avLst/>
          </a:prstGeom>
        </p:spPr>
      </p:pic>
      <p:pic>
        <p:nvPicPr>
          <p:cNvPr id="16" name="Hình ảnh 15">
            <a:extLst>
              <a:ext uri="{FF2B5EF4-FFF2-40B4-BE49-F238E27FC236}">
                <a16:creationId xmlns:a16="http://schemas.microsoft.com/office/drawing/2014/main" id="{7A073B67-0E65-FA45-9A3F-4043A5A65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 y="3611351"/>
            <a:ext cx="3276538" cy="2990597"/>
          </a:xfrm>
          <a:prstGeom prst="rect">
            <a:avLst/>
          </a:prstGeom>
        </p:spPr>
      </p:pic>
      <p:pic>
        <p:nvPicPr>
          <p:cNvPr id="20" name="Hình ảnh 19">
            <a:extLst>
              <a:ext uri="{FF2B5EF4-FFF2-40B4-BE49-F238E27FC236}">
                <a16:creationId xmlns:a16="http://schemas.microsoft.com/office/drawing/2014/main" id="{C892979F-F9B3-2483-DAE8-5A99C5FEB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3976" y="3098158"/>
            <a:ext cx="3140485" cy="3503790"/>
          </a:xfrm>
          <a:prstGeom prst="rect">
            <a:avLst/>
          </a:prstGeom>
        </p:spPr>
      </p:pic>
      <p:pic>
        <p:nvPicPr>
          <p:cNvPr id="9" name="图片 15" descr="组 13">
            <a:extLst>
              <a:ext uri="{FF2B5EF4-FFF2-40B4-BE49-F238E27FC236}">
                <a16:creationId xmlns:a16="http://schemas.microsoft.com/office/drawing/2014/main" id="{BED2DCFB-B8BB-CB83-EC6C-90F62AEC9A51}"/>
              </a:ext>
            </a:extLst>
          </p:cNvPr>
          <p:cNvPicPr>
            <a:picLocks noChangeAspect="1"/>
          </p:cNvPicPr>
          <p:nvPr/>
        </p:nvPicPr>
        <p:blipFill>
          <a:blip r:embed="rId6"/>
          <a:stretch>
            <a:fillRect/>
          </a:stretch>
        </p:blipFill>
        <p:spPr>
          <a:xfrm flipH="1">
            <a:off x="39370" y="0"/>
            <a:ext cx="12113260" cy="6858000"/>
          </a:xfrm>
          <a:prstGeom prst="rect">
            <a:avLst/>
          </a:prstGeom>
        </p:spPr>
      </p:pic>
      <p:sp>
        <p:nvSpPr>
          <p:cNvPr id="3" name="Hộp Văn bản 2">
            <a:extLst>
              <a:ext uri="{FF2B5EF4-FFF2-40B4-BE49-F238E27FC236}">
                <a16:creationId xmlns:a16="http://schemas.microsoft.com/office/drawing/2014/main" id="{D5F152AF-1261-9605-F6B4-47B0487A427C}"/>
              </a:ext>
            </a:extLst>
          </p:cNvPr>
          <p:cNvSpPr txBox="1"/>
          <p:nvPr/>
        </p:nvSpPr>
        <p:spPr>
          <a:xfrm>
            <a:off x="3910306" y="3292988"/>
            <a:ext cx="4371388" cy="3016210"/>
          </a:xfrm>
          <a:prstGeom prst="rect">
            <a:avLst/>
          </a:prstGeom>
          <a:noFill/>
        </p:spPr>
        <p:txBody>
          <a:bodyPr wrap="none" lIns="0" tIns="0" rIns="0" bIns="0" rtlCol="0">
            <a:spAutoFit/>
          </a:bodyPr>
          <a:lstStyle/>
          <a:p>
            <a:pPr algn="ctr"/>
            <a:r>
              <a:rPr lang="en-US" sz="8800">
                <a:ln w="2540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Tuần 21</a:t>
            </a:r>
          </a:p>
          <a:p>
            <a:pPr algn="ctr"/>
            <a:r>
              <a:rPr lang="en-US" sz="5400">
                <a:ln w="2540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Bài đọc 2</a:t>
            </a:r>
          </a:p>
          <a:p>
            <a:pPr algn="ctr"/>
            <a:r>
              <a:rPr lang="en-US" sz="5400">
                <a:ln w="2540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latin typeface="SVN-Ziclets" panose="02000603000000000000" pitchFamily="2" charset="0"/>
              </a:rPr>
              <a:t>Hương làng</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933099"/>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tôi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nghèo</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nên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nhà</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trồng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Tuy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vậy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tôi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luôn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mộc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mạc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chân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quen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thuộc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quê</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lí</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thoảng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rồi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thoáng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cau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lùng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Chín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ngâu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viên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trứng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tí</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tẹo</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ẩn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rậm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rạp</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nồng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nàn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sờ</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nắm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ấy</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mùa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mùi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ngoài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đình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ngõ</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cốm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lúa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rạ</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căng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lồng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ngực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hít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thở</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nê</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thuở</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nhỏ</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hít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nồi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gạo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mới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mẹ</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bắc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gọi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quanh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Mùa</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xuân</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ngắt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chanh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bưởi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xương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sông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lốt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nhu</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bạc</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hà</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hai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tay</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mình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cũng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đượm</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mãi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thôi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5" name="Hình ảnh 4">
            <a:extLst>
              <a:ext uri="{FF2B5EF4-FFF2-40B4-BE49-F238E27FC236}">
                <a16:creationId xmlns:a16="http://schemas.microsoft.com/office/drawing/2014/main" id="{9D4FC845-54C0-1188-D2AE-07F998EAFF34}"/>
              </a:ext>
            </a:extLst>
          </p:cNvPr>
          <p:cNvPicPr>
            <a:picLocks noChangeAspect="1"/>
          </p:cNvPicPr>
          <p:nvPr/>
        </p:nvPicPr>
        <p:blipFill>
          <a:blip r:embed="rId3"/>
          <a:stretch>
            <a:fillRect/>
          </a:stretch>
        </p:blipFill>
        <p:spPr>
          <a:xfrm>
            <a:off x="140931" y="163623"/>
            <a:ext cx="2431467" cy="1213763"/>
          </a:xfrm>
          <a:prstGeom prst="rect">
            <a:avLst/>
          </a:prstGeom>
        </p:spPr>
      </p:pic>
    </p:spTree>
    <p:extLst>
      <p:ext uri="{BB962C8B-B14F-4D97-AF65-F5344CB8AC3E}">
        <p14:creationId xmlns:p14="http://schemas.microsoft.com/office/powerpoint/2010/main" val="1895540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9BD7B2F-21B3-34ED-CB7C-F877DCF8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81000"/>
            <a:ext cx="3848103" cy="4622388"/>
          </a:xfrm>
          <a:prstGeom prst="rect">
            <a:avLst/>
          </a:prstGeom>
        </p:spPr>
      </p:pic>
      <p:sp>
        <p:nvSpPr>
          <p:cNvPr id="2" name="Hình chữ nhật: Góc Tròn 1">
            <a:extLst>
              <a:ext uri="{FF2B5EF4-FFF2-40B4-BE49-F238E27FC236}">
                <a16:creationId xmlns:a16="http://schemas.microsoft.com/office/drawing/2014/main" id="{0149F1D9-6978-3329-671C-0244DE62689E}"/>
              </a:ext>
            </a:extLst>
          </p:cNvPr>
          <p:cNvSpPr/>
          <p:nvPr/>
        </p:nvSpPr>
        <p:spPr>
          <a:xfrm>
            <a:off x="102213" y="3429000"/>
            <a:ext cx="11277600" cy="3657600"/>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15" descr="组 13">
            <a:extLst>
              <a:ext uri="{FF2B5EF4-FFF2-40B4-BE49-F238E27FC236}">
                <a16:creationId xmlns:a16="http://schemas.microsoft.com/office/drawing/2014/main" id="{08CBF312-E205-3CDE-8CD0-0E52E7CC8EA5}"/>
              </a:ext>
            </a:extLst>
          </p:cNvPr>
          <p:cNvPicPr>
            <a:picLocks noChangeAspect="1"/>
          </p:cNvPicPr>
          <p:nvPr/>
        </p:nvPicPr>
        <p:blipFill>
          <a:blip r:embed="rId6"/>
          <a:stretch>
            <a:fillRect/>
          </a:stretch>
        </p:blipFill>
        <p:spPr>
          <a:xfrm>
            <a:off x="39370" y="0"/>
            <a:ext cx="12113260" cy="6858000"/>
          </a:xfrm>
          <a:prstGeom prst="rect">
            <a:avLst/>
          </a:prstGeom>
        </p:spPr>
      </p:pic>
      <p:sp>
        <p:nvSpPr>
          <p:cNvPr id="6" name="Hộp Văn bản 5">
            <a:extLst>
              <a:ext uri="{FF2B5EF4-FFF2-40B4-BE49-F238E27FC236}">
                <a16:creationId xmlns:a16="http://schemas.microsoft.com/office/drawing/2014/main" id="{F4E40EF4-EF98-EADE-658F-59F95DEAD32A}"/>
              </a:ext>
            </a:extLst>
          </p:cNvPr>
          <p:cNvSpPr txBox="1"/>
          <p:nvPr/>
        </p:nvSpPr>
        <p:spPr>
          <a:xfrm>
            <a:off x="2752136" y="3693855"/>
            <a:ext cx="6687728" cy="2554545"/>
          </a:xfrm>
          <a:prstGeom prst="rect">
            <a:avLst/>
          </a:prstGeom>
          <a:noFill/>
        </p:spPr>
        <p:txBody>
          <a:bodyPr wrap="none" lIns="0" tIns="0" rIns="0" bIns="0" rtlCol="0">
            <a:spAutoFit/>
          </a:bodyPr>
          <a:lstStyle/>
          <a:p>
            <a:pPr algn="ctr"/>
            <a:r>
              <a:rPr lang="en-US" sz="16600">
                <a:ln w="41275">
                  <a:solidFill>
                    <a:schemeClr val="tx1"/>
                  </a:solidFill>
                </a:ln>
                <a:solidFill>
                  <a:srgbClr val="FF0000"/>
                </a:solidFill>
                <a:latin typeface="SVN-Poky's" panose="020B0606040200020203" pitchFamily="34" charset="0"/>
              </a:rPr>
              <a:t>T</a:t>
            </a:r>
            <a:r>
              <a:rPr lang="en-US" sz="16600">
                <a:ln w="41275">
                  <a:solidFill>
                    <a:schemeClr val="tx1"/>
                  </a:solidFill>
                </a:ln>
                <a:solidFill>
                  <a:srgbClr val="00B050"/>
                </a:solidFill>
                <a:latin typeface="SVN-Poky's" panose="020B0606040200020203" pitchFamily="34" charset="0"/>
              </a:rPr>
              <a:t>h</a:t>
            </a:r>
            <a:r>
              <a:rPr lang="en-US" sz="16600">
                <a:ln w="41275">
                  <a:solidFill>
                    <a:schemeClr val="tx1"/>
                  </a:solidFill>
                </a:ln>
                <a:solidFill>
                  <a:srgbClr val="00B0F0"/>
                </a:solidFill>
                <a:latin typeface="SVN-Poky's" panose="020B0606040200020203" pitchFamily="34" charset="0"/>
              </a:rPr>
              <a:t>i</a:t>
            </a:r>
            <a:r>
              <a:rPr lang="en-US" sz="16600">
                <a:ln w="41275">
                  <a:solidFill>
                    <a:schemeClr val="tx1"/>
                  </a:solidFill>
                </a:ln>
                <a:solidFill>
                  <a:schemeClr val="tx1">
                    <a:lumMod val="50000"/>
                    <a:lumOff val="50000"/>
                  </a:schemeClr>
                </a:solidFill>
                <a:latin typeface="SVN-Poky's" panose="020B0606040200020203" pitchFamily="34" charset="0"/>
              </a:rPr>
              <a:t> </a:t>
            </a:r>
            <a:r>
              <a:rPr lang="en-US" sz="16600">
                <a:ln w="41275">
                  <a:solidFill>
                    <a:schemeClr val="tx1"/>
                  </a:solidFill>
                </a:ln>
                <a:solidFill>
                  <a:srgbClr val="FFFF00"/>
                </a:solidFill>
                <a:latin typeface="SVN-Poky's" panose="020B0606040200020203" pitchFamily="34" charset="0"/>
              </a:rPr>
              <a:t>đ</a:t>
            </a:r>
            <a:r>
              <a:rPr lang="en-US" sz="16600">
                <a:ln w="41275">
                  <a:solidFill>
                    <a:schemeClr val="tx1"/>
                  </a:solidFill>
                </a:ln>
                <a:solidFill>
                  <a:srgbClr val="FEE0E8"/>
                </a:solidFill>
                <a:latin typeface="SVN-Poky's" panose="020B0606040200020203" pitchFamily="34" charset="0"/>
              </a:rPr>
              <a:t>ọ</a:t>
            </a:r>
            <a:r>
              <a:rPr lang="en-US" sz="16600">
                <a:ln w="41275">
                  <a:solidFill>
                    <a:schemeClr val="tx1"/>
                  </a:solidFill>
                </a:ln>
                <a:solidFill>
                  <a:srgbClr val="6ED9D9"/>
                </a:solidFill>
                <a:latin typeface="SVN-Poky's" panose="020B0606040200020203" pitchFamily="34" charset="0"/>
              </a:rPr>
              <a:t>c</a:t>
            </a:r>
          </a:p>
        </p:txBody>
      </p:sp>
      <p:pic>
        <p:nvPicPr>
          <p:cNvPr id="7" name="图片 9" descr="图片2">
            <a:extLst>
              <a:ext uri="{FF2B5EF4-FFF2-40B4-BE49-F238E27FC236}">
                <a16:creationId xmlns:a16="http://schemas.microsoft.com/office/drawing/2014/main" id="{F6AA1F8F-4B50-2677-1A53-8F5AE3B7334C}"/>
              </a:ext>
            </a:extLst>
          </p:cNvPr>
          <p:cNvPicPr>
            <a:picLocks noChangeAspect="1"/>
          </p:cNvPicPr>
          <p:nvPr/>
        </p:nvPicPr>
        <p:blipFill>
          <a:blip r:embed="rId7"/>
          <a:srcRect t="1759" b="67991"/>
          <a:stretch>
            <a:fillRect/>
          </a:stretch>
        </p:blipFill>
        <p:spPr>
          <a:xfrm>
            <a:off x="-11509" y="0"/>
            <a:ext cx="12215018" cy="2074545"/>
          </a:xfrm>
          <a:prstGeom prst="rect">
            <a:avLst/>
          </a:prstGeom>
        </p:spPr>
      </p:pic>
    </p:spTree>
    <p:extLst>
      <p:ext uri="{BB962C8B-B14F-4D97-AF65-F5344CB8AC3E}">
        <p14:creationId xmlns:p14="http://schemas.microsoft.com/office/powerpoint/2010/main" val="11073144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933099"/>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tôi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nghèo</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nên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nhà</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trồng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Tuy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vậy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tôi</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luôn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mộc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mạc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chân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chất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quen</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thuộc</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quê</a:t>
            </a:r>
            <a:r>
              <a:rPr lang="en-US" sz="2700" dirty="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lí</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thoảng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rồi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thoáng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cau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lùng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Chín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ngâu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viên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trứng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cua</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tí</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tẹo</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ẩn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rậm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rạp</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nồng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nàn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sờ</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nắm</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làn</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ấy</a:t>
            </a:r>
            <a:r>
              <a:rPr lang="en-US" sz="27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mùa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mùi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ngoài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đình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ngõ</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cốm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lúa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rạ</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căng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lồng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ngực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hít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thở</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nê</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thuở</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nhỏ</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hít</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nồi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cơm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gạo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mới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mẹ</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bắc</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ra</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gọi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nhà</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vào</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quanh</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mâm</a:t>
            </a:r>
            <a:r>
              <a:rPr lang="en-US" sz="27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Mùa</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xuân</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ngắt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chanh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bưởi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xương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sông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lốt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nhu</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nhánh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bạc</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hà</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hai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tay</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mình</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cũng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đượm</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mãi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thôi</a:t>
            </a:r>
            <a:r>
              <a:rPr lang="en-US" sz="2700" dirty="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F30E0194-5CA4-69AF-D6E8-AE202D152757}"/>
              </a:ext>
            </a:extLst>
          </p:cNvPr>
          <p:cNvPicPr>
            <a:picLocks noChangeAspect="1"/>
          </p:cNvPicPr>
          <p:nvPr/>
        </p:nvPicPr>
        <p:blipFill>
          <a:blip r:embed="rId3"/>
          <a:stretch>
            <a:fillRect/>
          </a:stretch>
        </p:blipFill>
        <p:spPr>
          <a:xfrm>
            <a:off x="120257" y="128898"/>
            <a:ext cx="2472472" cy="1267090"/>
          </a:xfrm>
          <a:prstGeom prst="rect">
            <a:avLst/>
          </a:prstGeom>
        </p:spPr>
      </p:pic>
    </p:spTree>
    <p:extLst>
      <p:ext uri="{BB962C8B-B14F-4D97-AF65-F5344CB8AC3E}">
        <p14:creationId xmlns:p14="http://schemas.microsoft.com/office/powerpoint/2010/main" val="23500492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84E797A-A629-AE7E-C568-C94007BBA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338171"/>
            <a:ext cx="5181600" cy="4484660"/>
          </a:xfrm>
          <a:prstGeom prst="rect">
            <a:avLst/>
          </a:prstGeom>
        </p:spPr>
      </p:pic>
      <p:pic>
        <p:nvPicPr>
          <p:cNvPr id="4" name="图片 9" descr="图片2">
            <a:extLst>
              <a:ext uri="{FF2B5EF4-FFF2-40B4-BE49-F238E27FC236}">
                <a16:creationId xmlns:a16="http://schemas.microsoft.com/office/drawing/2014/main" id="{13AF76B4-EF87-223A-AD2C-D75FB56F05EB}"/>
              </a:ext>
            </a:extLst>
          </p:cNvPr>
          <p:cNvPicPr>
            <a:picLocks noChangeAspect="1"/>
          </p:cNvPicPr>
          <p:nvPr/>
        </p:nvPicPr>
        <p:blipFill>
          <a:blip r:embed="rId3"/>
          <a:srcRect t="1759" b="67991"/>
          <a:stretch>
            <a:fillRect/>
          </a:stretch>
        </p:blipFill>
        <p:spPr>
          <a:xfrm>
            <a:off x="-11509" y="0"/>
            <a:ext cx="12215018" cy="2074545"/>
          </a:xfrm>
          <a:prstGeom prst="rect">
            <a:avLst/>
          </a:prstGeom>
        </p:spPr>
      </p:pic>
      <p:sp>
        <p:nvSpPr>
          <p:cNvPr id="5" name="Hộp Văn bản 4">
            <a:extLst>
              <a:ext uri="{FF2B5EF4-FFF2-40B4-BE49-F238E27FC236}">
                <a16:creationId xmlns:a16="http://schemas.microsoft.com/office/drawing/2014/main" id="{C702A37B-940B-3E31-64FA-E35198711214}"/>
              </a:ext>
            </a:extLst>
          </p:cNvPr>
          <p:cNvSpPr txBox="1"/>
          <p:nvPr/>
        </p:nvSpPr>
        <p:spPr>
          <a:xfrm>
            <a:off x="4370767" y="2524542"/>
            <a:ext cx="6937797" cy="2123658"/>
          </a:xfrm>
          <a:prstGeom prst="rect">
            <a:avLst/>
          </a:prstGeom>
          <a:noFill/>
        </p:spPr>
        <p:txBody>
          <a:bodyPr wrap="none" lIns="0" tIns="0" rIns="0" bIns="0" rtlCol="0">
            <a:spAutoFit/>
          </a:bodyPr>
          <a:lstStyle/>
          <a:p>
            <a:pPr algn="ctr"/>
            <a:r>
              <a:rPr lang="en-US" sz="13800">
                <a:ln w="44450">
                  <a:solidFill>
                    <a:srgbClr val="FFFFFF"/>
                  </a:solidFill>
                </a:ln>
                <a:solidFill>
                  <a:srgbClr val="FF0000"/>
                </a:solidFill>
                <a:latin typeface="SVN-Poky's" panose="020B0606040200020203" pitchFamily="34" charset="0"/>
              </a:rPr>
              <a:t>Đọc hiểu</a:t>
            </a:r>
            <a:endParaRPr lang="en-US" sz="13800">
              <a:ln w="44450">
                <a:solidFill>
                  <a:srgbClr val="FFFFFF"/>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5065836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31" y="3255021"/>
            <a:ext cx="4021015" cy="3480177"/>
          </a:xfrm>
          <a:prstGeom prst="rect">
            <a:avLst/>
          </a:prstGeom>
        </p:spPr>
      </p:pic>
      <p:sp>
        <p:nvSpPr>
          <p:cNvPr id="3" name="Rectangle 41">
            <a:extLst>
              <a:ext uri="{FF2B5EF4-FFF2-40B4-BE49-F238E27FC236}">
                <a16:creationId xmlns:a16="http://schemas.microsoft.com/office/drawing/2014/main" id="{E8FC265E-3FA9-BF59-274A-9BA1600F69BA}"/>
              </a:ext>
            </a:extLst>
          </p:cNvPr>
          <p:cNvSpPr/>
          <p:nvPr/>
        </p:nvSpPr>
        <p:spPr>
          <a:xfrm>
            <a:off x="419100" y="838200"/>
            <a:ext cx="11353800"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1: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 Mỗi khi đi trong làng, tác giả cảm nhận được điều gì?</a:t>
            </a:r>
            <a:endPar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11">
            <a:extLst>
              <a:ext uri="{FF2B5EF4-FFF2-40B4-BE49-F238E27FC236}">
                <a16:creationId xmlns:a16="http://schemas.microsoft.com/office/drawing/2014/main" id="{352BA785-D6FE-A715-6FF0-DF6240002964}"/>
              </a:ext>
            </a:extLst>
          </p:cNvPr>
          <p:cNvSpPr/>
          <p:nvPr/>
        </p:nvSpPr>
        <p:spPr>
          <a:xfrm>
            <a:off x="3429000" y="2685871"/>
            <a:ext cx="8305800" cy="2308324"/>
          </a:xfrm>
          <a:prstGeom prst="rect">
            <a:avLst/>
          </a:prstGeom>
        </p:spPr>
        <p:txBody>
          <a:bodyPr wrap="square">
            <a:spAutoFit/>
          </a:bodyPr>
          <a:lstStyle/>
          <a:p>
            <a:pPr algn="just"/>
            <a:r>
              <a:rPr lang="vi-VN" sz="3600" b="1">
                <a:solidFill>
                  <a:srgbClr val="9C67D1"/>
                </a:solidFill>
                <a:latin typeface="AvantGarde" panose="00000400000000000000" pitchFamily="2" charset="0"/>
                <a:ea typeface="AvantGarde" panose="00000400000000000000" pitchFamily="2" charset="0"/>
                <a:cs typeface="AvantGarde" panose="00000400000000000000" pitchFamily="2" charset="0"/>
              </a:rPr>
              <a:t>Mỗi khi đi trong làng, tác giả luôn cảm nhận được mùi hương mộc mạc, chân chất quen thuộc của đất quê.</a:t>
            </a:r>
            <a:endParaRPr lang="vi-VN" sz="3600" b="1">
              <a:solidFill>
                <a:srgbClr val="9C67D1"/>
              </a:solidFill>
              <a:effectLst>
                <a:outerShdw blurRad="50800" dist="38100" dir="5400000" algn="t" rotWithShape="0">
                  <a:prstClr val="black">
                    <a:alpha val="40000"/>
                  </a:prstClr>
                </a:outerShdw>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795267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31" y="3255021"/>
            <a:ext cx="4021015" cy="3480177"/>
          </a:xfrm>
          <a:prstGeom prst="rect">
            <a:avLst/>
          </a:prstGeom>
        </p:spPr>
      </p:pic>
      <p:sp>
        <p:nvSpPr>
          <p:cNvPr id="3" name="Rectangle 41">
            <a:extLst>
              <a:ext uri="{FF2B5EF4-FFF2-40B4-BE49-F238E27FC236}">
                <a16:creationId xmlns:a16="http://schemas.microsoft.com/office/drawing/2014/main" id="{E8FC265E-3FA9-BF59-274A-9BA1600F69BA}"/>
              </a:ext>
            </a:extLst>
          </p:cNvPr>
          <p:cNvSpPr/>
          <p:nvPr/>
        </p:nvSpPr>
        <p:spPr>
          <a:xfrm>
            <a:off x="419100" y="562451"/>
            <a:ext cx="11353800"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2: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Tìm những từ ngữ trong bài đọc tả hương thơm của hoa, lá. </a:t>
            </a:r>
            <a:endPar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11">
            <a:extLst>
              <a:ext uri="{FF2B5EF4-FFF2-40B4-BE49-F238E27FC236}">
                <a16:creationId xmlns:a16="http://schemas.microsoft.com/office/drawing/2014/main" id="{352BA785-D6FE-A715-6FF0-DF6240002964}"/>
              </a:ext>
            </a:extLst>
          </p:cNvPr>
          <p:cNvSpPr/>
          <p:nvPr/>
        </p:nvSpPr>
        <p:spPr>
          <a:xfrm>
            <a:off x="3276600" y="2325231"/>
            <a:ext cx="8305800" cy="3416320"/>
          </a:xfrm>
          <a:prstGeom prst="rect">
            <a:avLst/>
          </a:prstGeom>
        </p:spPr>
        <p:txBody>
          <a:bodyPr wrap="square">
            <a:spAutoFit/>
          </a:bodyPr>
          <a:lstStyle/>
          <a:p>
            <a:pPr algn="just"/>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Đó là các từ ngữ; hoa thiên lí thoảng nhẹ, bay đến rồi tho</a:t>
            </a:r>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á</a:t>
            </a:r>
            <a:r>
              <a:rPr lang="vi-VN"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ng cái lại bay đi; hoa cau thơm lạ lùng, hoa ngâu thơm nồng nàn, tưởng như có thể s</a:t>
            </a:r>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ờ</a:t>
            </a:r>
            <a:r>
              <a:rPr lang="vi-VN"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được, nắm được các mùi hương ấy; các loài lá đượm một mùi </a:t>
            </a:r>
            <a:r>
              <a:rPr lang="en-US" sz="3600" b="1" dirty="0" err="1">
                <a:solidFill>
                  <a:srgbClr val="9C67D1"/>
                </a:solidFill>
                <a:latin typeface="AvantGarde" panose="00000400000000000000" pitchFamily="2" charset="0"/>
                <a:ea typeface="AvantGarde" panose="00000400000000000000" pitchFamily="2" charset="0"/>
                <a:cs typeface="AvantGarde" panose="00000400000000000000" pitchFamily="2" charset="0"/>
              </a:rPr>
              <a:t>thơm</a:t>
            </a:r>
            <a:r>
              <a:rPr lang="vi-VN"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mãi không thôi...</a:t>
            </a:r>
            <a:endParaRPr lang="vi-VN" sz="3600" b="1" dirty="0">
              <a:solidFill>
                <a:srgbClr val="9C67D1"/>
              </a:solidFill>
              <a:effectLst>
                <a:outerShdw blurRad="50800" dist="38100" dir="5400000" algn="t" rotWithShape="0">
                  <a:prstClr val="black">
                    <a:alpha val="40000"/>
                  </a:prstClr>
                </a:outerShdw>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2063229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31" y="3255021"/>
            <a:ext cx="4021015" cy="3480177"/>
          </a:xfrm>
          <a:prstGeom prst="rect">
            <a:avLst/>
          </a:prstGeom>
        </p:spPr>
      </p:pic>
      <p:sp>
        <p:nvSpPr>
          <p:cNvPr id="5" name="Rectangle 41">
            <a:extLst>
              <a:ext uri="{FF2B5EF4-FFF2-40B4-BE49-F238E27FC236}">
                <a16:creationId xmlns:a16="http://schemas.microsoft.com/office/drawing/2014/main" id="{C25B4D34-E5D7-39A4-1AD9-27B99EE3EABA}"/>
              </a:ext>
            </a:extLst>
          </p:cNvPr>
          <p:cNvSpPr/>
          <p:nvPr/>
        </p:nvSpPr>
        <p:spPr>
          <a:xfrm>
            <a:off x="533400" y="562451"/>
            <a:ext cx="11049000" cy="1200329"/>
          </a:xfrm>
          <a:prstGeom prst="rect">
            <a:avLst/>
          </a:prstGeom>
        </p:spPr>
        <p:txBody>
          <a:bodyPr wrap="square">
            <a:spAutoFit/>
          </a:bodyPr>
          <a:lstStyle/>
          <a:p>
            <a:pPr algn="just"/>
            <a:r>
              <a:rPr lang="en-US" sz="3600" b="1" dirty="0">
                <a:solidFill>
                  <a:srgbClr val="1F7FA5"/>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Câu</a:t>
            </a:r>
            <a:r>
              <a:rPr lang="en-US" sz="36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3: </a:t>
            </a:r>
            <a:r>
              <a:rPr lang="vi-VN" sz="36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Ngày mùa, làng quê tác giả còn có những hương thơm đặc biệt nào? </a:t>
            </a:r>
          </a:p>
        </p:txBody>
      </p:sp>
      <p:sp>
        <p:nvSpPr>
          <p:cNvPr id="6" name="Rectangle 11">
            <a:extLst>
              <a:ext uri="{FF2B5EF4-FFF2-40B4-BE49-F238E27FC236}">
                <a16:creationId xmlns:a16="http://schemas.microsoft.com/office/drawing/2014/main" id="{4DE9A98E-4C2C-DE20-544E-CA99F5C98391}"/>
              </a:ext>
            </a:extLst>
          </p:cNvPr>
          <p:cNvSpPr/>
          <p:nvPr/>
        </p:nvSpPr>
        <p:spPr>
          <a:xfrm>
            <a:off x="3176945" y="2325231"/>
            <a:ext cx="8405455" cy="2308324"/>
          </a:xfrm>
          <a:prstGeom prst="rect">
            <a:avLst/>
          </a:prstGeom>
        </p:spPr>
        <p:txBody>
          <a:bodyPr wrap="square">
            <a:spAutoFit/>
          </a:bodyPr>
          <a:lstStyle/>
          <a:p>
            <a:pPr algn="just"/>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Mùi thơm từ đồng thơm vào,</a:t>
            </a:r>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9C67D1"/>
                </a:solidFill>
                <a:latin typeface="AvantGarde" panose="00000400000000000000" pitchFamily="2" charset="0"/>
                <a:ea typeface="AvantGarde" panose="00000400000000000000" pitchFamily="2" charset="0"/>
                <a:cs typeface="AvantGarde" panose="00000400000000000000" pitchFamily="2" charset="0"/>
              </a:rPr>
              <a:t>thơm</a:t>
            </a:r>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9C67D1"/>
                </a:solidFill>
                <a:latin typeface="AvantGarde" panose="00000400000000000000" pitchFamily="2" charset="0"/>
                <a:ea typeface="AvantGarde" panose="00000400000000000000" pitchFamily="2" charset="0"/>
                <a:cs typeface="AvantGarde" panose="00000400000000000000" pitchFamily="2" charset="0"/>
              </a:rPr>
              <a:t>trên</a:t>
            </a:r>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9C67D1"/>
                </a:solidFill>
                <a:latin typeface="AvantGarde" panose="00000400000000000000" pitchFamily="2" charset="0"/>
                <a:ea typeface="AvantGarde" panose="00000400000000000000" pitchFamily="2" charset="0"/>
                <a:cs typeface="AvantGarde" panose="00000400000000000000" pitchFamily="2" charset="0"/>
              </a:rPr>
              <a:t>đường</a:t>
            </a:r>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9C67D1"/>
                </a:solidFill>
                <a:latin typeface="AvantGarde" panose="00000400000000000000" pitchFamily="2" charset="0"/>
                <a:ea typeface="AvantGarde" panose="00000400000000000000" pitchFamily="2" charset="0"/>
                <a:cs typeface="AvantGarde" panose="00000400000000000000" pitchFamily="2" charset="0"/>
              </a:rPr>
              <a:t>làng</a:t>
            </a:r>
            <a:r>
              <a:rPr lang="vi-VN"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thơm ngoài sân đình, thơm trên các ngõ</a:t>
            </a:r>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9C67D1"/>
                </a:solidFill>
                <a:latin typeface="AvantGarde" panose="00000400000000000000" pitchFamily="2" charset="0"/>
                <a:ea typeface="AvantGarde" panose="00000400000000000000" pitchFamily="2" charset="0"/>
                <a:cs typeface="AvantGarde" panose="00000400000000000000" pitchFamily="2" charset="0"/>
              </a:rPr>
              <a:t>Đó</a:t>
            </a:r>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9C67D1"/>
                </a:solidFill>
                <a:latin typeface="AvantGarde" panose="00000400000000000000" pitchFamily="2" charset="0"/>
                <a:ea typeface="AvantGarde" panose="00000400000000000000" pitchFamily="2" charset="0"/>
                <a:cs typeface="AvantGarde" panose="00000400000000000000" pitchFamily="2" charset="0"/>
              </a:rPr>
              <a:t>là</a:t>
            </a:r>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hương cốm, hương lúa, hương rơm rạ</a:t>
            </a:r>
          </a:p>
        </p:txBody>
      </p:sp>
    </p:spTree>
    <p:extLst>
      <p:ext uri="{BB962C8B-B14F-4D97-AF65-F5344CB8AC3E}">
        <p14:creationId xmlns:p14="http://schemas.microsoft.com/office/powerpoint/2010/main" val="2368846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31" y="3255021"/>
            <a:ext cx="4021015" cy="3480177"/>
          </a:xfrm>
          <a:prstGeom prst="rect">
            <a:avLst/>
          </a:prstGeom>
        </p:spPr>
      </p:pic>
      <p:sp>
        <p:nvSpPr>
          <p:cNvPr id="3" name="Rectangle 39">
            <a:extLst>
              <a:ext uri="{FF2B5EF4-FFF2-40B4-BE49-F238E27FC236}">
                <a16:creationId xmlns:a16="http://schemas.microsoft.com/office/drawing/2014/main" id="{9E1FA517-2B71-84FE-219B-9170385C7049}"/>
              </a:ext>
            </a:extLst>
          </p:cNvPr>
          <p:cNvSpPr/>
          <p:nvPr/>
        </p:nvSpPr>
        <p:spPr>
          <a:xfrm>
            <a:off x="345830" y="876379"/>
            <a:ext cx="11236569"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4: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Theo em, vì sao bài đọc có tên là Hương làng?</a:t>
            </a:r>
          </a:p>
        </p:txBody>
      </p:sp>
      <p:sp>
        <p:nvSpPr>
          <p:cNvPr id="4" name="Rectangle 3">
            <a:extLst>
              <a:ext uri="{FF2B5EF4-FFF2-40B4-BE49-F238E27FC236}">
                <a16:creationId xmlns:a16="http://schemas.microsoft.com/office/drawing/2014/main" id="{AFA6461E-C2F1-989F-8A11-B102396B36EA}"/>
              </a:ext>
            </a:extLst>
          </p:cNvPr>
          <p:cNvSpPr/>
          <p:nvPr/>
        </p:nvSpPr>
        <p:spPr>
          <a:xfrm>
            <a:off x="3185978" y="2770928"/>
            <a:ext cx="8109207" cy="2308324"/>
          </a:xfrm>
          <a:prstGeom prst="rect">
            <a:avLst/>
          </a:prstGeom>
        </p:spPr>
        <p:txBody>
          <a:bodyPr wrap="square">
            <a:spAutoFit/>
          </a:bodyPr>
          <a:lstStyle/>
          <a:p>
            <a:pPr algn="just"/>
            <a:r>
              <a:rPr lang="en-US" sz="3600" b="1">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vi-VN" sz="3600" b="1">
                <a:solidFill>
                  <a:srgbClr val="9C67D1"/>
                </a:solidFill>
                <a:latin typeface="AvantGarde" panose="00000400000000000000" pitchFamily="2" charset="0"/>
                <a:ea typeface="AvantGarde" panose="00000400000000000000" pitchFamily="2" charset="0"/>
                <a:cs typeface="AvantGarde" panose="00000400000000000000" pitchFamily="2" charset="0"/>
              </a:rPr>
              <a:t>Bài đọc có tên là Hương làng vì nó miêu tả hương thơm của cây cối, hoa lá tự nhiên quen thuộc, mộc mạc, đặc trưng của làng quê.</a:t>
            </a:r>
          </a:p>
        </p:txBody>
      </p:sp>
    </p:spTree>
    <p:extLst>
      <p:ext uri="{BB962C8B-B14F-4D97-AF65-F5344CB8AC3E}">
        <p14:creationId xmlns:p14="http://schemas.microsoft.com/office/powerpoint/2010/main" val="195097850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70A0543A-D1CA-9328-950F-00A4326E7931}"/>
              </a:ext>
            </a:extLst>
          </p:cNvPr>
          <p:cNvSpPr/>
          <p:nvPr/>
        </p:nvSpPr>
        <p:spPr>
          <a:xfrm>
            <a:off x="4191000" y="2590800"/>
            <a:ext cx="6858000" cy="2743200"/>
          </a:xfrm>
          <a:prstGeom prst="roundRect">
            <a:avLst>
              <a:gd name="adj" fmla="val 2435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
            <a:extLst>
              <a:ext uri="{FF2B5EF4-FFF2-40B4-BE49-F238E27FC236}">
                <a16:creationId xmlns:a16="http://schemas.microsoft.com/office/drawing/2014/main" id="{FB75AAE7-210F-9D5F-BA39-FC54627D4B65}"/>
              </a:ext>
            </a:extLst>
          </p:cNvPr>
          <p:cNvSpPr txBox="1"/>
          <p:nvPr/>
        </p:nvSpPr>
        <p:spPr>
          <a:xfrm>
            <a:off x="3876642" y="762000"/>
            <a:ext cx="4438716" cy="1107996"/>
          </a:xfrm>
          <a:prstGeom prst="rect">
            <a:avLst/>
          </a:prstGeom>
          <a:noFill/>
        </p:spPr>
        <p:txBody>
          <a:bodyPr wrap="none" lIns="0" tIns="0" rIns="0" bIns="0" rtlCol="0">
            <a:spAutoFit/>
          </a:bodyPr>
          <a:lstStyle/>
          <a:p>
            <a:pPr algn="l"/>
            <a:r>
              <a:rPr lang="en-US" sz="7200">
                <a:blipFill dpi="0" rotWithShape="1">
                  <a:blip r:embed="rId2">
                    <a:extLst>
                      <a:ext uri="{28A0092B-C50C-407E-A947-70E740481C1C}">
                        <a14:useLocalDpi xmlns:a14="http://schemas.microsoft.com/office/drawing/2010/main" val="0"/>
                      </a:ext>
                    </a:extLst>
                  </a:blip>
                  <a:srcRect/>
                  <a:stretch>
                    <a:fillRect/>
                  </a:stretch>
                </a:blipFill>
                <a:latin typeface="SVN-Ziclets" panose="02000603000000000000" pitchFamily="2" charset="0"/>
              </a:rPr>
              <a:t>Nội dung</a:t>
            </a:r>
          </a:p>
        </p:txBody>
      </p:sp>
      <p:sp>
        <p:nvSpPr>
          <p:cNvPr id="3" name="Hộp Văn bản 2">
            <a:extLst>
              <a:ext uri="{FF2B5EF4-FFF2-40B4-BE49-F238E27FC236}">
                <a16:creationId xmlns:a16="http://schemas.microsoft.com/office/drawing/2014/main" id="{0710683D-539D-E7E9-B39D-B64D7C23E8DF}"/>
              </a:ext>
            </a:extLst>
          </p:cNvPr>
          <p:cNvSpPr txBox="1"/>
          <p:nvPr/>
        </p:nvSpPr>
        <p:spPr>
          <a:xfrm>
            <a:off x="4436165" y="2852448"/>
            <a:ext cx="6400800" cy="1969770"/>
          </a:xfrm>
          <a:prstGeom prst="rect">
            <a:avLst/>
          </a:prstGeom>
          <a:noFill/>
        </p:spPr>
        <p:txBody>
          <a:bodyPr wrap="square" lIns="0" tIns="0" rIns="0" bIns="0" rtlCol="0">
            <a:spAutoFit/>
          </a:bodyPr>
          <a:lstStyle/>
          <a:p>
            <a:r>
              <a:rPr lang="vi-VN" sz="3200" b="1" dirty="0">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rPr>
              <a:t> Vẻ đẹp của làng quê hiện lên qua mùi hương quen thuộc, giản dị, mộc mạc nhưng nồng nàn và t</a:t>
            </a:r>
            <a:r>
              <a:rPr lang="en-US" sz="3200" b="1" dirty="0">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rPr>
              <a:t>ì</a:t>
            </a:r>
            <a:r>
              <a:rPr lang="vi-VN" sz="3200" b="1" dirty="0">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rPr>
              <a:t>nh cảm sâu sắc của tác giả đối với thôn quê.</a:t>
            </a:r>
            <a:endParaRPr lang="en-US" sz="3200" dirty="0">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5" name="Hình ảnh 4">
            <a:extLst>
              <a:ext uri="{FF2B5EF4-FFF2-40B4-BE49-F238E27FC236}">
                <a16:creationId xmlns:a16="http://schemas.microsoft.com/office/drawing/2014/main" id="{C3C5C57F-7CA7-F6F6-F43F-9CB42DD4B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915734"/>
            <a:ext cx="4953000" cy="3475919"/>
          </a:xfrm>
          <a:prstGeom prst="rect">
            <a:avLst/>
          </a:prstGeom>
        </p:spPr>
      </p:pic>
      <p:pic>
        <p:nvPicPr>
          <p:cNvPr id="7" name="图片 9" descr="图片2">
            <a:extLst>
              <a:ext uri="{FF2B5EF4-FFF2-40B4-BE49-F238E27FC236}">
                <a16:creationId xmlns:a16="http://schemas.microsoft.com/office/drawing/2014/main" id="{E56AEBDE-CE41-4F55-128C-09AD718B39D2}"/>
              </a:ext>
            </a:extLst>
          </p:cNvPr>
          <p:cNvPicPr>
            <a:picLocks noChangeAspect="1"/>
          </p:cNvPicPr>
          <p:nvPr/>
        </p:nvPicPr>
        <p:blipFill>
          <a:blip r:embed="rId4"/>
          <a:srcRect t="1759" b="67991"/>
          <a:stretch>
            <a:fillRect/>
          </a:stretch>
        </p:blipFill>
        <p:spPr>
          <a:xfrm>
            <a:off x="-11509" y="0"/>
            <a:ext cx="12215018" cy="2074545"/>
          </a:xfrm>
          <a:prstGeom prst="rect">
            <a:avLst/>
          </a:prstGeom>
        </p:spPr>
      </p:pic>
    </p:spTree>
    <p:extLst>
      <p:ext uri="{BB962C8B-B14F-4D97-AF65-F5344CB8AC3E}">
        <p14:creationId xmlns:p14="http://schemas.microsoft.com/office/powerpoint/2010/main" val="8485532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2"/>
          <a:srcRect t="1759" b="67991"/>
          <a:stretch>
            <a:fillRect/>
          </a:stretch>
        </p:blipFill>
        <p:spPr>
          <a:xfrm>
            <a:off x="-11509" y="0"/>
            <a:ext cx="12215018" cy="2074545"/>
          </a:xfrm>
          <a:prstGeom prst="rect">
            <a:avLst/>
          </a:prstGeom>
        </p:spPr>
      </p:pic>
      <p:pic>
        <p:nvPicPr>
          <p:cNvPr id="4" name="Hình ảnh 3">
            <a:extLst>
              <a:ext uri="{FF2B5EF4-FFF2-40B4-BE49-F238E27FC236}">
                <a16:creationId xmlns:a16="http://schemas.microsoft.com/office/drawing/2014/main" id="{23897077-09C5-20B4-CAB0-82ACD9DB4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313" y="609600"/>
            <a:ext cx="3753374" cy="3982006"/>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152400" y="3429000"/>
            <a:ext cx="11277600" cy="36576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C03D2AC7-3F17-1C69-0D55-538BD73C6E13}"/>
              </a:ext>
            </a:extLst>
          </p:cNvPr>
          <p:cNvSpPr txBox="1"/>
          <p:nvPr/>
        </p:nvSpPr>
        <p:spPr>
          <a:xfrm>
            <a:off x="1436871" y="3693855"/>
            <a:ext cx="9318257" cy="2554545"/>
          </a:xfrm>
          <a:prstGeom prst="rect">
            <a:avLst/>
          </a:prstGeom>
          <a:noFill/>
        </p:spPr>
        <p:txBody>
          <a:bodyPr wrap="none" lIns="0" tIns="0" rIns="0" bIns="0" rtlCol="0">
            <a:spAutoFit/>
          </a:bodyPr>
          <a:lstStyle/>
          <a:p>
            <a:pPr algn="ctr"/>
            <a:r>
              <a:rPr lang="en-US" sz="16600">
                <a:ln w="41275">
                  <a:solidFill>
                    <a:schemeClr val="tx1"/>
                  </a:solidFill>
                </a:ln>
                <a:solidFill>
                  <a:srgbClr val="FF0000"/>
                </a:solidFill>
                <a:latin typeface="SVN-Poky's" panose="020B0606040200020203" pitchFamily="34" charset="0"/>
              </a:rPr>
              <a:t>L</a:t>
            </a:r>
            <a:r>
              <a:rPr lang="en-US" sz="16600">
                <a:ln w="41275">
                  <a:solidFill>
                    <a:schemeClr val="tx1"/>
                  </a:solidFill>
                </a:ln>
                <a:solidFill>
                  <a:srgbClr val="00B050"/>
                </a:solidFill>
                <a:latin typeface="SVN-Poky's" panose="020B0606040200020203" pitchFamily="34" charset="0"/>
              </a:rPr>
              <a:t>u</a:t>
            </a:r>
            <a:r>
              <a:rPr lang="en-US" sz="16600">
                <a:ln w="41275">
                  <a:solidFill>
                    <a:schemeClr val="tx1"/>
                  </a:solidFill>
                </a:ln>
                <a:solidFill>
                  <a:srgbClr val="00B0F0"/>
                </a:solidFill>
                <a:latin typeface="SVN-Poky's" panose="020B0606040200020203" pitchFamily="34" charset="0"/>
              </a:rPr>
              <a:t>y</a:t>
            </a:r>
            <a:r>
              <a:rPr lang="en-US" sz="16600">
                <a:ln w="41275">
                  <a:solidFill>
                    <a:schemeClr val="tx1"/>
                  </a:solidFill>
                </a:ln>
                <a:solidFill>
                  <a:srgbClr val="FBE619"/>
                </a:solidFill>
                <a:latin typeface="SVN-Poky's" panose="020B0606040200020203" pitchFamily="34" charset="0"/>
              </a:rPr>
              <a:t>ệ</a:t>
            </a:r>
            <a:r>
              <a:rPr lang="en-US" sz="16600">
                <a:ln w="41275">
                  <a:solidFill>
                    <a:schemeClr val="tx1"/>
                  </a:solidFill>
                </a:ln>
                <a:solidFill>
                  <a:srgbClr val="ADDFEA"/>
                </a:solidFill>
                <a:latin typeface="SVN-Poky's" panose="020B0606040200020203" pitchFamily="34" charset="0"/>
              </a:rPr>
              <a:t>n</a:t>
            </a:r>
            <a:r>
              <a:rPr lang="en-US" sz="16600">
                <a:ln w="41275">
                  <a:solidFill>
                    <a:schemeClr val="tx1"/>
                  </a:solidFill>
                </a:ln>
                <a:solidFill>
                  <a:schemeClr val="tx1">
                    <a:lumMod val="50000"/>
                    <a:lumOff val="50000"/>
                  </a:schemeClr>
                </a:solidFill>
                <a:latin typeface="SVN-Poky's" panose="020B0606040200020203" pitchFamily="34" charset="0"/>
              </a:rPr>
              <a:t> </a:t>
            </a:r>
            <a:r>
              <a:rPr lang="en-US" sz="16600">
                <a:ln w="41275">
                  <a:solidFill>
                    <a:schemeClr val="tx1"/>
                  </a:solidFill>
                </a:ln>
                <a:solidFill>
                  <a:srgbClr val="A8C1FA"/>
                </a:solidFill>
                <a:latin typeface="SVN-Poky's" panose="020B0606040200020203" pitchFamily="34" charset="0"/>
              </a:rPr>
              <a:t>t</a:t>
            </a:r>
            <a:r>
              <a:rPr lang="en-US" sz="16600">
                <a:ln w="41275">
                  <a:solidFill>
                    <a:schemeClr val="tx1"/>
                  </a:solidFill>
                </a:ln>
                <a:solidFill>
                  <a:srgbClr val="FEE0E8"/>
                </a:solidFill>
                <a:latin typeface="SVN-Poky's" panose="020B0606040200020203" pitchFamily="34" charset="0"/>
              </a:rPr>
              <a:t>ậ</a:t>
            </a:r>
            <a:r>
              <a:rPr lang="en-US" sz="16600">
                <a:ln w="41275">
                  <a:solidFill>
                    <a:schemeClr val="tx1"/>
                  </a:solidFill>
                </a:ln>
                <a:solidFill>
                  <a:srgbClr val="6ED9D9"/>
                </a:solidFill>
                <a:latin typeface="SVN-Poky's" panose="020B0606040200020203" pitchFamily="34" charset="0"/>
              </a:rPr>
              <a:t>p</a:t>
            </a:r>
          </a:p>
        </p:txBody>
      </p:sp>
    </p:spTree>
    <p:extLst>
      <p:ext uri="{BB962C8B-B14F-4D97-AF65-F5344CB8AC3E}">
        <p14:creationId xmlns:p14="http://schemas.microsoft.com/office/powerpoint/2010/main" val="42366724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3E69368-6A62-E6C5-E294-F677D0F136DD}"/>
              </a:ext>
            </a:extLst>
          </p:cNvPr>
          <p:cNvPicPr>
            <a:picLocks noChangeAspect="1"/>
          </p:cNvPicPr>
          <p:nvPr/>
        </p:nvPicPr>
        <p:blipFill rotWithShape="1">
          <a:blip r:embed="rId2">
            <a:extLst>
              <a:ext uri="{28A0092B-C50C-407E-A947-70E740481C1C}">
                <a14:useLocalDpi xmlns:a14="http://schemas.microsoft.com/office/drawing/2010/main" val="0"/>
              </a:ext>
            </a:extLst>
          </a:blip>
          <a:srcRect l="22809"/>
          <a:stretch/>
        </p:blipFill>
        <p:spPr>
          <a:xfrm>
            <a:off x="3810000" y="1220464"/>
            <a:ext cx="4126141" cy="3391756"/>
          </a:xfrm>
          <a:prstGeom prst="rect">
            <a:avLst/>
          </a:prstGeom>
        </p:spPr>
      </p:pic>
      <p:sp>
        <p:nvSpPr>
          <p:cNvPr id="10" name="Hình chữ nhật: Góc Tròn 9">
            <a:extLst>
              <a:ext uri="{FF2B5EF4-FFF2-40B4-BE49-F238E27FC236}">
                <a16:creationId xmlns:a16="http://schemas.microsoft.com/office/drawing/2014/main" id="{DCA39DFA-CC9D-7D37-C0F6-2D99CE6D3AC0}"/>
              </a:ext>
            </a:extLst>
          </p:cNvPr>
          <p:cNvSpPr/>
          <p:nvPr/>
        </p:nvSpPr>
        <p:spPr>
          <a:xfrm>
            <a:off x="457200" y="3607126"/>
            <a:ext cx="11277600" cy="2554445"/>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Hình ảnh 11">
            <a:extLst>
              <a:ext uri="{FF2B5EF4-FFF2-40B4-BE49-F238E27FC236}">
                <a16:creationId xmlns:a16="http://schemas.microsoft.com/office/drawing/2014/main" id="{F9F99ABD-5AD8-7864-6DE5-512CA78A2E0F}"/>
              </a:ext>
            </a:extLst>
          </p:cNvPr>
          <p:cNvPicPr>
            <a:picLocks noChangeAspect="1"/>
          </p:cNvPicPr>
          <p:nvPr/>
        </p:nvPicPr>
        <p:blipFill>
          <a:blip r:embed="rId6"/>
          <a:stretch>
            <a:fillRect/>
          </a:stretch>
        </p:blipFill>
        <p:spPr>
          <a:xfrm>
            <a:off x="1078557" y="3429000"/>
            <a:ext cx="10034886" cy="2554445"/>
          </a:xfrm>
          <a:prstGeom prst="rect">
            <a:avLst/>
          </a:prstGeom>
        </p:spPr>
      </p:pic>
      <p:pic>
        <p:nvPicPr>
          <p:cNvPr id="13" name="图片 9" descr="图片2">
            <a:extLst>
              <a:ext uri="{FF2B5EF4-FFF2-40B4-BE49-F238E27FC236}">
                <a16:creationId xmlns:a16="http://schemas.microsoft.com/office/drawing/2014/main" id="{3E697EED-4BF7-BCF9-46B5-264CEE0921AC}"/>
              </a:ext>
            </a:extLst>
          </p:cNvPr>
          <p:cNvPicPr>
            <a:picLocks noChangeAspect="1"/>
          </p:cNvPicPr>
          <p:nvPr/>
        </p:nvPicPr>
        <p:blipFill>
          <a:blip r:embed="rId7"/>
          <a:srcRect t="1759" b="67991"/>
          <a:stretch>
            <a:fillRect/>
          </a:stretch>
        </p:blipFill>
        <p:spPr>
          <a:xfrm>
            <a:off x="-11509" y="-328887"/>
            <a:ext cx="12215018" cy="2074545"/>
          </a:xfrm>
          <a:prstGeom prst="rect">
            <a:avLst/>
          </a:prstGeom>
        </p:spPr>
      </p:pic>
      <p:pic>
        <p:nvPicPr>
          <p:cNvPr id="14" name="图片 15" descr="组 13">
            <a:extLst>
              <a:ext uri="{FF2B5EF4-FFF2-40B4-BE49-F238E27FC236}">
                <a16:creationId xmlns:a16="http://schemas.microsoft.com/office/drawing/2014/main" id="{42FF1715-E2E2-B848-79E2-8B17D12E8F03}"/>
              </a:ext>
            </a:extLst>
          </p:cNvPr>
          <p:cNvPicPr>
            <a:picLocks noChangeAspect="1"/>
          </p:cNvPicPr>
          <p:nvPr/>
        </p:nvPicPr>
        <p:blipFill>
          <a:blip r:embed="rId8"/>
          <a:stretch>
            <a:fillRect/>
          </a:stretch>
        </p:blipFill>
        <p:spPr>
          <a:xfrm>
            <a:off x="39370" y="0"/>
            <a:ext cx="12113260" cy="6858000"/>
          </a:xfrm>
          <a:prstGeom prst="rect">
            <a:avLst/>
          </a:prstGeom>
        </p:spPr>
      </p:pic>
    </p:spTree>
    <p:extLst>
      <p:ext uri="{BB962C8B-B14F-4D97-AF65-F5344CB8AC3E}">
        <p14:creationId xmlns:p14="http://schemas.microsoft.com/office/powerpoint/2010/main" val="3535284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Nhóm 35">
            <a:extLst>
              <a:ext uri="{FF2B5EF4-FFF2-40B4-BE49-F238E27FC236}">
                <a16:creationId xmlns:a16="http://schemas.microsoft.com/office/drawing/2014/main" id="{41A503FC-98BF-44A4-8204-AB25B7DE6191}"/>
              </a:ext>
            </a:extLst>
          </p:cNvPr>
          <p:cNvGrpSpPr/>
          <p:nvPr/>
        </p:nvGrpSpPr>
        <p:grpSpPr>
          <a:xfrm>
            <a:off x="379323" y="3026681"/>
            <a:ext cx="11433353" cy="3249134"/>
            <a:chOff x="379324" y="2592866"/>
            <a:chExt cx="11433353" cy="3249134"/>
          </a:xfrm>
        </p:grpSpPr>
        <p:grpSp>
          <p:nvGrpSpPr>
            <p:cNvPr id="35" name="Nhóm 34">
              <a:extLst>
                <a:ext uri="{FF2B5EF4-FFF2-40B4-BE49-F238E27FC236}">
                  <a16:creationId xmlns:a16="http://schemas.microsoft.com/office/drawing/2014/main" id="{C41A3843-AAD7-FF42-DCBD-C63463E6BDDD}"/>
                </a:ext>
              </a:extLst>
            </p:cNvPr>
            <p:cNvGrpSpPr/>
            <p:nvPr/>
          </p:nvGrpSpPr>
          <p:grpSpPr>
            <a:xfrm>
              <a:off x="379324" y="2592866"/>
              <a:ext cx="11433353" cy="3249134"/>
              <a:chOff x="379324" y="2592866"/>
              <a:chExt cx="11433353" cy="3249134"/>
            </a:xfrm>
          </p:grpSpPr>
          <p:pic>
            <p:nvPicPr>
              <p:cNvPr id="18" name="Hình ảnh 17">
                <a:extLst>
                  <a:ext uri="{FF2B5EF4-FFF2-40B4-BE49-F238E27FC236}">
                    <a16:creationId xmlns:a16="http://schemas.microsoft.com/office/drawing/2014/main" id="{91BE21BE-BA68-B703-17FA-BC6C15C7A050}"/>
                  </a:ext>
                </a:extLst>
              </p:cNvPr>
              <p:cNvPicPr>
                <a:picLocks noChangeAspect="1"/>
              </p:cNvPicPr>
              <p:nvPr/>
            </p:nvPicPr>
            <p:blipFill rotWithShape="1">
              <a:blip r:embed="rId2">
                <a:extLst>
                  <a:ext uri="{28A0092B-C50C-407E-A947-70E740481C1C}">
                    <a14:useLocalDpi xmlns:a14="http://schemas.microsoft.com/office/drawing/2010/main" val="0"/>
                  </a:ext>
                </a:extLst>
              </a:blip>
              <a:srcRect l="10081" t="59313" r="9425" b="9893"/>
              <a:stretch/>
            </p:blipFill>
            <p:spPr>
              <a:xfrm>
                <a:off x="379324" y="2592866"/>
                <a:ext cx="11433353" cy="1819882"/>
              </a:xfrm>
              <a:prstGeom prst="rect">
                <a:avLst/>
              </a:prstGeom>
            </p:spPr>
          </p:pic>
          <p:sp>
            <p:nvSpPr>
              <p:cNvPr id="24" name="Hình chữ nhật 23">
                <a:extLst>
                  <a:ext uri="{FF2B5EF4-FFF2-40B4-BE49-F238E27FC236}">
                    <a16:creationId xmlns:a16="http://schemas.microsoft.com/office/drawing/2014/main" id="{9D8B1FF9-E1AC-8D18-174F-157CEE9D6186}"/>
                  </a:ext>
                </a:extLst>
              </p:cNvPr>
              <p:cNvSpPr/>
              <p:nvPr/>
            </p:nvSpPr>
            <p:spPr>
              <a:xfrm>
                <a:off x="555585" y="3970116"/>
                <a:ext cx="4294207" cy="1689904"/>
              </a:xfrm>
              <a:prstGeom prst="rect">
                <a:avLst/>
              </a:prstGeom>
              <a:solidFill>
                <a:srgbClr val="D5C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CF3E"/>
                  </a:solidFill>
                </a:endParaRPr>
              </a:p>
            </p:txBody>
          </p:sp>
          <p:sp>
            <p:nvSpPr>
              <p:cNvPr id="25" name="Hình chữ nhật 24">
                <a:extLst>
                  <a:ext uri="{FF2B5EF4-FFF2-40B4-BE49-F238E27FC236}">
                    <a16:creationId xmlns:a16="http://schemas.microsoft.com/office/drawing/2014/main" id="{454283D6-C68E-B852-23CF-AE466FA293C0}"/>
                  </a:ext>
                </a:extLst>
              </p:cNvPr>
              <p:cNvSpPr/>
              <p:nvPr/>
            </p:nvSpPr>
            <p:spPr>
              <a:xfrm>
                <a:off x="4919240" y="3970116"/>
                <a:ext cx="3298785" cy="1689904"/>
              </a:xfrm>
              <a:prstGeom prst="rect">
                <a:avLst/>
              </a:prstGeom>
              <a:solidFill>
                <a:srgbClr val="D5C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CF3E"/>
                  </a:solidFill>
                </a:endParaRPr>
              </a:p>
            </p:txBody>
          </p:sp>
          <p:sp>
            <p:nvSpPr>
              <p:cNvPr id="26" name="Hình chữ nhật 25">
                <a:extLst>
                  <a:ext uri="{FF2B5EF4-FFF2-40B4-BE49-F238E27FC236}">
                    <a16:creationId xmlns:a16="http://schemas.microsoft.com/office/drawing/2014/main" id="{1F1C3C38-386D-3D51-C4F1-7D54AEC53EA7}"/>
                  </a:ext>
                </a:extLst>
              </p:cNvPr>
              <p:cNvSpPr/>
              <p:nvPr/>
            </p:nvSpPr>
            <p:spPr>
              <a:xfrm>
                <a:off x="8275898" y="3970116"/>
                <a:ext cx="3321935" cy="1689904"/>
              </a:xfrm>
              <a:prstGeom prst="rect">
                <a:avLst/>
              </a:prstGeom>
              <a:solidFill>
                <a:srgbClr val="D5C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D5CF3E"/>
                    </a:solidFill>
                  </a:rPr>
                  <a:t>                    </a:t>
                </a:r>
              </a:p>
            </p:txBody>
          </p:sp>
          <p:cxnSp>
            <p:nvCxnSpPr>
              <p:cNvPr id="28" name="Đường nối Thẳng 27">
                <a:extLst>
                  <a:ext uri="{FF2B5EF4-FFF2-40B4-BE49-F238E27FC236}">
                    <a16:creationId xmlns:a16="http://schemas.microsoft.com/office/drawing/2014/main" id="{75D33E8B-873D-2328-46CC-3A07C617FE47}"/>
                  </a:ext>
                </a:extLst>
              </p:cNvPr>
              <p:cNvCxnSpPr/>
              <p:nvPr/>
            </p:nvCxnSpPr>
            <p:spPr>
              <a:xfrm>
                <a:off x="532435" y="3472405"/>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1094D1F2-A409-764F-2CE8-B3B213B425D8}"/>
                  </a:ext>
                </a:extLst>
              </p:cNvPr>
              <p:cNvCxnSpPr/>
              <p:nvPr/>
            </p:nvCxnSpPr>
            <p:spPr>
              <a:xfrm>
                <a:off x="11603621" y="3454369"/>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Hình chữ nhật 31">
                <a:extLst>
                  <a:ext uri="{FF2B5EF4-FFF2-40B4-BE49-F238E27FC236}">
                    <a16:creationId xmlns:a16="http://schemas.microsoft.com/office/drawing/2014/main" id="{6EACA748-E132-BDA4-7F30-38E898A94EAD}"/>
                  </a:ext>
                </a:extLst>
              </p:cNvPr>
              <p:cNvSpPr/>
              <p:nvPr/>
            </p:nvSpPr>
            <p:spPr>
              <a:xfrm>
                <a:off x="11653520" y="3098800"/>
                <a:ext cx="132080" cy="2743200"/>
              </a:xfrm>
              <a:prstGeom prst="rect">
                <a:avLst/>
              </a:prstGeom>
              <a:solidFill>
                <a:srgbClr val="FBF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75355CA8-157E-5EE5-4AE1-92B2EC88FE19}"/>
                  </a:ext>
                </a:extLst>
              </p:cNvPr>
              <p:cNvSpPr/>
              <p:nvPr/>
            </p:nvSpPr>
            <p:spPr>
              <a:xfrm>
                <a:off x="392429" y="3096201"/>
                <a:ext cx="106799" cy="2743200"/>
              </a:xfrm>
              <a:prstGeom prst="rect">
                <a:avLst/>
              </a:prstGeom>
              <a:solidFill>
                <a:srgbClr val="FBF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33">
                <a:extLst>
                  <a:ext uri="{FF2B5EF4-FFF2-40B4-BE49-F238E27FC236}">
                    <a16:creationId xmlns:a16="http://schemas.microsoft.com/office/drawing/2014/main" id="{474F9335-3C2C-8DF0-3A1D-292847A6DC5D}"/>
                  </a:ext>
                </a:extLst>
              </p:cNvPr>
              <p:cNvSpPr/>
              <p:nvPr/>
            </p:nvSpPr>
            <p:spPr>
              <a:xfrm rot="5400000">
                <a:off x="6048227" y="93197"/>
                <a:ext cx="102870" cy="11392196"/>
              </a:xfrm>
              <a:prstGeom prst="rect">
                <a:avLst/>
              </a:prstGeom>
              <a:solidFill>
                <a:srgbClr val="FBF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Đường nối Thẳng 28">
              <a:extLst>
                <a:ext uri="{FF2B5EF4-FFF2-40B4-BE49-F238E27FC236}">
                  <a16:creationId xmlns:a16="http://schemas.microsoft.com/office/drawing/2014/main" id="{18BF166D-8617-C302-DBFB-DB83C51CBE6C}"/>
                </a:ext>
              </a:extLst>
            </p:cNvPr>
            <p:cNvCxnSpPr/>
            <p:nvPr/>
          </p:nvCxnSpPr>
          <p:spPr>
            <a:xfrm>
              <a:off x="4874961" y="3494747"/>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49570526-6CB8-EC2F-FFD9-48DA08BC5096}"/>
                </a:ext>
              </a:extLst>
            </p:cNvPr>
            <p:cNvCxnSpPr/>
            <p:nvPr/>
          </p:nvCxnSpPr>
          <p:spPr>
            <a:xfrm>
              <a:off x="8239291" y="3474558"/>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Box 35">
            <a:extLst>
              <a:ext uri="{FF2B5EF4-FFF2-40B4-BE49-F238E27FC236}">
                <a16:creationId xmlns:a16="http://schemas.microsoft.com/office/drawing/2014/main" id="{2890ED6A-F03B-694B-8E4E-71A0F4EE51E6}"/>
              </a:ext>
            </a:extLst>
          </p:cNvPr>
          <p:cNvSpPr txBox="1"/>
          <p:nvPr/>
        </p:nvSpPr>
        <p:spPr>
          <a:xfrm>
            <a:off x="457200" y="302409"/>
            <a:ext cx="11277600" cy="2213555"/>
          </a:xfrm>
          <a:prstGeom prst="rect">
            <a:avLst/>
          </a:prstGeom>
          <a:noFill/>
        </p:spPr>
        <p:txBody>
          <a:bodyPr wrap="square" rtlCol="0">
            <a:spAutoFit/>
          </a:bodyPr>
          <a:lstStyle/>
          <a:p>
            <a:pPr algn="just">
              <a:lnSpc>
                <a:spcPct val="109000"/>
              </a:lnSpc>
              <a:spcBef>
                <a:spcPts val="0"/>
              </a:spcBef>
              <a:spcAft>
                <a:spcPts val="0"/>
              </a:spcAft>
            </a:pPr>
            <a:r>
              <a:rPr lang="vi-VN" sz="3200" b="1" dirty="0">
                <a:solidFill>
                  <a:srgbClr val="1F7FA5"/>
                </a:solidFill>
                <a:latin typeface="AvantGarde" panose="00000400000000000000" pitchFamily="2" charset="0"/>
                <a:ea typeface="AvantGarde" panose="00000400000000000000" pitchFamily="2" charset="0"/>
                <a:cs typeface="AvantGarde" panose="00000400000000000000" pitchFamily="2" charset="0"/>
              </a:rPr>
              <a:t>1) Đọc câu sau và hoàn chỉnh </a:t>
            </a:r>
            <a:r>
              <a:rPr lang="en-US" sz="3200" b="1" dirty="0" err="1">
                <a:solidFill>
                  <a:srgbClr val="1F7FA5"/>
                </a:solidFill>
                <a:latin typeface="AvantGarde" panose="00000400000000000000" pitchFamily="2" charset="0"/>
                <a:ea typeface="AvantGarde" panose="00000400000000000000" pitchFamily="2" charset="0"/>
                <a:cs typeface="AvantGarde" panose="00000400000000000000" pitchFamily="2" charset="0"/>
              </a:rPr>
              <a:t>bảng</a:t>
            </a:r>
            <a:r>
              <a:rPr lang="en-US" sz="3200" b="1">
                <a:solidFill>
                  <a:srgbClr val="1F7FA5"/>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so </a:t>
            </a:r>
            <a:r>
              <a:rPr lang="vi-VN" sz="3200" b="1" dirty="0">
                <a:solidFill>
                  <a:srgbClr val="1F7FA5"/>
                </a:solidFill>
                <a:latin typeface="AvantGarde" panose="00000400000000000000" pitchFamily="2" charset="0"/>
                <a:ea typeface="AvantGarde" panose="00000400000000000000" pitchFamily="2" charset="0"/>
                <a:cs typeface="AvantGarde" panose="00000400000000000000" pitchFamily="2" charset="0"/>
              </a:rPr>
              <a:t>sánh ở bên dưới:</a:t>
            </a:r>
          </a:p>
          <a:p>
            <a:pPr algn="just">
              <a:lnSpc>
                <a:spcPct val="109000"/>
              </a:lnSpc>
              <a:spcBef>
                <a:spcPts val="0"/>
              </a:spcBef>
              <a:spcAft>
                <a:spcPts val="0"/>
              </a:spcAft>
            </a:pPr>
            <a:r>
              <a:rPr lang="vi-VN" sz="32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Tôi cứ muốn căng lồng ngực ra mà hít thở đến no nê những mùi thơm ấy, giống như thuở nhỏ hít hà hương thơm từ nồi cơm gạo mới mẹ bắc ra. </a:t>
            </a:r>
          </a:p>
        </p:txBody>
      </p:sp>
      <p:pic>
        <p:nvPicPr>
          <p:cNvPr id="20" name="Hình ảnh 19">
            <a:extLst>
              <a:ext uri="{FF2B5EF4-FFF2-40B4-BE49-F238E27FC236}">
                <a16:creationId xmlns:a16="http://schemas.microsoft.com/office/drawing/2014/main" id="{25196167-8DF9-46F6-5690-30E59FBA1621}"/>
              </a:ext>
            </a:extLst>
          </p:cNvPr>
          <p:cNvPicPr>
            <a:picLocks noChangeAspect="1"/>
          </p:cNvPicPr>
          <p:nvPr/>
        </p:nvPicPr>
        <p:blipFill>
          <a:blip r:embed="rId3"/>
          <a:stretch>
            <a:fillRect/>
          </a:stretch>
        </p:blipFill>
        <p:spPr>
          <a:xfrm>
            <a:off x="5448198" y="3530555"/>
            <a:ext cx="2347163" cy="1036410"/>
          </a:xfrm>
          <a:prstGeom prst="rect">
            <a:avLst/>
          </a:prstGeom>
        </p:spPr>
      </p:pic>
      <p:pic>
        <p:nvPicPr>
          <p:cNvPr id="37" name="Hình ảnh 36">
            <a:extLst>
              <a:ext uri="{FF2B5EF4-FFF2-40B4-BE49-F238E27FC236}">
                <a16:creationId xmlns:a16="http://schemas.microsoft.com/office/drawing/2014/main" id="{5F473F0F-69C9-59EA-7327-307526FB6D4B}"/>
              </a:ext>
            </a:extLst>
          </p:cNvPr>
          <p:cNvPicPr>
            <a:picLocks noChangeAspect="1"/>
          </p:cNvPicPr>
          <p:nvPr/>
        </p:nvPicPr>
        <p:blipFill>
          <a:blip r:embed="rId4"/>
          <a:stretch>
            <a:fillRect/>
          </a:stretch>
        </p:blipFill>
        <p:spPr>
          <a:xfrm>
            <a:off x="8397156" y="3916131"/>
            <a:ext cx="3200677" cy="2310584"/>
          </a:xfrm>
          <a:prstGeom prst="rect">
            <a:avLst/>
          </a:prstGeom>
        </p:spPr>
      </p:pic>
    </p:spTree>
    <p:extLst>
      <p:ext uri="{BB962C8B-B14F-4D97-AF65-F5344CB8AC3E}">
        <p14:creationId xmlns:p14="http://schemas.microsoft.com/office/powerpoint/2010/main" val="23036134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51C9C454-EBD7-C738-0F44-27560ED9BB6C}"/>
              </a:ext>
            </a:extLst>
          </p:cNvPr>
          <p:cNvPicPr>
            <a:picLocks noChangeAspect="1"/>
          </p:cNvPicPr>
          <p:nvPr/>
        </p:nvPicPr>
        <p:blipFill rotWithShape="1">
          <a:blip r:embed="rId2">
            <a:extLst>
              <a:ext uri="{28A0092B-C50C-407E-A947-70E740481C1C}">
                <a14:useLocalDpi xmlns:a14="http://schemas.microsoft.com/office/drawing/2010/main" val="0"/>
              </a:ext>
            </a:extLst>
          </a:blip>
          <a:srcRect l="14688" t="61394" r="51419" b="4310"/>
          <a:stretch/>
        </p:blipFill>
        <p:spPr>
          <a:xfrm>
            <a:off x="6674506" y="2908471"/>
            <a:ext cx="3383894" cy="2489764"/>
          </a:xfrm>
          <a:prstGeom prst="roundRect">
            <a:avLst/>
          </a:prstGeom>
          <a:effectLst>
            <a:softEdge rad="31750"/>
          </a:effectLst>
        </p:spPr>
      </p:pic>
      <p:pic>
        <p:nvPicPr>
          <p:cNvPr id="14" name="Hình ảnh 13">
            <a:extLst>
              <a:ext uri="{FF2B5EF4-FFF2-40B4-BE49-F238E27FC236}">
                <a16:creationId xmlns:a16="http://schemas.microsoft.com/office/drawing/2014/main" id="{EBD85384-C7AA-BD21-ED6A-3C86408D2244}"/>
              </a:ext>
            </a:extLst>
          </p:cNvPr>
          <p:cNvPicPr>
            <a:picLocks noChangeAspect="1"/>
          </p:cNvPicPr>
          <p:nvPr/>
        </p:nvPicPr>
        <p:blipFill rotWithShape="1">
          <a:blip r:embed="rId2">
            <a:extLst>
              <a:ext uri="{28A0092B-C50C-407E-A947-70E740481C1C}">
                <a14:useLocalDpi xmlns:a14="http://schemas.microsoft.com/office/drawing/2010/main" val="0"/>
              </a:ext>
            </a:extLst>
          </a:blip>
          <a:srcRect l="50841" t="40337" r="9563" b="36747"/>
          <a:stretch/>
        </p:blipFill>
        <p:spPr>
          <a:xfrm>
            <a:off x="1249680" y="5061372"/>
            <a:ext cx="3293774" cy="1476588"/>
          </a:xfrm>
          <a:prstGeom prst="rect">
            <a:avLst/>
          </a:prstGeom>
          <a:effectLst>
            <a:softEdge rad="31750"/>
          </a:effectLst>
        </p:spPr>
      </p:pic>
      <p:sp>
        <p:nvSpPr>
          <p:cNvPr id="5" name="Rectangle 5">
            <a:extLst>
              <a:ext uri="{FF2B5EF4-FFF2-40B4-BE49-F238E27FC236}">
                <a16:creationId xmlns:a16="http://schemas.microsoft.com/office/drawing/2014/main" id="{4FE7AF31-CA1F-FD35-C349-85DFDD58D91C}"/>
              </a:ext>
            </a:extLst>
          </p:cNvPr>
          <p:cNvSpPr>
            <a:spLocks noChangeAspect="1"/>
          </p:cNvSpPr>
          <p:nvPr/>
        </p:nvSpPr>
        <p:spPr>
          <a:xfrm>
            <a:off x="575253" y="139724"/>
            <a:ext cx="11188800" cy="1077218"/>
          </a:xfrm>
          <a:prstGeom prst="rect">
            <a:avLst/>
          </a:prstGeom>
        </p:spPr>
        <p:txBody>
          <a:bodyPr wrap="square">
            <a:spAutoFit/>
          </a:bodyPr>
          <a:lstStyle/>
          <a:p>
            <a:pPr lvl="0" algn="just">
              <a:spcBef>
                <a:spcPts val="600"/>
              </a:spcBef>
            </a:pPr>
            <a:r>
              <a:rPr lang="en-US" sz="3200" b="1" dirty="0">
                <a:solidFill>
                  <a:srgbClr val="1F7FA5"/>
                </a:solidFill>
                <a:latin typeface="AvantGarde" panose="00000400000000000000" pitchFamily="2" charset="0"/>
                <a:ea typeface="AvantGarde" panose="00000400000000000000" pitchFamily="2" charset="0"/>
                <a:cs typeface="AvantGarde" panose="00000400000000000000" pitchFamily="2" charset="0"/>
              </a:rPr>
              <a:t>2) </a:t>
            </a:r>
            <a:r>
              <a:rPr lang="vi-VN" sz="3200" b="1" dirty="0">
                <a:solidFill>
                  <a:srgbClr val="1F7FA5"/>
                </a:solidFill>
                <a:latin typeface="AvantGarde" panose="00000400000000000000" pitchFamily="2" charset="0"/>
                <a:ea typeface="AvantGarde" panose="00000400000000000000" pitchFamily="2" charset="0"/>
                <a:cs typeface="AvantGarde" panose="00000400000000000000" pitchFamily="2" charset="0"/>
              </a:rPr>
              <a:t>Tìm những hoạt động được so sánh với nhau trong mỗi câu văn, câu thơ sau.</a:t>
            </a:r>
          </a:p>
        </p:txBody>
      </p:sp>
      <p:pic>
        <p:nvPicPr>
          <p:cNvPr id="10" name="Hình ảnh 9">
            <a:extLst>
              <a:ext uri="{FF2B5EF4-FFF2-40B4-BE49-F238E27FC236}">
                <a16:creationId xmlns:a16="http://schemas.microsoft.com/office/drawing/2014/main" id="{E48CB654-5B2D-6348-8A22-B88816468DD6}"/>
              </a:ext>
            </a:extLst>
          </p:cNvPr>
          <p:cNvPicPr>
            <a:picLocks noChangeAspect="1"/>
          </p:cNvPicPr>
          <p:nvPr/>
        </p:nvPicPr>
        <p:blipFill rotWithShape="1">
          <a:blip r:embed="rId2">
            <a:extLst>
              <a:ext uri="{28A0092B-C50C-407E-A947-70E740481C1C}">
                <a14:useLocalDpi xmlns:a14="http://schemas.microsoft.com/office/drawing/2010/main" val="0"/>
              </a:ext>
            </a:extLst>
          </a:blip>
          <a:srcRect l="12289" t="10784" r="60752" b="64216"/>
          <a:stretch/>
        </p:blipFill>
        <p:spPr>
          <a:xfrm>
            <a:off x="1752600" y="1230393"/>
            <a:ext cx="2438400" cy="1751542"/>
          </a:xfrm>
          <a:prstGeom prst="rect">
            <a:avLst/>
          </a:prstGeom>
        </p:spPr>
      </p:pic>
      <p:sp>
        <p:nvSpPr>
          <p:cNvPr id="11" name="Rectangle 5">
            <a:extLst>
              <a:ext uri="{FF2B5EF4-FFF2-40B4-BE49-F238E27FC236}">
                <a16:creationId xmlns:a16="http://schemas.microsoft.com/office/drawing/2014/main" id="{27DB49E3-0743-EDEE-85E0-2661E4746325}"/>
              </a:ext>
            </a:extLst>
          </p:cNvPr>
          <p:cNvSpPr>
            <a:spLocks noChangeAspect="1"/>
          </p:cNvSpPr>
          <p:nvPr/>
        </p:nvSpPr>
        <p:spPr>
          <a:xfrm>
            <a:off x="4646929" y="1356666"/>
            <a:ext cx="6645911" cy="1698350"/>
          </a:xfrm>
          <a:prstGeom prst="rect">
            <a:avLst/>
          </a:prstGeom>
        </p:spPr>
        <p:txBody>
          <a:bodyPr wrap="square">
            <a:spAutoFit/>
          </a:bodyPr>
          <a:lstStyle/>
          <a:p>
            <a:pPr lvl="0">
              <a:lnSpc>
                <a:spcPct val="84000"/>
              </a:lnSpc>
              <a:spcBef>
                <a:spcPts val="600"/>
              </a:spcBef>
            </a:pP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Những</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con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bướm</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vàng</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sẫm</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ven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cánh</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có</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răng</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cưa</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lượn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lờ</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đờ</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như</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trôi</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trong</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nắng</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t>
            </a:r>
          </a:p>
          <a:p>
            <a:pPr lvl="0" algn="r">
              <a:lnSpc>
                <a:spcPct val="84000"/>
              </a:lnSpc>
              <a:spcBef>
                <a:spcPts val="600"/>
              </a:spcBef>
            </a:pPr>
            <a:endPar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lvl="0" algn="r">
              <a:lnSpc>
                <a:spcPct val="84000"/>
              </a:lnSpc>
              <a:spcBef>
                <a:spcPts val="600"/>
              </a:spcBef>
            </a:pP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VŨ TÚ NAM</a:t>
            </a:r>
            <a:endParaRPr lang="vi-VN"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2" name="Rectangle 5">
            <a:extLst>
              <a:ext uri="{FF2B5EF4-FFF2-40B4-BE49-F238E27FC236}">
                <a16:creationId xmlns:a16="http://schemas.microsoft.com/office/drawing/2014/main" id="{0B57B949-CAE1-F17F-F440-5200710D6ED5}"/>
              </a:ext>
            </a:extLst>
          </p:cNvPr>
          <p:cNvSpPr>
            <a:spLocks noChangeAspect="1"/>
          </p:cNvSpPr>
          <p:nvPr/>
        </p:nvSpPr>
        <p:spPr>
          <a:xfrm>
            <a:off x="349813" y="3113499"/>
            <a:ext cx="4281213" cy="2209900"/>
          </a:xfrm>
          <a:prstGeom prst="rect">
            <a:avLst/>
          </a:prstGeom>
        </p:spPr>
        <p:txBody>
          <a:bodyPr wrap="square">
            <a:spAutoFit/>
          </a:bodyPr>
          <a:lstStyle/>
          <a:p>
            <a:pPr lvl="0">
              <a:lnSpc>
                <a:spcPct val="84000"/>
              </a:lnSpc>
              <a:spcBef>
                <a:spcPts val="600"/>
              </a:spcBef>
            </a:pP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 	Con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mẹ</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đẹp</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sao</a:t>
            </a:r>
            <a:endPar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lvl="0">
              <a:lnSpc>
                <a:spcPct val="84000"/>
              </a:lnSpc>
              <a:spcBef>
                <a:spcPts val="600"/>
              </a:spcBef>
            </a:pP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Những</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hòn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tơ</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nhỏ</a:t>
            </a:r>
            <a:endPar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lvl="0">
              <a:lnSpc>
                <a:spcPct val="84000"/>
              </a:lnSpc>
              <a:spcBef>
                <a:spcPts val="600"/>
              </a:spcBef>
            </a:pP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Chạy</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như</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lăn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tròn</a:t>
            </a:r>
            <a:endPar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lvl="0">
              <a:lnSpc>
                <a:spcPct val="84000"/>
              </a:lnSpc>
              <a:spcBef>
                <a:spcPts val="600"/>
              </a:spcBef>
            </a:pP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Trên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sân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trên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cỏ</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t>
            </a:r>
          </a:p>
          <a:p>
            <a:pPr lvl="0" algn="r">
              <a:lnSpc>
                <a:spcPct val="84000"/>
              </a:lnSpc>
              <a:spcBef>
                <a:spcPts val="600"/>
              </a:spcBef>
            </a:pP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PHẠM HỔ</a:t>
            </a:r>
          </a:p>
        </p:txBody>
      </p:sp>
      <p:sp>
        <p:nvSpPr>
          <p:cNvPr id="13" name="Rectangle 5">
            <a:extLst>
              <a:ext uri="{FF2B5EF4-FFF2-40B4-BE49-F238E27FC236}">
                <a16:creationId xmlns:a16="http://schemas.microsoft.com/office/drawing/2014/main" id="{FB9F73CD-FE42-6C82-3019-38D4DBAAF05C}"/>
              </a:ext>
            </a:extLst>
          </p:cNvPr>
          <p:cNvSpPr>
            <a:spLocks noChangeAspect="1"/>
          </p:cNvSpPr>
          <p:nvPr/>
        </p:nvSpPr>
        <p:spPr>
          <a:xfrm>
            <a:off x="4829092" y="5323399"/>
            <a:ext cx="6955502" cy="1336391"/>
          </a:xfrm>
          <a:prstGeom prst="rect">
            <a:avLst/>
          </a:prstGeom>
        </p:spPr>
        <p:txBody>
          <a:bodyPr wrap="square">
            <a:spAutoFit/>
          </a:bodyPr>
          <a:lstStyle/>
          <a:p>
            <a:pPr lvl="0">
              <a:lnSpc>
                <a:spcPct val="84000"/>
              </a:lnSpc>
              <a:spcBef>
                <a:spcPts val="600"/>
              </a:spcBef>
            </a:pP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Thuyền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chồm</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lên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hụp</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xuống</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như</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nô</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giỡn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t>
            </a:r>
          </a:p>
          <a:p>
            <a:pPr lvl="0" algn="r">
              <a:lnSpc>
                <a:spcPct val="84000"/>
              </a:lnSpc>
              <a:spcBef>
                <a:spcPts val="600"/>
              </a:spcBef>
            </a:pPr>
            <a:endPar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lvl="0" algn="r">
              <a:lnSpc>
                <a:spcPct val="84000"/>
              </a:lnSpc>
              <a:spcBef>
                <a:spcPts val="600"/>
              </a:spcBef>
            </a:pP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BÙI HIỂN</a:t>
            </a:r>
          </a:p>
        </p:txBody>
      </p:sp>
      <p:cxnSp>
        <p:nvCxnSpPr>
          <p:cNvPr id="20" name="Đường nối Thẳng 19">
            <a:extLst>
              <a:ext uri="{FF2B5EF4-FFF2-40B4-BE49-F238E27FC236}">
                <a16:creationId xmlns:a16="http://schemas.microsoft.com/office/drawing/2014/main" id="{120903EC-91E4-8446-D5C7-1989345B2F44}"/>
              </a:ext>
            </a:extLst>
          </p:cNvPr>
          <p:cNvCxnSpPr>
            <a:cxnSpLocks/>
          </p:cNvCxnSpPr>
          <p:nvPr/>
        </p:nvCxnSpPr>
        <p:spPr>
          <a:xfrm>
            <a:off x="8610600" y="2133600"/>
            <a:ext cx="2133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23183544-3883-A28D-DB89-C33893F63584}"/>
              </a:ext>
            </a:extLst>
          </p:cNvPr>
          <p:cNvCxnSpPr>
            <a:cxnSpLocks/>
          </p:cNvCxnSpPr>
          <p:nvPr/>
        </p:nvCxnSpPr>
        <p:spPr>
          <a:xfrm>
            <a:off x="6248400" y="2124949"/>
            <a:ext cx="152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Hình chữ nhật: Góc Tròn 22">
            <a:extLst>
              <a:ext uri="{FF2B5EF4-FFF2-40B4-BE49-F238E27FC236}">
                <a16:creationId xmlns:a16="http://schemas.microsoft.com/office/drawing/2014/main" id="{7353E340-91EF-52E3-6F29-FB4B76E9FB27}"/>
              </a:ext>
            </a:extLst>
          </p:cNvPr>
          <p:cNvSpPr/>
          <p:nvPr/>
        </p:nvSpPr>
        <p:spPr>
          <a:xfrm>
            <a:off x="7924800" y="1737361"/>
            <a:ext cx="628153" cy="387588"/>
          </a:xfrm>
          <a:prstGeom prst="roundRect">
            <a:avLst>
              <a:gd name="adj" fmla="val 50000"/>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Đường nối Thẳng 23">
            <a:extLst>
              <a:ext uri="{FF2B5EF4-FFF2-40B4-BE49-F238E27FC236}">
                <a16:creationId xmlns:a16="http://schemas.microsoft.com/office/drawing/2014/main" id="{5C82A962-3AD4-9069-7AF9-DC3C6966EF0D}"/>
              </a:ext>
            </a:extLst>
          </p:cNvPr>
          <p:cNvCxnSpPr>
            <a:cxnSpLocks/>
          </p:cNvCxnSpPr>
          <p:nvPr/>
        </p:nvCxnSpPr>
        <p:spPr>
          <a:xfrm>
            <a:off x="1371600" y="441960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5286FEEA-FF58-B21C-291E-464465458146}"/>
              </a:ext>
            </a:extLst>
          </p:cNvPr>
          <p:cNvCxnSpPr>
            <a:cxnSpLocks/>
          </p:cNvCxnSpPr>
          <p:nvPr/>
        </p:nvCxnSpPr>
        <p:spPr>
          <a:xfrm>
            <a:off x="2819400" y="4375868"/>
            <a:ext cx="1188720" cy="132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Hình chữ nhật: Góc Tròn 27">
            <a:extLst>
              <a:ext uri="{FF2B5EF4-FFF2-40B4-BE49-F238E27FC236}">
                <a16:creationId xmlns:a16="http://schemas.microsoft.com/office/drawing/2014/main" id="{7FD962C9-BA49-770D-1458-80C48C5E81A6}"/>
              </a:ext>
            </a:extLst>
          </p:cNvPr>
          <p:cNvSpPr/>
          <p:nvPr/>
        </p:nvSpPr>
        <p:spPr>
          <a:xfrm>
            <a:off x="2119327" y="3975665"/>
            <a:ext cx="700073" cy="40020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Đường nối Thẳng 28">
            <a:extLst>
              <a:ext uri="{FF2B5EF4-FFF2-40B4-BE49-F238E27FC236}">
                <a16:creationId xmlns:a16="http://schemas.microsoft.com/office/drawing/2014/main" id="{C2ED4E1E-E482-869F-892B-34E6AD98D691}"/>
              </a:ext>
            </a:extLst>
          </p:cNvPr>
          <p:cNvCxnSpPr>
            <a:cxnSpLocks/>
          </p:cNvCxnSpPr>
          <p:nvPr/>
        </p:nvCxnSpPr>
        <p:spPr>
          <a:xfrm>
            <a:off x="6400800" y="57150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0DF97624-554B-B5D1-554A-B5DE169096E5}"/>
              </a:ext>
            </a:extLst>
          </p:cNvPr>
          <p:cNvCxnSpPr>
            <a:cxnSpLocks/>
          </p:cNvCxnSpPr>
          <p:nvPr/>
        </p:nvCxnSpPr>
        <p:spPr>
          <a:xfrm flipV="1">
            <a:off x="10210800" y="5715000"/>
            <a:ext cx="1082040" cy="204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Hình chữ nhật: Góc Tròn 30">
            <a:extLst>
              <a:ext uri="{FF2B5EF4-FFF2-40B4-BE49-F238E27FC236}">
                <a16:creationId xmlns:a16="http://schemas.microsoft.com/office/drawing/2014/main" id="{DEE3A555-BBD9-E305-4818-DAFE146B190B}"/>
              </a:ext>
            </a:extLst>
          </p:cNvPr>
          <p:cNvSpPr/>
          <p:nvPr/>
        </p:nvSpPr>
        <p:spPr>
          <a:xfrm>
            <a:off x="9477294" y="5334000"/>
            <a:ext cx="655320" cy="391059"/>
          </a:xfrm>
          <a:prstGeom prst="roundRect">
            <a:avLst>
              <a:gd name="adj" fmla="val 50000"/>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49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23" grpId="0" animBg="1"/>
      <p:bldP spid="28" grpId="0"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33E1CB27-E735-064A-1139-2889902A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904" y="268678"/>
            <a:ext cx="6215083" cy="4966189"/>
          </a:xfrm>
          <a:prstGeom prst="rect">
            <a:avLst/>
          </a:prstGeom>
        </p:spPr>
      </p:pic>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3"/>
          <a:srcRect t="1759" b="67991"/>
          <a:stretch>
            <a:fillRect/>
          </a:stretch>
        </p:blipFill>
        <p:spPr>
          <a:xfrm>
            <a:off x="-11509" y="0"/>
            <a:ext cx="12215018" cy="2074545"/>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152400" y="3429000"/>
            <a:ext cx="11277600" cy="36576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C03D2AC7-3F17-1C69-0D55-538BD73C6E13}"/>
              </a:ext>
            </a:extLst>
          </p:cNvPr>
          <p:cNvSpPr txBox="1"/>
          <p:nvPr/>
        </p:nvSpPr>
        <p:spPr>
          <a:xfrm>
            <a:off x="2603056" y="3693855"/>
            <a:ext cx="6985887" cy="2554545"/>
          </a:xfrm>
          <a:prstGeom prst="rect">
            <a:avLst/>
          </a:prstGeom>
          <a:noFill/>
        </p:spPr>
        <p:txBody>
          <a:bodyPr wrap="none" lIns="0" tIns="0" rIns="0" bIns="0" rtlCol="0">
            <a:spAutoFit/>
          </a:bodyPr>
          <a:lstStyle/>
          <a:p>
            <a:pPr algn="ctr"/>
            <a:r>
              <a:rPr lang="en-US" sz="16600">
                <a:ln w="41275">
                  <a:solidFill>
                    <a:schemeClr val="tx1"/>
                  </a:solidFill>
                </a:ln>
                <a:solidFill>
                  <a:srgbClr val="FF0000"/>
                </a:solidFill>
                <a:latin typeface="SVN-Poky's" panose="020B0606040200020203" pitchFamily="34" charset="0"/>
              </a:rPr>
              <a:t>D</a:t>
            </a:r>
            <a:r>
              <a:rPr lang="en-US" sz="16600">
                <a:ln w="41275">
                  <a:solidFill>
                    <a:schemeClr val="tx1"/>
                  </a:solidFill>
                </a:ln>
                <a:solidFill>
                  <a:srgbClr val="00B050"/>
                </a:solidFill>
                <a:latin typeface="SVN-Poky's" panose="020B0606040200020203" pitchFamily="34" charset="0"/>
              </a:rPr>
              <a:t>ặ</a:t>
            </a:r>
            <a:r>
              <a:rPr lang="en-US" sz="16600">
                <a:ln w="41275">
                  <a:solidFill>
                    <a:schemeClr val="tx1"/>
                  </a:solidFill>
                </a:ln>
                <a:solidFill>
                  <a:srgbClr val="00B0F0"/>
                </a:solidFill>
                <a:latin typeface="SVN-Poky's" panose="020B0606040200020203" pitchFamily="34" charset="0"/>
              </a:rPr>
              <a:t>n </a:t>
            </a:r>
            <a:r>
              <a:rPr lang="en-US" sz="16600">
                <a:ln w="41275">
                  <a:solidFill>
                    <a:schemeClr val="tx1"/>
                  </a:solidFill>
                </a:ln>
                <a:solidFill>
                  <a:srgbClr val="FBE619"/>
                </a:solidFill>
                <a:latin typeface="SVN-Poky's" panose="020B0606040200020203" pitchFamily="34" charset="0"/>
              </a:rPr>
              <a:t>d</a:t>
            </a:r>
            <a:r>
              <a:rPr lang="en-US" sz="16600">
                <a:ln w="41275">
                  <a:solidFill>
                    <a:schemeClr val="tx1"/>
                  </a:solidFill>
                </a:ln>
                <a:solidFill>
                  <a:srgbClr val="ADDFEA"/>
                </a:solidFill>
                <a:latin typeface="SVN-Poky's" panose="020B0606040200020203" pitchFamily="34" charset="0"/>
              </a:rPr>
              <a:t>ò</a:t>
            </a:r>
            <a:endParaRPr lang="en-US" sz="16600">
              <a:ln w="41275">
                <a:solidFill>
                  <a:schemeClr val="tx1"/>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722559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ABA47BBC-A3EF-ACCD-92F0-5F7235B75AA9}"/>
              </a:ext>
            </a:extLst>
          </p:cNvPr>
          <p:cNvPicPr>
            <a:picLocks noChangeAspect="1"/>
          </p:cNvPicPr>
          <p:nvPr/>
        </p:nvPicPr>
        <p:blipFill>
          <a:blip r:embed="rId2"/>
          <a:srcRect t="1759" b="67991"/>
          <a:stretch>
            <a:fillRect/>
          </a:stretch>
        </p:blipFill>
        <p:spPr>
          <a:xfrm>
            <a:off x="-11509" y="0"/>
            <a:ext cx="12215018" cy="2074545"/>
          </a:xfrm>
          <a:prstGeom prst="rect">
            <a:avLst/>
          </a:prstGeom>
        </p:spPr>
      </p:pic>
      <p:sp>
        <p:nvSpPr>
          <p:cNvPr id="5" name="Hình chữ nhật: Góc Tròn 4">
            <a:extLst>
              <a:ext uri="{FF2B5EF4-FFF2-40B4-BE49-F238E27FC236}">
                <a16:creationId xmlns:a16="http://schemas.microsoft.com/office/drawing/2014/main" id="{A90C0373-47E7-31D7-090C-91380A6BBEE3}"/>
              </a:ext>
            </a:extLst>
          </p:cNvPr>
          <p:cNvSpPr/>
          <p:nvPr/>
        </p:nvSpPr>
        <p:spPr>
          <a:xfrm>
            <a:off x="-571500" y="4783455"/>
            <a:ext cx="13335000" cy="25146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a:extLst>
              <a:ext uri="{FF2B5EF4-FFF2-40B4-BE49-F238E27FC236}">
                <a16:creationId xmlns:a16="http://schemas.microsoft.com/office/drawing/2014/main" id="{FF5F13A2-7739-A41B-9403-26DBA10782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1238" y="1952054"/>
            <a:ext cx="7629525" cy="5662803"/>
          </a:xfrm>
          <a:prstGeom prst="rect">
            <a:avLst/>
          </a:prstGeom>
        </p:spPr>
      </p:pic>
      <p:sp>
        <p:nvSpPr>
          <p:cNvPr id="6" name="Hình chữ nhật: Góc Tròn 5">
            <a:extLst>
              <a:ext uri="{FF2B5EF4-FFF2-40B4-BE49-F238E27FC236}">
                <a16:creationId xmlns:a16="http://schemas.microsoft.com/office/drawing/2014/main" id="{A1B0F49B-5358-B899-4220-6035D664DFB6}"/>
              </a:ext>
            </a:extLst>
          </p:cNvPr>
          <p:cNvSpPr/>
          <p:nvPr/>
        </p:nvSpPr>
        <p:spPr>
          <a:xfrm>
            <a:off x="-571500" y="5410200"/>
            <a:ext cx="13335000" cy="25146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a:extLst>
              <a:ext uri="{FF2B5EF4-FFF2-40B4-BE49-F238E27FC236}">
                <a16:creationId xmlns:a16="http://schemas.microsoft.com/office/drawing/2014/main" id="{73F40198-B41F-0BBF-AF62-11574B1CC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7800" y="1105990"/>
            <a:ext cx="9296400" cy="3050720"/>
          </a:xfrm>
          <a:prstGeom prst="rect">
            <a:avLst/>
          </a:prstGeom>
        </p:spPr>
      </p:pic>
    </p:spTree>
    <p:extLst>
      <p:ext uri="{BB962C8B-B14F-4D97-AF65-F5344CB8AC3E}">
        <p14:creationId xmlns:p14="http://schemas.microsoft.com/office/powerpoint/2010/main" val="2444687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18F8110-B5C8-4FCA-BE0E-0E829F620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5600"/>
            <a:ext cx="3339869" cy="3870186"/>
          </a:xfrm>
          <a:prstGeom prst="rect">
            <a:avLst/>
          </a:prstGeom>
        </p:spPr>
      </p:pic>
      <p:pic>
        <p:nvPicPr>
          <p:cNvPr id="3" name="Hình ảnh 2">
            <a:extLst>
              <a:ext uri="{FF2B5EF4-FFF2-40B4-BE49-F238E27FC236}">
                <a16:creationId xmlns:a16="http://schemas.microsoft.com/office/drawing/2014/main" id="{D2F51E95-7094-0231-2E22-1A829F763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7000" y="4173761"/>
            <a:ext cx="1752600" cy="2653759"/>
          </a:xfrm>
          <a:prstGeom prst="rect">
            <a:avLst/>
          </a:prstGeom>
        </p:spPr>
      </p:pic>
      <p:pic>
        <p:nvPicPr>
          <p:cNvPr id="7" name="Hình ảnh 6">
            <a:extLst>
              <a:ext uri="{FF2B5EF4-FFF2-40B4-BE49-F238E27FC236}">
                <a16:creationId xmlns:a16="http://schemas.microsoft.com/office/drawing/2014/main" id="{6E83FFC7-41F5-8029-42FE-47BED1E4742B}"/>
              </a:ext>
            </a:extLst>
          </p:cNvPr>
          <p:cNvPicPr>
            <a:picLocks noChangeAspect="1"/>
          </p:cNvPicPr>
          <p:nvPr/>
        </p:nvPicPr>
        <p:blipFill rotWithShape="1">
          <a:blip r:embed="rId4">
            <a:extLst>
              <a:ext uri="{28A0092B-C50C-407E-A947-70E740481C1C}">
                <a14:useLocalDpi xmlns:a14="http://schemas.microsoft.com/office/drawing/2010/main" val="0"/>
              </a:ext>
            </a:extLst>
          </a:blip>
          <a:srcRect l="9532" t="37990" r="47892" b="30899"/>
          <a:stretch/>
        </p:blipFill>
        <p:spPr>
          <a:xfrm>
            <a:off x="3429000" y="3657600"/>
            <a:ext cx="4264968" cy="2653758"/>
          </a:xfrm>
          <a:prstGeom prst="rect">
            <a:avLst/>
          </a:prstGeom>
          <a:effectLst>
            <a:softEdge rad="127000"/>
          </a:effectLst>
        </p:spPr>
      </p:pic>
      <p:sp>
        <p:nvSpPr>
          <p:cNvPr id="9" name="Hộp Văn bản 8">
            <a:extLst>
              <a:ext uri="{FF2B5EF4-FFF2-40B4-BE49-F238E27FC236}">
                <a16:creationId xmlns:a16="http://schemas.microsoft.com/office/drawing/2014/main" id="{FFCC719B-46EC-AC60-94FF-0B07E77217C6}"/>
              </a:ext>
            </a:extLst>
          </p:cNvPr>
          <p:cNvSpPr txBox="1"/>
          <p:nvPr/>
        </p:nvSpPr>
        <p:spPr>
          <a:xfrm>
            <a:off x="511507" y="381000"/>
            <a:ext cx="7920438"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1. Hãy đọc và giải các câu đố sau:</a:t>
            </a:r>
          </a:p>
        </p:txBody>
      </p:sp>
      <p:sp>
        <p:nvSpPr>
          <p:cNvPr id="10" name="Hộp Văn bản 9">
            <a:extLst>
              <a:ext uri="{FF2B5EF4-FFF2-40B4-BE49-F238E27FC236}">
                <a16:creationId xmlns:a16="http://schemas.microsoft.com/office/drawing/2014/main" id="{A01F7759-199C-C54D-FEB7-BDB1003945FE}"/>
              </a:ext>
            </a:extLst>
          </p:cNvPr>
          <p:cNvSpPr txBox="1"/>
          <p:nvPr/>
        </p:nvSpPr>
        <p:spPr>
          <a:xfrm>
            <a:off x="2802644" y="1246653"/>
            <a:ext cx="5807956" cy="2769989"/>
          </a:xfrm>
          <a:prstGeom prst="rect">
            <a:avLst/>
          </a:prstGeom>
          <a:noFill/>
        </p:spPr>
        <p:txBody>
          <a:bodyPr wrap="square" lIns="0" tIns="0" rIns="0" bIns="0" rtlCol="0">
            <a:spAutoFit/>
          </a:bodyPr>
          <a:lstStyle/>
          <a:p>
            <a:r>
              <a:rPr lang="en-US" sz="36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Cái gì nho nhỏ</a:t>
            </a:r>
          </a:p>
          <a:p>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Hạt nó nuôi người</a:t>
            </a:r>
          </a:p>
          <a:p>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Chín vàng nơi nơi</a:t>
            </a:r>
          </a:p>
          <a:p>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Dân làng đi gặt</a:t>
            </a:r>
          </a:p>
          <a:p>
            <a:pPr algn="r"/>
            <a:r>
              <a:rPr lang="en-US" sz="36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(Là cây gì?)</a:t>
            </a:r>
          </a:p>
        </p:txBody>
      </p:sp>
      <p:sp>
        <p:nvSpPr>
          <p:cNvPr id="11" name="Hộp Văn bản 10">
            <a:extLst>
              <a:ext uri="{FF2B5EF4-FFF2-40B4-BE49-F238E27FC236}">
                <a16:creationId xmlns:a16="http://schemas.microsoft.com/office/drawing/2014/main" id="{B465A619-D975-3EF3-2F3A-B700A65971D0}"/>
              </a:ext>
            </a:extLst>
          </p:cNvPr>
          <p:cNvSpPr txBox="1"/>
          <p:nvPr/>
        </p:nvSpPr>
        <p:spPr>
          <a:xfrm>
            <a:off x="7783099" y="4830693"/>
            <a:ext cx="1756891"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Cây lúa</a:t>
            </a:r>
          </a:p>
        </p:txBody>
      </p:sp>
    </p:spTree>
    <p:extLst>
      <p:ext uri="{BB962C8B-B14F-4D97-AF65-F5344CB8AC3E}">
        <p14:creationId xmlns:p14="http://schemas.microsoft.com/office/powerpoint/2010/main" val="1372981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E249E2E-FE00-9225-FBFA-DCD98F3A8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5600"/>
            <a:ext cx="3339869" cy="3870186"/>
          </a:xfrm>
          <a:prstGeom prst="rect">
            <a:avLst/>
          </a:prstGeom>
        </p:spPr>
      </p:pic>
      <p:pic>
        <p:nvPicPr>
          <p:cNvPr id="3" name="Hình ảnh 2">
            <a:extLst>
              <a:ext uri="{FF2B5EF4-FFF2-40B4-BE49-F238E27FC236}">
                <a16:creationId xmlns:a16="http://schemas.microsoft.com/office/drawing/2014/main" id="{1C34FEF4-78EF-A673-48A2-BD197D7C7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7000" y="4173761"/>
            <a:ext cx="1752600" cy="2653759"/>
          </a:xfrm>
          <a:prstGeom prst="rect">
            <a:avLst/>
          </a:prstGeom>
        </p:spPr>
      </p:pic>
      <p:sp>
        <p:nvSpPr>
          <p:cNvPr id="5" name="Hộp Văn bản 4">
            <a:extLst>
              <a:ext uri="{FF2B5EF4-FFF2-40B4-BE49-F238E27FC236}">
                <a16:creationId xmlns:a16="http://schemas.microsoft.com/office/drawing/2014/main" id="{618A783E-B3DC-43EA-298A-B53F99443819}"/>
              </a:ext>
            </a:extLst>
          </p:cNvPr>
          <p:cNvSpPr txBox="1"/>
          <p:nvPr/>
        </p:nvSpPr>
        <p:spPr>
          <a:xfrm>
            <a:off x="511507" y="381000"/>
            <a:ext cx="7920438"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1. Hãy đọc và giải các câu đố sau:</a:t>
            </a:r>
          </a:p>
        </p:txBody>
      </p:sp>
      <p:sp>
        <p:nvSpPr>
          <p:cNvPr id="6" name="Hộp Văn bản 5">
            <a:extLst>
              <a:ext uri="{FF2B5EF4-FFF2-40B4-BE49-F238E27FC236}">
                <a16:creationId xmlns:a16="http://schemas.microsoft.com/office/drawing/2014/main" id="{23C4C876-59D0-C892-30B0-01FEB372FF6B}"/>
              </a:ext>
            </a:extLst>
          </p:cNvPr>
          <p:cNvSpPr txBox="1"/>
          <p:nvPr/>
        </p:nvSpPr>
        <p:spPr>
          <a:xfrm>
            <a:off x="2295432" y="1676400"/>
            <a:ext cx="8851919" cy="1661993"/>
          </a:xfrm>
          <a:prstGeom prst="rect">
            <a:avLst/>
          </a:prstGeom>
          <a:noFill/>
        </p:spPr>
        <p:txBody>
          <a:bodyPr wrap="square" lIns="0" tIns="0" rIns="0" bIns="0" rtlCol="0">
            <a:spAutoFit/>
          </a:bodyPr>
          <a:lstStyle/>
          <a:p>
            <a:r>
              <a:rPr lang="en-US" sz="36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	</a:t>
            </a:r>
            <a:r>
              <a:rPr lang="vi-VN"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Củ gì vỏ mỏng, ruột vàng</a:t>
            </a:r>
          </a:p>
          <a:p>
            <a:r>
              <a:rPr lang="vi-VN"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Thường trồng ở cánh đồng làng quê ta</a:t>
            </a: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t>
            </a:r>
            <a:endParaRPr lang="vi-VN"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algn="r"/>
            <a:r>
              <a:rPr lang="en-US" sz="36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(Là củ gì?)</a:t>
            </a:r>
          </a:p>
        </p:txBody>
      </p:sp>
      <p:sp>
        <p:nvSpPr>
          <p:cNvPr id="7" name="Hộp Văn bản 6">
            <a:extLst>
              <a:ext uri="{FF2B5EF4-FFF2-40B4-BE49-F238E27FC236}">
                <a16:creationId xmlns:a16="http://schemas.microsoft.com/office/drawing/2014/main" id="{68BBDCB0-9DD2-9EAA-9671-AD05434B37A8}"/>
              </a:ext>
            </a:extLst>
          </p:cNvPr>
          <p:cNvSpPr txBox="1"/>
          <p:nvPr/>
        </p:nvSpPr>
        <p:spPr>
          <a:xfrm>
            <a:off x="5016271" y="5369005"/>
            <a:ext cx="2859757"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Củ khoai tây</a:t>
            </a:r>
          </a:p>
        </p:txBody>
      </p:sp>
      <p:pic>
        <p:nvPicPr>
          <p:cNvPr id="1026" name="Picture 2" descr="Khoai tây Organic 500gr - Univers Farm Organics">
            <a:extLst>
              <a:ext uri="{FF2B5EF4-FFF2-40B4-BE49-F238E27FC236}">
                <a16:creationId xmlns:a16="http://schemas.microsoft.com/office/drawing/2014/main" id="{183B90D1-3E5E-8523-923E-B71B4D722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449" y="220980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1565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0B97939-984B-F560-1A4D-359913BB4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5600"/>
            <a:ext cx="3339869" cy="3870186"/>
          </a:xfrm>
          <a:prstGeom prst="rect">
            <a:avLst/>
          </a:prstGeom>
        </p:spPr>
      </p:pic>
      <p:pic>
        <p:nvPicPr>
          <p:cNvPr id="3" name="Hình ảnh 2">
            <a:extLst>
              <a:ext uri="{FF2B5EF4-FFF2-40B4-BE49-F238E27FC236}">
                <a16:creationId xmlns:a16="http://schemas.microsoft.com/office/drawing/2014/main" id="{C71CF4C9-7F66-DCB3-8982-604CB9DB6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7000" y="4173761"/>
            <a:ext cx="1752600" cy="2653759"/>
          </a:xfrm>
          <a:prstGeom prst="rect">
            <a:avLst/>
          </a:prstGeom>
        </p:spPr>
      </p:pic>
      <p:sp>
        <p:nvSpPr>
          <p:cNvPr id="5" name="Hộp Văn bản 4">
            <a:extLst>
              <a:ext uri="{FF2B5EF4-FFF2-40B4-BE49-F238E27FC236}">
                <a16:creationId xmlns:a16="http://schemas.microsoft.com/office/drawing/2014/main" id="{0371C603-6D4F-7322-E7D0-8AA390E43211}"/>
              </a:ext>
            </a:extLst>
          </p:cNvPr>
          <p:cNvSpPr txBox="1"/>
          <p:nvPr/>
        </p:nvSpPr>
        <p:spPr>
          <a:xfrm>
            <a:off x="511507" y="381000"/>
            <a:ext cx="7920438"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1. Hãy đọc và giải các câu đố sau:</a:t>
            </a:r>
          </a:p>
        </p:txBody>
      </p:sp>
      <p:sp>
        <p:nvSpPr>
          <p:cNvPr id="6" name="Hộp Văn bản 5">
            <a:extLst>
              <a:ext uri="{FF2B5EF4-FFF2-40B4-BE49-F238E27FC236}">
                <a16:creationId xmlns:a16="http://schemas.microsoft.com/office/drawing/2014/main" id="{F884389B-0ABA-9784-F05F-2FB4FC5C520E}"/>
              </a:ext>
            </a:extLst>
          </p:cNvPr>
          <p:cNvSpPr txBox="1"/>
          <p:nvPr/>
        </p:nvSpPr>
        <p:spPr>
          <a:xfrm>
            <a:off x="2802644" y="1246653"/>
            <a:ext cx="7938071" cy="1661993"/>
          </a:xfrm>
          <a:prstGeom prst="rect">
            <a:avLst/>
          </a:prstGeom>
          <a:noFill/>
        </p:spPr>
        <p:txBody>
          <a:bodyPr wrap="none" lIns="0" tIns="0" rIns="0" bIns="0" rtlCol="0">
            <a:spAutoFit/>
          </a:bodyPr>
          <a:lstStyle/>
          <a:p>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Con gì trắng muốt như bông</a:t>
            </a:r>
          </a:p>
          <a:p>
            <a:r>
              <a:rPr lang="vi-VN"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Khi vui tung cánh giữa đồng bao la</a:t>
            </a:r>
          </a:p>
          <a:p>
            <a:pPr algn="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(Là con gì?)</a:t>
            </a:r>
          </a:p>
        </p:txBody>
      </p:sp>
      <p:sp>
        <p:nvSpPr>
          <p:cNvPr id="7" name="Hộp Văn bản 6">
            <a:extLst>
              <a:ext uri="{FF2B5EF4-FFF2-40B4-BE49-F238E27FC236}">
                <a16:creationId xmlns:a16="http://schemas.microsoft.com/office/drawing/2014/main" id="{37C752DB-56A9-916D-9CE3-C88492E1E2D8}"/>
              </a:ext>
            </a:extLst>
          </p:cNvPr>
          <p:cNvSpPr txBox="1"/>
          <p:nvPr/>
        </p:nvSpPr>
        <p:spPr>
          <a:xfrm>
            <a:off x="7467600" y="4529137"/>
            <a:ext cx="1691169"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Con cò</a:t>
            </a:r>
          </a:p>
        </p:txBody>
      </p:sp>
      <p:pic>
        <p:nvPicPr>
          <p:cNvPr id="2050" name="Picture 2" descr="Trang tô màu con cò">
            <a:extLst>
              <a:ext uri="{FF2B5EF4-FFF2-40B4-BE49-F238E27FC236}">
                <a16:creationId xmlns:a16="http://schemas.microsoft.com/office/drawing/2014/main" id="{026A90B7-591D-83E5-CDE3-E4174C7B1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784" y="2971800"/>
            <a:ext cx="1905000"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677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96B03B7-EBAE-C4CE-70D3-6B4409520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5600"/>
            <a:ext cx="3339869" cy="3870186"/>
          </a:xfrm>
          <a:prstGeom prst="rect">
            <a:avLst/>
          </a:prstGeom>
        </p:spPr>
      </p:pic>
      <p:pic>
        <p:nvPicPr>
          <p:cNvPr id="3" name="Hình ảnh 2">
            <a:extLst>
              <a:ext uri="{FF2B5EF4-FFF2-40B4-BE49-F238E27FC236}">
                <a16:creationId xmlns:a16="http://schemas.microsoft.com/office/drawing/2014/main" id="{3F9ACA1E-ADB9-1953-022E-BF651A47D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7000" y="4173761"/>
            <a:ext cx="1752600" cy="2653759"/>
          </a:xfrm>
          <a:prstGeom prst="rect">
            <a:avLst/>
          </a:prstGeom>
        </p:spPr>
      </p:pic>
      <p:sp>
        <p:nvSpPr>
          <p:cNvPr id="6" name="Hộp Văn bản 5">
            <a:extLst>
              <a:ext uri="{FF2B5EF4-FFF2-40B4-BE49-F238E27FC236}">
                <a16:creationId xmlns:a16="http://schemas.microsoft.com/office/drawing/2014/main" id="{2561FD2E-E7C1-561E-1B97-117FF09865F4}"/>
              </a:ext>
            </a:extLst>
          </p:cNvPr>
          <p:cNvSpPr txBox="1"/>
          <p:nvPr/>
        </p:nvSpPr>
        <p:spPr>
          <a:xfrm>
            <a:off x="3581400" y="1295400"/>
            <a:ext cx="5567230" cy="1757469"/>
          </a:xfrm>
          <a:prstGeom prst="rect">
            <a:avLst/>
          </a:prstGeom>
          <a:noFill/>
        </p:spPr>
        <p:txBody>
          <a:bodyPr wrap="none" lIns="0" tIns="0" rIns="0" bIns="0" rtlCol="0">
            <a:spAutoFit/>
          </a:bodyPr>
          <a:lstStyle/>
          <a:p>
            <a:pPr algn="ctr"/>
            <a:r>
              <a:rPr lang="en-US" sz="3600">
                <a:latin typeface="AvantGarde" panose="00000400000000000000" pitchFamily="2" charset="0"/>
                <a:ea typeface="AvantGarde" panose="00000400000000000000" pitchFamily="2" charset="0"/>
                <a:cs typeface="AvantGarde" panose="00000400000000000000" pitchFamily="2" charset="0"/>
              </a:rPr>
              <a:t>Vừa bằng cái nong</a:t>
            </a:r>
          </a:p>
          <a:p>
            <a:pPr algn="ctr"/>
            <a:r>
              <a:rPr lang="en-US" sz="3600">
                <a:latin typeface="AvantGarde" panose="00000400000000000000" pitchFamily="2" charset="0"/>
                <a:ea typeface="AvantGarde" panose="00000400000000000000" pitchFamily="2" charset="0"/>
                <a:cs typeface="AvantGarde" panose="00000400000000000000" pitchFamily="2" charset="0"/>
              </a:rPr>
              <a:t>Cả làng đong không hết</a:t>
            </a:r>
          </a:p>
          <a:p>
            <a:pPr algn="r">
              <a:lnSpc>
                <a:spcPct val="134000"/>
              </a:lnSpc>
            </a:pPr>
            <a:r>
              <a:rPr lang="en-US" sz="36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(Là cái gì?)</a:t>
            </a:r>
          </a:p>
        </p:txBody>
      </p:sp>
      <p:sp>
        <p:nvSpPr>
          <p:cNvPr id="4" name="Hộp Văn bản 3">
            <a:extLst>
              <a:ext uri="{FF2B5EF4-FFF2-40B4-BE49-F238E27FC236}">
                <a16:creationId xmlns:a16="http://schemas.microsoft.com/office/drawing/2014/main" id="{F4FD715B-00EE-D5D3-1323-BEB352086EB4}"/>
              </a:ext>
            </a:extLst>
          </p:cNvPr>
          <p:cNvSpPr txBox="1"/>
          <p:nvPr/>
        </p:nvSpPr>
        <p:spPr>
          <a:xfrm>
            <a:off x="511507" y="381000"/>
            <a:ext cx="7920438"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1. Hãy đọc và giải các câu đố sau:</a:t>
            </a:r>
          </a:p>
        </p:txBody>
      </p:sp>
      <p:pic>
        <p:nvPicPr>
          <p:cNvPr id="3074" name="Picture 2" descr="Hình ảnh Giếng PNG, Vector, PSD, và biểu tượng để tải về miễn phí | pngtree">
            <a:extLst>
              <a:ext uri="{FF2B5EF4-FFF2-40B4-BE49-F238E27FC236}">
                <a16:creationId xmlns:a16="http://schemas.microsoft.com/office/drawing/2014/main" id="{4D7538CA-D220-CB3D-6898-1C569C5C15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556">
                        <a14:foregroundMark x1="90556" y1="45000" x2="90556" y2="45000"/>
                      </a14:backgroundRemoval>
                    </a14:imgEffect>
                  </a14:imgLayer>
                </a14:imgProps>
              </a:ext>
              <a:ext uri="{28A0092B-C50C-407E-A947-70E740481C1C}">
                <a14:useLocalDpi xmlns:a14="http://schemas.microsoft.com/office/drawing/2010/main" val="0"/>
              </a:ext>
            </a:extLst>
          </a:blip>
          <a:srcRect/>
          <a:stretch>
            <a:fillRect/>
          </a:stretch>
        </p:blipFill>
        <p:spPr bwMode="auto">
          <a:xfrm>
            <a:off x="2895600" y="1981200"/>
            <a:ext cx="5270733" cy="527073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7F487D9A-F4BE-ADC1-D6AA-D83BE8F202DD}"/>
              </a:ext>
            </a:extLst>
          </p:cNvPr>
          <p:cNvSpPr txBox="1"/>
          <p:nvPr/>
        </p:nvSpPr>
        <p:spPr>
          <a:xfrm>
            <a:off x="8166333" y="4028898"/>
            <a:ext cx="3502562"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Cái giếng nước</a:t>
            </a:r>
          </a:p>
        </p:txBody>
      </p:sp>
    </p:spTree>
    <p:extLst>
      <p:ext uri="{BB962C8B-B14F-4D97-AF65-F5344CB8AC3E}">
        <p14:creationId xmlns:p14="http://schemas.microsoft.com/office/powerpoint/2010/main" val="18654992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descr="组 13">
            <a:extLst>
              <a:ext uri="{FF2B5EF4-FFF2-40B4-BE49-F238E27FC236}">
                <a16:creationId xmlns:a16="http://schemas.microsoft.com/office/drawing/2014/main" id="{C7865666-1C70-CC66-0993-DC1A07B31E05}"/>
              </a:ext>
            </a:extLst>
          </p:cNvPr>
          <p:cNvPicPr>
            <a:picLocks noChangeAspect="1"/>
          </p:cNvPicPr>
          <p:nvPr/>
        </p:nvPicPr>
        <p:blipFill>
          <a:blip r:embed="rId2"/>
          <a:stretch>
            <a:fillRect/>
          </a:stretch>
        </p:blipFill>
        <p:spPr>
          <a:xfrm>
            <a:off x="39370" y="0"/>
            <a:ext cx="12113260" cy="6858000"/>
          </a:xfrm>
          <a:prstGeom prst="rect">
            <a:avLst/>
          </a:prstGeom>
        </p:spPr>
      </p:pic>
      <p:pic>
        <p:nvPicPr>
          <p:cNvPr id="7" name="Hình ảnh 6">
            <a:extLst>
              <a:ext uri="{FF2B5EF4-FFF2-40B4-BE49-F238E27FC236}">
                <a16:creationId xmlns:a16="http://schemas.microsoft.com/office/drawing/2014/main" id="{B7E538FD-AA8C-EF08-CBE2-91B78B007AF6}"/>
              </a:ext>
            </a:extLst>
          </p:cNvPr>
          <p:cNvPicPr>
            <a:picLocks noChangeAspect="1"/>
          </p:cNvPicPr>
          <p:nvPr/>
        </p:nvPicPr>
        <p:blipFill rotWithShape="1">
          <a:blip r:embed="rId3">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Tree>
    <p:extLst>
      <p:ext uri="{BB962C8B-B14F-4D97-AF65-F5344CB8AC3E}">
        <p14:creationId xmlns:p14="http://schemas.microsoft.com/office/powerpoint/2010/main" val="10047849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descr="组 13">
            <a:extLst>
              <a:ext uri="{FF2B5EF4-FFF2-40B4-BE49-F238E27FC236}">
                <a16:creationId xmlns:a16="http://schemas.microsoft.com/office/drawing/2014/main" id="{C6E4A1A7-500D-0550-26DF-47301B3816B8}"/>
              </a:ext>
            </a:extLst>
          </p:cNvPr>
          <p:cNvPicPr>
            <a:picLocks noChangeAspect="1"/>
          </p:cNvPicPr>
          <p:nvPr/>
        </p:nvPicPr>
        <p:blipFill>
          <a:blip r:embed="rId2"/>
          <a:stretch>
            <a:fillRect/>
          </a:stretch>
        </p:blipFill>
        <p:spPr>
          <a:xfrm>
            <a:off x="39370" y="0"/>
            <a:ext cx="12113260" cy="6858000"/>
          </a:xfrm>
          <a:prstGeom prst="rect">
            <a:avLst/>
          </a:prstGeom>
        </p:spPr>
      </p:pic>
      <p:pic>
        <p:nvPicPr>
          <p:cNvPr id="3" name="Hình ảnh 2">
            <a:extLst>
              <a:ext uri="{FF2B5EF4-FFF2-40B4-BE49-F238E27FC236}">
                <a16:creationId xmlns:a16="http://schemas.microsoft.com/office/drawing/2014/main" id="{2ACD685C-46D4-26AF-0C69-C5FB200982FC}"/>
              </a:ext>
            </a:extLst>
          </p:cNvPr>
          <p:cNvPicPr>
            <a:picLocks noChangeAspect="1"/>
          </p:cNvPicPr>
          <p:nvPr/>
        </p:nvPicPr>
        <p:blipFill>
          <a:blip r:embed="rId3"/>
          <a:stretch>
            <a:fillRect/>
          </a:stretch>
        </p:blipFill>
        <p:spPr>
          <a:xfrm>
            <a:off x="1048074" y="1037272"/>
            <a:ext cx="10095851" cy="2255716"/>
          </a:xfrm>
          <a:prstGeom prst="rect">
            <a:avLst/>
          </a:prstGeom>
        </p:spPr>
      </p:pic>
      <p:pic>
        <p:nvPicPr>
          <p:cNvPr id="5" name="图片 9" descr="图片2">
            <a:extLst>
              <a:ext uri="{FF2B5EF4-FFF2-40B4-BE49-F238E27FC236}">
                <a16:creationId xmlns:a16="http://schemas.microsoft.com/office/drawing/2014/main" id="{39872F7C-018A-7AEF-3B7F-9DB58D461247}"/>
              </a:ext>
            </a:extLst>
          </p:cNvPr>
          <p:cNvPicPr>
            <a:picLocks noChangeAspect="1"/>
          </p:cNvPicPr>
          <p:nvPr/>
        </p:nvPicPr>
        <p:blipFill>
          <a:blip r:embed="rId4"/>
          <a:srcRect t="1759" b="67991"/>
          <a:stretch>
            <a:fillRect/>
          </a:stretch>
        </p:blipFill>
        <p:spPr>
          <a:xfrm>
            <a:off x="-11509" y="0"/>
            <a:ext cx="12215018" cy="2074545"/>
          </a:xfrm>
          <a:prstGeom prst="rect">
            <a:avLst/>
          </a:prstGeom>
        </p:spPr>
      </p:pic>
      <p:sp>
        <p:nvSpPr>
          <p:cNvPr id="6" name="Hộp Văn bản 5">
            <a:extLst>
              <a:ext uri="{FF2B5EF4-FFF2-40B4-BE49-F238E27FC236}">
                <a16:creationId xmlns:a16="http://schemas.microsoft.com/office/drawing/2014/main" id="{EBB2E624-844C-47E2-3C22-CA97715A0C87}"/>
              </a:ext>
            </a:extLst>
          </p:cNvPr>
          <p:cNvSpPr txBox="1"/>
          <p:nvPr/>
        </p:nvSpPr>
        <p:spPr>
          <a:xfrm>
            <a:off x="3910306" y="3565013"/>
            <a:ext cx="4371388" cy="2893100"/>
          </a:xfrm>
          <a:prstGeom prst="rect">
            <a:avLst/>
          </a:prstGeom>
          <a:noFill/>
        </p:spPr>
        <p:txBody>
          <a:bodyPr wrap="none" lIns="0" tIns="0" rIns="0" bIns="0" rtlCol="0">
            <a:spAutoFit/>
          </a:bodyPr>
          <a:lstStyle/>
          <a:p>
            <a:pPr algn="ctr"/>
            <a:r>
              <a:rPr lang="en-US" sz="8000">
                <a:ln w="254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TUẦN 21</a:t>
            </a:r>
          </a:p>
          <a:p>
            <a:pPr algn="ctr"/>
            <a:r>
              <a:rPr lang="en-US" sz="5400">
                <a:ln w="254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Bài đọc 2</a:t>
            </a:r>
          </a:p>
          <a:p>
            <a:pPr algn="ctr"/>
            <a:r>
              <a:rPr lang="en-US" sz="5400">
                <a:ln w="254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Ziclets" panose="02000603000000000000" pitchFamily="2" charset="0"/>
              </a:rPr>
              <a:t>Hương làng</a:t>
            </a:r>
          </a:p>
        </p:txBody>
      </p:sp>
    </p:spTree>
    <p:extLst>
      <p:ext uri="{BB962C8B-B14F-4D97-AF65-F5344CB8AC3E}">
        <p14:creationId xmlns:p14="http://schemas.microsoft.com/office/powerpoint/2010/main" val="42134145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693</TotalTime>
  <Words>2413</Words>
  <Application>Microsoft Office PowerPoint</Application>
  <PresentationFormat>Widescreen</PresentationFormat>
  <Paragraphs>120</Paragraphs>
  <Slides>33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#9Slide02 Noi dung dai</vt:lpstr>
      <vt:lpstr>#9Slide03 AllRoundGothic</vt:lpstr>
      <vt:lpstr>Arial</vt:lpstr>
      <vt:lpstr>Arial-Rounded</vt:lpstr>
      <vt:lpstr>AvantGarde</vt:lpstr>
      <vt:lpstr>SVN-Poky's</vt:lpstr>
      <vt:lpstr>SVN-Ziclets</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MY PC</dc:creator>
  <cp:keywords>9Slide</cp:keywords>
  <dc:description>9Slide.vn</dc:description>
  <cp:lastModifiedBy>Hà Nguyễn Thị Thu</cp:lastModifiedBy>
  <cp:revision>25</cp:revision>
  <dcterms:created xsi:type="dcterms:W3CDTF">2023-01-14T02:53:33Z</dcterms:created>
  <dcterms:modified xsi:type="dcterms:W3CDTF">2023-02-08T03:01:34Z</dcterms:modified>
  <cp:category>9Slide.vn</cp:category>
  <cp:contentStatus>9Slide</cp:contentStatus>
</cp:coreProperties>
</file>