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7"/>
  </p:notesMasterIdLst>
  <p:sldIdLst>
    <p:sldId id="415" r:id="rId3"/>
    <p:sldId id="460" r:id="rId4"/>
    <p:sldId id="443" r:id="rId5"/>
    <p:sldId id="434" r:id="rId6"/>
    <p:sldId id="463" r:id="rId7"/>
    <p:sldId id="445" r:id="rId8"/>
    <p:sldId id="464" r:id="rId9"/>
    <p:sldId id="440" r:id="rId10"/>
    <p:sldId id="468" r:id="rId11"/>
    <p:sldId id="441" r:id="rId12"/>
    <p:sldId id="447" r:id="rId13"/>
    <p:sldId id="448" r:id="rId14"/>
    <p:sldId id="466" r:id="rId15"/>
    <p:sldId id="467" r:id="rId16"/>
  </p:sldIdLst>
  <p:sldSz cx="16276638" cy="9144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EDEEC"/>
    <a:srgbClr val="FDCFE3"/>
    <a:srgbClr val="FF7C80"/>
    <a:srgbClr val="0000CC"/>
    <a:srgbClr val="FF0066"/>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79" autoAdjust="0"/>
    <p:restoredTop sz="89601" autoAdjust="0"/>
  </p:normalViewPr>
  <p:slideViewPr>
    <p:cSldViewPr>
      <p:cViewPr varScale="1">
        <p:scale>
          <a:sx n="42" d="100"/>
          <a:sy n="42" d="100"/>
        </p:scale>
        <p:origin x="788" y="2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262746" cy="482837"/>
            </a:xfrm>
            <a:prstGeom prst="rect">
              <a:avLst/>
            </a:prstGeom>
            <a:noFill/>
          </p:spPr>
          <p:txBody>
            <a:bodyPr wrap="none" rtlCol="0">
              <a:spAutoFit/>
            </a:bodyPr>
            <a:lstStyle/>
            <a:p>
              <a:r>
                <a:rPr lang="en-US" sz="4978" dirty="0">
                  <a:solidFill>
                    <a:srgbClr val="438030"/>
                  </a:solidFill>
                  <a:latin typeface="UTM Cookies" panose="02040603050506020204" pitchFamily="18" charset="0"/>
                </a:rPr>
                <a:t>CHỦ</a:t>
              </a:r>
              <a:r>
                <a:rPr lang="en-US" sz="4978" baseline="0" dirty="0">
                  <a:solidFill>
                    <a:srgbClr val="438030"/>
                  </a:solidFill>
                  <a:latin typeface="UTM Cookies" panose="02040603050506020204" pitchFamily="18" charset="0"/>
                </a:rPr>
                <a:t> ĐỀ</a:t>
              </a:r>
              <a:endParaRPr lang="en-US" sz="4978" dirty="0">
                <a:solidFill>
                  <a:srgbClr val="438030"/>
                </a:solidFill>
                <a:latin typeface="UTM Cookies" panose="02040603050506020204" pitchFamily="18" charset="0"/>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spTree>
    <p:extLst>
      <p:ext uri="{BB962C8B-B14F-4D97-AF65-F5344CB8AC3E}">
        <p14:creationId xmlns:p14="http://schemas.microsoft.com/office/powerpoint/2010/main" val="5519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3863080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15179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1577603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78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415556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74227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652413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57016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262746" cy="482837"/>
            </a:xfrm>
            <a:prstGeom prst="rect">
              <a:avLst/>
            </a:prstGeom>
            <a:noFill/>
          </p:spPr>
          <p:txBody>
            <a:bodyPr wrap="none" rtlCol="0">
              <a:spAutoFit/>
            </a:bodyPr>
            <a:lstStyle/>
            <a:p>
              <a:r>
                <a:rPr lang="en-US" sz="4978" dirty="0">
                  <a:solidFill>
                    <a:srgbClr val="438030"/>
                  </a:solidFill>
                  <a:latin typeface="UTM Cookies" panose="02040603050506020204" pitchFamily="18" charset="0"/>
                </a:rPr>
                <a:t>CHỦ</a:t>
              </a:r>
              <a:r>
                <a:rPr lang="en-US" sz="4978" baseline="0" dirty="0">
                  <a:solidFill>
                    <a:srgbClr val="438030"/>
                  </a:solidFill>
                  <a:latin typeface="UTM Cookies" panose="02040603050506020204" pitchFamily="18" charset="0"/>
                </a:rPr>
                <a:t> ĐỀ</a:t>
              </a:r>
              <a:endParaRPr lang="en-US" sz="4978" dirty="0">
                <a:solidFill>
                  <a:srgbClr val="438030"/>
                </a:solidFill>
                <a:latin typeface="UTM Cookies" panose="02040603050506020204" pitchFamily="18" charset="0"/>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spTree>
    <p:extLst>
      <p:ext uri="{BB962C8B-B14F-4D97-AF65-F5344CB8AC3E}">
        <p14:creationId xmlns:p14="http://schemas.microsoft.com/office/powerpoint/2010/main" val="60001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98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100976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072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45733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72"/>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4"/>
            <a:ext cx="10939765"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13" y="5249336"/>
            <a:ext cx="11414823" cy="37684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5"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90" y="1089000"/>
            <a:ext cx="1744741"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676932" y="6536273"/>
            <a:ext cx="6694790" cy="1475509"/>
          </a:xfrm>
          <a:prstGeom prst="rect">
            <a:avLst/>
          </a:prstGeom>
          <a:noFill/>
        </p:spPr>
        <p:txBody>
          <a:bodyPr wrap="none" lIns="121765" tIns="60885" rIns="121765" bIns="60885">
            <a:spAutoFit/>
          </a:bodyPr>
          <a:lstStyle/>
          <a:p>
            <a:pPr algn="ctr">
              <a:defRPr/>
            </a:pPr>
            <a:r>
              <a:rPr lang="en-US"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8789"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823119" y="685800"/>
            <a:ext cx="14706600" cy="646331"/>
          </a:xfrm>
          <a:prstGeom prst="rect">
            <a:avLst/>
          </a:prstGeom>
          <a:solidFill>
            <a:schemeClr val="bg1"/>
          </a:solidFill>
        </p:spPr>
        <p:txBody>
          <a:bodyPr wrap="square" rtlCol="0">
            <a:spAutoFit/>
          </a:bodyPr>
          <a:lstStyle/>
          <a:p>
            <a:pPr algn="just"/>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Nhận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xét</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kế</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hoạch</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giới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thiệu</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cảnh</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đẹp</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quê</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hương</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dưới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đây</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Giới thiệu về Hồ Gươm. Hồ Hoàn Kiếm-Hoan Kiem la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319" y="1676400"/>
            <a:ext cx="13944600" cy="6477000"/>
          </a:xfrm>
          <a:prstGeom prst="rect">
            <a:avLst/>
          </a:prstGeom>
        </p:spPr>
      </p:pic>
    </p:spTree>
    <p:extLst>
      <p:ext uri="{BB962C8B-B14F-4D97-AF65-F5344CB8AC3E}">
        <p14:creationId xmlns:p14="http://schemas.microsoft.com/office/powerpoint/2010/main" val="123214930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762317" y="571500"/>
            <a:ext cx="14691202" cy="646331"/>
          </a:xfrm>
          <a:prstGeom prst="rect">
            <a:avLst/>
          </a:prstGeom>
          <a:solidFill>
            <a:schemeClr val="bg1"/>
          </a:solidFill>
        </p:spPr>
        <p:txBody>
          <a:bodyPr wrap="square" rtlCol="0">
            <a:spAutoFit/>
          </a:bodyPr>
          <a:lstStyle/>
          <a:p>
            <a:pPr algn="just"/>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Nhận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xét</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kế</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hoạch</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giới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thiệu</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cảnh</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đẹp</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quê</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hương</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dưới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đây</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Thác Pongour, Thác Prenn, Thác Cam Ly - Thác đẹp ở Đà L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919" y="1447799"/>
            <a:ext cx="13639800" cy="6781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63089" y="1447800"/>
            <a:ext cx="534532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THÁC PRENN – ĐÀ LẠT</a:t>
            </a:r>
          </a:p>
        </p:txBody>
      </p:sp>
    </p:spTree>
    <p:extLst>
      <p:ext uri="{BB962C8B-B14F-4D97-AF65-F5344CB8AC3E}">
        <p14:creationId xmlns:p14="http://schemas.microsoft.com/office/powerpoint/2010/main" val="1000222674"/>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670719" y="685800"/>
            <a:ext cx="7848600" cy="7478970"/>
          </a:xfrm>
          <a:prstGeom prst="rect">
            <a:avLst/>
          </a:prstGeom>
        </p:spPr>
        <p:txBody>
          <a:bodyPr wrap="square">
            <a:spAutoFit/>
          </a:bodyPr>
          <a:lstStyle/>
          <a:p>
            <a:pPr algn="just"/>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Vịnh Hạ Long là một thắng cảnh thiên nhiên nổi tiếng của Việt Nam, vùng lõi vịnh được UNESCO công nhận là Di sản thiên nhiên thế giới. Nổi bật ở bức tranh là những hòn núi đá với các kích cỡ to nhỏ khác nhau nổi lên trên mặt biển xanh màu ngọc bích. Ở góc phải của bức tranh là một chiếc thuyền buồm du lịch màu trắng đang rẽ sóng qua những hòn núi đá. Ngay phía trên là những chú chim hải âu trắng chao lượn cùng với những đám mây bồng bềnh trên bâu trời xanh biếc.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Đây</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là một bức tranh phong cảnh rất đẹp. </a:t>
            </a:r>
            <a:endPar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26" name="Picture 2" descr="Vịnh Hạ Long - Khám phá du lịch và ẩm thực độc đáo - Vntrip.vn">
            <a:extLst>
              <a:ext uri="{FF2B5EF4-FFF2-40B4-BE49-F238E27FC236}">
                <a16:creationId xmlns:a16="http://schemas.microsoft.com/office/drawing/2014/main" id="{E4478481-0A6B-EAEF-809B-F9C5929BB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119" y="568569"/>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descr="Ảnh có chứa đồ họa véc-tơ&#10;&#10;Mô tả được tạo tự động">
            <a:extLst>
              <a:ext uri="{FF2B5EF4-FFF2-40B4-BE49-F238E27FC236}">
                <a16:creationId xmlns:a16="http://schemas.microsoft.com/office/drawing/2014/main" id="{136C66E4-4168-E7B2-0119-EB2B62E67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373090" y="4572000"/>
            <a:ext cx="3760057" cy="4357093"/>
          </a:xfrm>
          <a:prstGeom prst="rect">
            <a:avLst/>
          </a:prstGeom>
        </p:spPr>
      </p:pic>
    </p:spTree>
    <p:extLst>
      <p:ext uri="{BB962C8B-B14F-4D97-AF65-F5344CB8AC3E}">
        <p14:creationId xmlns:p14="http://schemas.microsoft.com/office/powerpoint/2010/main" val="36052721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0F65EC0-05A0-B17B-62C3-2DFAE1CC8F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3463625"/>
            <a:ext cx="6248461" cy="2216749"/>
          </a:xfrm>
          <a:prstGeom prst="rect">
            <a:avLst/>
          </a:prstGeom>
        </p:spPr>
      </p:pic>
    </p:spTree>
    <p:extLst>
      <p:ext uri="{BB962C8B-B14F-4D97-AF65-F5344CB8AC3E}">
        <p14:creationId xmlns:p14="http://schemas.microsoft.com/office/powerpoint/2010/main" val="504691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326AE0F9-AC56-E727-4A5B-886C28F31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07"/>
            <a:ext cx="16276638" cy="9155608"/>
          </a:xfrm>
          <a:prstGeom prst="rect">
            <a:avLst/>
          </a:prstGeom>
        </p:spPr>
      </p:pic>
      <p:pic>
        <p:nvPicPr>
          <p:cNvPr id="5" name="Picture 4" descr="A picture containing text, container, can&#10;&#10;Description automatically generated">
            <a:extLst>
              <a:ext uri="{FF2B5EF4-FFF2-40B4-BE49-F238E27FC236}">
                <a16:creationId xmlns:a16="http://schemas.microsoft.com/office/drawing/2014/main" id="{72E5E312-2A37-2268-FCA6-D92AB4B79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90" y="573953"/>
            <a:ext cx="7787083" cy="3428934"/>
          </a:xfrm>
          <a:prstGeom prst="rect">
            <a:avLst/>
          </a:prstGeom>
        </p:spPr>
      </p:pic>
      <p:pic>
        <p:nvPicPr>
          <p:cNvPr id="7" name="Picture 6" descr="A picture containing doll, toy&#10;&#10;Description automatically generated">
            <a:extLst>
              <a:ext uri="{FF2B5EF4-FFF2-40B4-BE49-F238E27FC236}">
                <a16:creationId xmlns:a16="http://schemas.microsoft.com/office/drawing/2014/main" id="{AF7FAF36-3E97-7FEE-C3D1-556E33A9D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719" y="4654410"/>
            <a:ext cx="4019397" cy="373259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8609869-7BD3-3D5D-ABB2-8AA7CCFA8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56917">
            <a:off x="2063046" y="295860"/>
            <a:ext cx="2139419" cy="3370828"/>
          </a:xfrm>
          <a:prstGeom prst="rect">
            <a:avLst/>
          </a:prstGeom>
        </p:spPr>
      </p:pic>
    </p:spTree>
    <p:extLst>
      <p:ext uri="{BB962C8B-B14F-4D97-AF65-F5344CB8AC3E}">
        <p14:creationId xmlns:p14="http://schemas.microsoft.com/office/powerpoint/2010/main" val="211784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23119" y="6967583"/>
            <a:ext cx="12435839" cy="116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6600" b="1" i="0" u="none" strike="noStrike" kern="1200" cap="none" spc="0" normalizeH="0" baseline="0" noProof="0" dirty="0">
                <a:ln>
                  <a:noFill/>
                </a:ln>
                <a:solidFill>
                  <a:srgbClr val="000000"/>
                </a:solidFill>
                <a:effectLst/>
                <a:uLnTx/>
                <a:uFillTx/>
                <a:latin typeface="SVN-Anastasia" panose="020B0606040200020203" pitchFamily="34" charset="0"/>
                <a:ea typeface="Times New Roman" panose="02020603050405020304" pitchFamily="18" charset="0"/>
                <a:cs typeface="+mn-cs"/>
              </a:rPr>
              <a:t>Cảnh đẹp quê hương</a:t>
            </a:r>
            <a:endParaRPr kumimoji="0" lang="en-US" sz="6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ea typeface="+mn-ea"/>
              <a:cs typeface="Times New Roman" pitchFamily="18" charset="0"/>
            </a:endParaRPr>
          </a:p>
        </p:txBody>
      </p:sp>
      <p:sp>
        <p:nvSpPr>
          <p:cNvPr id="3" name="Hộp Văn bản 2">
            <a:extLst>
              <a:ext uri="{FF2B5EF4-FFF2-40B4-BE49-F238E27FC236}">
                <a16:creationId xmlns:a16="http://schemas.microsoft.com/office/drawing/2014/main" id="{AD62D1B0-AE47-7ED4-7A46-34C92CE7A005}"/>
              </a:ext>
            </a:extLst>
          </p:cNvPr>
          <p:cNvSpPr txBox="1"/>
          <p:nvPr/>
        </p:nvSpPr>
        <p:spPr>
          <a:xfrm>
            <a:off x="4252119" y="4724400"/>
            <a:ext cx="190500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P-087" panose="020B0803050302020204" pitchFamily="34" charset="0"/>
                <a:ea typeface="+mn-ea"/>
                <a:cs typeface="Times New Roman" pitchFamily="18" charset="0"/>
              </a:rPr>
              <a:t>21</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9F11888-839C-B596-368D-52DBA3A0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58342" y="589722"/>
            <a:ext cx="14859000" cy="1754326"/>
          </a:xfrm>
          <a:prstGeom prst="rect">
            <a:avLst/>
          </a:prstGeom>
          <a:solidFill>
            <a:schemeClr val="bg1"/>
          </a:solidFill>
        </p:spPr>
        <p:txBody>
          <a:bodyPr wrap="square" rtlCol="0">
            <a:spAutoFit/>
          </a:bodyPr>
          <a:lstStyle/>
          <a:p>
            <a:pPr algn="just"/>
            <a:r>
              <a:rPr lang="en-US" sz="3600" b="1" dirty="0">
                <a:latin typeface="AvantGarde" panose="00000400000000000000" pitchFamily="2" charset="0"/>
                <a:ea typeface="AvantGarde" panose="00000400000000000000" pitchFamily="2" charset="0"/>
                <a:cs typeface="AvantGarde" panose="00000400000000000000" pitchFamily="2" charset="0"/>
              </a:rPr>
              <a:t>1. </a:t>
            </a:r>
            <a:r>
              <a:rPr lang="en-US" sz="3600" b="1" dirty="0" err="1">
                <a:latin typeface="AvantGarde" panose="00000400000000000000" pitchFamily="2" charset="0"/>
                <a:ea typeface="AvantGarde" panose="00000400000000000000" pitchFamily="2" charset="0"/>
                <a:cs typeface="AvantGarde" panose="00000400000000000000" pitchFamily="2" charset="0"/>
              </a:rPr>
              <a:t>Nhận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diện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cảnh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quê</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hương</a:t>
            </a:r>
            <a:endParaRPr lang="en-US" sz="3600" b="1" dirty="0">
              <a:latin typeface="AvantGarde" panose="00000400000000000000" pitchFamily="2" charset="0"/>
              <a:ea typeface="AvantGarde" panose="00000400000000000000" pitchFamily="2" charset="0"/>
              <a:cs typeface="AvantGarde" panose="00000400000000000000" pitchFamily="2" charset="0"/>
            </a:endParaRPr>
          </a:p>
          <a:p>
            <a:pPr marL="571500" indent="-571500" algn="just">
              <a:buFontTx/>
              <a:buChar char="-"/>
            </a:pPr>
            <a:r>
              <a:rPr lang="en-US" sz="3600" b="1" dirty="0" err="1">
                <a:latin typeface="AvantGarde" panose="00000400000000000000" pitchFamily="2" charset="0"/>
                <a:ea typeface="AvantGarde" panose="00000400000000000000" pitchFamily="2" charset="0"/>
                <a:cs typeface="AvantGarde" panose="00000400000000000000" pitchFamily="2" charset="0"/>
              </a:rPr>
              <a:t>Kể</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những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cảnh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quê</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em</a:t>
            </a:r>
            <a:r>
              <a:rPr lang="en-US" sz="3600" b="1" dirty="0">
                <a:latin typeface="AvantGarde" panose="00000400000000000000" pitchFamily="2" charset="0"/>
                <a:ea typeface="AvantGarde" panose="00000400000000000000" pitchFamily="2" charset="0"/>
                <a:cs typeface="AvantGarde" panose="00000400000000000000" pitchFamily="2" charset="0"/>
              </a:rPr>
              <a:t>.</a:t>
            </a:r>
          </a:p>
          <a:p>
            <a:pPr marL="571500" indent="-571500" algn="just">
              <a:buFontTx/>
              <a:buChar char="-"/>
            </a:pPr>
            <a:r>
              <a:rPr lang="en-US" sz="3600" b="1" dirty="0">
                <a:latin typeface="AvantGarde" panose="00000400000000000000" pitchFamily="2" charset="0"/>
                <a:ea typeface="AvantGarde" panose="00000400000000000000" pitchFamily="2" charset="0"/>
                <a:cs typeface="AvantGarde" panose="00000400000000000000" pitchFamily="2" charset="0"/>
              </a:rPr>
              <a:t>Chia </a:t>
            </a:r>
            <a:r>
              <a:rPr lang="en-US" sz="3600" b="1" dirty="0" err="1">
                <a:latin typeface="AvantGarde" panose="00000400000000000000" pitchFamily="2" charset="0"/>
                <a:ea typeface="AvantGarde" panose="00000400000000000000" pitchFamily="2" charset="0"/>
                <a:cs typeface="AvantGarde" panose="00000400000000000000" pitchFamily="2" charset="0"/>
              </a:rPr>
              <a:t>sẻ</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ấn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tượng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của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em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về</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những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cảnh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đó</a:t>
            </a:r>
            <a:r>
              <a:rPr lang="en-US" sz="3600" b="1" dirty="0">
                <a:latin typeface="AvantGarde" panose="00000400000000000000" pitchFamily="2" charset="0"/>
                <a:ea typeface="AvantGarde" panose="00000400000000000000" pitchFamily="2" charset="0"/>
                <a:cs typeface="AvantGarde" panose="00000400000000000000" pitchFamily="2" charset="0"/>
              </a:rPr>
              <a:t>.</a:t>
            </a:r>
          </a:p>
        </p:txBody>
      </p:sp>
      <p:pic>
        <p:nvPicPr>
          <p:cNvPr id="4" name="Picture 3"/>
          <p:cNvPicPr>
            <a:picLocks noChangeAspect="1"/>
          </p:cNvPicPr>
          <p:nvPr/>
        </p:nvPicPr>
        <p:blipFill rotWithShape="1">
          <a:blip r:embed="rId2"/>
          <a:srcRect l="31845" t="48958" r="27159" b="16667"/>
          <a:stretch/>
        </p:blipFill>
        <p:spPr>
          <a:xfrm>
            <a:off x="1013619" y="2229678"/>
            <a:ext cx="14249400" cy="6324600"/>
          </a:xfrm>
          <a:prstGeom prst="rect">
            <a:avLst/>
          </a:prstGeom>
        </p:spPr>
      </p:pic>
      <p:pic>
        <p:nvPicPr>
          <p:cNvPr id="5" name="Hình ảnh 4" descr="Ảnh có chứa văn bản&#10;&#10;Mô tả được tạo tự động">
            <a:extLst>
              <a:ext uri="{FF2B5EF4-FFF2-40B4-BE49-F238E27FC236}">
                <a16:creationId xmlns:a16="http://schemas.microsoft.com/office/drawing/2014/main" id="{CF44D6E2-811C-6889-61F8-1589D00A0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19" y="5562600"/>
            <a:ext cx="4760468" cy="4760468"/>
          </a:xfrm>
          <a:prstGeom prst="rect">
            <a:avLst/>
          </a:prstGeom>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FA5244C-EC40-C880-6ABE-58FCC3D96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419768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ê hương Việt Nam nơi đâu cũ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50" y="706743"/>
            <a:ext cx="11454629" cy="7631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810" y="7543800"/>
            <a:ext cx="7606994" cy="584775"/>
          </a:xfrm>
          <a:prstGeom prst="rect">
            <a:avLst/>
          </a:prstGeom>
          <a:noFill/>
        </p:spPr>
        <p:txBody>
          <a:bodyPr wrap="square" rtlCol="0">
            <a:spAutoFit/>
          </a:bodyPr>
          <a:lstStyle/>
          <a:p>
            <a:r>
              <a:rPr lang="en-US"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HỒ HOÀN KIẾM – HÀ NỘI</a:t>
            </a:r>
          </a:p>
        </p:txBody>
      </p:sp>
      <p:pic>
        <p:nvPicPr>
          <p:cNvPr id="1032" name="Picture 8" descr="Những Hình Ảnh Đẹp Về Quê Hương Việt Nam Tươi Đẹp, Những Hình Ảnh Quê Hương  Đẹp N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5251" y="699628"/>
            <a:ext cx="11508248" cy="76362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30 hình ảnh Vịnh Hạ Long Quảng Ninh đẹp làm hình nền máy tí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835" y="790841"/>
            <a:ext cx="11569175" cy="7482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18903" y="1069085"/>
            <a:ext cx="7560055" cy="584775"/>
          </a:xfrm>
          <a:prstGeom prst="rect">
            <a:avLst/>
          </a:prstGeom>
          <a:noFill/>
        </p:spPr>
        <p:txBody>
          <a:bodyPr wrap="square" rtlCol="0">
            <a:spAutoFit/>
          </a:bodyPr>
          <a:lstStyle/>
          <a:p>
            <a:r>
              <a:rPr lang="en-US"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ĐẢO KÌ VĨ – VỊNH HẠ LONG</a:t>
            </a:r>
          </a:p>
        </p:txBody>
      </p:sp>
      <p:pic>
        <p:nvPicPr>
          <p:cNvPr id="1036" name="Picture 12" descr="Du lịch Phú Yên Gành Đá Đĩa điểm được yêu thích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9808" y="678428"/>
            <a:ext cx="11547291" cy="7728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53923" y="1153785"/>
            <a:ext cx="8900293" cy="584775"/>
          </a:xfrm>
          <a:prstGeom prst="rect">
            <a:avLst/>
          </a:prstGeom>
          <a:noFill/>
        </p:spPr>
        <p:txBody>
          <a:bodyPr wrap="square" rtlCol="0">
            <a:spAutoFit/>
          </a:bodyPr>
          <a:lstStyle/>
          <a:p>
            <a:pPr algn="ctr"/>
            <a:r>
              <a:rPr lang="en-US"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GHỀNH ĐÁ DĨA- PHÚ YÊN</a:t>
            </a:r>
          </a:p>
        </p:txBody>
      </p:sp>
      <p:pic>
        <p:nvPicPr>
          <p:cNvPr id="13" name="Picture 12"/>
          <p:cNvPicPr>
            <a:picLocks noChangeAspect="1"/>
          </p:cNvPicPr>
          <p:nvPr/>
        </p:nvPicPr>
        <p:blipFill>
          <a:blip r:embed="rId6"/>
          <a:stretch>
            <a:fillRect/>
          </a:stretch>
        </p:blipFill>
        <p:spPr>
          <a:xfrm>
            <a:off x="2249808" y="706343"/>
            <a:ext cx="11569175" cy="7621149"/>
          </a:xfrm>
          <a:prstGeom prst="rect">
            <a:avLst/>
          </a:prstGeom>
          <a:ln>
            <a:noFill/>
          </a:ln>
          <a:effectLst>
            <a:softEdge rad="112500"/>
          </a:effectLst>
        </p:spPr>
      </p:pic>
      <p:sp>
        <p:nvSpPr>
          <p:cNvPr id="14" name="TextBox 13"/>
          <p:cNvSpPr txBox="1"/>
          <p:nvPr/>
        </p:nvSpPr>
        <p:spPr>
          <a:xfrm>
            <a:off x="4891535" y="7663843"/>
            <a:ext cx="6980584" cy="584775"/>
          </a:xfrm>
          <a:prstGeom prst="rect">
            <a:avLst/>
          </a:prstGeom>
          <a:noFill/>
        </p:spPr>
        <p:txBody>
          <a:bodyPr wrap="square" rtlCol="0">
            <a:spAutoFit/>
          </a:bodyPr>
          <a:lstStyle/>
          <a:p>
            <a:r>
              <a:rPr lang="en-US"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THÁC PRENN – ĐÀ LẠT</a:t>
            </a:r>
          </a:p>
        </p:txBody>
      </p:sp>
      <p:pic>
        <p:nvPicPr>
          <p:cNvPr id="1040" name="Picture 16" descr="Photo] Chợ Bến Thành - biểu tượng độc đáo của TP.HCM | Điểm đến | Vietnam+  (VietnamPlu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420" y="695520"/>
            <a:ext cx="11673871" cy="7712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99387" y="990600"/>
            <a:ext cx="11530132" cy="584775"/>
          </a:xfrm>
          <a:prstGeom prst="rect">
            <a:avLst/>
          </a:prstGeom>
          <a:noFill/>
        </p:spPr>
        <p:txBody>
          <a:bodyPr wrap="square" rtlCol="0">
            <a:spAutoFit/>
          </a:bodyPr>
          <a:lstStyle/>
          <a:p>
            <a:pPr algn="ctr"/>
            <a:r>
              <a:rPr lang="en-US" sz="3200" b="1" dirty="0">
                <a:latin typeface="AvantGarde" panose="00000400000000000000" pitchFamily="2" charset="0"/>
                <a:ea typeface="AvantGarde" panose="00000400000000000000" pitchFamily="2" charset="0"/>
                <a:cs typeface="AvantGarde" panose="00000400000000000000" pitchFamily="2" charset="0"/>
              </a:rPr>
              <a:t>CHỢ BẾN THÀNH – TP HỒ CHÍ MINH</a:t>
            </a:r>
          </a:p>
        </p:txBody>
      </p:sp>
      <p:pic>
        <p:nvPicPr>
          <p:cNvPr id="1042" name="Picture 18" descr="Thái Bình mùa lúa chín - Đài Phát Thanh và Truyền Hình Thái B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719" y="685800"/>
            <a:ext cx="11734800" cy="7732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885286" y="1064328"/>
            <a:ext cx="8247333" cy="584775"/>
          </a:xfrm>
          <a:prstGeom prst="rect">
            <a:avLst/>
          </a:prstGeom>
          <a:noFill/>
        </p:spPr>
        <p:txBody>
          <a:bodyPr wrap="square" rtlCol="0">
            <a:spAutoFit/>
          </a:bodyPr>
          <a:lstStyle/>
          <a:p>
            <a:pPr algn="ctr"/>
            <a:r>
              <a:rPr lang="en-US" sz="3200" b="1" dirty="0">
                <a:latin typeface="AvantGarde" panose="00000400000000000000" pitchFamily="2" charset="0"/>
                <a:ea typeface="AvantGarde" panose="00000400000000000000" pitchFamily="2" charset="0"/>
                <a:cs typeface="AvantGarde" panose="00000400000000000000" pitchFamily="2" charset="0"/>
              </a:rPr>
              <a:t>CÁNH ĐỒNG LÚA CHÍN</a:t>
            </a:r>
          </a:p>
        </p:txBody>
      </p:sp>
      <p:pic>
        <p:nvPicPr>
          <p:cNvPr id="5" name="Hình ảnh 4" descr="Ảnh có chứa đồ họa véc-tơ&#10;&#10;Mô tả được tạo tự động">
            <a:extLst>
              <a:ext uri="{FF2B5EF4-FFF2-40B4-BE49-F238E27FC236}">
                <a16:creationId xmlns:a16="http://schemas.microsoft.com/office/drawing/2014/main" id="{BF321AC8-431C-998B-C8B4-33023B280C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568" y="4532105"/>
            <a:ext cx="3760057" cy="4357093"/>
          </a:xfrm>
          <a:prstGeom prst="rect">
            <a:avLst/>
          </a:prstGeom>
        </p:spPr>
      </p:pic>
      <p:sp>
        <p:nvSpPr>
          <p:cNvPr id="17" name="Hộp Văn bản 16">
            <a:extLst>
              <a:ext uri="{FF2B5EF4-FFF2-40B4-BE49-F238E27FC236}">
                <a16:creationId xmlns:a16="http://schemas.microsoft.com/office/drawing/2014/main" id="{CE2969B7-F51F-8094-3A11-FC82E461BA3A}"/>
              </a:ext>
            </a:extLst>
          </p:cNvPr>
          <p:cNvSpPr txBox="1"/>
          <p:nvPr/>
        </p:nvSpPr>
        <p:spPr>
          <a:xfrm>
            <a:off x="4709160" y="4387334"/>
            <a:ext cx="6805644" cy="2726591"/>
          </a:xfrm>
          <a:prstGeom prst="wedgeEllipseCallout">
            <a:avLst>
              <a:gd name="adj1" fmla="val -58901"/>
              <a:gd name="adj2" fmla="val 20580"/>
            </a:avLst>
          </a:prstGeom>
          <a:solidFill>
            <a:schemeClr val="bg1"/>
          </a:solidFill>
          <a:ln>
            <a:solidFill>
              <a:srgbClr val="00B050"/>
            </a:solidFill>
          </a:ln>
        </p:spPr>
        <p:txBody>
          <a:bodyPr wrap="square">
            <a:spAutoFit/>
          </a:bodyPr>
          <a:lstStyle/>
          <a:p>
            <a:pPr algn="just"/>
            <a:r>
              <a:rPr lang="en-US" sz="4000" b="1" dirty="0">
                <a:latin typeface="AvantGarde" panose="00000400000000000000" pitchFamily="2" charset="0"/>
                <a:ea typeface="AvantGarde" panose="00000400000000000000" pitchFamily="2" charset="0"/>
                <a:cs typeface="AvantGarde" panose="00000400000000000000" pitchFamily="2" charset="0"/>
              </a:rPr>
              <a:t>Chia </a:t>
            </a:r>
            <a:r>
              <a:rPr lang="en-US" sz="4000" b="1" dirty="0" err="1">
                <a:latin typeface="AvantGarde" panose="00000400000000000000" pitchFamily="2" charset="0"/>
                <a:ea typeface="AvantGarde" panose="00000400000000000000" pitchFamily="2" charset="0"/>
                <a:cs typeface="AvantGarde" panose="00000400000000000000" pitchFamily="2" charset="0"/>
              </a:rPr>
              <a:t>sẻ</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ấn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tượng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của</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em</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về</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những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cảnh</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đẹp</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đó</a:t>
            </a:r>
            <a:r>
              <a:rPr lang="en-US" sz="4000" b="1" dirty="0">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3352837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circle(in)">
                                      <p:cBhvr>
                                        <p:cTn id="17" dur="20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circle(in)">
                                      <p:cBhvr>
                                        <p:cTn id="22" dur="20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36"/>
                                        </p:tgtEl>
                                        <p:attrNameLst>
                                          <p:attrName>style.visibility</p:attrName>
                                        </p:attrNameLst>
                                      </p:cBhvr>
                                      <p:to>
                                        <p:strVal val="visible"/>
                                      </p:to>
                                    </p:set>
                                    <p:animEffect transition="in" filter="circle(in)">
                                      <p:cBhvr>
                                        <p:cTn id="32" dur="2000"/>
                                        <p:tgtEl>
                                          <p:spTgt spid="10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040"/>
                                        </p:tgtEl>
                                        <p:attrNameLst>
                                          <p:attrName>style.visibility</p:attrName>
                                        </p:attrNameLst>
                                      </p:cBhvr>
                                      <p:to>
                                        <p:strVal val="visible"/>
                                      </p:to>
                                    </p:set>
                                    <p:animEffect transition="in" filter="circle(in)">
                                      <p:cBhvr>
                                        <p:cTn id="52" dur="2000"/>
                                        <p:tgtEl>
                                          <p:spTgt spid="10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042"/>
                                        </p:tgtEl>
                                        <p:attrNameLst>
                                          <p:attrName>style.visibility</p:attrName>
                                        </p:attrNameLst>
                                      </p:cBhvr>
                                      <p:to>
                                        <p:strVal val="visible"/>
                                      </p:to>
                                    </p:set>
                                    <p:animEffect transition="in" filter="circle(in)">
                                      <p:cBhvr>
                                        <p:cTn id="62" dur="2000"/>
                                        <p:tgtEl>
                                          <p:spTgt spid="10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4" grpId="0"/>
      <p:bldP spid="15" grpId="0"/>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94970C-D9CB-4068-038F-3F2791AAE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spTree>
    <p:extLst>
      <p:ext uri="{BB962C8B-B14F-4D97-AF65-F5344CB8AC3E}">
        <p14:creationId xmlns:p14="http://schemas.microsoft.com/office/powerpoint/2010/main" val="313634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0DE9D22-D2EF-D891-D7B4-0A6A8D7A5421}"/>
              </a:ext>
            </a:extLst>
          </p:cNvPr>
          <p:cNvPicPr>
            <a:picLocks noChangeAspect="1"/>
          </p:cNvPicPr>
          <p:nvPr/>
        </p:nvPicPr>
        <p:blipFill>
          <a:blip r:embed="rId2"/>
          <a:stretch>
            <a:fillRect/>
          </a:stretch>
        </p:blipFill>
        <p:spPr>
          <a:xfrm>
            <a:off x="7338099" y="2192833"/>
            <a:ext cx="8282047" cy="4397547"/>
          </a:xfrm>
          <a:prstGeom prst="rect">
            <a:avLst/>
          </a:prstGeom>
          <a:ln>
            <a:noFill/>
          </a:ln>
          <a:effectLst>
            <a:softEdge rad="112500"/>
          </a:effectLst>
        </p:spPr>
      </p:pic>
      <p:sp>
        <p:nvSpPr>
          <p:cNvPr id="10" name="Rectangle 9"/>
          <p:cNvSpPr/>
          <p:nvPr/>
        </p:nvSpPr>
        <p:spPr>
          <a:xfrm>
            <a:off x="670719" y="609600"/>
            <a:ext cx="14935200" cy="1261884"/>
          </a:xfrm>
          <a:prstGeom prst="rect">
            <a:avLst/>
          </a:prstGeom>
          <a:noFill/>
        </p:spPr>
        <p:txBody>
          <a:bodyPr wrap="square">
            <a:spAutoFit/>
          </a:bodyPr>
          <a:lstStyle/>
          <a:p>
            <a:r>
              <a:rPr lang="en-US" sz="3800" b="1" dirty="0">
                <a:latin typeface="AvantGarde" panose="00000400000000000000" pitchFamily="2" charset="0"/>
                <a:ea typeface="AvantGarde" panose="00000400000000000000" pitchFamily="2" charset="0"/>
                <a:cs typeface="AvantGarde" panose="00000400000000000000" pitchFamily="2" charset="0"/>
              </a:rPr>
              <a:t>2. </a:t>
            </a:r>
            <a:r>
              <a:rPr lang="en-US" sz="3800" b="1" dirty="0" err="1">
                <a:latin typeface="AvantGarde" panose="00000400000000000000" pitchFamily="2" charset="0"/>
                <a:ea typeface="AvantGarde" panose="00000400000000000000" pitchFamily="2" charset="0"/>
                <a:cs typeface="AvantGarde" panose="00000400000000000000" pitchFamily="2" charset="0"/>
              </a:rPr>
              <a:t>Xây</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dựng</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kế</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hoạch</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giới</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thiệu</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cảnh</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đẹp</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quê</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hương</a:t>
            </a:r>
            <a:r>
              <a:rPr lang="en-US" sz="38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32" name="TextBox 31"/>
          <p:cNvSpPr txBox="1"/>
          <p:nvPr/>
        </p:nvSpPr>
        <p:spPr>
          <a:xfrm>
            <a:off x="638053" y="1524000"/>
            <a:ext cx="8045164" cy="1200329"/>
          </a:xfrm>
          <a:prstGeom prst="rect">
            <a:avLst/>
          </a:prstGeom>
          <a:noFill/>
        </p:spPr>
        <p:txBody>
          <a:bodyPr wrap="square" rtlCol="0">
            <a:spAutoFit/>
          </a:bodyPr>
          <a:lstStyle/>
          <a:p>
            <a:pPr algn="just"/>
            <a:r>
              <a:rPr lang="en-US" sz="3600" b="1" dirty="0" err="1">
                <a:latin typeface="AvantGarde" panose="00000400000000000000" pitchFamily="2" charset="0"/>
                <a:ea typeface="AvantGarde" panose="00000400000000000000" pitchFamily="2" charset="0"/>
                <a:cs typeface="AvantGarde" panose="00000400000000000000" pitchFamily="2" charset="0"/>
              </a:rPr>
              <a:t>Xây</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dựng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kế</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hoạch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thiệu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cảnh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quê</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hương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theo</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gợi</a:t>
            </a:r>
            <a:r>
              <a:rPr lang="en-US" sz="3600" b="1" dirty="0">
                <a:latin typeface="AvantGarde" panose="00000400000000000000" pitchFamily="2" charset="0"/>
                <a:ea typeface="AvantGarde" panose="00000400000000000000" pitchFamily="2" charset="0"/>
                <a:cs typeface="AvantGarde" panose="00000400000000000000" pitchFamily="2" charset="0"/>
              </a:rPr>
              <a:t> ý:</a:t>
            </a:r>
          </a:p>
        </p:txBody>
      </p:sp>
      <p:sp>
        <p:nvSpPr>
          <p:cNvPr id="16" name="TextBox 15"/>
          <p:cNvSpPr txBox="1"/>
          <p:nvPr/>
        </p:nvSpPr>
        <p:spPr>
          <a:xfrm>
            <a:off x="638053" y="3057855"/>
            <a:ext cx="7320917" cy="1200329"/>
          </a:xfrm>
          <a:prstGeom prst="rect">
            <a:avLst/>
          </a:prstGeom>
          <a:noFill/>
        </p:spPr>
        <p:txBody>
          <a:bodyPr wrap="square" rtlCol="0">
            <a:spAutoFit/>
          </a:bodyPr>
          <a:lstStyle/>
          <a:p>
            <a:pPr algn="just"/>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Lựa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chọn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cảnh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quê</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hương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em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muốn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thiệu</a:t>
            </a:r>
            <a:r>
              <a:rPr lang="en-US" sz="36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17" name="TextBox 16"/>
          <p:cNvSpPr txBox="1"/>
          <p:nvPr/>
        </p:nvSpPr>
        <p:spPr>
          <a:xfrm>
            <a:off x="638053" y="4591710"/>
            <a:ext cx="7106918" cy="1754326"/>
          </a:xfrm>
          <a:prstGeom prst="rect">
            <a:avLst/>
          </a:prstGeom>
          <a:noFill/>
        </p:spPr>
        <p:txBody>
          <a:bodyPr wrap="square" rtlCol="0">
            <a:spAutoFit/>
          </a:bodyPr>
          <a:lstStyle/>
          <a:p>
            <a:pPr algn="just"/>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Chuẩn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bị</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nội</a:t>
            </a:r>
            <a:r>
              <a:rPr lang="en-US" sz="3600" b="1" dirty="0">
                <a:latin typeface="AvantGarde" panose="00000400000000000000" pitchFamily="2" charset="0"/>
                <a:ea typeface="AvantGarde" panose="00000400000000000000" pitchFamily="2" charset="0"/>
                <a:cs typeface="AvantGarde" panose="00000400000000000000" pitchFamily="2" charset="0"/>
              </a:rPr>
              <a:t> dung </a:t>
            </a:r>
            <a:r>
              <a:rPr lang="en-US" sz="3600" b="1" dirty="0" err="1">
                <a:latin typeface="AvantGarde" panose="00000400000000000000" pitchFamily="2" charset="0"/>
                <a:ea typeface="AvantGarde" panose="00000400000000000000" pitchFamily="2" charset="0"/>
                <a:cs typeface="AvantGarde" panose="00000400000000000000" pitchFamily="2" charset="0"/>
              </a:rPr>
              <a:t>giới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thiệu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bài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viết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tranh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ảnh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về</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cảnh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mà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em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sưu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tầm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được</a:t>
            </a:r>
            <a:r>
              <a:rPr lang="en-US" sz="36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4" name="TextBox 16">
            <a:extLst>
              <a:ext uri="{FF2B5EF4-FFF2-40B4-BE49-F238E27FC236}">
                <a16:creationId xmlns:a16="http://schemas.microsoft.com/office/drawing/2014/main" id="{6BF093DD-22B9-283F-B4E0-398059408E32}"/>
              </a:ext>
            </a:extLst>
          </p:cNvPr>
          <p:cNvSpPr txBox="1"/>
          <p:nvPr/>
        </p:nvSpPr>
        <p:spPr>
          <a:xfrm>
            <a:off x="638053" y="6679563"/>
            <a:ext cx="14935200" cy="646331"/>
          </a:xfrm>
          <a:prstGeom prst="rect">
            <a:avLst/>
          </a:prstGeom>
          <a:noFill/>
        </p:spPr>
        <p:txBody>
          <a:bodyPr wrap="square" rtlCol="0">
            <a:spAutoFit/>
          </a:bodyPr>
          <a:lstStyle/>
          <a:p>
            <a:pPr algn="just"/>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Luyện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tập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để</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chuẩn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bị</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thiệu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trước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lớp</a:t>
            </a:r>
            <a:r>
              <a:rPr lang="en-US" sz="3600" b="1" dirty="0">
                <a:latin typeface="AvantGarde" panose="00000400000000000000" pitchFamily="2" charset="0"/>
                <a:ea typeface="AvantGarde" panose="00000400000000000000" pitchFamily="2" charset="0"/>
                <a:cs typeface="AvantGarde" panose="00000400000000000000" pitchFamily="2" charset="0"/>
              </a:rPr>
              <a:t>.</a:t>
            </a:r>
          </a:p>
        </p:txBody>
      </p:sp>
      <p:pic>
        <p:nvPicPr>
          <p:cNvPr id="5" name="Hình ảnh 4" descr="Ảnh có chứa văn bản&#10;&#10;Mô tả được tạo tự động">
            <a:extLst>
              <a:ext uri="{FF2B5EF4-FFF2-40B4-BE49-F238E27FC236}">
                <a16:creationId xmlns:a16="http://schemas.microsoft.com/office/drawing/2014/main" id="{1E288828-2564-BA71-6AB6-BB323F6EC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1519" y="6286392"/>
            <a:ext cx="4317118" cy="2770936"/>
          </a:xfrm>
          <a:prstGeom prst="rect">
            <a:avLst/>
          </a:prstGeom>
        </p:spPr>
      </p:pic>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7"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4D5F5CD-B17C-FEE6-79B5-74C9D769F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35113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10430</TotalTime>
  <Words>326</Words>
  <Application>Microsoft Office PowerPoint</Application>
  <PresentationFormat>Custom</PresentationFormat>
  <Paragraphs>26</Paragraphs>
  <Slides>14</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AvantGarde</vt:lpstr>
      <vt:lpstr>HP-087</vt:lpstr>
      <vt:lpstr>SVN-Anastasia</vt:lpstr>
      <vt:lpstr>Times New Roman</vt:lpstr>
      <vt:lpstr>UTM Cookies</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Hà Nguyễn Thị Thu</cp:lastModifiedBy>
  <cp:revision>1196</cp:revision>
  <dcterms:created xsi:type="dcterms:W3CDTF">2008-09-09T22:52:10Z</dcterms:created>
  <dcterms:modified xsi:type="dcterms:W3CDTF">2023-02-13T15:41:26Z</dcterms:modified>
</cp:coreProperties>
</file>