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9" r:id="rId2"/>
    <p:sldId id="300" r:id="rId3"/>
    <p:sldId id="301" r:id="rId4"/>
    <p:sldId id="303" r:id="rId5"/>
    <p:sldId id="257" r:id="rId6"/>
    <p:sldId id="304" r:id="rId7"/>
    <p:sldId id="305" r:id="rId8"/>
    <p:sldId id="280" r:id="rId9"/>
    <p:sldId id="281" r:id="rId10"/>
    <p:sldId id="306" r:id="rId11"/>
    <p:sldId id="282" r:id="rId12"/>
    <p:sldId id="283" r:id="rId13"/>
    <p:sldId id="268" r:id="rId14"/>
    <p:sldId id="307" r:id="rId15"/>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B89"/>
    <a:srgbClr val="FF00FF"/>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p:cViewPr varScale="1">
        <p:scale>
          <a:sx n="47" d="100"/>
          <a:sy n="47" d="100"/>
        </p:scale>
        <p:origin x="792" y="104"/>
      </p:cViewPr>
      <p:guideLst>
        <p:guide orient="horz" pos="2880"/>
        <p:guide pos="5127"/>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2/13/2023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Mỗi bạn trong lớp đều có điểm mạnh, điểm yếu. Các con hãy lắng nghe miêu tả của cô và đoán xem NGƯỜI BẠN BÍ MẬT đó là ai nhé! Bạn nào đoán đúng sẽ nhận được 1 ngôi sao về cho tổ của mình.</a:t>
            </a:r>
          </a:p>
        </p:txBody>
      </p:sp>
      <p:sp>
        <p:nvSpPr>
          <p:cNvPr id="4" name="Chỗ dành sẵn cho Số hiệu Bản chiếu 3"/>
          <p:cNvSpPr>
            <a:spLocks noGrp="1"/>
          </p:cNvSpPr>
          <p:nvPr>
            <p:ph type="sldNum" sz="quarter" idx="5"/>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330012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452524" rtl="0" eaLnBrk="1" fontAlgn="auto" latinLnBrk="0" hangingPunct="1">
              <a:lnSpc>
                <a:spcPct val="100000"/>
              </a:lnSpc>
              <a:spcBef>
                <a:spcPts val="0"/>
              </a:spcBef>
              <a:spcAft>
                <a:spcPts val="0"/>
              </a:spcAft>
              <a:buClrTx/>
              <a:buSzTx/>
              <a:buFontTx/>
              <a:buNone/>
              <a:tabLst/>
              <a:defRPr/>
            </a:pPr>
            <a:fld id="{58D46B89-F200-43AA-B36B-6A2EF4B500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5252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116526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4016242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674653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649433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3334716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403630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850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39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7EB68A3-A1AD-75E4-AA62-D7188EFC12ED}"/>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427171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emf"/><Relationship Id="rId7" Type="http://schemas.openxmlformats.org/officeDocument/2006/relationships/image" Target="../media/image31.png"/><Relationship Id="rId2" Type="http://schemas.openxmlformats.org/officeDocument/2006/relationships/image" Target="../media/image27.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051719" y="6700000"/>
            <a:ext cx="9338083" cy="2123658"/>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a:ln>
                  <a:noFill/>
                </a:ln>
                <a:solidFill>
                  <a:srgbClr val="9900CC"/>
                </a:solidFill>
                <a:effectLst/>
                <a:uLnTx/>
                <a:uFillTx/>
                <a:latin typeface="SVN-Anastasia" panose="020B0606040200020203" pitchFamily="34" charset="0"/>
                <a:ea typeface="+mn-ea"/>
                <a:cs typeface="+mn-cs"/>
              </a:rPr>
              <a:t>Em khám phá bản thân</a:t>
            </a:r>
          </a:p>
          <a:p>
            <a:pPr marL="0" marR="0" lvl="0" indent="0" algn="ctr" defTabSz="1452524" rtl="0" eaLnBrk="1" fontAlgn="auto" latinLnBrk="0" hangingPunct="1">
              <a:lnSpc>
                <a:spcPct val="100000"/>
              </a:lnSpc>
              <a:spcBef>
                <a:spcPts val="0"/>
              </a:spcBef>
              <a:spcAft>
                <a:spcPts val="0"/>
              </a:spcAft>
              <a:buClrTx/>
              <a:buSzTx/>
              <a:buFontTx/>
              <a:buNone/>
              <a:tabLst/>
              <a:defRPr/>
            </a:pPr>
            <a:r>
              <a:rPr lang="en-GB" sz="6000">
                <a:solidFill>
                  <a:srgbClr val="9900CC"/>
                </a:solidFill>
                <a:latin typeface="SVN-Anastasia" panose="020B0606040200020203" pitchFamily="34" charset="0"/>
              </a:rPr>
              <a:t>(Tiết 1)</a:t>
            </a:r>
            <a:endParaRPr kumimoji="0" lang="en-US" sz="7200" b="0" i="0" u="none" strike="noStrike" kern="1200" cap="none" spc="0" normalizeH="0" baseline="0" noProof="0" dirty="0">
              <a:ln>
                <a:noFill/>
              </a:ln>
              <a:solidFill>
                <a:srgbClr val="9900CC"/>
              </a:solidFill>
              <a:effectLst/>
              <a:uLnTx/>
              <a:uFillTx/>
              <a:latin typeface="SVN-Anastasia" panose="020B0606040200020203" pitchFamily="34" charset="0"/>
              <a:ea typeface="+mn-ea"/>
              <a:cs typeface="+mn-cs"/>
            </a:endParaRP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3"/>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720434" y="3117193"/>
              <a:ext cx="861524" cy="961637"/>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lang="en-GB" sz="8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7</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22</a:t>
            </a:r>
            <a:endPar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B952DE42-137D-A23D-EB6A-7FE01B3D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044C68E8-D320-E337-12E9-AC217AB76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id="{57F03DF7-470C-B6B4-451B-FDB90E662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id="{82D647B6-6A51-23F2-7C7D-4FDA91EC6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6">
            <a:extLst>
              <a:ext uri="{FF2B5EF4-FFF2-40B4-BE49-F238E27FC236}">
                <a16:creationId xmlns:a16="http://schemas.microsoft.com/office/drawing/2014/main" id="{806598BC-B9B8-6FD6-00A9-0DA7F995EA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7" name="Hình ảnh 6">
            <a:extLst>
              <a:ext uri="{FF2B5EF4-FFF2-40B4-BE49-F238E27FC236}">
                <a16:creationId xmlns:a16="http://schemas.microsoft.com/office/drawing/2014/main" id="{246CA953-E7CF-2D51-A86B-2BC8384B7C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4055" y="2209800"/>
            <a:ext cx="4344828" cy="4342057"/>
          </a:xfrm>
          <a:prstGeom prst="rect">
            <a:avLst/>
          </a:prstGeom>
        </p:spPr>
      </p:pic>
    </p:spTree>
    <p:extLst>
      <p:ext uri="{BB962C8B-B14F-4D97-AF65-F5344CB8AC3E}">
        <p14:creationId xmlns:p14="http://schemas.microsoft.com/office/powerpoint/2010/main" val="3614700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6"/>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57319" y="139111"/>
            <a:ext cx="754379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3.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Đọc</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câu</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chuyện</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và</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trả</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lời</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câu</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hỏi</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9" name="Hình ảnh 8">
            <a:extLst>
              <a:ext uri="{FF2B5EF4-FFF2-40B4-BE49-F238E27FC236}">
                <a16:creationId xmlns:a16="http://schemas.microsoft.com/office/drawing/2014/main" id="{24FDBB4A-BC8F-B240-BBD6-5709F3DA2135}"/>
              </a:ext>
            </a:extLst>
          </p:cNvPr>
          <p:cNvPicPr>
            <a:picLocks noChangeAspect="1"/>
          </p:cNvPicPr>
          <p:nvPr/>
        </p:nvPicPr>
        <p:blipFill rotWithShape="1">
          <a:blip r:embed="rId2">
            <a:extLst>
              <a:ext uri="{28A0092B-C50C-407E-A947-70E740481C1C}">
                <a14:useLocalDpi xmlns:a14="http://schemas.microsoft.com/office/drawing/2010/main" val="0"/>
              </a:ext>
            </a:extLst>
          </a:blip>
          <a:srcRect l="15571" t="48557" r="16118" b="18999"/>
          <a:stretch/>
        </p:blipFill>
        <p:spPr>
          <a:xfrm>
            <a:off x="6714231" y="2196386"/>
            <a:ext cx="9092310" cy="4585414"/>
          </a:xfrm>
          <a:prstGeom prst="roundRect">
            <a:avLst>
              <a:gd name="adj" fmla="val 9334"/>
            </a:avLst>
          </a:prstGeom>
        </p:spPr>
      </p:pic>
      <p:grpSp>
        <p:nvGrpSpPr>
          <p:cNvPr id="15" name="Nhóm 14">
            <a:extLst>
              <a:ext uri="{FF2B5EF4-FFF2-40B4-BE49-F238E27FC236}">
                <a16:creationId xmlns:a16="http://schemas.microsoft.com/office/drawing/2014/main" id="{F9975302-BC61-B969-EE1B-37BF1F9CDC3B}"/>
              </a:ext>
            </a:extLst>
          </p:cNvPr>
          <p:cNvGrpSpPr/>
          <p:nvPr/>
        </p:nvGrpSpPr>
        <p:grpSpPr>
          <a:xfrm>
            <a:off x="61279" y="1061115"/>
            <a:ext cx="16139319" cy="7260722"/>
            <a:chOff x="61279" y="1061115"/>
            <a:chExt cx="16139319" cy="7260722"/>
          </a:xfrm>
        </p:grpSpPr>
        <p:sp>
          <p:nvSpPr>
            <p:cNvPr id="12" name="Rectangle 11">
              <a:extLst>
                <a:ext uri="{FF2B5EF4-FFF2-40B4-BE49-F238E27FC236}">
                  <a16:creationId xmlns:a16="http://schemas.microsoft.com/office/drawing/2014/main" id="{A8E4050F-6381-46B1-ADFC-51F07496FC57}"/>
                </a:ext>
              </a:extLst>
            </p:cNvPr>
            <p:cNvSpPr/>
            <p:nvPr/>
          </p:nvSpPr>
          <p:spPr>
            <a:xfrm>
              <a:off x="61279" y="1061115"/>
              <a:ext cx="16139319" cy="1540037"/>
            </a:xfrm>
            <a:prstGeom prst="rect">
              <a:avLst/>
            </a:prstGeom>
            <a:noFill/>
            <a:ln>
              <a:noFill/>
            </a:ln>
          </p:spPr>
          <p:txBody>
            <a:bodyPr wrap="square">
              <a:spAutoFit/>
            </a:bodyPr>
            <a:lstStyle/>
            <a:p>
              <a:pPr algn="ctr">
                <a:lnSpc>
                  <a:spcPct val="98000"/>
                </a:lnSpc>
                <a:spcAft>
                  <a:spcPts val="0"/>
                </a:spcAft>
              </a:pPr>
              <a:r>
                <a:rPr lang="vi-VN" sz="3200" spc="-6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CUỘC ĐUA CỦA THỎ VÀ RÙA</a:t>
              </a:r>
            </a:p>
            <a:p>
              <a:pPr>
                <a:lnSpc>
                  <a:spcPct val="98000"/>
                </a:lnSpc>
                <a:spcAft>
                  <a:spcPts val="0"/>
                </a:spcAft>
              </a:pPr>
              <a:r>
                <a:rPr lang="vi-VN" sz="3200" spc="-60" dirty="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Trong cuộc đua đầu tiên giữa Thỏ và Rùa, vi chủ quan nên Thỏ đã thua Rùa. Vẫn nuôi hi vọng thi đấu lại, Thỏ nói với </a:t>
              </a: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Rùa:</a:t>
              </a:r>
              <a:endParaRPr lang="vi-VN" sz="3200" spc="-60" dirty="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11">
              <a:extLst>
                <a:ext uri="{FF2B5EF4-FFF2-40B4-BE49-F238E27FC236}">
                  <a16:creationId xmlns:a16="http://schemas.microsoft.com/office/drawing/2014/main" id="{33A380C8-1ABF-E936-CEC2-44418626464F}"/>
                </a:ext>
              </a:extLst>
            </p:cNvPr>
            <p:cNvSpPr/>
            <p:nvPr/>
          </p:nvSpPr>
          <p:spPr>
            <a:xfrm>
              <a:off x="61279" y="2514600"/>
              <a:ext cx="6529488" cy="4435445"/>
            </a:xfrm>
            <a:prstGeom prst="rect">
              <a:avLst/>
            </a:prstGeom>
            <a:noFill/>
            <a:ln>
              <a:noFill/>
            </a:ln>
          </p:spPr>
          <p:txBody>
            <a:bodyPr wrap="square">
              <a:spAutoFit/>
            </a:bodyPr>
            <a:lstStyle/>
            <a:p>
              <a:pPr>
                <a:lnSpc>
                  <a:spcPct val="98000"/>
                </a:lnSpc>
                <a:spcAft>
                  <a:spcPts val="0"/>
                </a:spcAft>
              </a:pP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Anh Rùa à, lần trước do tôi ngủ quên nên mới thua anh. Mình tranh tài lại nào. Đường đua anh cứ chọn.</a:t>
              </a:r>
            </a:p>
            <a:p>
              <a:pPr>
                <a:lnSpc>
                  <a:spcPct val="98000"/>
                </a:lnSpc>
                <a:spcAft>
                  <a:spcPts val="0"/>
                </a:spcAft>
              </a:pP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Rùa suy nghĩ rồi đáp:</a:t>
              </a:r>
            </a:p>
            <a:p>
              <a:pPr>
                <a:lnSpc>
                  <a:spcPct val="98000"/>
                </a:lnSpc>
                <a:spcAft>
                  <a:spcPts val="0"/>
                </a:spcAft>
              </a:pP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 Tôi đồng ý!</a:t>
              </a:r>
            </a:p>
            <a:p>
              <a:pPr>
                <a:lnSpc>
                  <a:spcPct val="98000"/>
                </a:lnSpc>
                <a:spcAft>
                  <a:spcPts val="0"/>
                </a:spcAft>
              </a:pP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đó, Rùa dẫn Thỏ đến đường đua đã chọn. Thật bất ngờ, đường đua Rùa chọn là phải vượt qua một dòng sông.</a:t>
              </a:r>
              <a:endParaRPr lang="en-US"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98000"/>
                </a:lnSpc>
                <a:spcAft>
                  <a:spcPts val="0"/>
                </a:spcAft>
              </a:pPr>
              <a:r>
                <a:rPr lang="en-US"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Cuộc đua bắt đầu, dù chậm chạp</a:t>
              </a:r>
            </a:p>
          </p:txBody>
        </p:sp>
        <p:sp>
          <p:nvSpPr>
            <p:cNvPr id="11" name="Rectangle 11">
              <a:extLst>
                <a:ext uri="{FF2B5EF4-FFF2-40B4-BE49-F238E27FC236}">
                  <a16:creationId xmlns:a16="http://schemas.microsoft.com/office/drawing/2014/main" id="{98362C8D-9044-AD6B-8AB0-534193B0BF9C}"/>
                </a:ext>
              </a:extLst>
            </p:cNvPr>
            <p:cNvSpPr/>
            <p:nvPr/>
          </p:nvSpPr>
          <p:spPr>
            <a:xfrm>
              <a:off x="61279" y="6781800"/>
              <a:ext cx="16139318" cy="1540037"/>
            </a:xfrm>
            <a:prstGeom prst="rect">
              <a:avLst/>
            </a:prstGeom>
            <a:noFill/>
            <a:ln>
              <a:noFill/>
            </a:ln>
          </p:spPr>
          <p:txBody>
            <a:bodyPr wrap="square">
              <a:spAutoFit/>
            </a:bodyPr>
            <a:lstStyle/>
            <a:p>
              <a:pPr>
                <a:lnSpc>
                  <a:spcPct val="98000"/>
                </a:lnSpc>
                <a:spcAft>
                  <a:spcPts val="0"/>
                </a:spcAft>
              </a:pP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nhưng Rùa vẫn bơi qua sông còn Thỏ không thể về đích.</a:t>
              </a:r>
            </a:p>
            <a:p>
              <a:pPr>
                <a:lnSpc>
                  <a:spcPct val="98000"/>
                </a:lnSpc>
                <a:spcAft>
                  <a:spcPts val="0"/>
                </a:spcAft>
              </a:pP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Rùa nhẹ nhàng nói với Thỏ:</a:t>
              </a:r>
              <a:endParaRPr lang="en-US"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98000"/>
                </a:lnSpc>
                <a:spcAft>
                  <a:spcPts val="0"/>
                </a:spcAft>
              </a:pPr>
              <a:r>
                <a:rPr lang="vi-VN"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 Bạn sẽ thắng nếu tìm đúng điểm mạnh c</a:t>
              </a:r>
              <a:r>
                <a:rPr lang="en-US" sz="3200" spc="-6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ủa mình. Cố gắng lên, bạn nhé!</a:t>
              </a:r>
              <a:endParaRPr lang="vi-VN" sz="3200" spc="-60" dirty="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261242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750"/>
                                        <p:tgtEl>
                                          <p:spTgt spid="15"/>
                                        </p:tgtEl>
                                      </p:cBhvr>
                                    </p:animEffect>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135147-1D2A-42DB-9AE9-CC380F0AAD92}"/>
              </a:ext>
            </a:extLst>
          </p:cNvPr>
          <p:cNvSpPr/>
          <p:nvPr/>
        </p:nvSpPr>
        <p:spPr>
          <a:xfrm>
            <a:off x="141585" y="1143000"/>
            <a:ext cx="6553200" cy="1799723"/>
          </a:xfrm>
          <a:prstGeom prst="rect">
            <a:avLst/>
          </a:prstGeom>
        </p:spPr>
        <p:txBody>
          <a:bodyPr wrap="square">
            <a:spAutoFit/>
          </a:bodyPr>
          <a:lstStyle/>
          <a:p>
            <a:pPr algn="just">
              <a:lnSpc>
                <a:spcPct val="120000"/>
              </a:lnSpc>
              <a:spcAft>
                <a:spcPts val="0"/>
              </a:spcAft>
            </a:pPr>
            <a:r>
              <a:rPr lang="nl-NL" sz="3200">
                <a:solidFill>
                  <a:srgbClr val="C00000"/>
                </a:solidFill>
                <a:latin typeface="AvantGarde" panose="00000400000000000000" pitchFamily="2" charset="0"/>
                <a:ea typeface="AvantGarde" panose="00000400000000000000" pitchFamily="2" charset="0"/>
                <a:cs typeface="AvantGarde" panose="00000400000000000000" pitchFamily="2" charset="0"/>
              </a:rPr>
              <a:t>       Vì sao Rùa vẫn là người chiến thắng trong lần thi đấu lại?</a:t>
            </a:r>
            <a:endParaRPr lang="vi-VN" sz="320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6683FAD9-5FBE-40CE-8644-93818BDAA1F5}"/>
              </a:ext>
            </a:extLst>
          </p:cNvPr>
          <p:cNvSpPr/>
          <p:nvPr/>
        </p:nvSpPr>
        <p:spPr>
          <a:xfrm>
            <a:off x="141585" y="2950575"/>
            <a:ext cx="6853733" cy="3572516"/>
          </a:xfrm>
          <a:prstGeom prst="rect">
            <a:avLst/>
          </a:prstGeom>
        </p:spPr>
        <p:txBody>
          <a:bodyPr wrap="square">
            <a:spAutoFit/>
          </a:bodyPr>
          <a:lstStyle/>
          <a:p>
            <a:pPr algn="just">
              <a:lnSpc>
                <a:spcPct val="120000"/>
              </a:lnSpc>
              <a:spcAft>
                <a:spcPts val="0"/>
              </a:spcAft>
            </a:pPr>
            <a:r>
              <a:rPr lang="en-US" sz="32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Rùa vẫn là người chiến thắng trong lần thi đấu lại là nhờ tận dụng được thế mạnh của mình là bơi được dưới nước để chọn đường đua cho phù hợp với thế mạnh của bản thân.</a:t>
            </a:r>
            <a:endParaRPr lang="vi-VN" sz="32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Rectangle 12">
            <a:extLst>
              <a:ext uri="{FF2B5EF4-FFF2-40B4-BE49-F238E27FC236}">
                <a16:creationId xmlns:a16="http://schemas.microsoft.com/office/drawing/2014/main" id="{EF8D052C-37FB-492F-81A3-96174FFB5CD4}"/>
              </a:ext>
            </a:extLst>
          </p:cNvPr>
          <p:cNvSpPr/>
          <p:nvPr/>
        </p:nvSpPr>
        <p:spPr>
          <a:xfrm>
            <a:off x="141585" y="6530943"/>
            <a:ext cx="15922332" cy="617861"/>
          </a:xfrm>
          <a:prstGeom prst="rect">
            <a:avLst/>
          </a:prstGeom>
        </p:spPr>
        <p:txBody>
          <a:bodyPr wrap="square">
            <a:spAutoFit/>
          </a:bodyPr>
          <a:lstStyle/>
          <a:p>
            <a:pPr algn="just">
              <a:lnSpc>
                <a:spcPct val="120000"/>
              </a:lnSpc>
              <a:spcAft>
                <a:spcPts val="0"/>
              </a:spcAft>
            </a:pPr>
            <a:r>
              <a:rPr lang="nl-NL" sz="3200">
                <a:solidFill>
                  <a:srgbClr val="C00000"/>
                </a:solidFill>
                <a:latin typeface="AvantGarde" panose="00000400000000000000" pitchFamily="2" charset="0"/>
                <a:ea typeface="AvantGarde" panose="00000400000000000000" pitchFamily="2" charset="0"/>
                <a:cs typeface="AvantGarde" panose="00000400000000000000" pitchFamily="2" charset="0"/>
              </a:rPr>
              <a:t>       Vì sao chúng ta cần phải biết điểm mạnh và điểm yếu của bản thân?</a:t>
            </a:r>
            <a:endParaRPr lang="vi-VN" sz="320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a:extLst>
              <a:ext uri="{FF2B5EF4-FFF2-40B4-BE49-F238E27FC236}">
                <a16:creationId xmlns:a16="http://schemas.microsoft.com/office/drawing/2014/main" id="{99C3A2FE-ED0D-4D40-B6A6-FDECEBFA3ABB}"/>
              </a:ext>
            </a:extLst>
          </p:cNvPr>
          <p:cNvSpPr/>
          <p:nvPr/>
        </p:nvSpPr>
        <p:spPr>
          <a:xfrm>
            <a:off x="141585" y="7156656"/>
            <a:ext cx="15645510" cy="1208792"/>
          </a:xfrm>
          <a:prstGeom prst="rect">
            <a:avLst/>
          </a:prstGeom>
        </p:spPr>
        <p:txBody>
          <a:bodyPr wrap="square">
            <a:spAutoFit/>
          </a:bodyPr>
          <a:lstStyle/>
          <a:p>
            <a:pPr algn="just">
              <a:lnSpc>
                <a:spcPct val="120000"/>
              </a:lnSpc>
              <a:spcAft>
                <a:spcPts val="0"/>
              </a:spcAft>
            </a:pPr>
            <a:r>
              <a:rPr lang="en-US" sz="32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Biết được điểm mạnh để phát huy và lựa chọn hoạt động phù hợp. Biết điểm yếu để khắc phục dần.</a:t>
            </a:r>
            <a:endParaRPr lang="vi-VN" sz="32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7" name="Hình ảnh 6">
            <a:extLst>
              <a:ext uri="{FF2B5EF4-FFF2-40B4-BE49-F238E27FC236}">
                <a16:creationId xmlns:a16="http://schemas.microsoft.com/office/drawing/2014/main" id="{B74837EB-39DE-F845-EDDC-1FA0ED2FFA35}"/>
              </a:ext>
            </a:extLst>
          </p:cNvPr>
          <p:cNvPicPr>
            <a:picLocks noChangeAspect="1"/>
          </p:cNvPicPr>
          <p:nvPr/>
        </p:nvPicPr>
        <p:blipFill rotWithShape="1">
          <a:blip r:embed="rId2">
            <a:extLst>
              <a:ext uri="{28A0092B-C50C-407E-A947-70E740481C1C}">
                <a14:useLocalDpi xmlns:a14="http://schemas.microsoft.com/office/drawing/2010/main" val="0"/>
              </a:ext>
            </a:extLst>
          </a:blip>
          <a:srcRect l="15571" t="48557" r="16118" b="18999"/>
          <a:stretch/>
        </p:blipFill>
        <p:spPr>
          <a:xfrm>
            <a:off x="6995319" y="1500995"/>
            <a:ext cx="9092310" cy="4585414"/>
          </a:xfrm>
          <a:prstGeom prst="roundRect">
            <a:avLst>
              <a:gd name="adj" fmla="val 9334"/>
            </a:avLst>
          </a:prstGeom>
        </p:spPr>
      </p:pic>
      <p:sp>
        <p:nvSpPr>
          <p:cNvPr id="12" name="Text Box 14">
            <a:extLst>
              <a:ext uri="{FF2B5EF4-FFF2-40B4-BE49-F238E27FC236}">
                <a16:creationId xmlns:a16="http://schemas.microsoft.com/office/drawing/2014/main" id="{BEECEF2B-59B5-66DC-D4C7-462373B1E278}"/>
              </a:ext>
            </a:extLst>
          </p:cNvPr>
          <p:cNvSpPr txBox="1">
            <a:spLocks noChangeArrowheads="1"/>
          </p:cNvSpPr>
          <p:nvPr/>
        </p:nvSpPr>
        <p:spPr bwMode="auto">
          <a:xfrm>
            <a:off x="7757319" y="139111"/>
            <a:ext cx="754379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3.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Đọc</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câu</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chuyện</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và</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trả</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lời</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câu</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r>
              <a:rPr lang="en-US" sz="3600" spc="-220" dirty="0" err="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hỏi</a:t>
            </a:r>
            <a:r>
              <a:rPr lang="en-US" sz="3600" spc="-220" dirty="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247140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bánh xe&#10;&#10;Mô tả được tạo tự động">
            <a:extLst>
              <a:ext uri="{FF2B5EF4-FFF2-40B4-BE49-F238E27FC236}">
                <a16:creationId xmlns:a16="http://schemas.microsoft.com/office/drawing/2014/main" id="{7A7174DA-C357-AAD1-8F0D-D0456F97C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19" y="304800"/>
            <a:ext cx="16002000" cy="8001000"/>
          </a:xfrm>
          <a:prstGeom prst="rect">
            <a:avLst/>
          </a:prstGeom>
        </p:spPr>
      </p:pic>
      <p:pic>
        <p:nvPicPr>
          <p:cNvPr id="3" name="Hình ảnh 5" descr="Ảnh có chứa đồ chơi, búp bê&#10;&#10;Mô tả được tạo tự động">
            <a:extLst>
              <a:ext uri="{FF2B5EF4-FFF2-40B4-BE49-F238E27FC236}">
                <a16:creationId xmlns:a16="http://schemas.microsoft.com/office/drawing/2014/main" id="{25960DC9-E795-6AE4-493B-DBDA94B7D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62" y="4305300"/>
            <a:ext cx="6420746" cy="4505954"/>
          </a:xfrm>
          <a:prstGeom prst="rect">
            <a:avLst/>
          </a:prstGeom>
        </p:spPr>
      </p:pic>
      <p:pic>
        <p:nvPicPr>
          <p:cNvPr id="4" name="Hình ảnh 6">
            <a:extLst>
              <a:ext uri="{FF2B5EF4-FFF2-40B4-BE49-F238E27FC236}">
                <a16:creationId xmlns:a16="http://schemas.microsoft.com/office/drawing/2014/main" id="{11D36CC0-F869-1D12-F5E0-1780F5223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1407" y="3009900"/>
            <a:ext cx="6248461" cy="2216749"/>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62D9833E-1772-4F7E-423D-DC9E30875155}"/>
              </a:ext>
            </a:extLst>
          </p:cNvPr>
          <p:cNvGrpSpPr/>
          <p:nvPr/>
        </p:nvGrpSpPr>
        <p:grpSpPr>
          <a:xfrm>
            <a:off x="293064" y="116433"/>
            <a:ext cx="15690507" cy="9100457"/>
            <a:chOff x="217756" y="65357"/>
            <a:chExt cx="11838777" cy="6473286"/>
          </a:xfrm>
          <a:noFill/>
        </p:grpSpPr>
        <p:sp>
          <p:nvSpPr>
            <p:cNvPr id="3" name="Rectangle: Rounded Corners 19">
              <a:extLst>
                <a:ext uri="{FF2B5EF4-FFF2-40B4-BE49-F238E27FC236}">
                  <a16:creationId xmlns:a16="http://schemas.microsoft.com/office/drawing/2014/main" id="{7DB12731-566D-51EA-8E64-6986ACDDF5D4}"/>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20">
              <a:extLst>
                <a:ext uri="{FF2B5EF4-FFF2-40B4-BE49-F238E27FC236}">
                  <a16:creationId xmlns:a16="http://schemas.microsoft.com/office/drawing/2014/main" id="{6BB89ABF-41E5-6B4D-CE21-4446EFDE6305}"/>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21">
              <a:extLst>
                <a:ext uri="{FF2B5EF4-FFF2-40B4-BE49-F238E27FC236}">
                  <a16:creationId xmlns:a16="http://schemas.microsoft.com/office/drawing/2014/main" id="{DBCE8E6D-1C1F-4E89-B23F-E2C2594D94CC}"/>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22">
              <a:extLst>
                <a:ext uri="{FF2B5EF4-FFF2-40B4-BE49-F238E27FC236}">
                  <a16:creationId xmlns:a16="http://schemas.microsoft.com/office/drawing/2014/main" id="{65EC7D69-1B92-9AB9-B62C-4DDC9B34D3A1}"/>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23">
              <a:extLst>
                <a:ext uri="{FF2B5EF4-FFF2-40B4-BE49-F238E27FC236}">
                  <a16:creationId xmlns:a16="http://schemas.microsoft.com/office/drawing/2014/main" id="{69B8B08E-4C0B-17E4-B617-D7FA633492C1}"/>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24">
              <a:extLst>
                <a:ext uri="{FF2B5EF4-FFF2-40B4-BE49-F238E27FC236}">
                  <a16:creationId xmlns:a16="http://schemas.microsoft.com/office/drawing/2014/main" id="{8988C483-00AE-B255-58D5-7D07A9CAF0AA}"/>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25">
              <a:extLst>
                <a:ext uri="{FF2B5EF4-FFF2-40B4-BE49-F238E27FC236}">
                  <a16:creationId xmlns:a16="http://schemas.microsoft.com/office/drawing/2014/main" id="{4BF52D54-FC20-0B02-EC3B-75122557582D}"/>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26">
              <a:extLst>
                <a:ext uri="{FF2B5EF4-FFF2-40B4-BE49-F238E27FC236}">
                  <a16:creationId xmlns:a16="http://schemas.microsoft.com/office/drawing/2014/main" id="{2833AA03-F70B-706C-904B-7CCED038AEEA}"/>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27">
              <a:extLst>
                <a:ext uri="{FF2B5EF4-FFF2-40B4-BE49-F238E27FC236}">
                  <a16:creationId xmlns:a16="http://schemas.microsoft.com/office/drawing/2014/main" id="{A9172166-12D6-E1C9-16C0-0F80025163A1}"/>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2" name="Picture 6">
            <a:extLst>
              <a:ext uri="{FF2B5EF4-FFF2-40B4-BE49-F238E27FC236}">
                <a16:creationId xmlns:a16="http://schemas.microsoft.com/office/drawing/2014/main" id="{1277FD32-3127-6578-6A5B-D0772F4FDA58}"/>
              </a:ext>
            </a:extLst>
          </p:cNvPr>
          <p:cNvPicPr>
            <a:picLocks noChangeAspect="1"/>
          </p:cNvPicPr>
          <p:nvPr/>
        </p:nvPicPr>
        <p:blipFill>
          <a:blip r:embed="rId2"/>
          <a:stretch>
            <a:fillRect/>
          </a:stretch>
        </p:blipFill>
        <p:spPr>
          <a:xfrm>
            <a:off x="2908362" y="1574622"/>
            <a:ext cx="10506192" cy="4031769"/>
          </a:xfrm>
          <a:prstGeom prst="rect">
            <a:avLst/>
          </a:prstGeom>
        </p:spPr>
      </p:pic>
      <p:pic>
        <p:nvPicPr>
          <p:cNvPr id="13" name="Picture 11">
            <a:extLst>
              <a:ext uri="{FF2B5EF4-FFF2-40B4-BE49-F238E27FC236}">
                <a16:creationId xmlns:a16="http://schemas.microsoft.com/office/drawing/2014/main" id="{8F9CBAB4-09B0-A068-25B3-377BDB7CF00E}"/>
              </a:ext>
            </a:extLst>
          </p:cNvPr>
          <p:cNvPicPr>
            <a:picLocks noChangeAspect="1"/>
          </p:cNvPicPr>
          <p:nvPr/>
        </p:nvPicPr>
        <p:blipFill>
          <a:blip r:embed="rId3"/>
          <a:stretch>
            <a:fillRect/>
          </a:stretch>
        </p:blipFill>
        <p:spPr>
          <a:xfrm>
            <a:off x="2529298" y="619775"/>
            <a:ext cx="797748" cy="782696"/>
          </a:xfrm>
          <a:prstGeom prst="rect">
            <a:avLst/>
          </a:prstGeom>
        </p:spPr>
      </p:pic>
      <p:pic>
        <p:nvPicPr>
          <p:cNvPr id="14" name="Picture 12">
            <a:extLst>
              <a:ext uri="{FF2B5EF4-FFF2-40B4-BE49-F238E27FC236}">
                <a16:creationId xmlns:a16="http://schemas.microsoft.com/office/drawing/2014/main" id="{ED9A8BFA-B359-8A7E-CF35-7F4712D58098}"/>
              </a:ext>
            </a:extLst>
          </p:cNvPr>
          <p:cNvPicPr>
            <a:picLocks noChangeAspect="1"/>
          </p:cNvPicPr>
          <p:nvPr/>
        </p:nvPicPr>
        <p:blipFill>
          <a:blip r:embed="rId3"/>
          <a:stretch>
            <a:fillRect/>
          </a:stretch>
        </p:blipFill>
        <p:spPr>
          <a:xfrm rot="2640825">
            <a:off x="4999868" y="7130497"/>
            <a:ext cx="1481840" cy="1453880"/>
          </a:xfrm>
          <a:prstGeom prst="rect">
            <a:avLst/>
          </a:prstGeom>
        </p:spPr>
      </p:pic>
      <p:pic>
        <p:nvPicPr>
          <p:cNvPr id="15" name="Picture 13">
            <a:extLst>
              <a:ext uri="{FF2B5EF4-FFF2-40B4-BE49-F238E27FC236}">
                <a16:creationId xmlns:a16="http://schemas.microsoft.com/office/drawing/2014/main" id="{871EADBC-9D31-4604-A978-20363C51BD7C}"/>
              </a:ext>
            </a:extLst>
          </p:cNvPr>
          <p:cNvPicPr>
            <a:picLocks noChangeAspect="1"/>
          </p:cNvPicPr>
          <p:nvPr/>
        </p:nvPicPr>
        <p:blipFill>
          <a:blip r:embed="rId3"/>
          <a:stretch>
            <a:fillRect/>
          </a:stretch>
        </p:blipFill>
        <p:spPr>
          <a:xfrm rot="20806844">
            <a:off x="13926676" y="892623"/>
            <a:ext cx="1481840" cy="1453880"/>
          </a:xfrm>
          <a:prstGeom prst="rect">
            <a:avLst/>
          </a:prstGeom>
        </p:spPr>
      </p:pic>
      <p:pic>
        <p:nvPicPr>
          <p:cNvPr id="16" name="Picture 14">
            <a:extLst>
              <a:ext uri="{FF2B5EF4-FFF2-40B4-BE49-F238E27FC236}">
                <a16:creationId xmlns:a16="http://schemas.microsoft.com/office/drawing/2014/main" id="{397CB430-4594-05EA-3FD3-992994C553C5}"/>
              </a:ext>
            </a:extLst>
          </p:cNvPr>
          <p:cNvPicPr>
            <a:picLocks noChangeAspect="1"/>
          </p:cNvPicPr>
          <p:nvPr/>
        </p:nvPicPr>
        <p:blipFill>
          <a:blip r:embed="rId3"/>
          <a:stretch>
            <a:fillRect/>
          </a:stretch>
        </p:blipFill>
        <p:spPr>
          <a:xfrm rot="1629158">
            <a:off x="15458045" y="-798922"/>
            <a:ext cx="691557" cy="678509"/>
          </a:xfrm>
          <a:prstGeom prst="rect">
            <a:avLst/>
          </a:prstGeom>
        </p:spPr>
      </p:pic>
      <p:pic>
        <p:nvPicPr>
          <p:cNvPr id="17" name="Picture 15">
            <a:extLst>
              <a:ext uri="{FF2B5EF4-FFF2-40B4-BE49-F238E27FC236}">
                <a16:creationId xmlns:a16="http://schemas.microsoft.com/office/drawing/2014/main" id="{358914EC-204E-79F8-020C-CB0CDAAE384A}"/>
              </a:ext>
            </a:extLst>
          </p:cNvPr>
          <p:cNvPicPr>
            <a:picLocks noChangeAspect="1"/>
          </p:cNvPicPr>
          <p:nvPr/>
        </p:nvPicPr>
        <p:blipFill>
          <a:blip r:embed="rId3"/>
          <a:stretch>
            <a:fillRect/>
          </a:stretch>
        </p:blipFill>
        <p:spPr>
          <a:xfrm rot="1629158">
            <a:off x="-180370" y="6216414"/>
            <a:ext cx="691557" cy="678509"/>
          </a:xfrm>
          <a:prstGeom prst="rect">
            <a:avLst/>
          </a:prstGeom>
        </p:spPr>
      </p:pic>
      <p:pic>
        <p:nvPicPr>
          <p:cNvPr id="18" name="Picture 28">
            <a:extLst>
              <a:ext uri="{FF2B5EF4-FFF2-40B4-BE49-F238E27FC236}">
                <a16:creationId xmlns:a16="http://schemas.microsoft.com/office/drawing/2014/main" id="{C4F4D282-F700-1366-982C-0AA60DFC00C5}"/>
              </a:ext>
            </a:extLst>
          </p:cNvPr>
          <p:cNvPicPr>
            <a:picLocks noChangeAspect="1"/>
          </p:cNvPicPr>
          <p:nvPr/>
        </p:nvPicPr>
        <p:blipFill rotWithShape="1">
          <a:blip r:embed="rId4"/>
          <a:srcRect l="11411" t="28946" r="70326" b="61026"/>
          <a:stretch/>
        </p:blipFill>
        <p:spPr>
          <a:xfrm>
            <a:off x="1856556" y="-1230956"/>
            <a:ext cx="2968940" cy="917005"/>
          </a:xfrm>
          <a:prstGeom prst="rect">
            <a:avLst/>
          </a:prstGeom>
        </p:spPr>
      </p:pic>
      <p:sp>
        <p:nvSpPr>
          <p:cNvPr id="19" name="TextBox 29">
            <a:extLst>
              <a:ext uri="{FF2B5EF4-FFF2-40B4-BE49-F238E27FC236}">
                <a16:creationId xmlns:a16="http://schemas.microsoft.com/office/drawing/2014/main" id="{381C7F15-629F-16FA-8685-EC3A0C4B43E5}"/>
              </a:ext>
            </a:extLst>
          </p:cNvPr>
          <p:cNvSpPr txBox="1"/>
          <p:nvPr/>
        </p:nvSpPr>
        <p:spPr>
          <a:xfrm>
            <a:off x="3731612" y="4170747"/>
            <a:ext cx="8859691" cy="3077765"/>
          </a:xfrm>
          <a:prstGeom prst="rect">
            <a:avLst/>
          </a:prstGeom>
          <a:noFill/>
        </p:spPr>
        <p:txBody>
          <a:bodyPr wrap="non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Tạm</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biệt</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và</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hẹn</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gặp</a:t>
            </a:r>
            <a:r>
              <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a:noFill/>
                </a:ln>
                <a:solidFill>
                  <a:srgbClr val="FF4C4C"/>
                </a:solidFill>
                <a:effectLst/>
                <a:uLnTx/>
                <a:uFillTx/>
                <a:latin typeface="SVN-Poky's" panose="020B0606040200020203" pitchFamily="34" charset="0"/>
                <a:ea typeface="+mn-ea"/>
                <a:cs typeface="+mn-cs"/>
              </a:rPr>
              <a:t>lại</a:t>
            </a:r>
            <a:endParaRPr kumimoji="0" lang="en-US" sz="9600" b="0" i="0" u="none" strike="noStrike" kern="1200" cap="none" spc="0" normalizeH="0" baseline="0" noProof="0" dirty="0">
              <a:ln>
                <a:noFill/>
              </a:ln>
              <a:solidFill>
                <a:srgbClr val="FF4C4C"/>
              </a:solidFill>
              <a:effectLst/>
              <a:uLnTx/>
              <a:uFillTx/>
              <a:latin typeface="SVN-Poky's" panose="020B0606040200020203" pitchFamily="34" charset="0"/>
              <a:ea typeface="+mn-ea"/>
              <a:cs typeface="+mn-cs"/>
            </a:endParaRPr>
          </a:p>
        </p:txBody>
      </p:sp>
      <p:pic>
        <p:nvPicPr>
          <p:cNvPr id="20" name="Hình ảnh 19" descr="Ảnh có chứa văn bản, đồ họa véc-tơ&#10;&#10;Mô tả được tạo tự động">
            <a:extLst>
              <a:ext uri="{FF2B5EF4-FFF2-40B4-BE49-F238E27FC236}">
                <a16:creationId xmlns:a16="http://schemas.microsoft.com/office/drawing/2014/main" id="{7D80B1D6-E3E3-0C87-DC82-3DBAFFE5E62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970" b="95613" l="9900" r="89989">
                        <a14:foregroundMark x1="30478" y1="59123" x2="38598" y2="63210"/>
                        <a14:foregroundMark x1="52614" y1="60120" x2="57842" y2="68495"/>
                        <a14:foregroundMark x1="49611" y1="70090" x2="49055" y2="81057"/>
                        <a14:foregroundMark x1="45050" y1="92024" x2="41491" y2="95613"/>
                        <a14:foregroundMark x1="67186" y1="84646" x2="76418" y2="86241"/>
                      </a14:backgroundRemoval>
                    </a14:imgEffect>
                  </a14:imgLayer>
                </a14:imgProps>
              </a:ext>
              <a:ext uri="{28A0092B-C50C-407E-A947-70E740481C1C}">
                <a14:useLocalDpi xmlns:a14="http://schemas.microsoft.com/office/drawing/2010/main" val="0"/>
              </a:ext>
            </a:extLst>
          </a:blip>
          <a:stretch>
            <a:fillRect/>
          </a:stretch>
        </p:blipFill>
        <p:spPr>
          <a:xfrm>
            <a:off x="9406346" y="4951913"/>
            <a:ext cx="3321428" cy="3705665"/>
          </a:xfrm>
          <a:prstGeom prst="rect">
            <a:avLst/>
          </a:prstGeom>
        </p:spPr>
      </p:pic>
      <p:pic>
        <p:nvPicPr>
          <p:cNvPr id="21" name="Hình ảnh 20" descr="Ảnh có chứa văn bản, đồ họa véc-tơ&#10;&#10;Mô tả được tạo tự động">
            <a:extLst>
              <a:ext uri="{FF2B5EF4-FFF2-40B4-BE49-F238E27FC236}">
                <a16:creationId xmlns:a16="http://schemas.microsoft.com/office/drawing/2014/main" id="{FA128DC7-0925-E08B-267D-54ED8E974A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14" y="5369220"/>
            <a:ext cx="3372040" cy="3077765"/>
          </a:xfrm>
          <a:prstGeom prst="rect">
            <a:avLst/>
          </a:prstGeom>
        </p:spPr>
      </p:pic>
      <p:pic>
        <p:nvPicPr>
          <p:cNvPr id="22" name="Hình ảnh 21" descr="Ảnh có chứa đồ họa véc-tơ&#10;&#10;Mô tả được tạo tự động">
            <a:extLst>
              <a:ext uri="{FF2B5EF4-FFF2-40B4-BE49-F238E27FC236}">
                <a16:creationId xmlns:a16="http://schemas.microsoft.com/office/drawing/2014/main" id="{DD045DCF-6A77-52EA-2738-EF616637BA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8630" y="5602343"/>
            <a:ext cx="3033251" cy="2859605"/>
          </a:xfrm>
          <a:prstGeom prst="rect">
            <a:avLst/>
          </a:prstGeom>
        </p:spPr>
      </p:pic>
    </p:spTree>
    <p:extLst>
      <p:ext uri="{BB962C8B-B14F-4D97-AF65-F5344CB8AC3E}">
        <p14:creationId xmlns:p14="http://schemas.microsoft.com/office/powerpoint/2010/main" val="23129476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2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2000">
                                          <p:cBhvr additive="base">
                                            <p:cTn id="11" dur="1000" fill="hold"/>
                                            <p:tgtEl>
                                              <p:spTgt spid="17"/>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2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62000">
                                          <p:cBhvr additive="base">
                                            <p:cTn id="19"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2000">
                                          <p:cBhvr additive="base">
                                            <p:cTn id="23" dur="10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2"/>
                                            </p:tgtEl>
                                            <p:attrNameLst>
                                              <p:attrName>r</p:attrName>
                                            </p:attrNameLst>
                                          </p:cBhvr>
                                        </p:animRot>
                                        <p:animRot by="-240000">
                                          <p:cBhvr>
                                            <p:cTn id="38" dur="200" fill="hold">
                                              <p:stCondLst>
                                                <p:cond delay="200"/>
                                              </p:stCondLst>
                                            </p:cTn>
                                            <p:tgtEl>
                                              <p:spTgt spid="22"/>
                                            </p:tgtEl>
                                            <p:attrNameLst>
                                              <p:attrName>r</p:attrName>
                                            </p:attrNameLst>
                                          </p:cBhvr>
                                        </p:animRot>
                                        <p:animRot by="240000">
                                          <p:cBhvr>
                                            <p:cTn id="39" dur="200" fill="hold">
                                              <p:stCondLst>
                                                <p:cond delay="400"/>
                                              </p:stCondLst>
                                            </p:cTn>
                                            <p:tgtEl>
                                              <p:spTgt spid="22"/>
                                            </p:tgtEl>
                                            <p:attrNameLst>
                                              <p:attrName>r</p:attrName>
                                            </p:attrNameLst>
                                          </p:cBhvr>
                                        </p:animRot>
                                        <p:animRot by="-240000">
                                          <p:cBhvr>
                                            <p:cTn id="40" dur="200" fill="hold">
                                              <p:stCondLst>
                                                <p:cond delay="600"/>
                                              </p:stCondLst>
                                            </p:cTn>
                                            <p:tgtEl>
                                              <p:spTgt spid="22"/>
                                            </p:tgtEl>
                                            <p:attrNameLst>
                                              <p:attrName>r</p:attrName>
                                            </p:attrNameLst>
                                          </p:cBhvr>
                                        </p:animRot>
                                        <p:animRot by="120000">
                                          <p:cBhvr>
                                            <p:cTn id="41" dur="200" fill="hold">
                                              <p:stCondLst>
                                                <p:cond delay="800"/>
                                              </p:stCondLst>
                                            </p:cTn>
                                            <p:tgtEl>
                                              <p:spTgt spid="22"/>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0"/>
                                            </p:tgtEl>
                                            <p:attrNameLst>
                                              <p:attrName>r</p:attrName>
                                            </p:attrNameLst>
                                          </p:cBhvr>
                                        </p:animRot>
                                        <p:animRot by="-240000">
                                          <p:cBhvr>
                                            <p:cTn id="44" dur="200" fill="hold">
                                              <p:stCondLst>
                                                <p:cond delay="200"/>
                                              </p:stCondLst>
                                            </p:cTn>
                                            <p:tgtEl>
                                              <p:spTgt spid="20"/>
                                            </p:tgtEl>
                                            <p:attrNameLst>
                                              <p:attrName>r</p:attrName>
                                            </p:attrNameLst>
                                          </p:cBhvr>
                                        </p:animRot>
                                        <p:animRot by="240000">
                                          <p:cBhvr>
                                            <p:cTn id="45" dur="200" fill="hold">
                                              <p:stCondLst>
                                                <p:cond delay="400"/>
                                              </p:stCondLst>
                                            </p:cTn>
                                            <p:tgtEl>
                                              <p:spTgt spid="20"/>
                                            </p:tgtEl>
                                            <p:attrNameLst>
                                              <p:attrName>r</p:attrName>
                                            </p:attrNameLst>
                                          </p:cBhvr>
                                        </p:animRot>
                                        <p:animRot by="-240000">
                                          <p:cBhvr>
                                            <p:cTn id="46" dur="200" fill="hold">
                                              <p:stCondLst>
                                                <p:cond delay="600"/>
                                              </p:stCondLst>
                                            </p:cTn>
                                            <p:tgtEl>
                                              <p:spTgt spid="20"/>
                                            </p:tgtEl>
                                            <p:attrNameLst>
                                              <p:attrName>r</p:attrName>
                                            </p:attrNameLst>
                                          </p:cBhvr>
                                        </p:animRot>
                                        <p:animRot by="120000">
                                          <p:cBhvr>
                                            <p:cTn id="47" dur="200" fill="hold">
                                              <p:stCondLst>
                                                <p:cond delay="800"/>
                                              </p:stCondLst>
                                            </p:cTn>
                                            <p:tgtEl>
                                              <p:spTgt spid="20"/>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4"/>
                                            </p:tgtEl>
                                            <p:attrNameLst>
                                              <p:attrName>r</p:attrName>
                                            </p:attrNameLst>
                                          </p:cBhvr>
                                        </p:animRot>
                                        <p:animRot by="-240000">
                                          <p:cBhvr>
                                            <p:cTn id="50" dur="200" fill="hold">
                                              <p:stCondLst>
                                                <p:cond delay="200"/>
                                              </p:stCondLst>
                                            </p:cTn>
                                            <p:tgtEl>
                                              <p:spTgt spid="14"/>
                                            </p:tgtEl>
                                            <p:attrNameLst>
                                              <p:attrName>r</p:attrName>
                                            </p:attrNameLst>
                                          </p:cBhvr>
                                        </p:animRot>
                                        <p:animRot by="240000">
                                          <p:cBhvr>
                                            <p:cTn id="51" dur="200" fill="hold">
                                              <p:stCondLst>
                                                <p:cond delay="400"/>
                                              </p:stCondLst>
                                            </p:cTn>
                                            <p:tgtEl>
                                              <p:spTgt spid="14"/>
                                            </p:tgtEl>
                                            <p:attrNameLst>
                                              <p:attrName>r</p:attrName>
                                            </p:attrNameLst>
                                          </p:cBhvr>
                                        </p:animRot>
                                        <p:animRot by="-240000">
                                          <p:cBhvr>
                                            <p:cTn id="52" dur="200" fill="hold">
                                              <p:stCondLst>
                                                <p:cond delay="600"/>
                                              </p:stCondLst>
                                            </p:cTn>
                                            <p:tgtEl>
                                              <p:spTgt spid="14"/>
                                            </p:tgtEl>
                                            <p:attrNameLst>
                                              <p:attrName>r</p:attrName>
                                            </p:attrNameLst>
                                          </p:cBhvr>
                                        </p:animRot>
                                        <p:animRot by="120000">
                                          <p:cBhvr>
                                            <p:cTn id="53" dur="200" fill="hold">
                                              <p:stCondLst>
                                                <p:cond delay="800"/>
                                              </p:stCondLst>
                                            </p:cTn>
                                            <p:tgtEl>
                                              <p:spTgt spid="14"/>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3"/>
                                            </p:tgtEl>
                                            <p:attrNameLst>
                                              <p:attrName>r</p:attrName>
                                            </p:attrNameLst>
                                          </p:cBhvr>
                                        </p:animRot>
                                        <p:animRot by="-240000">
                                          <p:cBhvr>
                                            <p:cTn id="56" dur="200" fill="hold">
                                              <p:stCondLst>
                                                <p:cond delay="200"/>
                                              </p:stCondLst>
                                            </p:cTn>
                                            <p:tgtEl>
                                              <p:spTgt spid="13"/>
                                            </p:tgtEl>
                                            <p:attrNameLst>
                                              <p:attrName>r</p:attrName>
                                            </p:attrNameLst>
                                          </p:cBhvr>
                                        </p:animRot>
                                        <p:animRot by="240000">
                                          <p:cBhvr>
                                            <p:cTn id="57" dur="200" fill="hold">
                                              <p:stCondLst>
                                                <p:cond delay="400"/>
                                              </p:stCondLst>
                                            </p:cTn>
                                            <p:tgtEl>
                                              <p:spTgt spid="13"/>
                                            </p:tgtEl>
                                            <p:attrNameLst>
                                              <p:attrName>r</p:attrName>
                                            </p:attrNameLst>
                                          </p:cBhvr>
                                        </p:animRot>
                                        <p:animRot by="-240000">
                                          <p:cBhvr>
                                            <p:cTn id="58" dur="200" fill="hold">
                                              <p:stCondLst>
                                                <p:cond delay="600"/>
                                              </p:stCondLst>
                                            </p:cTn>
                                            <p:tgtEl>
                                              <p:spTgt spid="13"/>
                                            </p:tgtEl>
                                            <p:attrNameLst>
                                              <p:attrName>r</p:attrName>
                                            </p:attrNameLst>
                                          </p:cBhvr>
                                        </p:animRot>
                                        <p:animRot by="120000">
                                          <p:cBhvr>
                                            <p:cTn id="59" dur="200" fill="hold">
                                              <p:stCondLst>
                                                <p:cond delay="800"/>
                                              </p:stCondLst>
                                            </p:cTn>
                                            <p:tgtEl>
                                              <p:spTgt spid="13"/>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5"/>
                                            </p:tgtEl>
                                            <p:attrNameLst>
                                              <p:attrName>r</p:attrName>
                                            </p:attrNameLst>
                                          </p:cBhvr>
                                        </p:animRot>
                                        <p:animRot by="-240000">
                                          <p:cBhvr>
                                            <p:cTn id="62" dur="200" fill="hold">
                                              <p:stCondLst>
                                                <p:cond delay="200"/>
                                              </p:stCondLst>
                                            </p:cTn>
                                            <p:tgtEl>
                                              <p:spTgt spid="15"/>
                                            </p:tgtEl>
                                            <p:attrNameLst>
                                              <p:attrName>r</p:attrName>
                                            </p:attrNameLst>
                                          </p:cBhvr>
                                        </p:animRot>
                                        <p:animRot by="240000">
                                          <p:cBhvr>
                                            <p:cTn id="63" dur="200" fill="hold">
                                              <p:stCondLst>
                                                <p:cond delay="400"/>
                                              </p:stCondLst>
                                            </p:cTn>
                                            <p:tgtEl>
                                              <p:spTgt spid="15"/>
                                            </p:tgtEl>
                                            <p:attrNameLst>
                                              <p:attrName>r</p:attrName>
                                            </p:attrNameLst>
                                          </p:cBhvr>
                                        </p:animRot>
                                        <p:animRot by="-240000">
                                          <p:cBhvr>
                                            <p:cTn id="64" dur="200" fill="hold">
                                              <p:stCondLst>
                                                <p:cond delay="600"/>
                                              </p:stCondLst>
                                            </p:cTn>
                                            <p:tgtEl>
                                              <p:spTgt spid="15"/>
                                            </p:tgtEl>
                                            <p:attrNameLst>
                                              <p:attrName>r</p:attrName>
                                            </p:attrNameLst>
                                          </p:cBhvr>
                                        </p:animRot>
                                        <p:animRot by="120000">
                                          <p:cBhvr>
                                            <p:cTn id="65" dur="200" fill="hold">
                                              <p:stCondLst>
                                                <p:cond delay="800"/>
                                              </p:stCondLst>
                                            </p:cTn>
                                            <p:tgtEl>
                                              <p:spTgt spid="15"/>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32" presetClass="emph" presetSubtype="0" repeatCount="indefinite" fill="hold" nodeType="withEffect">
                                      <p:stCondLst>
                                        <p:cond delay="0"/>
                                      </p:st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2"/>
                                            </p:tgtEl>
                                            <p:attrNameLst>
                                              <p:attrName>r</p:attrName>
                                            </p:attrNameLst>
                                          </p:cBhvr>
                                        </p:animRot>
                                        <p:animRot by="-240000">
                                          <p:cBhvr>
                                            <p:cTn id="38" dur="200" fill="hold">
                                              <p:stCondLst>
                                                <p:cond delay="200"/>
                                              </p:stCondLst>
                                            </p:cTn>
                                            <p:tgtEl>
                                              <p:spTgt spid="22"/>
                                            </p:tgtEl>
                                            <p:attrNameLst>
                                              <p:attrName>r</p:attrName>
                                            </p:attrNameLst>
                                          </p:cBhvr>
                                        </p:animRot>
                                        <p:animRot by="240000">
                                          <p:cBhvr>
                                            <p:cTn id="39" dur="200" fill="hold">
                                              <p:stCondLst>
                                                <p:cond delay="400"/>
                                              </p:stCondLst>
                                            </p:cTn>
                                            <p:tgtEl>
                                              <p:spTgt spid="22"/>
                                            </p:tgtEl>
                                            <p:attrNameLst>
                                              <p:attrName>r</p:attrName>
                                            </p:attrNameLst>
                                          </p:cBhvr>
                                        </p:animRot>
                                        <p:animRot by="-240000">
                                          <p:cBhvr>
                                            <p:cTn id="40" dur="200" fill="hold">
                                              <p:stCondLst>
                                                <p:cond delay="600"/>
                                              </p:stCondLst>
                                            </p:cTn>
                                            <p:tgtEl>
                                              <p:spTgt spid="22"/>
                                            </p:tgtEl>
                                            <p:attrNameLst>
                                              <p:attrName>r</p:attrName>
                                            </p:attrNameLst>
                                          </p:cBhvr>
                                        </p:animRot>
                                        <p:animRot by="120000">
                                          <p:cBhvr>
                                            <p:cTn id="41" dur="200" fill="hold">
                                              <p:stCondLst>
                                                <p:cond delay="800"/>
                                              </p:stCondLst>
                                            </p:cTn>
                                            <p:tgtEl>
                                              <p:spTgt spid="22"/>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0"/>
                                            </p:tgtEl>
                                            <p:attrNameLst>
                                              <p:attrName>r</p:attrName>
                                            </p:attrNameLst>
                                          </p:cBhvr>
                                        </p:animRot>
                                        <p:animRot by="-240000">
                                          <p:cBhvr>
                                            <p:cTn id="44" dur="200" fill="hold">
                                              <p:stCondLst>
                                                <p:cond delay="200"/>
                                              </p:stCondLst>
                                            </p:cTn>
                                            <p:tgtEl>
                                              <p:spTgt spid="20"/>
                                            </p:tgtEl>
                                            <p:attrNameLst>
                                              <p:attrName>r</p:attrName>
                                            </p:attrNameLst>
                                          </p:cBhvr>
                                        </p:animRot>
                                        <p:animRot by="240000">
                                          <p:cBhvr>
                                            <p:cTn id="45" dur="200" fill="hold">
                                              <p:stCondLst>
                                                <p:cond delay="400"/>
                                              </p:stCondLst>
                                            </p:cTn>
                                            <p:tgtEl>
                                              <p:spTgt spid="20"/>
                                            </p:tgtEl>
                                            <p:attrNameLst>
                                              <p:attrName>r</p:attrName>
                                            </p:attrNameLst>
                                          </p:cBhvr>
                                        </p:animRot>
                                        <p:animRot by="-240000">
                                          <p:cBhvr>
                                            <p:cTn id="46" dur="200" fill="hold">
                                              <p:stCondLst>
                                                <p:cond delay="600"/>
                                              </p:stCondLst>
                                            </p:cTn>
                                            <p:tgtEl>
                                              <p:spTgt spid="20"/>
                                            </p:tgtEl>
                                            <p:attrNameLst>
                                              <p:attrName>r</p:attrName>
                                            </p:attrNameLst>
                                          </p:cBhvr>
                                        </p:animRot>
                                        <p:animRot by="120000">
                                          <p:cBhvr>
                                            <p:cTn id="47" dur="200" fill="hold">
                                              <p:stCondLst>
                                                <p:cond delay="800"/>
                                              </p:stCondLst>
                                            </p:cTn>
                                            <p:tgtEl>
                                              <p:spTgt spid="20"/>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14"/>
                                            </p:tgtEl>
                                            <p:attrNameLst>
                                              <p:attrName>r</p:attrName>
                                            </p:attrNameLst>
                                          </p:cBhvr>
                                        </p:animRot>
                                        <p:animRot by="-240000">
                                          <p:cBhvr>
                                            <p:cTn id="50" dur="200" fill="hold">
                                              <p:stCondLst>
                                                <p:cond delay="200"/>
                                              </p:stCondLst>
                                            </p:cTn>
                                            <p:tgtEl>
                                              <p:spTgt spid="14"/>
                                            </p:tgtEl>
                                            <p:attrNameLst>
                                              <p:attrName>r</p:attrName>
                                            </p:attrNameLst>
                                          </p:cBhvr>
                                        </p:animRot>
                                        <p:animRot by="240000">
                                          <p:cBhvr>
                                            <p:cTn id="51" dur="200" fill="hold">
                                              <p:stCondLst>
                                                <p:cond delay="400"/>
                                              </p:stCondLst>
                                            </p:cTn>
                                            <p:tgtEl>
                                              <p:spTgt spid="14"/>
                                            </p:tgtEl>
                                            <p:attrNameLst>
                                              <p:attrName>r</p:attrName>
                                            </p:attrNameLst>
                                          </p:cBhvr>
                                        </p:animRot>
                                        <p:animRot by="-240000">
                                          <p:cBhvr>
                                            <p:cTn id="52" dur="200" fill="hold">
                                              <p:stCondLst>
                                                <p:cond delay="600"/>
                                              </p:stCondLst>
                                            </p:cTn>
                                            <p:tgtEl>
                                              <p:spTgt spid="14"/>
                                            </p:tgtEl>
                                            <p:attrNameLst>
                                              <p:attrName>r</p:attrName>
                                            </p:attrNameLst>
                                          </p:cBhvr>
                                        </p:animRot>
                                        <p:animRot by="120000">
                                          <p:cBhvr>
                                            <p:cTn id="53" dur="200" fill="hold">
                                              <p:stCondLst>
                                                <p:cond delay="800"/>
                                              </p:stCondLst>
                                            </p:cTn>
                                            <p:tgtEl>
                                              <p:spTgt spid="14"/>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3"/>
                                            </p:tgtEl>
                                            <p:attrNameLst>
                                              <p:attrName>r</p:attrName>
                                            </p:attrNameLst>
                                          </p:cBhvr>
                                        </p:animRot>
                                        <p:animRot by="-240000">
                                          <p:cBhvr>
                                            <p:cTn id="56" dur="200" fill="hold">
                                              <p:stCondLst>
                                                <p:cond delay="200"/>
                                              </p:stCondLst>
                                            </p:cTn>
                                            <p:tgtEl>
                                              <p:spTgt spid="13"/>
                                            </p:tgtEl>
                                            <p:attrNameLst>
                                              <p:attrName>r</p:attrName>
                                            </p:attrNameLst>
                                          </p:cBhvr>
                                        </p:animRot>
                                        <p:animRot by="240000">
                                          <p:cBhvr>
                                            <p:cTn id="57" dur="200" fill="hold">
                                              <p:stCondLst>
                                                <p:cond delay="400"/>
                                              </p:stCondLst>
                                            </p:cTn>
                                            <p:tgtEl>
                                              <p:spTgt spid="13"/>
                                            </p:tgtEl>
                                            <p:attrNameLst>
                                              <p:attrName>r</p:attrName>
                                            </p:attrNameLst>
                                          </p:cBhvr>
                                        </p:animRot>
                                        <p:animRot by="-240000">
                                          <p:cBhvr>
                                            <p:cTn id="58" dur="200" fill="hold">
                                              <p:stCondLst>
                                                <p:cond delay="600"/>
                                              </p:stCondLst>
                                            </p:cTn>
                                            <p:tgtEl>
                                              <p:spTgt spid="13"/>
                                            </p:tgtEl>
                                            <p:attrNameLst>
                                              <p:attrName>r</p:attrName>
                                            </p:attrNameLst>
                                          </p:cBhvr>
                                        </p:animRot>
                                        <p:animRot by="120000">
                                          <p:cBhvr>
                                            <p:cTn id="59" dur="200" fill="hold">
                                              <p:stCondLst>
                                                <p:cond delay="800"/>
                                              </p:stCondLst>
                                            </p:cTn>
                                            <p:tgtEl>
                                              <p:spTgt spid="13"/>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5"/>
                                            </p:tgtEl>
                                            <p:attrNameLst>
                                              <p:attrName>r</p:attrName>
                                            </p:attrNameLst>
                                          </p:cBhvr>
                                        </p:animRot>
                                        <p:animRot by="-240000">
                                          <p:cBhvr>
                                            <p:cTn id="62" dur="200" fill="hold">
                                              <p:stCondLst>
                                                <p:cond delay="200"/>
                                              </p:stCondLst>
                                            </p:cTn>
                                            <p:tgtEl>
                                              <p:spTgt spid="15"/>
                                            </p:tgtEl>
                                            <p:attrNameLst>
                                              <p:attrName>r</p:attrName>
                                            </p:attrNameLst>
                                          </p:cBhvr>
                                        </p:animRot>
                                        <p:animRot by="240000">
                                          <p:cBhvr>
                                            <p:cTn id="63" dur="200" fill="hold">
                                              <p:stCondLst>
                                                <p:cond delay="400"/>
                                              </p:stCondLst>
                                            </p:cTn>
                                            <p:tgtEl>
                                              <p:spTgt spid="15"/>
                                            </p:tgtEl>
                                            <p:attrNameLst>
                                              <p:attrName>r</p:attrName>
                                            </p:attrNameLst>
                                          </p:cBhvr>
                                        </p:animRot>
                                        <p:animRot by="-240000">
                                          <p:cBhvr>
                                            <p:cTn id="64" dur="200" fill="hold">
                                              <p:stCondLst>
                                                <p:cond delay="600"/>
                                              </p:stCondLst>
                                            </p:cTn>
                                            <p:tgtEl>
                                              <p:spTgt spid="15"/>
                                            </p:tgtEl>
                                            <p:attrNameLst>
                                              <p:attrName>r</p:attrName>
                                            </p:attrNameLst>
                                          </p:cBhvr>
                                        </p:animRot>
                                        <p:animRot by="120000">
                                          <p:cBhvr>
                                            <p:cTn id="65" dur="200" fill="hold">
                                              <p:stCondLst>
                                                <p:cond delay="800"/>
                                              </p:stCondLst>
                                            </p:cTn>
                                            <p:tgtEl>
                                              <p:spTgt spid="15"/>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E8860578-1596-5061-E48B-59DE39BB2B9B}"/>
              </a:ext>
            </a:extLst>
          </p:cNvPr>
          <p:cNvPicPr>
            <a:picLocks noChangeAspect="1"/>
          </p:cNvPicPr>
          <p:nvPr/>
        </p:nvPicPr>
        <p:blipFill rotWithShape="1">
          <a:blip r:embed="rId3">
            <a:extLst>
              <a:ext uri="{28A0092B-C50C-407E-A947-70E740481C1C}">
                <a14:useLocalDpi xmlns:a14="http://schemas.microsoft.com/office/drawing/2010/main" val="0"/>
              </a:ext>
            </a:extLst>
          </a:blip>
          <a:srcRect l="12070" t="18907" r="11878" b="15624"/>
          <a:stretch/>
        </p:blipFill>
        <p:spPr>
          <a:xfrm>
            <a:off x="2013347" y="1295400"/>
            <a:ext cx="12249944" cy="7537657"/>
          </a:xfrm>
          <a:prstGeom prst="roundRect">
            <a:avLst>
              <a:gd name="adj" fmla="val 12371"/>
            </a:avLst>
          </a:prstGeom>
        </p:spPr>
      </p:pic>
      <p:sp>
        <p:nvSpPr>
          <p:cNvPr id="3" name="Text Box 14">
            <a:extLst>
              <a:ext uri="{FF2B5EF4-FFF2-40B4-BE49-F238E27FC236}">
                <a16:creationId xmlns:a16="http://schemas.microsoft.com/office/drawing/2014/main" id="{2EAB14FB-2689-2267-9470-C3788675C11E}"/>
              </a:ext>
            </a:extLst>
          </p:cNvPr>
          <p:cNvSpPr txBox="1">
            <a:spLocks noChangeArrowheads="1"/>
          </p:cNvSpPr>
          <p:nvPr/>
        </p:nvSpPr>
        <p:spPr bwMode="auto">
          <a:xfrm>
            <a:off x="6605442" y="76200"/>
            <a:ext cx="9694215"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000" b="1">
                <a:solidFill>
                  <a:srgbClr val="FF0000"/>
                </a:solidFill>
                <a:effectLst>
                  <a:outerShdw blurRad="38100" dist="38100" dir="2700000" algn="tl">
                    <a:srgbClr val="000000">
                      <a:alpha val="43137"/>
                    </a:srgbClr>
                  </a:outerShdw>
                </a:effectLst>
                <a:latin typeface="HP-087" panose="020B0803050302020204" pitchFamily="34" charset="0"/>
              </a:rPr>
              <a:t>TRÒ CHƠI:</a:t>
            </a:r>
            <a:r>
              <a:rPr lang="en-US" sz="4000" b="1">
                <a:solidFill>
                  <a:srgbClr val="0000CC"/>
                </a:solidFill>
                <a:effectLst>
                  <a:outerShdw blurRad="38100" dist="38100" dir="2700000" algn="tl">
                    <a:srgbClr val="000000">
                      <a:alpha val="43137"/>
                    </a:srgbClr>
                  </a:outerShdw>
                </a:effectLst>
                <a:latin typeface="HP-087" panose="020B0803050302020204" pitchFamily="34" charset="0"/>
              </a:rPr>
              <a:t> </a:t>
            </a:r>
          </a:p>
          <a:p>
            <a:pPr algn="ctr" eaLnBrk="1" hangingPunct="1">
              <a:spcBef>
                <a:spcPts val="0"/>
              </a:spcBef>
              <a:defRPr/>
            </a:pPr>
            <a:r>
              <a:rPr lang="en-US" sz="4000" b="1">
                <a:solidFill>
                  <a:srgbClr val="FF00FF"/>
                </a:solidFill>
                <a:effectLst>
                  <a:outerShdw blurRad="38100" dist="38100" dir="2700000" algn="tl">
                    <a:srgbClr val="000000">
                      <a:alpha val="43137"/>
                    </a:srgbClr>
                  </a:outerShdw>
                </a:effectLst>
                <a:latin typeface="HP-087" panose="020B0803050302020204" pitchFamily="34" charset="0"/>
              </a:rPr>
              <a:t>ĐOÁN NGười bạn bí mật</a:t>
            </a:r>
          </a:p>
        </p:txBody>
      </p:sp>
    </p:spTree>
    <p:extLst>
      <p:ext uri="{BB962C8B-B14F-4D97-AF65-F5344CB8AC3E}">
        <p14:creationId xmlns:p14="http://schemas.microsoft.com/office/powerpoint/2010/main" val="270664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3">
            <a:extLst>
              <a:ext uri="{FF2B5EF4-FFF2-40B4-BE49-F238E27FC236}">
                <a16:creationId xmlns:a16="http://schemas.microsoft.com/office/drawing/2014/main" id="{E4DE8E72-8AB4-595F-1590-DB45028D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4" name="Hình ảnh 2" descr="Ảnh có chứa văn bản, đồ họa véc-tơ&#10;&#10;Mô tả được tạo tự động">
            <a:extLst>
              <a:ext uri="{FF2B5EF4-FFF2-40B4-BE49-F238E27FC236}">
                <a16:creationId xmlns:a16="http://schemas.microsoft.com/office/drawing/2014/main" id="{12B386E0-0FA7-546C-ABEF-A089D639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6" name="Hình ảnh 4" descr="Ảnh có chứa văn bản, tối&#10;&#10;Mô tả được tạo tự động">
            <a:extLst>
              <a:ext uri="{FF2B5EF4-FFF2-40B4-BE49-F238E27FC236}">
                <a16:creationId xmlns:a16="http://schemas.microsoft.com/office/drawing/2014/main" id="{3425C432-D651-B6D0-7D46-CD45145E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5" descr="Ảnh có chứa phụ kiện, phong bì&#10;&#10;Mô tả được tạo tự động">
            <a:extLst>
              <a:ext uri="{FF2B5EF4-FFF2-40B4-BE49-F238E27FC236}">
                <a16:creationId xmlns:a16="http://schemas.microsoft.com/office/drawing/2014/main" id="{39EE317A-F2DB-35D5-A10B-E1660875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D0A22860-F8C8-B5C8-55CB-67831446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3" name="Hình ảnh 2">
            <a:extLst>
              <a:ext uri="{FF2B5EF4-FFF2-40B4-BE49-F238E27FC236}">
                <a16:creationId xmlns:a16="http://schemas.microsoft.com/office/drawing/2014/main" id="{38E19EAD-11C5-322B-C6CB-0D99FCF0D9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8319" y="2958364"/>
            <a:ext cx="4331002" cy="3425428"/>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Hình ảnh 18">
            <a:extLst>
              <a:ext uri="{FF2B5EF4-FFF2-40B4-BE49-F238E27FC236}">
                <a16:creationId xmlns:a16="http://schemas.microsoft.com/office/drawing/2014/main" id="{70F6E632-7550-2D41-5DB1-322EE6AA1938}"/>
              </a:ext>
            </a:extLst>
          </p:cNvPr>
          <p:cNvPicPr>
            <a:picLocks noChangeAspect="1"/>
          </p:cNvPicPr>
          <p:nvPr/>
        </p:nvPicPr>
        <p:blipFill rotWithShape="1">
          <a:blip r:embed="rId2">
            <a:extLst>
              <a:ext uri="{28A0092B-C50C-407E-A947-70E740481C1C}">
                <a14:useLocalDpi xmlns:a14="http://schemas.microsoft.com/office/drawing/2010/main" val="0"/>
              </a:ext>
            </a:extLst>
          </a:blip>
          <a:srcRect l="9985" t="10833" r="7055" b="17500"/>
          <a:stretch/>
        </p:blipFill>
        <p:spPr>
          <a:xfrm>
            <a:off x="4563811" y="685800"/>
            <a:ext cx="11712827" cy="7772400"/>
          </a:xfrm>
          <a:custGeom>
            <a:avLst/>
            <a:gdLst>
              <a:gd name="connsiteX0" fmla="*/ 0 w 9875521"/>
              <a:gd name="connsiteY0" fmla="*/ 805180 h 6553200"/>
              <a:gd name="connsiteX1" fmla="*/ 16626 w 9875521"/>
              <a:gd name="connsiteY1" fmla="*/ 805180 h 6553200"/>
              <a:gd name="connsiteX2" fmla="*/ 16626 w 9875521"/>
              <a:gd name="connsiteY2" fmla="*/ 826625 h 6553200"/>
              <a:gd name="connsiteX3" fmla="*/ 0 w 9875521"/>
              <a:gd name="connsiteY3" fmla="*/ 826625 h 6553200"/>
              <a:gd name="connsiteX4" fmla="*/ 4947761 w 9875521"/>
              <a:gd name="connsiteY4" fmla="*/ 0 h 6553200"/>
              <a:gd name="connsiteX5" fmla="*/ 7071201 w 9875521"/>
              <a:gd name="connsiteY5" fmla="*/ 0 h 6553200"/>
              <a:gd name="connsiteX6" fmla="*/ 7071201 w 9875521"/>
              <a:gd name="connsiteY6" fmla="*/ 762000 h 6553200"/>
              <a:gd name="connsiteX7" fmla="*/ 9875521 w 9875521"/>
              <a:gd name="connsiteY7" fmla="*/ 762000 h 6553200"/>
              <a:gd name="connsiteX8" fmla="*/ 9875521 w 9875521"/>
              <a:gd name="connsiteY8" fmla="*/ 6553200 h 6553200"/>
              <a:gd name="connsiteX9" fmla="*/ 16626 w 9875521"/>
              <a:gd name="connsiteY9" fmla="*/ 6553200 h 6553200"/>
              <a:gd name="connsiteX10" fmla="*/ 16626 w 9875521"/>
              <a:gd name="connsiteY10" fmla="*/ 826625 h 6553200"/>
              <a:gd name="connsiteX11" fmla="*/ 4946073 w 9875521"/>
              <a:gd name="connsiteY11" fmla="*/ 826625 h 6553200"/>
              <a:gd name="connsiteX12" fmla="*/ 4946073 w 9875521"/>
              <a:gd name="connsiteY12" fmla="*/ 805180 h 6553200"/>
              <a:gd name="connsiteX13" fmla="*/ 4947761 w 9875521"/>
              <a:gd name="connsiteY13" fmla="*/ 80518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75521" h="6553200">
                <a:moveTo>
                  <a:pt x="0" y="805180"/>
                </a:moveTo>
                <a:lnTo>
                  <a:pt x="16626" y="805180"/>
                </a:lnTo>
                <a:lnTo>
                  <a:pt x="16626" y="826625"/>
                </a:lnTo>
                <a:lnTo>
                  <a:pt x="0" y="826625"/>
                </a:lnTo>
                <a:close/>
                <a:moveTo>
                  <a:pt x="4947761" y="0"/>
                </a:moveTo>
                <a:lnTo>
                  <a:pt x="7071201" y="0"/>
                </a:lnTo>
                <a:lnTo>
                  <a:pt x="7071201" y="762000"/>
                </a:lnTo>
                <a:lnTo>
                  <a:pt x="9875521" y="762000"/>
                </a:lnTo>
                <a:lnTo>
                  <a:pt x="9875521" y="6553200"/>
                </a:lnTo>
                <a:lnTo>
                  <a:pt x="16626" y="6553200"/>
                </a:lnTo>
                <a:lnTo>
                  <a:pt x="16626" y="826625"/>
                </a:lnTo>
                <a:lnTo>
                  <a:pt x="4946073" y="826625"/>
                </a:lnTo>
                <a:lnTo>
                  <a:pt x="4946073" y="805180"/>
                </a:lnTo>
                <a:lnTo>
                  <a:pt x="4947761" y="805180"/>
                </a:lnTo>
                <a:close/>
              </a:path>
            </a:pathLst>
          </a:custGeom>
        </p:spPr>
      </p:pic>
      <p:sp>
        <p:nvSpPr>
          <p:cNvPr id="24" name="Hộp Văn bản 23">
            <a:extLst>
              <a:ext uri="{FF2B5EF4-FFF2-40B4-BE49-F238E27FC236}">
                <a16:creationId xmlns:a16="http://schemas.microsoft.com/office/drawing/2014/main" id="{22AAF24C-A8DD-0A8D-6E49-F1DF85CA908E}"/>
              </a:ext>
            </a:extLst>
          </p:cNvPr>
          <p:cNvSpPr txBox="1"/>
          <p:nvPr/>
        </p:nvSpPr>
        <p:spPr>
          <a:xfrm>
            <a:off x="137318" y="990600"/>
            <a:ext cx="8946680" cy="707886"/>
          </a:xfrm>
          <a:prstGeom prst="rect">
            <a:avLst/>
          </a:prstGeom>
          <a:noFill/>
        </p:spPr>
        <p:txBody>
          <a:bodyPr wrap="none" rtlCol="0">
            <a:spAutoFit/>
          </a:bodyPr>
          <a:lstStyle/>
          <a:p>
            <a:r>
              <a:rPr lang="en-US"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1. Quan sát tranh và trả lời câu hỏi </a:t>
            </a:r>
          </a:p>
        </p:txBody>
      </p:sp>
      <p:sp>
        <p:nvSpPr>
          <p:cNvPr id="25" name="Hộp Văn bản 24">
            <a:extLst>
              <a:ext uri="{FF2B5EF4-FFF2-40B4-BE49-F238E27FC236}">
                <a16:creationId xmlns:a16="http://schemas.microsoft.com/office/drawing/2014/main" id="{37EC84DB-A7B0-6AB8-6CF7-08174A2B02EF}"/>
              </a:ext>
            </a:extLst>
          </p:cNvPr>
          <p:cNvSpPr txBox="1"/>
          <p:nvPr/>
        </p:nvSpPr>
        <p:spPr>
          <a:xfrm>
            <a:off x="137318" y="2133600"/>
            <a:ext cx="4426493" cy="2554545"/>
          </a:xfrm>
          <a:prstGeom prst="rect">
            <a:avLst/>
          </a:prstGeom>
          <a:noFill/>
        </p:spPr>
        <p:txBody>
          <a:bodyPr wrap="square" rtlCol="0">
            <a:spAutoFit/>
          </a:bodyPr>
          <a:lstStyle/>
          <a:p>
            <a:pPr algn="just"/>
            <a:r>
              <a:rPr lang="en-US" sz="400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Các bạn trong mỗi bức tranh có điểm mạnh, điểm yếu nào? </a:t>
            </a:r>
          </a:p>
        </p:txBody>
      </p:sp>
    </p:spTree>
    <p:extLst>
      <p:ext uri="{BB962C8B-B14F-4D97-AF65-F5344CB8AC3E}">
        <p14:creationId xmlns:p14="http://schemas.microsoft.com/office/powerpoint/2010/main" val="3120436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Hình ảnh 18">
            <a:extLst>
              <a:ext uri="{FF2B5EF4-FFF2-40B4-BE49-F238E27FC236}">
                <a16:creationId xmlns:a16="http://schemas.microsoft.com/office/drawing/2014/main" id="{70F6E632-7550-2D41-5DB1-322EE6AA1938}"/>
              </a:ext>
            </a:extLst>
          </p:cNvPr>
          <p:cNvPicPr>
            <a:picLocks noChangeAspect="1"/>
          </p:cNvPicPr>
          <p:nvPr/>
        </p:nvPicPr>
        <p:blipFill rotWithShape="1">
          <a:blip r:embed="rId2">
            <a:extLst>
              <a:ext uri="{28A0092B-C50C-407E-A947-70E740481C1C}">
                <a14:useLocalDpi xmlns:a14="http://schemas.microsoft.com/office/drawing/2010/main" val="0"/>
              </a:ext>
            </a:extLst>
          </a:blip>
          <a:srcRect l="9985" t="10833" r="7055" b="17500"/>
          <a:stretch/>
        </p:blipFill>
        <p:spPr>
          <a:xfrm>
            <a:off x="4563811" y="685800"/>
            <a:ext cx="11712827" cy="7772400"/>
          </a:xfrm>
          <a:custGeom>
            <a:avLst/>
            <a:gdLst>
              <a:gd name="connsiteX0" fmla="*/ 0 w 9875521"/>
              <a:gd name="connsiteY0" fmla="*/ 805180 h 6553200"/>
              <a:gd name="connsiteX1" fmla="*/ 16626 w 9875521"/>
              <a:gd name="connsiteY1" fmla="*/ 805180 h 6553200"/>
              <a:gd name="connsiteX2" fmla="*/ 16626 w 9875521"/>
              <a:gd name="connsiteY2" fmla="*/ 826625 h 6553200"/>
              <a:gd name="connsiteX3" fmla="*/ 0 w 9875521"/>
              <a:gd name="connsiteY3" fmla="*/ 826625 h 6553200"/>
              <a:gd name="connsiteX4" fmla="*/ 4947761 w 9875521"/>
              <a:gd name="connsiteY4" fmla="*/ 0 h 6553200"/>
              <a:gd name="connsiteX5" fmla="*/ 7071201 w 9875521"/>
              <a:gd name="connsiteY5" fmla="*/ 0 h 6553200"/>
              <a:gd name="connsiteX6" fmla="*/ 7071201 w 9875521"/>
              <a:gd name="connsiteY6" fmla="*/ 762000 h 6553200"/>
              <a:gd name="connsiteX7" fmla="*/ 9875521 w 9875521"/>
              <a:gd name="connsiteY7" fmla="*/ 762000 h 6553200"/>
              <a:gd name="connsiteX8" fmla="*/ 9875521 w 9875521"/>
              <a:gd name="connsiteY8" fmla="*/ 6553200 h 6553200"/>
              <a:gd name="connsiteX9" fmla="*/ 16626 w 9875521"/>
              <a:gd name="connsiteY9" fmla="*/ 6553200 h 6553200"/>
              <a:gd name="connsiteX10" fmla="*/ 16626 w 9875521"/>
              <a:gd name="connsiteY10" fmla="*/ 826625 h 6553200"/>
              <a:gd name="connsiteX11" fmla="*/ 4946073 w 9875521"/>
              <a:gd name="connsiteY11" fmla="*/ 826625 h 6553200"/>
              <a:gd name="connsiteX12" fmla="*/ 4946073 w 9875521"/>
              <a:gd name="connsiteY12" fmla="*/ 805180 h 6553200"/>
              <a:gd name="connsiteX13" fmla="*/ 4947761 w 9875521"/>
              <a:gd name="connsiteY13" fmla="*/ 80518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75521" h="6553200">
                <a:moveTo>
                  <a:pt x="0" y="805180"/>
                </a:moveTo>
                <a:lnTo>
                  <a:pt x="16626" y="805180"/>
                </a:lnTo>
                <a:lnTo>
                  <a:pt x="16626" y="826625"/>
                </a:lnTo>
                <a:lnTo>
                  <a:pt x="0" y="826625"/>
                </a:lnTo>
                <a:close/>
                <a:moveTo>
                  <a:pt x="4947761" y="0"/>
                </a:moveTo>
                <a:lnTo>
                  <a:pt x="7071201" y="0"/>
                </a:lnTo>
                <a:lnTo>
                  <a:pt x="7071201" y="762000"/>
                </a:lnTo>
                <a:lnTo>
                  <a:pt x="9875521" y="762000"/>
                </a:lnTo>
                <a:lnTo>
                  <a:pt x="9875521" y="6553200"/>
                </a:lnTo>
                <a:lnTo>
                  <a:pt x="16626" y="6553200"/>
                </a:lnTo>
                <a:lnTo>
                  <a:pt x="16626" y="826625"/>
                </a:lnTo>
                <a:lnTo>
                  <a:pt x="4946073" y="826625"/>
                </a:lnTo>
                <a:lnTo>
                  <a:pt x="4946073" y="805180"/>
                </a:lnTo>
                <a:lnTo>
                  <a:pt x="4947761" y="805180"/>
                </a:lnTo>
                <a:close/>
              </a:path>
            </a:pathLst>
          </a:custGeom>
        </p:spPr>
      </p:pic>
      <p:sp>
        <p:nvSpPr>
          <p:cNvPr id="24" name="Hộp Văn bản 23">
            <a:extLst>
              <a:ext uri="{FF2B5EF4-FFF2-40B4-BE49-F238E27FC236}">
                <a16:creationId xmlns:a16="http://schemas.microsoft.com/office/drawing/2014/main" id="{22AAF24C-A8DD-0A8D-6E49-F1DF85CA908E}"/>
              </a:ext>
            </a:extLst>
          </p:cNvPr>
          <p:cNvSpPr txBox="1"/>
          <p:nvPr/>
        </p:nvSpPr>
        <p:spPr>
          <a:xfrm>
            <a:off x="7833519" y="0"/>
            <a:ext cx="7239000" cy="1200329"/>
          </a:xfrm>
          <a:prstGeom prst="rect">
            <a:avLst/>
          </a:prstGeom>
          <a:noFill/>
        </p:spPr>
        <p:txBody>
          <a:bodyPr wrap="square" rtlCol="0">
            <a:spAutoFit/>
          </a:bodyPr>
          <a:lstStyle/>
          <a:p>
            <a:pPr>
              <a:lnSpc>
                <a:spcPct val="90000"/>
              </a:lnSpc>
            </a:pPr>
            <a:r>
              <a:rPr lang="en-US"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1. Quan sát tranh và trả lời câu hỏi </a:t>
            </a:r>
          </a:p>
        </p:txBody>
      </p:sp>
      <p:sp>
        <p:nvSpPr>
          <p:cNvPr id="25" name="Hộp Văn bản 24">
            <a:extLst>
              <a:ext uri="{FF2B5EF4-FFF2-40B4-BE49-F238E27FC236}">
                <a16:creationId xmlns:a16="http://schemas.microsoft.com/office/drawing/2014/main" id="{37EC84DB-A7B0-6AB8-6CF7-08174A2B02EF}"/>
              </a:ext>
            </a:extLst>
          </p:cNvPr>
          <p:cNvSpPr txBox="1"/>
          <p:nvPr/>
        </p:nvSpPr>
        <p:spPr>
          <a:xfrm>
            <a:off x="120692" y="1066003"/>
            <a:ext cx="10210801" cy="1772793"/>
          </a:xfrm>
          <a:prstGeom prst="rect">
            <a:avLst/>
          </a:prstGeom>
          <a:noFill/>
        </p:spPr>
        <p:txBody>
          <a:bodyPr wrap="square" rtlCol="0">
            <a:spAutoFit/>
          </a:bodyPr>
          <a:lstStyle/>
          <a:p>
            <a:pPr algn="just">
              <a:lnSpc>
                <a:spcPct val="91000"/>
              </a:lnSpc>
            </a:pPr>
            <a:r>
              <a:rPr lang="en-US" sz="400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Các bạn trong mỗi bức tranh có điểm mạnh, điểm yếu </a:t>
            </a:r>
          </a:p>
          <a:p>
            <a:pPr algn="just">
              <a:lnSpc>
                <a:spcPct val="91000"/>
              </a:lnSpc>
            </a:pPr>
            <a:r>
              <a:rPr lang="en-US" sz="400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nào? </a:t>
            </a:r>
          </a:p>
        </p:txBody>
      </p:sp>
      <p:sp>
        <p:nvSpPr>
          <p:cNvPr id="2" name="Rectangle 6">
            <a:extLst>
              <a:ext uri="{FF2B5EF4-FFF2-40B4-BE49-F238E27FC236}">
                <a16:creationId xmlns:a16="http://schemas.microsoft.com/office/drawing/2014/main" id="{D90AA4FD-2B5C-88EC-B3A8-D546620FFD43}"/>
              </a:ext>
            </a:extLst>
          </p:cNvPr>
          <p:cNvSpPr/>
          <p:nvPr/>
        </p:nvSpPr>
        <p:spPr>
          <a:xfrm>
            <a:off x="0" y="2818014"/>
            <a:ext cx="4563811" cy="5231304"/>
          </a:xfrm>
          <a:prstGeom prst="rect">
            <a:avLst/>
          </a:prstGeom>
        </p:spPr>
        <p:txBody>
          <a:bodyPr wrap="square">
            <a:spAutoFit/>
          </a:bodyPr>
          <a:lstStyle/>
          <a:p>
            <a:pPr>
              <a:lnSpc>
                <a:spcPct val="92000"/>
              </a:lnSpc>
            </a:pPr>
            <a:r>
              <a:rPr lang="en-US" sz="3300">
                <a:solidFill>
                  <a:srgbClr val="0070C0"/>
                </a:solidFill>
                <a:latin typeface="AvantGarde" panose="00000400000000000000" pitchFamily="2" charset="0"/>
                <a:ea typeface="AvantGarde" panose="00000400000000000000" pitchFamily="2" charset="0"/>
                <a:cs typeface="AvantGarde" panose="00000400000000000000" pitchFamily="2" charset="0"/>
              </a:rPr>
              <a:t>1.</a:t>
            </a:r>
            <a:r>
              <a:rPr lang="vi-VN" sz="3300">
                <a:solidFill>
                  <a:srgbClr val="0070C0"/>
                </a:solidFill>
                <a:latin typeface="AvantGarde" panose="00000400000000000000" pitchFamily="2" charset="0"/>
                <a:ea typeface="AvantGarde" panose="00000400000000000000" pitchFamily="2" charset="0"/>
                <a:cs typeface="AvantGarde" panose="00000400000000000000" pitchFamily="2" charset="0"/>
              </a:rPr>
              <a:t> Bạn Hạnh có điểm mạnh là hát hay.</a:t>
            </a:r>
          </a:p>
          <a:p>
            <a:pPr>
              <a:lnSpc>
                <a:spcPct val="92000"/>
              </a:lnSpc>
            </a:pPr>
            <a:r>
              <a:rPr lang="en-US" sz="3300">
                <a:solidFill>
                  <a:srgbClr val="C00000"/>
                </a:solidFill>
                <a:latin typeface="AvantGarde" panose="00000400000000000000" pitchFamily="2" charset="0"/>
                <a:ea typeface="AvantGarde" panose="00000400000000000000" pitchFamily="2" charset="0"/>
                <a:cs typeface="AvantGarde" panose="00000400000000000000" pitchFamily="2" charset="0"/>
              </a:rPr>
              <a:t>2.</a:t>
            </a:r>
            <a:r>
              <a:rPr lang="vi-VN" sz="3300">
                <a:solidFill>
                  <a:srgbClr val="C00000"/>
                </a:solidFill>
                <a:latin typeface="AvantGarde" panose="00000400000000000000" pitchFamily="2" charset="0"/>
                <a:ea typeface="AvantGarde" panose="00000400000000000000" pitchFamily="2" charset="0"/>
                <a:cs typeface="AvantGarde" panose="00000400000000000000" pitchFamily="2" charset="0"/>
              </a:rPr>
              <a:t> Bạn Lan có điểm yếu là ngại phát biểu ý kiến trước mọi người.</a:t>
            </a:r>
          </a:p>
          <a:p>
            <a:pPr>
              <a:lnSpc>
                <a:spcPct val="92000"/>
              </a:lnSpc>
            </a:pPr>
            <a:r>
              <a:rPr lang="en-US" sz="3300">
                <a:solidFill>
                  <a:srgbClr val="373B89"/>
                </a:solidFill>
                <a:latin typeface="AvantGarde" panose="00000400000000000000" pitchFamily="2" charset="0"/>
                <a:ea typeface="AvantGarde" panose="00000400000000000000" pitchFamily="2" charset="0"/>
                <a:cs typeface="AvantGarde" panose="00000400000000000000" pitchFamily="2" charset="0"/>
              </a:rPr>
              <a:t>3. </a:t>
            </a:r>
            <a:r>
              <a:rPr lang="vi-VN" sz="3300">
                <a:solidFill>
                  <a:srgbClr val="373B89"/>
                </a:solidFill>
                <a:latin typeface="AvantGarde" panose="00000400000000000000" pitchFamily="2" charset="0"/>
                <a:ea typeface="AvantGarde" panose="00000400000000000000" pitchFamily="2" charset="0"/>
                <a:cs typeface="AvantGarde" panose="00000400000000000000" pitchFamily="2" charset="0"/>
              </a:rPr>
              <a:t>Bạn My có điểm mạnh là chạy nhanh.</a:t>
            </a:r>
          </a:p>
          <a:p>
            <a:pPr>
              <a:lnSpc>
                <a:spcPct val="92000"/>
              </a:lnSpc>
            </a:pPr>
            <a:r>
              <a:rPr lang="en-US" sz="3300">
                <a:solidFill>
                  <a:srgbClr val="00B050"/>
                </a:solidFill>
                <a:latin typeface="AvantGarde" panose="00000400000000000000" pitchFamily="2" charset="0"/>
                <a:ea typeface="AvantGarde" panose="00000400000000000000" pitchFamily="2" charset="0"/>
                <a:cs typeface="AvantGarde" panose="00000400000000000000" pitchFamily="2" charset="0"/>
              </a:rPr>
              <a:t>4. </a:t>
            </a:r>
            <a:r>
              <a:rPr lang="vi-VN" sz="3300">
                <a:solidFill>
                  <a:srgbClr val="00B050"/>
                </a:solidFill>
                <a:latin typeface="AvantGarde" panose="00000400000000000000" pitchFamily="2" charset="0"/>
                <a:ea typeface="AvantGarde" panose="00000400000000000000" pitchFamily="2" charset="0"/>
                <a:cs typeface="AvantGarde" panose="00000400000000000000" pitchFamily="2" charset="0"/>
              </a:rPr>
              <a:t>Bạn Linh có điểm mạnh là vẽ tranh đẹp.</a:t>
            </a:r>
          </a:p>
        </p:txBody>
      </p:sp>
    </p:spTree>
    <p:extLst>
      <p:ext uri="{BB962C8B-B14F-4D97-AF65-F5344CB8AC3E}">
        <p14:creationId xmlns:p14="http://schemas.microsoft.com/office/powerpoint/2010/main" val="3568953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Hình ảnh 18">
            <a:extLst>
              <a:ext uri="{FF2B5EF4-FFF2-40B4-BE49-F238E27FC236}">
                <a16:creationId xmlns:a16="http://schemas.microsoft.com/office/drawing/2014/main" id="{70F6E632-7550-2D41-5DB1-322EE6AA1938}"/>
              </a:ext>
            </a:extLst>
          </p:cNvPr>
          <p:cNvPicPr>
            <a:picLocks noChangeAspect="1"/>
          </p:cNvPicPr>
          <p:nvPr/>
        </p:nvPicPr>
        <p:blipFill rotWithShape="1">
          <a:blip r:embed="rId2">
            <a:extLst>
              <a:ext uri="{28A0092B-C50C-407E-A947-70E740481C1C}">
                <a14:useLocalDpi xmlns:a14="http://schemas.microsoft.com/office/drawing/2010/main" val="0"/>
              </a:ext>
            </a:extLst>
          </a:blip>
          <a:srcRect l="9985" t="10833" r="7055" b="17500"/>
          <a:stretch/>
        </p:blipFill>
        <p:spPr>
          <a:xfrm>
            <a:off x="4563811" y="685800"/>
            <a:ext cx="11712827" cy="7772400"/>
          </a:xfrm>
          <a:custGeom>
            <a:avLst/>
            <a:gdLst>
              <a:gd name="connsiteX0" fmla="*/ 0 w 9875521"/>
              <a:gd name="connsiteY0" fmla="*/ 805180 h 6553200"/>
              <a:gd name="connsiteX1" fmla="*/ 16626 w 9875521"/>
              <a:gd name="connsiteY1" fmla="*/ 805180 h 6553200"/>
              <a:gd name="connsiteX2" fmla="*/ 16626 w 9875521"/>
              <a:gd name="connsiteY2" fmla="*/ 826625 h 6553200"/>
              <a:gd name="connsiteX3" fmla="*/ 0 w 9875521"/>
              <a:gd name="connsiteY3" fmla="*/ 826625 h 6553200"/>
              <a:gd name="connsiteX4" fmla="*/ 4947761 w 9875521"/>
              <a:gd name="connsiteY4" fmla="*/ 0 h 6553200"/>
              <a:gd name="connsiteX5" fmla="*/ 7071201 w 9875521"/>
              <a:gd name="connsiteY5" fmla="*/ 0 h 6553200"/>
              <a:gd name="connsiteX6" fmla="*/ 7071201 w 9875521"/>
              <a:gd name="connsiteY6" fmla="*/ 762000 h 6553200"/>
              <a:gd name="connsiteX7" fmla="*/ 9875521 w 9875521"/>
              <a:gd name="connsiteY7" fmla="*/ 762000 h 6553200"/>
              <a:gd name="connsiteX8" fmla="*/ 9875521 w 9875521"/>
              <a:gd name="connsiteY8" fmla="*/ 6553200 h 6553200"/>
              <a:gd name="connsiteX9" fmla="*/ 16626 w 9875521"/>
              <a:gd name="connsiteY9" fmla="*/ 6553200 h 6553200"/>
              <a:gd name="connsiteX10" fmla="*/ 16626 w 9875521"/>
              <a:gd name="connsiteY10" fmla="*/ 826625 h 6553200"/>
              <a:gd name="connsiteX11" fmla="*/ 4946073 w 9875521"/>
              <a:gd name="connsiteY11" fmla="*/ 826625 h 6553200"/>
              <a:gd name="connsiteX12" fmla="*/ 4946073 w 9875521"/>
              <a:gd name="connsiteY12" fmla="*/ 805180 h 6553200"/>
              <a:gd name="connsiteX13" fmla="*/ 4947761 w 9875521"/>
              <a:gd name="connsiteY13" fmla="*/ 80518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75521" h="6553200">
                <a:moveTo>
                  <a:pt x="0" y="805180"/>
                </a:moveTo>
                <a:lnTo>
                  <a:pt x="16626" y="805180"/>
                </a:lnTo>
                <a:lnTo>
                  <a:pt x="16626" y="826625"/>
                </a:lnTo>
                <a:lnTo>
                  <a:pt x="0" y="826625"/>
                </a:lnTo>
                <a:close/>
                <a:moveTo>
                  <a:pt x="4947761" y="0"/>
                </a:moveTo>
                <a:lnTo>
                  <a:pt x="7071201" y="0"/>
                </a:lnTo>
                <a:lnTo>
                  <a:pt x="7071201" y="762000"/>
                </a:lnTo>
                <a:lnTo>
                  <a:pt x="9875521" y="762000"/>
                </a:lnTo>
                <a:lnTo>
                  <a:pt x="9875521" y="6553200"/>
                </a:lnTo>
                <a:lnTo>
                  <a:pt x="16626" y="6553200"/>
                </a:lnTo>
                <a:lnTo>
                  <a:pt x="16626" y="826625"/>
                </a:lnTo>
                <a:lnTo>
                  <a:pt x="4946073" y="826625"/>
                </a:lnTo>
                <a:lnTo>
                  <a:pt x="4946073" y="805180"/>
                </a:lnTo>
                <a:lnTo>
                  <a:pt x="4947761" y="805180"/>
                </a:lnTo>
                <a:close/>
              </a:path>
            </a:pathLst>
          </a:custGeom>
        </p:spPr>
      </p:pic>
      <p:sp>
        <p:nvSpPr>
          <p:cNvPr id="24" name="Hộp Văn bản 23">
            <a:extLst>
              <a:ext uri="{FF2B5EF4-FFF2-40B4-BE49-F238E27FC236}">
                <a16:creationId xmlns:a16="http://schemas.microsoft.com/office/drawing/2014/main" id="{22AAF24C-A8DD-0A8D-6E49-F1DF85CA908E}"/>
              </a:ext>
            </a:extLst>
          </p:cNvPr>
          <p:cNvSpPr txBox="1"/>
          <p:nvPr/>
        </p:nvSpPr>
        <p:spPr>
          <a:xfrm>
            <a:off x="7833519" y="83125"/>
            <a:ext cx="7239000" cy="535531"/>
          </a:xfrm>
          <a:prstGeom prst="rect">
            <a:avLst/>
          </a:prstGeom>
          <a:noFill/>
        </p:spPr>
        <p:txBody>
          <a:bodyPr wrap="square" rtlCol="0">
            <a:spAutoFit/>
          </a:bodyPr>
          <a:lstStyle/>
          <a:p>
            <a:pPr>
              <a:lnSpc>
                <a:spcPct val="90000"/>
              </a:lnSpc>
            </a:pPr>
            <a:r>
              <a:rPr lang="en-US" sz="32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1. Quan sát tranh và trả lời câu hỏi </a:t>
            </a:r>
          </a:p>
        </p:txBody>
      </p:sp>
      <p:sp>
        <p:nvSpPr>
          <p:cNvPr id="25" name="Hộp Văn bản 24">
            <a:extLst>
              <a:ext uri="{FF2B5EF4-FFF2-40B4-BE49-F238E27FC236}">
                <a16:creationId xmlns:a16="http://schemas.microsoft.com/office/drawing/2014/main" id="{37EC84DB-A7B0-6AB8-6CF7-08174A2B02EF}"/>
              </a:ext>
            </a:extLst>
          </p:cNvPr>
          <p:cNvSpPr txBox="1"/>
          <p:nvPr/>
        </p:nvSpPr>
        <p:spPr>
          <a:xfrm>
            <a:off x="120692" y="1066003"/>
            <a:ext cx="10456027" cy="540469"/>
          </a:xfrm>
          <a:prstGeom prst="rect">
            <a:avLst/>
          </a:prstGeom>
          <a:noFill/>
        </p:spPr>
        <p:txBody>
          <a:bodyPr wrap="square" rtlCol="0">
            <a:spAutoFit/>
          </a:bodyPr>
          <a:lstStyle/>
          <a:p>
            <a:pPr algn="just">
              <a:lnSpc>
                <a:spcPct val="91000"/>
              </a:lnSpc>
            </a:pPr>
            <a:r>
              <a:rPr lang="en-US" sz="3200">
                <a:solidFill>
                  <a:srgbClr val="C00000"/>
                </a:solidFill>
                <a:latin typeface="AvantGarde" panose="00000400000000000000" pitchFamily="2" charset="0"/>
                <a:ea typeface="AvantGarde" panose="00000400000000000000" pitchFamily="2" charset="0"/>
                <a:cs typeface="AvantGarde" panose="00000400000000000000" pitchFamily="2" charset="0"/>
              </a:rPr>
              <a:t>Vậy theo em, điểm mạnh là gì? Điểm yếu là gì?</a:t>
            </a:r>
          </a:p>
        </p:txBody>
      </p:sp>
      <p:sp>
        <p:nvSpPr>
          <p:cNvPr id="3" name="Rectangle 6">
            <a:extLst>
              <a:ext uri="{FF2B5EF4-FFF2-40B4-BE49-F238E27FC236}">
                <a16:creationId xmlns:a16="http://schemas.microsoft.com/office/drawing/2014/main" id="{D1A33FAC-1219-CF41-BE72-9F21E0175C63}"/>
              </a:ext>
            </a:extLst>
          </p:cNvPr>
          <p:cNvSpPr/>
          <p:nvPr/>
        </p:nvSpPr>
        <p:spPr>
          <a:xfrm>
            <a:off x="120692" y="1606257"/>
            <a:ext cx="4431876" cy="6780061"/>
          </a:xfrm>
          <a:prstGeom prst="rect">
            <a:avLst/>
          </a:prstGeom>
        </p:spPr>
        <p:txBody>
          <a:bodyPr wrap="square">
            <a:spAutoFit/>
          </a:bodyPr>
          <a:lstStyle/>
          <a:p>
            <a:pPr>
              <a:lnSpc>
                <a:spcPct val="97000"/>
              </a:lnSpc>
            </a:pPr>
            <a:r>
              <a:rPr lang="en-US" sz="3200">
                <a:solidFill>
                  <a:srgbClr val="373B89"/>
                </a:solidFill>
                <a:latin typeface="AvantGarde" panose="00000400000000000000" pitchFamily="2" charset="0"/>
                <a:ea typeface="AvantGarde" panose="00000400000000000000" pitchFamily="2" charset="0"/>
                <a:cs typeface="AvantGarde" panose="00000400000000000000" pitchFamily="2" charset="0"/>
              </a:rPr>
              <a:t>- </a:t>
            </a:r>
            <a:r>
              <a:rPr lang="vi-VN" sz="3200">
                <a:solidFill>
                  <a:srgbClr val="373B89"/>
                </a:solidFill>
                <a:latin typeface="AvantGarde" panose="00000400000000000000" pitchFamily="2" charset="0"/>
                <a:ea typeface="AvantGarde" panose="00000400000000000000" pitchFamily="2" charset="0"/>
                <a:cs typeface="AvantGarde" panose="00000400000000000000" pitchFamily="2" charset="0"/>
              </a:rPr>
              <a:t>Điểm mạnh là những điểm tốt, điểm hay của bạn, có thể khiến bạn cảm thấy mạnh hơn hoặc có thể giúp bạn trở nên ấn tượng, nổi bật hơn so với người khác.</a:t>
            </a:r>
          </a:p>
          <a:p>
            <a:pPr>
              <a:lnSpc>
                <a:spcPct val="97000"/>
              </a:lnSpc>
            </a:pPr>
            <a:r>
              <a:rPr lang="en-US" sz="3200">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vi-VN" sz="3200">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Điểm yếu là điểm còn thiếu sót, hạn chế và cần được cải thiện để trở nên tốt hơn.</a:t>
            </a:r>
          </a:p>
        </p:txBody>
      </p:sp>
    </p:spTree>
    <p:extLst>
      <p:ext uri="{BB962C8B-B14F-4D97-AF65-F5344CB8AC3E}">
        <p14:creationId xmlns:p14="http://schemas.microsoft.com/office/powerpoint/2010/main" val="474778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AC57D4A4-2AC2-8166-BDED-D3B62EAFB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718" y="422513"/>
            <a:ext cx="11625769" cy="7730143"/>
          </a:xfrm>
          <a:prstGeom prst="rect">
            <a:avLst/>
          </a:prstGeom>
        </p:spPr>
      </p:pic>
      <p:pic>
        <p:nvPicPr>
          <p:cNvPr id="11" name="Picture 2" descr="A picture containing toy, doll&#10;&#10;Description automatically generated">
            <a:extLst>
              <a:ext uri="{FF2B5EF4-FFF2-40B4-BE49-F238E27FC236}">
                <a16:creationId xmlns:a16="http://schemas.microsoft.com/office/drawing/2014/main" id="{14AFCBA4-95D3-15C3-A1DA-E6ACA0763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 y="4287585"/>
            <a:ext cx="6420746" cy="4505954"/>
          </a:xfrm>
          <a:prstGeom prst="rect">
            <a:avLst/>
          </a:prstGeom>
        </p:spPr>
      </p:pic>
      <p:pic>
        <p:nvPicPr>
          <p:cNvPr id="14" name="Hình ảnh 13">
            <a:extLst>
              <a:ext uri="{FF2B5EF4-FFF2-40B4-BE49-F238E27FC236}">
                <a16:creationId xmlns:a16="http://schemas.microsoft.com/office/drawing/2014/main" id="{A17E52EB-E5EA-9387-69CE-94EE14596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101" y="1631634"/>
            <a:ext cx="7649002" cy="5311900"/>
          </a:xfrm>
          <a:prstGeom prst="rect">
            <a:avLst/>
          </a:prstGeom>
        </p:spPr>
      </p:pic>
    </p:spTree>
    <p:extLst>
      <p:ext uri="{BB962C8B-B14F-4D97-AF65-F5344CB8AC3E}">
        <p14:creationId xmlns:p14="http://schemas.microsoft.com/office/powerpoint/2010/main" val="9422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64244" y="152400"/>
            <a:ext cx="7760702"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2. Vẽ bức chân dung của em</a:t>
            </a:r>
          </a:p>
        </p:txBody>
      </p:sp>
      <p:sp>
        <p:nvSpPr>
          <p:cNvPr id="12" name="Rectangle 11">
            <a:extLst>
              <a:ext uri="{FF2B5EF4-FFF2-40B4-BE49-F238E27FC236}">
                <a16:creationId xmlns:a16="http://schemas.microsoft.com/office/drawing/2014/main" id="{A8E4050F-6381-46B1-ADFC-51F07496FC57}"/>
              </a:ext>
            </a:extLst>
          </p:cNvPr>
          <p:cNvSpPr/>
          <p:nvPr/>
        </p:nvSpPr>
        <p:spPr>
          <a:xfrm>
            <a:off x="445049" y="2720051"/>
            <a:ext cx="7696200" cy="3703899"/>
          </a:xfrm>
          <a:prstGeom prst="rect">
            <a:avLst/>
          </a:prstGeom>
        </p:spPr>
        <p:txBody>
          <a:bodyPr wrap="square">
            <a:spAutoFit/>
          </a:bodyPr>
          <a:lstStyle/>
          <a:p>
            <a:pPr algn="ctr">
              <a:lnSpc>
                <a:spcPct val="120000"/>
              </a:lnSpc>
              <a:spcAft>
                <a:spcPts val="0"/>
              </a:spcAft>
            </a:pPr>
            <a:r>
              <a:rPr lang="nl-NL" sz="4000">
                <a:solidFill>
                  <a:srgbClr val="373B89"/>
                </a:solidFill>
                <a:latin typeface="AvantGarde" panose="00000400000000000000" pitchFamily="2" charset="0"/>
                <a:ea typeface="AvantGarde" panose="00000400000000000000" pitchFamily="2" charset="0"/>
                <a:cs typeface="AvantGarde" panose="00000400000000000000" pitchFamily="2" charset="0"/>
              </a:rPr>
              <a:t>Viết ra</a:t>
            </a:r>
          </a:p>
          <a:p>
            <a:pPr algn="just">
              <a:lnSpc>
                <a:spcPct val="120000"/>
              </a:lnSpc>
              <a:spcAft>
                <a:spcPts val="0"/>
              </a:spcAft>
            </a:pPr>
            <a:r>
              <a:rPr lang="nl-NL"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Ba điều em có thể làm tốt nhất.</a:t>
            </a:r>
            <a:endPar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a:p>
            <a:pPr algn="just">
              <a:lnSpc>
                <a:spcPct val="120000"/>
              </a:lnSpc>
              <a:spcAft>
                <a:spcPts val="0"/>
              </a:spcAft>
            </a:pPr>
            <a:r>
              <a:rPr lang="nl-NL"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Ba điều em cần cố gắng để làm tốt hơn.</a:t>
            </a:r>
            <a:endPar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Hình ảnh 8">
            <a:extLst>
              <a:ext uri="{FF2B5EF4-FFF2-40B4-BE49-F238E27FC236}">
                <a16:creationId xmlns:a16="http://schemas.microsoft.com/office/drawing/2014/main" id="{EE72FA13-B528-4070-DD35-0C26B152FF10}"/>
              </a:ext>
            </a:extLst>
          </p:cNvPr>
          <p:cNvPicPr>
            <a:picLocks noChangeAspect="1"/>
          </p:cNvPicPr>
          <p:nvPr/>
        </p:nvPicPr>
        <p:blipFill rotWithShape="1">
          <a:blip r:embed="rId2">
            <a:extLst>
              <a:ext uri="{28A0092B-C50C-407E-A947-70E740481C1C}">
                <a14:useLocalDpi xmlns:a14="http://schemas.microsoft.com/office/drawing/2010/main" val="0"/>
              </a:ext>
            </a:extLst>
          </a:blip>
          <a:srcRect l="61130" t="14450" r="8660" b="12685"/>
          <a:stretch/>
        </p:blipFill>
        <p:spPr>
          <a:xfrm>
            <a:off x="8438460" y="2050488"/>
            <a:ext cx="7086486" cy="5043025"/>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90558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1411</TotalTime>
  <Words>571</Words>
  <Application>Microsoft Office PowerPoint</Application>
  <PresentationFormat>Custom</PresentationFormat>
  <Paragraphs>45</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等线</vt:lpstr>
      <vt:lpstr>Arial</vt:lpstr>
      <vt:lpstr>Arial-Rounded</vt:lpstr>
      <vt:lpstr>AvantGarde</vt:lpstr>
      <vt:lpstr>Calibri</vt:lpstr>
      <vt:lpstr>HP-087</vt:lpstr>
      <vt:lpstr>SVN-Anastasia</vt:lpstr>
      <vt:lpstr>SVN-Poky's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Hà Nguyễn Thị Thu</cp:lastModifiedBy>
  <cp:revision>287</cp:revision>
  <dcterms:created xsi:type="dcterms:W3CDTF">2022-07-10T01:37:20Z</dcterms:created>
  <dcterms:modified xsi:type="dcterms:W3CDTF">2023-02-13T15:40:37Z</dcterms:modified>
  <cp:category>9Slide.vn</cp:category>
</cp:coreProperties>
</file>