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5"/>
  </p:notesMasterIdLst>
  <p:sldIdLst>
    <p:sldId id="314" r:id="rId5"/>
    <p:sldId id="471" r:id="rId6"/>
    <p:sldId id="488" r:id="rId7"/>
    <p:sldId id="481" r:id="rId8"/>
    <p:sldId id="489" r:id="rId9"/>
    <p:sldId id="490" r:id="rId10"/>
    <p:sldId id="514" r:id="rId11"/>
    <p:sldId id="515" r:id="rId12"/>
    <p:sldId id="484" r:id="rId13"/>
    <p:sldId id="470" r:id="rId14"/>
    <p:sldId id="493" r:id="rId15"/>
    <p:sldId id="479" r:id="rId16"/>
    <p:sldId id="518" r:id="rId17"/>
    <p:sldId id="2653" r:id="rId18"/>
    <p:sldId id="510" r:id="rId19"/>
    <p:sldId id="2631" r:id="rId20"/>
    <p:sldId id="2632" r:id="rId21"/>
    <p:sldId id="2654" r:id="rId22"/>
    <p:sldId id="294" r:id="rId23"/>
    <p:sldId id="5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4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87ED0-7048-4BE2-82CB-E231E4558FBB}"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9B08B-1E83-4B51-88AD-0818CC2B1013}" type="slidenum">
              <a:rPr lang="en-US" smtClean="0"/>
              <a:t>‹#›</a:t>
            </a:fld>
            <a:endParaRPr lang="en-US"/>
          </a:p>
        </p:txBody>
      </p:sp>
    </p:spTree>
    <p:extLst>
      <p:ext uri="{BB962C8B-B14F-4D97-AF65-F5344CB8AC3E}">
        <p14:creationId xmlns:p14="http://schemas.microsoft.com/office/powerpoint/2010/main" val="148595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724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EEC601-5FC0-4DBE-A70C-8E249615EE3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089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456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8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72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01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02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790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4673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144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5001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982321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129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0929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9651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3218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95823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077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1930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4737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78294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368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0938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401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1/29/2023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6549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2023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13436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78759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21435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2219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0489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56247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26609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96333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865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59881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2023/1/29</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8385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91454"/>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2023/1/29</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13433302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9841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838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628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13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05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1386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347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0768"/>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5.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8.xml"/><Relationship Id="rId15" Type="http://schemas.openxmlformats.org/officeDocument/2006/relationships/image" Target="../media/image5.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7.png"/><Relationship Id="rId4" Type="http://schemas.microsoft.com/office/2007/relationships/media" Target="../media/media3.mp3"/><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723421" y="1352791"/>
            <a:ext cx="2474618" cy="1114610"/>
          </a:xfrm>
          <a:prstGeom prst="rect">
            <a:avLst/>
          </a:prstGeom>
        </p:spPr>
      </p:pic>
      <p:pic>
        <p:nvPicPr>
          <p:cNvPr id="3" name="Picture 2">
            <a:extLst>
              <a:ext uri="{FF2B5EF4-FFF2-40B4-BE49-F238E27FC236}">
                <a16:creationId xmlns:a16="http://schemas.microsoft.com/office/drawing/2014/main" id="{664A04D3-61A3-4965-9A1E-69505E1920B7}"/>
              </a:ext>
            </a:extLst>
          </p:cNvPr>
          <p:cNvPicPr>
            <a:picLocks noChangeAspect="1"/>
          </p:cNvPicPr>
          <p:nvPr/>
        </p:nvPicPr>
        <p:blipFill>
          <a:blip r:embed="rId5"/>
          <a:stretch>
            <a:fillRect/>
          </a:stretch>
        </p:blipFill>
        <p:spPr>
          <a:xfrm>
            <a:off x="2072291" y="2537255"/>
            <a:ext cx="8047417"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D480D-3279-4C93-9467-B795F73B1A8F}"/>
              </a:ext>
            </a:extLst>
          </p:cNvPr>
          <p:cNvPicPr>
            <a:picLocks noChangeAspect="1"/>
          </p:cNvPicPr>
          <p:nvPr/>
        </p:nvPicPr>
        <p:blipFill>
          <a:blip r:embed="rId3"/>
          <a:stretch>
            <a:fillRect/>
          </a:stretch>
        </p:blipFill>
        <p:spPr>
          <a:xfrm>
            <a:off x="752475" y="546739"/>
            <a:ext cx="10706100" cy="4260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6899190E-C693-40CC-A116-5736DB306476}"/>
              </a:ext>
            </a:extLst>
          </p:cNvPr>
          <p:cNvSpPr/>
          <p:nvPr/>
        </p:nvSpPr>
        <p:spPr>
          <a:xfrm>
            <a:off x="1695450" y="5314950"/>
            <a:ext cx="9429750" cy="11430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srgbClr val="000000"/>
                </a:solidFill>
                <a:latin typeface="Cambria" panose="02040503050406030204" pitchFamily="18" charset="0"/>
                <a:ea typeface="Cambria" panose="02040503050406030204" pitchFamily="18" charset="0"/>
              </a:rPr>
              <a:t>Bạn gái và voi con, ai chạy được nhiều bước chân hơn? Bạn trai và bạn gái, ai chạy được nhiều bước chân hơn ?</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ECA483-7C44-496C-843D-27DAADC1B694}"/>
              </a:ext>
            </a:extLst>
          </p:cNvPr>
          <p:cNvSpPr/>
          <p:nvPr/>
        </p:nvSpPr>
        <p:spPr>
          <a:xfrm>
            <a:off x="361950" y="333375"/>
            <a:ext cx="1160145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C04B8-B52E-48D7-BDA3-BFA650BE44B8}"/>
              </a:ext>
            </a:extLst>
          </p:cNvPr>
          <p:cNvSpPr txBox="1"/>
          <p:nvPr/>
        </p:nvSpPr>
        <p:spPr>
          <a:xfrm>
            <a:off x="1019175" y="514350"/>
            <a:ext cx="6534150"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984 với 4275 </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0F1A3AE-DC47-4B59-B58D-9539D343C0D4}"/>
              </a:ext>
            </a:extLst>
          </p:cNvPr>
          <p:cNvPicPr>
            <a:picLocks noChangeAspect="1"/>
          </p:cNvPicPr>
          <p:nvPr/>
        </p:nvPicPr>
        <p:blipFill>
          <a:blip r:embed="rId3"/>
          <a:stretch>
            <a:fillRect/>
          </a:stretch>
        </p:blipFill>
        <p:spPr>
          <a:xfrm>
            <a:off x="490537" y="1247775"/>
            <a:ext cx="4981107" cy="1905000"/>
          </a:xfrm>
          <a:prstGeom prst="rect">
            <a:avLst/>
          </a:prstGeom>
        </p:spPr>
      </p:pic>
      <p:sp>
        <p:nvSpPr>
          <p:cNvPr id="7" name="TextBox 6">
            <a:extLst>
              <a:ext uri="{FF2B5EF4-FFF2-40B4-BE49-F238E27FC236}">
                <a16:creationId xmlns:a16="http://schemas.microsoft.com/office/drawing/2014/main" id="{43FCEDC0-4820-4681-9984-2743CB43C18D}"/>
              </a:ext>
            </a:extLst>
          </p:cNvPr>
          <p:cNvSpPr txBox="1"/>
          <p:nvPr/>
        </p:nvSpPr>
        <p:spPr>
          <a:xfrm>
            <a:off x="5819774" y="1390650"/>
            <a:ext cx="6143625" cy="1569660"/>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984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4275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984 &lt; 4275 hay 4275 &gt; 984</a:t>
            </a:r>
          </a:p>
        </p:txBody>
      </p:sp>
      <p:sp>
        <p:nvSpPr>
          <p:cNvPr id="8" name="Rectangle: Rounded Corners 7">
            <a:extLst>
              <a:ext uri="{FF2B5EF4-FFF2-40B4-BE49-F238E27FC236}">
                <a16:creationId xmlns:a16="http://schemas.microsoft.com/office/drawing/2014/main" id="{75BFEC06-2973-4AA9-BB2F-6F14001305A1}"/>
              </a:ext>
            </a:extLst>
          </p:cNvPr>
          <p:cNvSpPr/>
          <p:nvPr/>
        </p:nvSpPr>
        <p:spPr>
          <a:xfrm>
            <a:off x="1209675" y="3505200"/>
            <a:ext cx="9229725" cy="1866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730B674-8EDA-4F47-9F64-A469A9A5D2DC}"/>
              </a:ext>
            </a:extLst>
          </p:cNvPr>
          <p:cNvSpPr txBox="1"/>
          <p:nvPr/>
        </p:nvSpPr>
        <p:spPr>
          <a:xfrm>
            <a:off x="1638299" y="3629025"/>
            <a:ext cx="9001126"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2 </a:t>
            </a:r>
            <a:r>
              <a:rPr lang="en-US" sz="3200" b="1" dirty="0" err="1">
                <a:latin typeface="Cambria" panose="02040503050406030204" pitchFamily="18" charset="0"/>
                <a:ea typeface="Cambria" panose="02040503050406030204" pitchFamily="18" charset="0"/>
              </a:rPr>
              <a:t>số</a:t>
            </a:r>
            <a:endParaRPr lang="en-US" sz="3200" b="1" dirty="0">
              <a:latin typeface="Cambria" panose="02040503050406030204" pitchFamily="18" charset="0"/>
              <a:ea typeface="Cambria" panose="02040503050406030204" pitchFamily="18" charset="0"/>
            </a:endParaRPr>
          </a:p>
          <a:p>
            <a:pPr marL="514350" indent="-514350">
              <a:buAutoNum type="alphaLcParenR"/>
            </a:pPr>
            <a:r>
              <a:rPr lang="vi-VN" sz="3200" b="1" dirty="0">
                <a:latin typeface="Cambria" panose="02040503050406030204" pitchFamily="18" charset="0"/>
                <a:ea typeface="Cambria" panose="02040503050406030204" pitchFamily="18" charset="0"/>
              </a:rPr>
              <a:t>Số nào có ít chữ số hơn thì bé hơn.</a:t>
            </a:r>
            <a:endParaRPr lang="en-US" sz="3200" b="1" dirty="0">
              <a:latin typeface="Cambria" panose="02040503050406030204" pitchFamily="18" charset="0"/>
              <a:ea typeface="Cambria" panose="02040503050406030204" pitchFamily="18" charset="0"/>
            </a:endParaRPr>
          </a:p>
          <a:p>
            <a:pPr marL="514350" indent="-514350">
              <a:buAutoNum type="alphaLcParenR"/>
            </a:pPr>
            <a:r>
              <a:rPr lang="vi-VN" sz="3200" b="1" dirty="0">
                <a:latin typeface="Cambria" panose="02040503050406030204" pitchFamily="18" charset="0"/>
                <a:ea typeface="Cambria" panose="02040503050406030204" pitchFamily="18" charset="0"/>
              </a:rPr>
              <a:t>Số nào có nhiều chữ số hơn thì lớn hơn.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wipe(down)">
                                      <p:cBhvr>
                                        <p:cTn id="42" dur="500"/>
                                        <p:tgtEl>
                                          <p:spTgt spid="1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xEl>
                                              <p:pRg st="2" end="2"/>
                                            </p:txEl>
                                          </p:spTgt>
                                        </p:tgtEl>
                                        <p:attrNameLst>
                                          <p:attrName>style.visibility</p:attrName>
                                        </p:attrNameLst>
                                      </p:cBhvr>
                                      <p:to>
                                        <p:strVal val="visible"/>
                                      </p:to>
                                    </p:set>
                                    <p:animEffect transition="in" filter="wipe(down)">
                                      <p:cBhvr>
                                        <p:cTn id="4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8" grpId="0" animBg="1"/>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ECA483-7C44-496C-843D-27DAADC1B694}"/>
              </a:ext>
            </a:extLst>
          </p:cNvPr>
          <p:cNvSpPr/>
          <p:nvPr/>
        </p:nvSpPr>
        <p:spPr>
          <a:xfrm>
            <a:off x="361950" y="333375"/>
            <a:ext cx="1160145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BFC04B8-B52E-48D7-BDA3-BFA650BE44B8}"/>
              </a:ext>
            </a:extLst>
          </p:cNvPr>
          <p:cNvSpPr txBox="1"/>
          <p:nvPr/>
        </p:nvSpPr>
        <p:spPr>
          <a:xfrm>
            <a:off x="1019175" y="514350"/>
            <a:ext cx="6534150" cy="584775"/>
          </a:xfrm>
          <a:prstGeom prst="rect">
            <a:avLst/>
          </a:prstGeom>
          <a:noFill/>
        </p:spPr>
        <p:txBody>
          <a:bodyPr wrap="square" rtlCol="0">
            <a:spAutoFit/>
          </a:bodyPr>
          <a:lstStyle/>
          <a:p>
            <a:pPr lvl="0"/>
            <a:r>
              <a:rPr lang="de-DE" sz="3200" b="1" dirty="0">
                <a:solidFill>
                  <a:srgbClr val="000000"/>
                </a:solidFill>
                <a:latin typeface="Cambria" panose="02040503050406030204" pitchFamily="18" charset="0"/>
                <a:ea typeface="Cambria" panose="02040503050406030204" pitchFamily="18" charset="0"/>
              </a:rPr>
              <a:t>b) So sánh 4275 với 4228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43FCEDC0-4820-4681-9984-2743CB43C18D}"/>
              </a:ext>
            </a:extLst>
          </p:cNvPr>
          <p:cNvSpPr txBox="1"/>
          <p:nvPr/>
        </p:nvSpPr>
        <p:spPr>
          <a:xfrm>
            <a:off x="5419726" y="1390650"/>
            <a:ext cx="6543674" cy="2246769"/>
          </a:xfrm>
          <a:prstGeom prst="rect">
            <a:avLst/>
          </a:prstGeom>
          <a:noFill/>
        </p:spPr>
        <p:txBody>
          <a:bodyPr wrap="square" rtlCol="0">
            <a:spAutoFit/>
          </a:bodyPr>
          <a:lstStyle/>
          <a:p>
            <a:pPr lvl="0"/>
            <a:r>
              <a:rPr lang="en-US" sz="2800" b="1" i="1" dirty="0" err="1">
                <a:solidFill>
                  <a:srgbClr val="000000"/>
                </a:solidFill>
                <a:latin typeface="Cambria" panose="02040503050406030204" pitchFamily="18" charset="0"/>
                <a:ea typeface="Cambria" panose="02040503050406030204" pitchFamily="18" charset="0"/>
              </a:rPr>
              <a:t>Số</a:t>
            </a:r>
            <a:r>
              <a:rPr lang="en-US" sz="2800" b="1" i="1" dirty="0">
                <a:solidFill>
                  <a:srgbClr val="000000"/>
                </a:solidFill>
                <a:latin typeface="Cambria" panose="02040503050406030204" pitchFamily="18" charset="0"/>
                <a:ea typeface="Cambria" panose="02040503050406030204" pitchFamily="18" charset="0"/>
              </a:rPr>
              <a:t> 4275 </a:t>
            </a:r>
            <a:r>
              <a:rPr lang="en-US" sz="2800" b="1" i="1" dirty="0" err="1">
                <a:solidFill>
                  <a:srgbClr val="000000"/>
                </a:solidFill>
                <a:latin typeface="Cambria" panose="02040503050406030204" pitchFamily="18" charset="0"/>
                <a:ea typeface="Cambria" panose="02040503050406030204" pitchFamily="18" charset="0"/>
              </a:rPr>
              <a:t>và</a:t>
            </a:r>
            <a:r>
              <a:rPr lang="en-US" sz="2800" b="1" i="1" dirty="0">
                <a:solidFill>
                  <a:srgbClr val="000000"/>
                </a:solidFill>
                <a:latin typeface="Cambria" panose="02040503050406030204" pitchFamily="18" charset="0"/>
                <a:ea typeface="Cambria" panose="02040503050406030204" pitchFamily="18" charset="0"/>
              </a:rPr>
              <a:t> 4228 </a:t>
            </a:r>
            <a:r>
              <a:rPr lang="en-US" sz="2800" b="1" i="1" dirty="0" err="1">
                <a:solidFill>
                  <a:srgbClr val="000000"/>
                </a:solidFill>
                <a:latin typeface="Cambria" panose="02040503050406030204" pitchFamily="18" charset="0"/>
                <a:ea typeface="Cambria" panose="02040503050406030204" pitchFamily="18" charset="0"/>
              </a:rPr>
              <a:t>cùng</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có</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bốn</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chữ</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số</a:t>
            </a:r>
            <a:r>
              <a:rPr lang="en-US" sz="2800" b="1" i="1" dirty="0">
                <a:solidFill>
                  <a:srgbClr val="000000"/>
                </a:solidFill>
                <a:latin typeface="Cambria" panose="02040503050406030204" pitchFamily="18" charset="0"/>
                <a:ea typeface="Cambria" panose="02040503050406030204" pitchFamily="18" charset="0"/>
              </a:rPr>
              <a:t>. </a:t>
            </a:r>
          </a:p>
          <a:p>
            <a:pPr lvl="0"/>
            <a:r>
              <a:rPr lang="en-US" sz="2800" dirty="0">
                <a:solidFill>
                  <a:srgbClr val="000000"/>
                </a:solidFill>
                <a:latin typeface="Cambria" panose="02040503050406030204" pitchFamily="18" charset="0"/>
                <a:ea typeface="Cambria" panose="02040503050406030204" pitchFamily="18" charset="0"/>
              </a:rPr>
              <a:t>Ta so </a:t>
            </a:r>
            <a:r>
              <a:rPr lang="en-US" sz="2800" dirty="0" err="1">
                <a:solidFill>
                  <a:srgbClr val="000000"/>
                </a:solidFill>
                <a:latin typeface="Cambria" panose="02040503050406030204" pitchFamily="18" charset="0"/>
                <a:ea typeface="Cambria" panose="02040503050406030204" pitchFamily="18" charset="0"/>
              </a:rPr>
              <a:t>sánh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từng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cặp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chữ</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từ</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trái</a:t>
            </a:r>
            <a:r>
              <a:rPr lang="en-US" sz="2800" dirty="0">
                <a:solidFill>
                  <a:srgbClr val="000000"/>
                </a:solidFill>
                <a:latin typeface="Cambria" panose="02040503050406030204" pitchFamily="18" charset="0"/>
                <a:ea typeface="Cambria" panose="02040503050406030204" pitchFamily="18" charset="0"/>
              </a:rPr>
              <a:t> sang </a:t>
            </a:r>
            <a:r>
              <a:rPr lang="en-US" sz="2800" dirty="0" err="1">
                <a:solidFill>
                  <a:srgbClr val="000000"/>
                </a:solidFill>
                <a:latin typeface="Cambria" panose="02040503050406030204" pitchFamily="18" charset="0"/>
                <a:ea typeface="Cambria" panose="02040503050406030204" pitchFamily="18" charset="0"/>
              </a:rPr>
              <a:t>phải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Cặp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chữ</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đầu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nhau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7&gt; 2. </a:t>
            </a:r>
          </a:p>
          <a:p>
            <a:pPr lvl="0"/>
            <a:r>
              <a:rPr lang="es-ES" sz="2800" b="1" dirty="0" err="1">
                <a:solidFill>
                  <a:srgbClr val="000000"/>
                </a:solidFill>
                <a:latin typeface="Cambria" panose="02040503050406030204" pitchFamily="18" charset="0"/>
                <a:ea typeface="Cambria" panose="02040503050406030204" pitchFamily="18" charset="0"/>
              </a:rPr>
              <a:t>Vậy</a:t>
            </a:r>
            <a:r>
              <a:rPr lang="es-ES" sz="2800" b="1" dirty="0">
                <a:solidFill>
                  <a:srgbClr val="000000"/>
                </a:solidFill>
                <a:latin typeface="Cambria" panose="02040503050406030204" pitchFamily="18" charset="0"/>
                <a:ea typeface="Cambria" panose="02040503050406030204" pitchFamily="18" charset="0"/>
              </a:rPr>
              <a:t> 4275 &gt; 4228 hay 4228 &lt; 4275</a:t>
            </a:r>
            <a:endParaRPr lang="en-US" sz="2800" b="1" dirty="0">
              <a:solidFill>
                <a:srgbClr val="00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5BFEC06-2973-4AA9-BB2F-6F14001305A1}"/>
              </a:ext>
            </a:extLst>
          </p:cNvPr>
          <p:cNvSpPr/>
          <p:nvPr/>
        </p:nvSpPr>
        <p:spPr>
          <a:xfrm>
            <a:off x="1352550" y="4000500"/>
            <a:ext cx="9820275" cy="24764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730B674-8EDA-4F47-9F64-A469A9A5D2DC}"/>
              </a:ext>
            </a:extLst>
          </p:cNvPr>
          <p:cNvSpPr txBox="1"/>
          <p:nvPr/>
        </p:nvSpPr>
        <p:spPr>
          <a:xfrm>
            <a:off x="1571625" y="3995678"/>
            <a:ext cx="9191625" cy="2862322"/>
          </a:xfrm>
          <a:prstGeom prst="rect">
            <a:avLst/>
          </a:prstGeom>
          <a:noFill/>
        </p:spPr>
        <p:txBody>
          <a:bodyPr wrap="square" rtlCol="0">
            <a:spAutoFit/>
          </a:bodyPr>
          <a:lstStyle/>
          <a:p>
            <a:pPr lvl="0"/>
            <a:r>
              <a:rPr lang="en-US" sz="3000" b="1" dirty="0" err="1">
                <a:solidFill>
                  <a:srgbClr val="000000"/>
                </a:solidFill>
                <a:latin typeface="Cambria" panose="02040503050406030204" pitchFamily="18" charset="0"/>
                <a:ea typeface="Cambria" panose="02040503050406030204" pitchFamily="18" charset="0"/>
              </a:rPr>
              <a:t>Nếu</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hai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có</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cùng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chữ</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số</a:t>
            </a:r>
            <a:r>
              <a:rPr lang="en-US" sz="3000" b="1" dirty="0">
                <a:solidFill>
                  <a:srgbClr val="000000"/>
                </a:solidFill>
                <a:latin typeface="Cambria" panose="02040503050406030204" pitchFamily="18" charset="0"/>
                <a:ea typeface="Cambria" panose="02040503050406030204" pitchFamily="18" charset="0"/>
              </a:rPr>
              <a:t>:</a:t>
            </a:r>
          </a:p>
          <a:p>
            <a:pPr lvl="0" algn="just"/>
            <a:r>
              <a:rPr lang="vi-VN" sz="3000" b="1" dirty="0">
                <a:solidFill>
                  <a:srgbClr val="000000"/>
                </a:solidFill>
                <a:latin typeface="Cambria" panose="02040503050406030204" pitchFamily="18" charset="0"/>
                <a:ea typeface="Cambria" panose="02040503050406030204" pitchFamily="18" charset="0"/>
              </a:rPr>
              <a:t>Lần lượt so sánh từng cặp chữ số trên cùng một hàng, kể từ trái sang phải, cho đến khi xuất hiện cặp chữ số đầu tiên khác nhau. Số nào chứa chữ số lớn hơn thì lớn hơn.</a:t>
            </a:r>
            <a:endParaRPr lang="en-US" sz="3000" b="1" dirty="0">
              <a:solidFill>
                <a:srgbClr val="000000"/>
              </a:solidFill>
              <a:latin typeface="Cambria" panose="02040503050406030204" pitchFamily="18" charset="0"/>
              <a:ea typeface="Cambria" panose="02040503050406030204" pitchFamily="18" charset="0"/>
            </a:endParaRPr>
          </a:p>
          <a:p>
            <a:pPr lvl="0"/>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E260A91-8D6E-420A-A274-042BBCA6BC31}"/>
              </a:ext>
            </a:extLst>
          </p:cNvPr>
          <p:cNvPicPr>
            <a:picLocks noChangeAspect="1"/>
          </p:cNvPicPr>
          <p:nvPr/>
        </p:nvPicPr>
        <p:blipFill>
          <a:blip r:embed="rId3"/>
          <a:stretch>
            <a:fillRect/>
          </a:stretch>
        </p:blipFill>
        <p:spPr>
          <a:xfrm>
            <a:off x="776287" y="1281112"/>
            <a:ext cx="4481513" cy="2360333"/>
          </a:xfrm>
          <a:prstGeom prst="rect">
            <a:avLst/>
          </a:prstGeom>
        </p:spPr>
      </p:pic>
    </p:spTree>
    <p:extLst>
      <p:ext uri="{BB962C8B-B14F-4D97-AF65-F5344CB8AC3E}">
        <p14:creationId xmlns:p14="http://schemas.microsoft.com/office/powerpoint/2010/main" val="3944851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wipe(down)">
                                      <p:cBhvr>
                                        <p:cTn id="4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8" grpId="0" animBg="1"/>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4" name="Picture 3">
            <a:extLst>
              <a:ext uri="{FF2B5EF4-FFF2-40B4-BE49-F238E27FC236}">
                <a16:creationId xmlns:a16="http://schemas.microsoft.com/office/drawing/2014/main" id="{080A53C0-4B52-402E-B242-0FC97F157CA7}"/>
              </a:ext>
            </a:extLst>
          </p:cNvPr>
          <p:cNvPicPr>
            <a:picLocks noChangeAspect="1"/>
          </p:cNvPicPr>
          <p:nvPr/>
        </p:nvPicPr>
        <p:blipFill>
          <a:blip r:embed="rId3"/>
          <a:stretch>
            <a:fillRect/>
          </a:stretch>
        </p:blipFill>
        <p:spPr>
          <a:xfrm>
            <a:off x="2712452" y="1711306"/>
            <a:ext cx="6442433" cy="3359187"/>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B895523-6861-4E08-9942-7189AFCA7EFC}"/>
              </a:ext>
            </a:extLst>
          </p:cNvPr>
          <p:cNvPicPr>
            <a:picLocks noChangeAspect="1"/>
          </p:cNvPicPr>
          <p:nvPr/>
        </p:nvPicPr>
        <p:blipFill>
          <a:blip r:embed="rId2"/>
          <a:stretch>
            <a:fillRect/>
          </a:stretch>
        </p:blipFill>
        <p:spPr>
          <a:xfrm>
            <a:off x="847725" y="623888"/>
            <a:ext cx="1342870" cy="1023938"/>
          </a:xfrm>
          <a:prstGeom prst="rect">
            <a:avLst/>
          </a:prstGeom>
        </p:spPr>
      </p:pic>
      <p:pic>
        <p:nvPicPr>
          <p:cNvPr id="11" name="Picture 10">
            <a:extLst>
              <a:ext uri="{FF2B5EF4-FFF2-40B4-BE49-F238E27FC236}">
                <a16:creationId xmlns:a16="http://schemas.microsoft.com/office/drawing/2014/main" id="{AD0A9D37-995C-4C06-83D6-339C690E66CF}"/>
              </a:ext>
            </a:extLst>
          </p:cNvPr>
          <p:cNvPicPr>
            <a:picLocks noChangeAspect="1"/>
          </p:cNvPicPr>
          <p:nvPr/>
        </p:nvPicPr>
        <p:blipFill>
          <a:blip r:embed="rId3"/>
          <a:stretch>
            <a:fillRect/>
          </a:stretch>
        </p:blipFill>
        <p:spPr>
          <a:xfrm>
            <a:off x="666749" y="2028621"/>
            <a:ext cx="10791825" cy="1773565"/>
          </a:xfrm>
          <a:prstGeom prst="rect">
            <a:avLst/>
          </a:prstGeom>
        </p:spPr>
      </p:pic>
      <p:pic>
        <p:nvPicPr>
          <p:cNvPr id="25" name="Picture 24">
            <a:extLst>
              <a:ext uri="{FF2B5EF4-FFF2-40B4-BE49-F238E27FC236}">
                <a16:creationId xmlns:a16="http://schemas.microsoft.com/office/drawing/2014/main" id="{C93942C8-E8A1-4D31-8812-F833762F4C11}"/>
              </a:ext>
            </a:extLst>
          </p:cNvPr>
          <p:cNvPicPr>
            <a:picLocks noChangeAspect="1"/>
          </p:cNvPicPr>
          <p:nvPr/>
        </p:nvPicPr>
        <p:blipFill>
          <a:blip r:embed="rId4"/>
          <a:stretch>
            <a:fillRect/>
          </a:stretch>
        </p:blipFill>
        <p:spPr>
          <a:xfrm>
            <a:off x="8410564" y="3875386"/>
            <a:ext cx="3129131" cy="2540802"/>
          </a:xfrm>
          <a:prstGeom prst="rect">
            <a:avLst/>
          </a:prstGeom>
        </p:spPr>
      </p:pic>
      <p:sp>
        <p:nvSpPr>
          <p:cNvPr id="12" name="Oval 11">
            <a:extLst>
              <a:ext uri="{FF2B5EF4-FFF2-40B4-BE49-F238E27FC236}">
                <a16:creationId xmlns:a16="http://schemas.microsoft.com/office/drawing/2014/main" id="{6196B2B9-6D5B-4E35-A5F2-31DB4BFCCAA1}"/>
              </a:ext>
            </a:extLst>
          </p:cNvPr>
          <p:cNvSpPr/>
          <p:nvPr/>
        </p:nvSpPr>
        <p:spPr>
          <a:xfrm>
            <a:off x="1743075" y="21621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&lt;</a:t>
            </a:r>
          </a:p>
        </p:txBody>
      </p:sp>
      <p:sp>
        <p:nvSpPr>
          <p:cNvPr id="34" name="Oval 33">
            <a:extLst>
              <a:ext uri="{FF2B5EF4-FFF2-40B4-BE49-F238E27FC236}">
                <a16:creationId xmlns:a16="http://schemas.microsoft.com/office/drawing/2014/main" id="{863C6AAA-AE65-452B-A522-B032B05AA7D2}"/>
              </a:ext>
            </a:extLst>
          </p:cNvPr>
          <p:cNvSpPr/>
          <p:nvPr/>
        </p:nvSpPr>
        <p:spPr>
          <a:xfrm>
            <a:off x="5676900" y="2171700"/>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&gt;</a:t>
            </a:r>
          </a:p>
        </p:txBody>
      </p:sp>
      <p:sp>
        <p:nvSpPr>
          <p:cNvPr id="40" name="Oval 39">
            <a:extLst>
              <a:ext uri="{FF2B5EF4-FFF2-40B4-BE49-F238E27FC236}">
                <a16:creationId xmlns:a16="http://schemas.microsoft.com/office/drawing/2014/main" id="{671FE4E7-2F2B-449F-93F6-53253A047538}"/>
              </a:ext>
            </a:extLst>
          </p:cNvPr>
          <p:cNvSpPr/>
          <p:nvPr/>
        </p:nvSpPr>
        <p:spPr>
          <a:xfrm>
            <a:off x="9601200" y="218122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
        <p:nvSpPr>
          <p:cNvPr id="41" name="Oval 40">
            <a:extLst>
              <a:ext uri="{FF2B5EF4-FFF2-40B4-BE49-F238E27FC236}">
                <a16:creationId xmlns:a16="http://schemas.microsoft.com/office/drawing/2014/main" id="{B55739F6-0F47-4B4D-A3BF-8584E08C0CA0}"/>
              </a:ext>
            </a:extLst>
          </p:cNvPr>
          <p:cNvSpPr/>
          <p:nvPr/>
        </p:nvSpPr>
        <p:spPr>
          <a:xfrm>
            <a:off x="1762125" y="3009900"/>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&gt;</a:t>
            </a:r>
          </a:p>
        </p:txBody>
      </p:sp>
      <p:sp>
        <p:nvSpPr>
          <p:cNvPr id="42" name="Oval 41">
            <a:extLst>
              <a:ext uri="{FF2B5EF4-FFF2-40B4-BE49-F238E27FC236}">
                <a16:creationId xmlns:a16="http://schemas.microsoft.com/office/drawing/2014/main" id="{C7E2074B-9986-4AB2-BDDD-E27C706C0216}"/>
              </a:ext>
            </a:extLst>
          </p:cNvPr>
          <p:cNvSpPr/>
          <p:nvPr/>
        </p:nvSpPr>
        <p:spPr>
          <a:xfrm>
            <a:off x="5695950" y="30003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
        <p:nvSpPr>
          <p:cNvPr id="44" name="Oval 43">
            <a:extLst>
              <a:ext uri="{FF2B5EF4-FFF2-40B4-BE49-F238E27FC236}">
                <a16:creationId xmlns:a16="http://schemas.microsoft.com/office/drawing/2014/main" id="{6D77B620-C925-40C3-BE30-E4FA2A204C1C}"/>
              </a:ext>
            </a:extLst>
          </p:cNvPr>
          <p:cNvSpPr/>
          <p:nvPr/>
        </p:nvSpPr>
        <p:spPr>
          <a:xfrm>
            <a:off x="9610725" y="3000375"/>
            <a:ext cx="676275" cy="67627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&lt;</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P spid="40" grpId="0" animBg="1"/>
      <p:bldP spid="41" grpId="0" animBg="1"/>
      <p:bldP spid="42"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artoon students Royalty Free Vector Image - VectorStock">
            <a:extLst>
              <a:ext uri="{FF2B5EF4-FFF2-40B4-BE49-F238E27FC236}">
                <a16:creationId xmlns:a16="http://schemas.microsoft.com/office/drawing/2014/main" id="{04DD9B97-4105-4E96-BB68-49039F2056D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682318" y="3411074"/>
            <a:ext cx="3915912" cy="366659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5E23983-BBE1-4160-AC83-C6A9559EC2AA}"/>
              </a:ext>
            </a:extLst>
          </p:cNvPr>
          <p:cNvGrpSpPr/>
          <p:nvPr/>
        </p:nvGrpSpPr>
        <p:grpSpPr>
          <a:xfrm>
            <a:off x="674914" y="555172"/>
            <a:ext cx="10355035" cy="2587316"/>
            <a:chOff x="6935459" y="-180163"/>
            <a:chExt cx="4748393" cy="2217897"/>
          </a:xfrm>
        </p:grpSpPr>
        <p:sp>
          <p:nvSpPr>
            <p:cNvPr id="23" name="Rounded Rectangular Callout 4">
              <a:extLst>
                <a:ext uri="{FF2B5EF4-FFF2-40B4-BE49-F238E27FC236}">
                  <a16:creationId xmlns:a16="http://schemas.microsoft.com/office/drawing/2014/main" id="{37F450FA-4AFA-478F-8E19-DF4855344C89}"/>
                </a:ext>
              </a:extLst>
            </p:cNvPr>
            <p:cNvSpPr/>
            <p:nvPr/>
          </p:nvSpPr>
          <p:spPr>
            <a:xfrm>
              <a:off x="7077075" y="-180163"/>
              <a:ext cx="4606777" cy="2217897"/>
            </a:xfrm>
            <a:prstGeom prst="wedgeRoundRectCallout">
              <a:avLst>
                <a:gd name="adj1" fmla="val -17543"/>
                <a:gd name="adj2" fmla="val 629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Rounded Rectangular Callout 18">
              <a:extLst>
                <a:ext uri="{FF2B5EF4-FFF2-40B4-BE49-F238E27FC236}">
                  <a16:creationId xmlns:a16="http://schemas.microsoft.com/office/drawing/2014/main" id="{29F1DFAE-F600-4B9B-A69F-9CA2B6518F82}"/>
                </a:ext>
              </a:extLst>
            </p:cNvPr>
            <p:cNvSpPr/>
            <p:nvPr/>
          </p:nvSpPr>
          <p:spPr>
            <a:xfrm>
              <a:off x="6935459" y="-180163"/>
              <a:ext cx="4748392" cy="2217897"/>
            </a:xfrm>
            <a:prstGeom prst="wedgeRoundRectCallout">
              <a:avLst>
                <a:gd name="adj1" fmla="val 2420"/>
                <a:gd name="adj2" fmla="val 612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marR="0" indent="-342900" algn="just">
                <a:lnSpc>
                  <a:spcPct val="120000"/>
                </a:lnSpc>
                <a:spcBef>
                  <a:spcPts val="0"/>
                </a:spcBef>
                <a:spcAft>
                  <a:spcPts val="0"/>
                </a:spcAft>
                <a:buFont typeface="Arial" panose="020B0604020202020204" pitchFamily="34" charset="0"/>
                <a:buChar char="•"/>
              </a:pPr>
              <a:r>
                <a:rPr lang="nl-NL" sz="2800" b="1" dirty="0">
                  <a:solidFill>
                    <a:srgbClr val="FF0000"/>
                  </a:solidFill>
                  <a:effectLst/>
                  <a:latin typeface="Cambria" panose="02040503050406030204" pitchFamily="18" charset="0"/>
                  <a:ea typeface="Cambria" panose="02040503050406030204" pitchFamily="18" charset="0"/>
                </a:rPr>
                <a:t>Trong hai số, nếu số nào có nhiều chữ số hơn thì lớn hơn.</a:t>
              </a:r>
            </a:p>
            <a:p>
              <a:pPr marL="342900" marR="0" indent="-342900" algn="just">
                <a:lnSpc>
                  <a:spcPct val="120000"/>
                </a:lnSpc>
                <a:spcBef>
                  <a:spcPts val="0"/>
                </a:spcBef>
                <a:spcAft>
                  <a:spcPts val="0"/>
                </a:spcAft>
                <a:buFont typeface="Arial" panose="020B0604020202020204" pitchFamily="34" charset="0"/>
                <a:buChar char="•"/>
              </a:pPr>
              <a:r>
                <a:rPr lang="nl-NL" sz="2800" b="1" dirty="0">
                  <a:solidFill>
                    <a:srgbClr val="FF0000"/>
                  </a:solidFill>
                  <a:effectLst/>
                  <a:latin typeface="Cambria" panose="02040503050406030204" pitchFamily="18" charset="0"/>
                  <a:ea typeface="Cambria" panose="02040503050406030204" pitchFamily="18" charset="0"/>
                </a:rPr>
                <a:t>Nếu hai số có cùng số chữ số thì ta so sánh các cặp chữ số theo từng hàng, bắt đầu từ trái sang phải, cho đến khi xuất hiện cặp chữ số đầu tiên khác nhau. Số nào chứa chữ số lớn hơn thì lớn hơn.</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0298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5" name="Picture 4">
            <a:extLst>
              <a:ext uri="{FF2B5EF4-FFF2-40B4-BE49-F238E27FC236}">
                <a16:creationId xmlns:a16="http://schemas.microsoft.com/office/drawing/2014/main" id="{CED606EB-9492-4358-AC91-1507DE2C2635}"/>
              </a:ext>
            </a:extLst>
          </p:cNvPr>
          <p:cNvPicPr>
            <a:picLocks noChangeAspect="1"/>
          </p:cNvPicPr>
          <p:nvPr/>
        </p:nvPicPr>
        <p:blipFill>
          <a:blip r:embed="rId3"/>
          <a:stretch>
            <a:fillRect/>
          </a:stretch>
        </p:blipFill>
        <p:spPr>
          <a:xfrm>
            <a:off x="3250081" y="2079006"/>
            <a:ext cx="5291787" cy="2566638"/>
          </a:xfrm>
          <a:prstGeom prst="rect">
            <a:avLst/>
          </a:prstGeom>
        </p:spPr>
      </p:pic>
    </p:spTree>
    <p:extLst>
      <p:ext uri="{BB962C8B-B14F-4D97-AF65-F5344CB8AC3E}">
        <p14:creationId xmlns:p14="http://schemas.microsoft.com/office/powerpoint/2010/main" val="382277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71500" marR="0" lvl="0" indent="-571500" algn="just" defTabSz="4572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so sánh các số, nếu hai không cùng số chữ số thì em so sánh thế nào ?</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571500" marR="0" lvl="0" indent="-571500" algn="just" defTabSz="4572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hai số không cùng số chữ số thì ta so sánh thế nào ?</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 presetClass="mediacall" presetSubtype="0" fill="hold" nodeType="withEffect">
                                  <p:stCondLst>
                                    <p:cond delay="0"/>
                                  </p:stCondLst>
                                  <p:childTnLst>
                                    <p:cmd type="call" cmd="playFrom(0.0)">
                                      <p:cBhvr>
                                        <p:cTn id="12"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7199" b="1" i="0" u="none" strike="noStrike" kern="1200" cap="all" spc="0" normalizeH="0" baseline="0" noProof="0" dirty="0">
                <a:ln w="0"/>
                <a:solidFill>
                  <a:srgbClr val="0070C0"/>
                </a:solidFill>
                <a:effectLst>
                  <a:reflection blurRad="12700" stA="50000" endPos="50000" dist="5000" dir="5400000" sy="-100000" rotWithShape="0"/>
                </a:effectLst>
                <a:uLnTx/>
                <a:uFillTx/>
                <a:latin typeface="Calibri"/>
                <a:ea typeface="+mn-ea"/>
                <a:cs typeface="+mn-cs"/>
              </a:rPr>
              <a:t>BẢO VỆ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7199" b="1" i="0" u="none" strike="noStrike" kern="1200" cap="all" spc="0" normalizeH="0" baseline="0" noProof="0" dirty="0">
                <a:ln w="0"/>
                <a:solidFill>
                  <a:srgbClr val="0070C0"/>
                </a:solidFill>
                <a:effectLst>
                  <a:reflection blurRad="12700" stA="50000" endPos="50000" dist="5000" dir="5400000" sy="-100000" rotWithShape="0"/>
                </a:effectLst>
                <a:uLnTx/>
                <a:uFillTx/>
                <a:latin typeface="Calibri"/>
                <a:ea typeface="+mn-ea"/>
                <a:cs typeface="+mn-cs"/>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685735" y="3915924"/>
              <a:ext cx="3194693" cy="1815882"/>
            </a:xfrm>
            <a:prstGeom prst="rect">
              <a:avLst/>
            </a:prstGeom>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ơi</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thành</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phố</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mình</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đang</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bị</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799" b="0" i="0" u="none" strike="noStrike" kern="1200" cap="none" spc="0" normalizeH="0" baseline="0" noProof="0" dirty="0">
                  <a:ln>
                    <a:noFill/>
                  </a:ln>
                  <a:solidFill>
                    <a:prstClr val="black"/>
                  </a:solidFill>
                  <a:effectLst/>
                  <a:uLnTx/>
                  <a:uFillTx/>
                  <a:latin typeface="Calibri"/>
                  <a:ea typeface="+mn-ea"/>
                  <a:cs typeface="+mn-cs"/>
                </a:rPr>
                <a:t> con vi-rut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đe</a:t>
              </a:r>
              <a:r>
                <a:rPr kumimoji="0" lang="en-US" sz="2799" b="0" i="0" u="none" strike="noStrike" kern="1200" cap="none" spc="0" normalizeH="0" baseline="0" noProof="0" dirty="0">
                  <a:ln>
                    <a:noFill/>
                  </a:ln>
                  <a:solidFill>
                    <a:prstClr val="black"/>
                  </a:solidFill>
                  <a:effectLst/>
                  <a:uLnTx/>
                  <a:uFillTx/>
                  <a:latin typeface="Calibri"/>
                  <a:ea typeface="+mn-ea"/>
                  <a:cs typeface="+mn-cs"/>
                </a:rPr>
                <a:t> </a:t>
              </a:r>
              <a:r>
                <a:rPr kumimoji="0" lang="en-US" sz="2799" b="0" i="0" u="none" strike="noStrike" kern="1200" cap="none" spc="0" normalizeH="0" baseline="0" noProof="0" dirty="0" err="1">
                  <a:ln>
                    <a:noFill/>
                  </a:ln>
                  <a:solidFill>
                    <a:prstClr val="black"/>
                  </a:solidFill>
                  <a:effectLst/>
                  <a:uLnTx/>
                  <a:uFillTx/>
                  <a:latin typeface="Calibri"/>
                  <a:ea typeface="+mn-ea"/>
                  <a:cs typeface="+mn-cs"/>
                </a:rPr>
                <a:t>dọa</a:t>
              </a:r>
              <a:r>
                <a:rPr kumimoji="0" lang="en-US" sz="2799"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8288172" y="3429793"/>
              <a:ext cx="3508441" cy="1815882"/>
            </a:xfrm>
            <a:prstGeom prst="rect">
              <a:avLst/>
            </a:prstGeom>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150" normalizeH="0" baseline="0" noProof="0" dirty="0" err="1">
                  <a:ln>
                    <a:noFill/>
                  </a:ln>
                  <a:solidFill>
                    <a:prstClr val="black"/>
                  </a:solidFill>
                  <a:effectLst/>
                  <a:uLnTx/>
                  <a:uFillTx/>
                  <a:latin typeface="Calibri"/>
                  <a:ea typeface="+mn-ea"/>
                  <a:cs typeface="+mn-cs"/>
                </a:rPr>
                <a:t>Các</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bạn</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hãy</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trả</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lời</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đúng</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các</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câu</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hỏi</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mà</a:t>
              </a:r>
              <a:r>
                <a:rPr kumimoji="0" lang="en-US" sz="2799" b="0" i="0" u="none" strike="noStrike" kern="1200" cap="none" spc="-150" normalizeH="0" baseline="0" noProof="0" dirty="0">
                  <a:ln>
                    <a:noFill/>
                  </a:ln>
                  <a:solidFill>
                    <a:prstClr val="black"/>
                  </a:solidFill>
                  <a:effectLst/>
                  <a:uLnTx/>
                  <a:uFillTx/>
                  <a:latin typeface="Calibri"/>
                  <a:ea typeface="+mn-ea"/>
                  <a:cs typeface="+mn-cs"/>
                </a:rPr>
                <a:t> vi-rut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đưa</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ra</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để</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chúng</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trở</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về</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hành</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tinh</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của</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chúng</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r>
                <a:rPr kumimoji="0" lang="en-US" sz="2799" b="0" i="0" u="none" strike="noStrike" kern="1200" cap="none" spc="-150" normalizeH="0" baseline="0" noProof="0" dirty="0" err="1">
                  <a:ln>
                    <a:noFill/>
                  </a:ln>
                  <a:solidFill>
                    <a:prstClr val="black"/>
                  </a:solidFill>
                  <a:effectLst/>
                  <a:uLnTx/>
                  <a:uFillTx/>
                  <a:latin typeface="Calibri"/>
                  <a:ea typeface="+mn-ea"/>
                  <a:cs typeface="+mn-cs"/>
                </a:rPr>
                <a:t>nhé</a:t>
              </a:r>
              <a:r>
                <a:rPr kumimoji="0" lang="en-US" sz="2799" b="0" i="0" u="none" strike="noStrike" kern="1200" cap="none" spc="-150" normalizeH="0" baseline="0" noProof="0" dirty="0">
                  <a:ln>
                    <a:noFill/>
                  </a:ln>
                  <a:solidFill>
                    <a:prstClr val="black"/>
                  </a:solidFill>
                  <a:effectLst/>
                  <a:uLnTx/>
                  <a:uFillTx/>
                  <a:latin typeface="Calibri"/>
                  <a:ea typeface="+mn-ea"/>
                  <a:cs typeface="+mn-cs"/>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all" spc="0" normalizeH="0" baseline="0" noProof="0" dirty="0">
                <a:ln w="0"/>
                <a:solidFill>
                  <a:srgbClr val="FF0000"/>
                </a:solidFill>
                <a:effectLst>
                  <a:reflection blurRad="12700" stA="50000" endPos="50000" dist="5000" dir="5400000" sy="-100000" rotWithShape="0"/>
                </a:effectLst>
                <a:uLnTx/>
                <a:uFillTx/>
                <a:latin typeface="Calibri"/>
                <a:ea typeface="+mn-ea"/>
                <a:cs typeface="+mn-cs"/>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black"/>
                </a:solidFill>
                <a:effectLst/>
                <a:uLnTx/>
                <a:uFillTx/>
                <a:latin typeface="Calibri"/>
                <a:ea typeface="+mn-ea"/>
                <a:cs typeface="+mn-cs"/>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Hoàn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thành</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50000"/>
              </a:lnSpc>
              <a:spcBef>
                <a:spcPts val="0"/>
              </a:spcBef>
              <a:spcAft>
                <a:spcPts val="0"/>
              </a:spcAft>
              <a:buClrTx/>
              <a:buSzTx/>
              <a:buFontTx/>
              <a:buNone/>
              <a:tabLst/>
              <a:defRPr/>
            </a:pPr>
            <a:r>
              <a:rPr kumimoji="0" lang="en-US" sz="5399" b="1" i="0" u="none" strike="noStrike" kern="1200" cap="none" spc="0" normalizeH="0" baseline="0" noProof="0" dirty="0" err="1">
                <a:ln>
                  <a:noFill/>
                </a:ln>
                <a:solidFill>
                  <a:prstClr val="black"/>
                </a:solidFill>
                <a:effectLst/>
                <a:uLnTx/>
                <a:uFillTx/>
                <a:latin typeface="Calibri"/>
                <a:ea typeface="+mn-ea"/>
                <a:cs typeface="+mn-cs"/>
              </a:rPr>
              <a:t>Đọc</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các</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r>
              <a:rPr kumimoji="0" lang="en-US" sz="5399" b="1" i="0" u="none" strike="noStrike" kern="1200" cap="none" spc="0" normalizeH="0" baseline="0" noProof="0" dirty="0" err="1">
                <a:ln>
                  <a:noFill/>
                </a:ln>
                <a:solidFill>
                  <a:prstClr val="black"/>
                </a:solidFill>
                <a:effectLst/>
                <a:uLnTx/>
                <a:uFillTx/>
                <a:latin typeface="Calibri"/>
                <a:ea typeface="+mn-ea"/>
                <a:cs typeface="+mn-cs"/>
              </a:rPr>
              <a:t>sau</a:t>
            </a:r>
            <a:r>
              <a:rPr kumimoji="0" lang="en-US" sz="5399"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126" rtl="0" eaLnBrk="1" fontAlgn="auto" latinLnBrk="0" hangingPunct="1">
              <a:lnSpc>
                <a:spcPct val="150000"/>
              </a:lnSpc>
              <a:spcBef>
                <a:spcPts val="0"/>
              </a:spcBef>
              <a:spcAft>
                <a:spcPts val="0"/>
              </a:spcAft>
              <a:buClrTx/>
              <a:buSzTx/>
              <a:buFontTx/>
              <a:buNone/>
              <a:tabLst/>
              <a:defRPr/>
            </a:pPr>
            <a:r>
              <a:rPr kumimoji="0" lang="en-US" sz="5399" b="1" i="0" u="none" strike="noStrike" kern="1200" cap="none" spc="0" normalizeH="0" baseline="0" noProof="0" dirty="0">
                <a:ln>
                  <a:noFill/>
                </a:ln>
                <a:solidFill>
                  <a:prstClr val="black"/>
                </a:solidFill>
                <a:effectLst/>
                <a:uLnTx/>
                <a:uFillTx/>
                <a:latin typeface="Calibri"/>
                <a:ea typeface="+mn-ea"/>
                <a:cs typeface="+mn-cs"/>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Câu</a:t>
            </a:r>
            <a:r>
              <a:rPr kumimoji="0" lang="en-US" sz="3599" b="1" i="0" u="none" strike="noStrike" kern="1200" cap="none" spc="0" normalizeH="0" baseline="0" noProof="0" dirty="0">
                <a:ln>
                  <a:noFill/>
                </a:ln>
                <a:solidFill>
                  <a:prstClr val="black"/>
                </a:solidFill>
                <a:effectLst/>
                <a:uLnTx/>
                <a:uFillTx/>
                <a:latin typeface="Calibri"/>
                <a:ea typeface="+mn-ea"/>
                <a:cs typeface="+mn-cs"/>
              </a:rPr>
              <a:t> 2: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Rectangle 3"/>
          <p:cNvSpPr/>
          <p:nvPr/>
        </p:nvSpPr>
        <p:spPr>
          <a:xfrm>
            <a:off x="1743074" y="2599094"/>
            <a:ext cx="10201275" cy="1200200"/>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7 992 = ........ + 900 + 90 +2</a:t>
            </a:r>
            <a:endParaRPr kumimoji="0" lang="en-US" sz="8798"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7 000</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Viết</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Hai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mươi</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chín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nghìn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bốn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trăm</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mười</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sáu</a:t>
            </a:r>
            <a:endParaRPr kumimoji="0" lang="en-US" sz="3599"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29 416</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err="1">
                <a:ln>
                  <a:noFill/>
                </a:ln>
                <a:solidFill>
                  <a:prstClr val="black"/>
                </a:solidFill>
                <a:effectLst/>
                <a:uLnTx/>
                <a:uFillTx/>
                <a:latin typeface="Calibri"/>
                <a:ea typeface="+mn-ea"/>
                <a:cs typeface="+mn-cs"/>
              </a:rPr>
              <a:t>Câu</a:t>
            </a:r>
            <a:r>
              <a:rPr kumimoji="0" lang="en-US" sz="3599" b="1" i="0" u="none" strike="noStrike" kern="1200" cap="none" spc="0" normalizeH="0" baseline="0" noProof="0" dirty="0">
                <a:ln>
                  <a:noFill/>
                </a:ln>
                <a:solidFill>
                  <a:prstClr val="black"/>
                </a:solidFill>
                <a:effectLst/>
                <a:uLnTx/>
                <a:uFillTx/>
                <a:latin typeface="Calibri"/>
                <a:ea typeface="+mn-ea"/>
                <a:cs typeface="+mn-cs"/>
              </a:rPr>
              <a:t> 4: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liền</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trước</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3599" b="1" i="0" u="none" strike="noStrike" kern="1200" cap="none" spc="0" normalizeH="0" baseline="0" noProof="0" dirty="0">
                <a:ln>
                  <a:noFill/>
                </a:ln>
                <a:solidFill>
                  <a:prstClr val="black"/>
                </a:solidFill>
                <a:effectLst/>
                <a:uLnTx/>
                <a:uFillTx/>
                <a:latin typeface="Calibri"/>
                <a:ea typeface="+mn-ea"/>
                <a:cs typeface="+mn-cs"/>
              </a:rPr>
              <a:t>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số</a:t>
            </a:r>
            <a:r>
              <a:rPr kumimoji="0" lang="en-US" sz="3599" b="1" i="0" u="none" strike="noStrike" kern="1200" cap="none" spc="0" normalizeH="0" baseline="0" noProof="0" dirty="0">
                <a:ln>
                  <a:noFill/>
                </a:ln>
                <a:solidFill>
                  <a:prstClr val="black"/>
                </a:solidFill>
                <a:effectLst/>
                <a:uLnTx/>
                <a:uFillTx/>
                <a:latin typeface="Calibri"/>
                <a:ea typeface="+mn-ea"/>
                <a:cs typeface="+mn-cs"/>
              </a:rPr>
              <a:t> 100 000 </a:t>
            </a:r>
            <a:r>
              <a:rPr kumimoji="0" lang="en-US" sz="3599" b="1" i="0" u="none" strike="noStrike" kern="1200" cap="none" spc="0" normalizeH="0" baseline="0" noProof="0" dirty="0" err="1">
                <a:ln>
                  <a:noFill/>
                </a:ln>
                <a:solidFill>
                  <a:prstClr val="black"/>
                </a:solidFill>
                <a:effectLst/>
                <a:uLnTx/>
                <a:uFillTx/>
                <a:latin typeface="Calibri"/>
                <a:ea typeface="+mn-ea"/>
                <a:cs typeface="+mn-cs"/>
              </a:rPr>
              <a:t>là</a:t>
            </a:r>
            <a:r>
              <a:rPr kumimoji="0" lang="en-US" sz="3599" b="1" i="0" u="none" strike="noStrike" kern="1200" cap="none" spc="0" normalizeH="0" baseline="0" noProof="0" dirty="0">
                <a:ln>
                  <a:noFill/>
                </a:ln>
                <a:solidFill>
                  <a:prstClr val="black"/>
                </a:solidFill>
                <a:effectLst/>
                <a:uLnTx/>
                <a:uFillTx/>
                <a:latin typeface="Calibri"/>
                <a:ea typeface="+mn-ea"/>
                <a:cs typeface="+mn-cs"/>
              </a:rPr>
              <a:t>?</a:t>
            </a:r>
          </a:p>
        </p:txBody>
      </p:sp>
      <p:sp>
        <p:nvSpPr>
          <p:cNvPr id="6" name="Rectangle 5"/>
          <p:cNvSpPr/>
          <p:nvPr/>
        </p:nvSpPr>
        <p:spPr>
          <a:xfrm>
            <a:off x="4981575" y="2599093"/>
            <a:ext cx="3027150" cy="120005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99 999</a:t>
            </a:r>
            <a:endParaRPr kumimoji="0" lang="en-US" sz="8798"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all" spc="0" normalizeH="0" baseline="0" noProof="0">
                <a:ln w="0"/>
                <a:solidFill>
                  <a:srgbClr val="FF0000"/>
                </a:solidFill>
                <a:effectLst>
                  <a:reflection blurRad="12700" stA="50000" endPos="50000" dist="5000" dir="5400000" sy="-100000" rotWithShape="0"/>
                </a:effectLst>
                <a:uLnTx/>
                <a:uFillTx/>
                <a:latin typeface="Calibri"/>
                <a:ea typeface="+mn-ea"/>
                <a:cs typeface="+mn-cs"/>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prstClr val="black"/>
                </a:solidFill>
                <a:effectLst/>
                <a:uLnTx/>
                <a:uFillTx/>
                <a:latin typeface="Calibri"/>
                <a:ea typeface="+mn-ea"/>
                <a:cs typeface="+mn-cs"/>
              </a:rPr>
              <a:t>Yeah!!!</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err="1">
                <a:ln>
                  <a:noFill/>
                </a:ln>
                <a:solidFill>
                  <a:prstClr val="black"/>
                </a:solidFill>
                <a:effectLst/>
                <a:uLnTx/>
                <a:uFillTx/>
                <a:latin typeface="Calibri"/>
                <a:ea typeface="+mn-ea"/>
                <a:cs typeface="+mn-cs"/>
              </a:rPr>
              <a:t>Cảm</a:t>
            </a:r>
            <a:r>
              <a:rPr kumimoji="0" lang="en-US" sz="3199" b="1" i="0" u="none" strike="noStrike" kern="1200" cap="none" spc="0" normalizeH="0" baseline="0" noProof="0" dirty="0">
                <a:ln>
                  <a:noFill/>
                </a:ln>
                <a:solidFill>
                  <a:prstClr val="black"/>
                </a:solidFill>
                <a:effectLst/>
                <a:uLnTx/>
                <a:uFillTx/>
                <a:latin typeface="Calibri"/>
                <a:ea typeface="+mn-ea"/>
                <a:cs typeface="+mn-cs"/>
              </a:rPr>
              <a:t> </a:t>
            </a:r>
            <a:r>
              <a:rPr kumimoji="0" lang="en-US" sz="3199" b="1" i="0" u="none" strike="noStrike" kern="1200" cap="none" spc="0" normalizeH="0" baseline="0" noProof="0" dirty="0" err="1">
                <a:ln>
                  <a:noFill/>
                </a:ln>
                <a:solidFill>
                  <a:prstClr val="black"/>
                </a:solidFill>
                <a:effectLst/>
                <a:uLnTx/>
                <a:uFillTx/>
                <a:latin typeface="Calibri"/>
                <a:ea typeface="+mn-ea"/>
                <a:cs typeface="+mn-cs"/>
              </a:rPr>
              <a:t>ơn</a:t>
            </a:r>
            <a:r>
              <a:rPr kumimoji="0" lang="en-US" sz="3199" b="1" i="0" u="none" strike="noStrike" kern="1200" cap="none" spc="0" normalizeH="0" baseline="0" noProof="0" dirty="0">
                <a:ln>
                  <a:noFill/>
                </a:ln>
                <a:solidFill>
                  <a:prstClr val="black"/>
                </a:solidFill>
                <a:effectLst/>
                <a:uLnTx/>
                <a:uFillTx/>
                <a:latin typeface="Calibri"/>
                <a:ea typeface="+mn-ea"/>
                <a:cs typeface="+mn-cs"/>
              </a:rPr>
              <a:t> </a:t>
            </a:r>
            <a:r>
              <a:rPr kumimoji="0" lang="en-US" sz="3199" b="1" i="0" u="none" strike="noStrike" kern="1200" cap="none" spc="0" normalizeH="0" baseline="0" noProof="0" dirty="0" err="1">
                <a:ln>
                  <a:noFill/>
                </a:ln>
                <a:solidFill>
                  <a:prstClr val="black"/>
                </a:solidFill>
                <a:effectLst/>
                <a:uLnTx/>
                <a:uFillTx/>
                <a:latin typeface="Calibri"/>
                <a:ea typeface="+mn-ea"/>
                <a:cs typeface="+mn-cs"/>
              </a:rPr>
              <a:t>các</a:t>
            </a:r>
            <a:r>
              <a:rPr kumimoji="0" lang="en-US" sz="3199" b="1" i="0" u="none" strike="noStrike" kern="1200" cap="none" spc="0" normalizeH="0" baseline="0" noProof="0" dirty="0">
                <a:ln>
                  <a:noFill/>
                </a:ln>
                <a:solidFill>
                  <a:prstClr val="black"/>
                </a:solidFill>
                <a:effectLst/>
                <a:uLnTx/>
                <a:uFillTx/>
                <a:latin typeface="Calibri"/>
                <a:ea typeface="+mn-ea"/>
                <a:cs typeface="+mn-cs"/>
              </a:rPr>
              <a:t> </a:t>
            </a:r>
            <a:r>
              <a:rPr kumimoji="0" lang="en-US" sz="3199" b="1" i="0" u="none" strike="noStrike" kern="1200" cap="none" spc="0" normalizeH="0" baseline="0" noProof="0" dirty="0" err="1">
                <a:ln>
                  <a:noFill/>
                </a:ln>
                <a:solidFill>
                  <a:prstClr val="black"/>
                </a:solidFill>
                <a:effectLst/>
                <a:uLnTx/>
                <a:uFillTx/>
                <a:latin typeface="Calibri"/>
                <a:ea typeface="+mn-ea"/>
                <a:cs typeface="+mn-cs"/>
              </a:rPr>
              <a:t>bạn</a:t>
            </a:r>
            <a:r>
              <a:rPr kumimoji="0" lang="en-US" sz="3199"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507</Words>
  <Application>Microsoft Office PowerPoint</Application>
  <PresentationFormat>Widescreen</PresentationFormat>
  <Paragraphs>68</Paragraphs>
  <Slides>20</Slides>
  <Notes>14</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等线</vt:lpstr>
      <vt:lpstr>等线 Light</vt:lpstr>
      <vt:lpstr>Arial</vt:lpstr>
      <vt:lpstr>Calibri</vt:lpstr>
      <vt:lpstr>Calibri Light</vt:lpstr>
      <vt:lpstr>Cambria</vt:lpstr>
      <vt:lpstr>ITC Avant Garde Std Bk</vt:lpstr>
      <vt:lpstr>Times New Roman</vt:lpstr>
      <vt:lpstr>Wingdings</vt:lpstr>
      <vt:lpstr>1_Office Theme</vt:lpstr>
      <vt:lpstr>9_Office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14</cp:revision>
  <dcterms:created xsi:type="dcterms:W3CDTF">2023-01-08T01:37:30Z</dcterms:created>
  <dcterms:modified xsi:type="dcterms:W3CDTF">2023-01-29T07:39:10Z</dcterms:modified>
</cp:coreProperties>
</file>