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31" r:id="rId3"/>
    <p:sldMasterId id="2147483742" r:id="rId4"/>
    <p:sldMasterId id="2147483754" r:id="rId5"/>
    <p:sldMasterId id="2147483767" r:id="rId6"/>
  </p:sldMasterIdLst>
  <p:notesMasterIdLst>
    <p:notesMasterId r:id="rId47"/>
  </p:notesMasterIdLst>
  <p:sldIdLst>
    <p:sldId id="375" r:id="rId7"/>
    <p:sldId id="374" r:id="rId8"/>
    <p:sldId id="318" r:id="rId9"/>
    <p:sldId id="319" r:id="rId10"/>
    <p:sldId id="320" r:id="rId11"/>
    <p:sldId id="321" r:id="rId12"/>
    <p:sldId id="322" r:id="rId13"/>
    <p:sldId id="323" r:id="rId14"/>
    <p:sldId id="265" r:id="rId15"/>
    <p:sldId id="324" r:id="rId16"/>
    <p:sldId id="329" r:id="rId17"/>
    <p:sldId id="346" r:id="rId18"/>
    <p:sldId id="343" r:id="rId19"/>
    <p:sldId id="347" r:id="rId20"/>
    <p:sldId id="344" r:id="rId21"/>
    <p:sldId id="342" r:id="rId22"/>
    <p:sldId id="330" r:id="rId23"/>
    <p:sldId id="363" r:id="rId24"/>
    <p:sldId id="345" r:id="rId25"/>
    <p:sldId id="348" r:id="rId26"/>
    <p:sldId id="325" r:id="rId27"/>
    <p:sldId id="326" r:id="rId28"/>
    <p:sldId id="365" r:id="rId29"/>
    <p:sldId id="264" r:id="rId30"/>
    <p:sldId id="263" r:id="rId31"/>
    <p:sldId id="366" r:id="rId32"/>
    <p:sldId id="338" r:id="rId33"/>
    <p:sldId id="310" r:id="rId34"/>
    <p:sldId id="350" r:id="rId35"/>
    <p:sldId id="275" r:id="rId36"/>
    <p:sldId id="367" r:id="rId37"/>
    <p:sldId id="356" r:id="rId38"/>
    <p:sldId id="371" r:id="rId39"/>
    <p:sldId id="373" r:id="rId40"/>
    <p:sldId id="372" r:id="rId41"/>
    <p:sldId id="368" r:id="rId42"/>
    <p:sldId id="353" r:id="rId43"/>
    <p:sldId id="369" r:id="rId44"/>
    <p:sldId id="370" r:id="rId45"/>
    <p:sldId id="269" r:id="rId46"/>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B000"/>
    <a:srgbClr val="008E00"/>
    <a:srgbClr val="FF9900"/>
    <a:srgbClr val="0000FF"/>
    <a:srgbClr val="FF5050"/>
    <a:srgbClr val="FF0066"/>
    <a:srgbClr val="CC0099"/>
    <a:srgbClr val="CC00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7" autoAdjust="0"/>
    <p:restoredTop sz="78632" autoAdjust="0"/>
  </p:normalViewPr>
  <p:slideViewPr>
    <p:cSldViewPr>
      <p:cViewPr varScale="1">
        <p:scale>
          <a:sx n="63" d="100"/>
          <a:sy n="63" d="100"/>
        </p:scale>
        <p:origin x="648" y="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03F3B1-CCFE-48B5-8203-627DB94F94A9}" type="datetimeFigureOut">
              <a:rPr lang="en-US" smtClean="0"/>
              <a:t>1/29/2023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57CE1-CFE4-41B6-AB84-91C89F06BEF9}" type="slidenum">
              <a:rPr lang="en-US" smtClean="0"/>
              <a:t>‹#›</a:t>
            </a:fld>
            <a:endParaRPr lang="en-US"/>
          </a:p>
        </p:txBody>
      </p:sp>
    </p:spTree>
    <p:extLst>
      <p:ext uri="{BB962C8B-B14F-4D97-AF65-F5344CB8AC3E}">
        <p14:creationId xmlns:p14="http://schemas.microsoft.com/office/powerpoint/2010/main" val="1040379541"/>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defTabSz="914400">
              <a:defRPr/>
            </a:pPr>
            <a:fld id="{A5025CEC-2ABC-4E79-BB53-CF7F3C7D9C4B}" type="slidenum">
              <a:rPr lang="zh-CN" altLang="en-US" smtClean="0">
                <a:solidFill>
                  <a:prstClr val="black"/>
                </a:solidFill>
                <a:latin typeface="Calibri"/>
                <a:ea typeface="印品黑体" panose="00000500000000000000" pitchFamily="2" charset="-122"/>
              </a:rPr>
              <a:pPr defTabSz="914400">
                <a:defRPr/>
              </a:pPr>
              <a:t>2</a:t>
            </a:fld>
            <a:endParaRPr lang="zh-CN" altLang="en-US">
              <a:solidFill>
                <a:prstClr val="black"/>
              </a:solidFill>
              <a:latin typeface="Calibri"/>
              <a:ea typeface="印品黑体" panose="00000500000000000000" pitchFamily="2" charset="-122"/>
            </a:endParaRPr>
          </a:p>
        </p:txBody>
      </p:sp>
    </p:spTree>
    <p:extLst>
      <p:ext uri="{BB962C8B-B14F-4D97-AF65-F5344CB8AC3E}">
        <p14:creationId xmlns:p14="http://schemas.microsoft.com/office/powerpoint/2010/main" val="3468131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062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14002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357224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24</a:t>
            </a:fld>
            <a:endParaRPr lang="en-US"/>
          </a:p>
        </p:txBody>
      </p:sp>
    </p:spTree>
    <p:extLst>
      <p:ext uri="{BB962C8B-B14F-4D97-AF65-F5344CB8AC3E}">
        <p14:creationId xmlns:p14="http://schemas.microsoft.com/office/powerpoint/2010/main" val="1378990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25</a:t>
            </a:fld>
            <a:endParaRPr lang="en-US"/>
          </a:p>
        </p:txBody>
      </p:sp>
    </p:spTree>
    <p:extLst>
      <p:ext uri="{BB962C8B-B14F-4D97-AF65-F5344CB8AC3E}">
        <p14:creationId xmlns:p14="http://schemas.microsoft.com/office/powerpoint/2010/main" val="402074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271489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631008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5380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875277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30</a:t>
            </a:fld>
            <a:endParaRPr lang="en-US"/>
          </a:p>
        </p:txBody>
      </p:sp>
    </p:spTree>
    <p:extLst>
      <p:ext uri="{BB962C8B-B14F-4D97-AF65-F5344CB8AC3E}">
        <p14:creationId xmlns:p14="http://schemas.microsoft.com/office/powerpoint/2010/main" val="225972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257CE1-CFE4-41B6-AB84-91C89F06BEF9}" type="slidenum">
              <a:rPr lang="en-US" smtClean="0"/>
              <a:t>8</a:t>
            </a:fld>
            <a:endParaRPr lang="en-US"/>
          </a:p>
        </p:txBody>
      </p:sp>
    </p:spTree>
    <p:extLst>
      <p:ext uri="{BB962C8B-B14F-4D97-AF65-F5344CB8AC3E}">
        <p14:creationId xmlns:p14="http://schemas.microsoft.com/office/powerpoint/2010/main" val="408940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31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517431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32</a:t>
            </a:fld>
            <a:endParaRPr lang="en-US"/>
          </a:p>
        </p:txBody>
      </p:sp>
    </p:spTree>
    <p:extLst>
      <p:ext uri="{BB962C8B-B14F-4D97-AF65-F5344CB8AC3E}">
        <p14:creationId xmlns:p14="http://schemas.microsoft.com/office/powerpoint/2010/main" val="2057336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40</a:t>
            </a:fld>
            <a:endParaRPr lang="en-US"/>
          </a:p>
        </p:txBody>
      </p:sp>
    </p:spTree>
    <p:extLst>
      <p:ext uri="{BB962C8B-B14F-4D97-AF65-F5344CB8AC3E}">
        <p14:creationId xmlns:p14="http://schemas.microsoft.com/office/powerpoint/2010/main" val="1781430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9</a:t>
            </a:fld>
            <a:endParaRPr lang="en-US"/>
          </a:p>
        </p:txBody>
      </p:sp>
    </p:spTree>
    <p:extLst>
      <p:ext uri="{BB962C8B-B14F-4D97-AF65-F5344CB8AC3E}">
        <p14:creationId xmlns:p14="http://schemas.microsoft.com/office/powerpoint/2010/main" val="2468935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solidFill>
                  <a:prstClr val="black"/>
                </a:solidFill>
                <a:latin typeface="Calibri"/>
                <a:ea typeface="宋体"/>
              </a:rPr>
              <a:pPr/>
              <a:t>10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122790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97999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56482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489195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16</a:t>
            </a:fld>
            <a:endParaRPr lang="en-US"/>
          </a:p>
        </p:txBody>
      </p:sp>
    </p:spTree>
    <p:extLst>
      <p:ext uri="{BB962C8B-B14F-4D97-AF65-F5344CB8AC3E}">
        <p14:creationId xmlns:p14="http://schemas.microsoft.com/office/powerpoint/2010/main" val="375440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657981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38493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4407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430973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9132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08726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97779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82267192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08744" y="-184150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14392553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08744" y="-184150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6750905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0"/>
        <p:cNvGrpSpPr/>
        <p:nvPr/>
      </p:nvGrpSpPr>
      <p:grpSpPr>
        <a:xfrm>
          <a:off x="0" y="0"/>
          <a:ext cx="0" cy="0"/>
          <a:chOff x="0" y="0"/>
          <a:chExt cx="0" cy="0"/>
        </a:xfrm>
      </p:grpSpPr>
      <p:sp>
        <p:nvSpPr>
          <p:cNvPr id="361" name="Google Shape;361;p23"/>
          <p:cNvSpPr txBox="1">
            <a:spLocks noGrp="1"/>
          </p:cNvSpPr>
          <p:nvPr>
            <p:ph type="subTitle" idx="1"/>
          </p:nvPr>
        </p:nvSpPr>
        <p:spPr>
          <a:xfrm>
            <a:off x="713225" y="1152475"/>
            <a:ext cx="7717500" cy="3456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atin typeface="Tunga" panose="020B0502040204020203" charset="0"/>
                <a:ea typeface="Tunga" panose="020B0502040204020203" charset="0"/>
                <a:cs typeface="Tunga" panose="020B0502040204020203" charset="0"/>
                <a:sym typeface="Tunga" panose="020B0502040204020203"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7" name="Google Shape;367;p23"/>
          <p:cNvSpPr txBox="1">
            <a:spLocks noGrp="1"/>
          </p:cNvSpPr>
          <p:nvPr>
            <p:ph type="title"/>
          </p:nvPr>
        </p:nvSpPr>
        <p:spPr>
          <a:xfrm>
            <a:off x="713225" y="539500"/>
            <a:ext cx="7717500" cy="6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41783095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2" y="1390651"/>
            <a:ext cx="6858000" cy="1241822"/>
          </a:xfrm>
        </p:spPr>
        <p:txBody>
          <a:bodyPr lIns="68525" tIns="34265" rIns="68525" bIns="34265"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2" y="2701528"/>
            <a:ext cx="6858000" cy="1241822"/>
          </a:xfrm>
        </p:spPr>
        <p:txBody>
          <a:bodyPr lIns="68525" tIns="34265" rIns="68525" bIns="34265">
            <a:normAutofit/>
          </a:bodyPr>
          <a:lstStyle>
            <a:lvl1pPr marL="0" indent="0" algn="ctr">
              <a:buNone/>
              <a:defRPr sz="1400"/>
            </a:lvl1pPr>
            <a:lvl2pPr marL="342617" indent="0" algn="ctr">
              <a:buNone/>
              <a:defRPr sz="1500"/>
            </a:lvl2pPr>
            <a:lvl3pPr marL="685233" indent="0" algn="ctr">
              <a:buNone/>
              <a:defRPr sz="1400"/>
            </a:lvl3pPr>
            <a:lvl4pPr marL="1027851" indent="0" algn="ctr">
              <a:buNone/>
              <a:defRPr sz="1200"/>
            </a:lvl4pPr>
            <a:lvl5pPr marL="1370466" indent="0" algn="ctr">
              <a:buNone/>
              <a:defRPr sz="1200"/>
            </a:lvl5pPr>
            <a:lvl6pPr marL="1713083" indent="0" algn="ctr">
              <a:buNone/>
              <a:defRPr sz="1200"/>
            </a:lvl6pPr>
            <a:lvl7pPr marL="2055698" indent="0" algn="ctr">
              <a:buNone/>
              <a:defRPr sz="1200"/>
            </a:lvl7pPr>
            <a:lvl8pPr marL="2398311" indent="0" algn="ctr">
              <a:buNone/>
              <a:defRPr sz="1200"/>
            </a:lvl8pPr>
            <a:lvl9pPr marL="274092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D997B5FA-0921-464F-AAE1-844C04324D75}" type="datetimeFigureOut">
              <a:rPr lang="zh-CN" altLang="en-US" sz="1400">
                <a:solidFill>
                  <a:srgbClr val="000000"/>
                </a:solidFill>
              </a:rPr>
              <a:pPr defTabSz="685233"/>
              <a:t>2023/1/29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565CE74E-AB26-4998-AD42-012C4C1AD076}"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5797994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828487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dirty="0"/>
              <a:t>单击此处编辑母版标题样式</a:t>
            </a:r>
          </a:p>
        </p:txBody>
      </p:sp>
      <p:sp>
        <p:nvSpPr>
          <p:cNvPr id="3" name="内容占位符 2"/>
          <p:cNvSpPr>
            <a:spLocks noGrp="1"/>
          </p:cNvSpPr>
          <p:nvPr>
            <p:ph idx="1"/>
          </p:nvPr>
        </p:nvSpPr>
        <p:spPr>
          <a:xfrm>
            <a:off x="628652" y="1369219"/>
            <a:ext cx="7886700" cy="3263504"/>
          </a:xfrm>
        </p:spPr>
        <p:txBody>
          <a:bodyPr lIns="68525" tIns="34265" rIns="68525" bIns="34265"/>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2023/1/29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363164340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a:solidFill>
                  <a:srgbClr val="000000"/>
                </a:solidFill>
              </a:rPr>
              <a:pPr defTabSz="685233"/>
              <a:t>2023/1/29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a:solidFill>
                  <a:srgbClr val="000000"/>
                </a:solidFill>
              </a:rPr>
              <a:pPr defTabSz="685233"/>
              <a:t>‹#›</a:t>
            </a:fld>
            <a:endParaRPr lang="zh-CN" altLang="en-US" sz="1400">
              <a:solidFill>
                <a:srgbClr val="000000"/>
              </a:solidFill>
            </a:endParaRPr>
          </a:p>
        </p:txBody>
      </p:sp>
      <p:sp>
        <p:nvSpPr>
          <p:cNvPr id="5" name="标题 4"/>
          <p:cNvSpPr>
            <a:spLocks noGrp="1"/>
          </p:cNvSpPr>
          <p:nvPr>
            <p:ph type="title" hasCustomPrompt="1"/>
          </p:nvPr>
        </p:nvSpPr>
        <p:spPr>
          <a:xfrm>
            <a:off x="628652" y="1640584"/>
            <a:ext cx="7886700" cy="1862336"/>
          </a:xfrm>
        </p:spPr>
        <p:txBody>
          <a:bodyPr lIns="68525" tIns="34265" rIns="68525" bIns="34265">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578187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1"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2023/1/29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4199480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lIns="68525" tIns="34265" rIns="68525" bIns="34265" anchor="ctr" anchorCtr="0"/>
          <a:lstStyle/>
          <a:p>
            <a:r>
              <a:rPr lang="zh-CN" altLang="en-US"/>
              <a:t>单击此处编辑母版标题样式</a:t>
            </a:r>
          </a:p>
        </p:txBody>
      </p:sp>
      <p:sp>
        <p:nvSpPr>
          <p:cNvPr id="3" name="文本占位符 2"/>
          <p:cNvSpPr>
            <a:spLocks noGrp="1"/>
          </p:cNvSpPr>
          <p:nvPr>
            <p:ph type="body" idx="1"/>
          </p:nvPr>
        </p:nvSpPr>
        <p:spPr>
          <a:xfrm>
            <a:off x="629845" y="1308721"/>
            <a:ext cx="3868340"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5" y="1961718"/>
            <a:ext cx="3868340"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7" y="1308721"/>
            <a:ext cx="3887391"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7" y="1961718"/>
            <a:ext cx="3887391"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2023/1/29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384528028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25" tIns="34265" rIns="68525" bIns="34265"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a:solidFill>
                  <a:srgbClr val="000000"/>
                </a:solidFill>
              </a:rPr>
              <a:pPr defTabSz="685233"/>
              <a:t>2023/1/29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a:solidFill>
                  <a:srgbClr val="000000"/>
                </a:solidFill>
              </a:rPr>
              <a:pPr defTabSz="68523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2"/>
            <a:ext cx="4286250" cy="889453"/>
          </a:xfrm>
        </p:spPr>
        <p:txBody>
          <a:bodyPr lIns="68525" tIns="34265" rIns="68525" bIns="34265">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8774311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2023/1/29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15467063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1" y="535266"/>
            <a:ext cx="3511241" cy="1071121"/>
          </a:xfrm>
        </p:spPr>
        <p:txBody>
          <a:bodyPr lIns="68525" tIns="34265" rIns="68525" bIns="34265"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25" tIns="34265" rIns="68525" bIns="34265"/>
          <a:lstStyle>
            <a:lvl1pPr marL="0" indent="0">
              <a:buNone/>
              <a:defRPr sz="2400"/>
            </a:lvl1pPr>
            <a:lvl2pPr marL="342617" indent="0">
              <a:buNone/>
              <a:defRPr sz="2100"/>
            </a:lvl2pPr>
            <a:lvl3pPr marL="685233" indent="0">
              <a:buNone/>
              <a:defRPr sz="1800"/>
            </a:lvl3pPr>
            <a:lvl4pPr marL="1027851" indent="0">
              <a:buNone/>
              <a:defRPr sz="1500"/>
            </a:lvl4pPr>
            <a:lvl5pPr marL="1370466" indent="0">
              <a:buNone/>
              <a:defRPr sz="1500"/>
            </a:lvl5pPr>
            <a:lvl6pPr marL="1713083" indent="0">
              <a:buNone/>
              <a:defRPr sz="1500"/>
            </a:lvl6pPr>
            <a:lvl7pPr marL="2055698" indent="0">
              <a:buNone/>
              <a:defRPr sz="1500"/>
            </a:lvl7pPr>
            <a:lvl8pPr marL="2398311" indent="0">
              <a:buNone/>
              <a:defRPr sz="1500"/>
            </a:lvl8pPr>
            <a:lvl9pPr marL="2740928" indent="0">
              <a:buNone/>
              <a:defRPr sz="1500"/>
            </a:lvl9pPr>
          </a:lstStyle>
          <a:p>
            <a:endParaRPr lang="zh-CN" altLang="en-US" dirty="0"/>
          </a:p>
        </p:txBody>
      </p:sp>
      <p:sp>
        <p:nvSpPr>
          <p:cNvPr id="4" name="文本占位符 3"/>
          <p:cNvSpPr>
            <a:spLocks noGrp="1"/>
          </p:cNvSpPr>
          <p:nvPr>
            <p:ph type="body" sz="half" idx="2"/>
          </p:nvPr>
        </p:nvSpPr>
        <p:spPr>
          <a:xfrm>
            <a:off x="628661" y="1735406"/>
            <a:ext cx="3511241" cy="2858691"/>
          </a:xfrm>
        </p:spPr>
        <p:txBody>
          <a:bodyPr lIns="68525" tIns="34265" rIns="68525" bIns="34265">
            <a:normAutofit/>
          </a:bodyPr>
          <a:lstStyle>
            <a:lvl1pPr marL="0" indent="0">
              <a:buNone/>
              <a:defRPr sz="1400"/>
            </a:lvl1pPr>
            <a:lvl2pPr marL="342617" indent="0">
              <a:buNone/>
              <a:defRPr sz="1100"/>
            </a:lvl2pPr>
            <a:lvl3pPr marL="685233" indent="0">
              <a:buNone/>
              <a:defRPr sz="900"/>
            </a:lvl3pPr>
            <a:lvl4pPr marL="1027851" indent="0">
              <a:buNone/>
              <a:defRPr sz="800"/>
            </a:lvl4pPr>
            <a:lvl5pPr marL="1370466" indent="0">
              <a:buNone/>
              <a:defRPr sz="800"/>
            </a:lvl5pPr>
            <a:lvl6pPr marL="1713083" indent="0">
              <a:buNone/>
              <a:defRPr sz="800"/>
            </a:lvl6pPr>
            <a:lvl7pPr marL="2055698" indent="0">
              <a:buNone/>
              <a:defRPr sz="800"/>
            </a:lvl7pPr>
            <a:lvl8pPr marL="2398311" indent="0">
              <a:buNone/>
              <a:defRPr sz="800"/>
            </a:lvl8pPr>
            <a:lvl9pPr marL="274092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9EFD9D74-47D9-4702-A33C-335B63B48DBF}" type="datetimeFigureOut">
              <a:rPr lang="zh-CN" altLang="en-US" sz="1400">
                <a:solidFill>
                  <a:srgbClr val="000000"/>
                </a:solidFill>
              </a:rPr>
              <a:pPr defTabSz="685233"/>
              <a:t>2023/1/29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FABC47A4-756D-490B-A52F-7D9E2C9FC05F}"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15896229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5"/>
            <a:ext cx="681676" cy="4358879"/>
          </a:xfrm>
        </p:spPr>
        <p:txBody>
          <a:bodyPr vert="eaVert" lIns="68525" tIns="34265" rIns="68525" bIns="34265">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3" y="273855"/>
            <a:ext cx="7084832" cy="4358879"/>
          </a:xfrm>
        </p:spPr>
        <p:txBody>
          <a:bodyPr vert="eaVert"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2023/1/29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65166776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2023/1/29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
        <p:nvSpPr>
          <p:cNvPr id="7" name="内容占位符 6"/>
          <p:cNvSpPr>
            <a:spLocks noGrp="1"/>
          </p:cNvSpPr>
          <p:nvPr>
            <p:ph sz="quarter" idx="13"/>
          </p:nvPr>
        </p:nvSpPr>
        <p:spPr>
          <a:xfrm>
            <a:off x="628652" y="413659"/>
            <a:ext cx="7886700" cy="4169228"/>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415847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2023/1/29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66474967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401595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5830186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2023/1/29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62151936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88484401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12176337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2023/1/29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801569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1055169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2023/1/29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55288482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09469213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6961905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80661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611663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74040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91266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00154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59768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08074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84658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69244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99662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92315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4927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009085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25"/>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31958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42409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25">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81001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92029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25"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25"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42500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77349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76479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25"/>
            </a:lvl2pPr>
            <a:lvl3pPr marL="685766" indent="0">
              <a:buNone/>
              <a:defRPr sz="900"/>
            </a:lvl3pPr>
            <a:lvl4pPr marL="1028649" indent="0">
              <a:buNone/>
              <a:defRPr sz="825"/>
            </a:lvl4pPr>
            <a:lvl5pPr marL="1371532" indent="0">
              <a:buNone/>
              <a:defRPr sz="825"/>
            </a:lvl5pPr>
            <a:lvl6pPr marL="1714415" indent="0">
              <a:buNone/>
              <a:defRPr sz="825"/>
            </a:lvl6pPr>
            <a:lvl7pPr marL="2057297" indent="0">
              <a:buNone/>
              <a:defRPr sz="825"/>
            </a:lvl7pPr>
            <a:lvl8pPr marL="2400180" indent="0">
              <a:buNone/>
              <a:defRPr sz="825"/>
            </a:lvl8pPr>
            <a:lvl9pPr marL="2743064"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88776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25"/>
            </a:lvl2pPr>
            <a:lvl3pPr marL="685766" indent="0">
              <a:buNone/>
              <a:defRPr sz="900"/>
            </a:lvl3pPr>
            <a:lvl4pPr marL="1028649" indent="0">
              <a:buNone/>
              <a:defRPr sz="825"/>
            </a:lvl4pPr>
            <a:lvl5pPr marL="1371532" indent="0">
              <a:buNone/>
              <a:defRPr sz="825"/>
            </a:lvl5pPr>
            <a:lvl6pPr marL="1714415" indent="0">
              <a:buNone/>
              <a:defRPr sz="825"/>
            </a:lvl6pPr>
            <a:lvl7pPr marL="2057297" indent="0">
              <a:buNone/>
              <a:defRPr sz="825"/>
            </a:lvl7pPr>
            <a:lvl8pPr marL="2400180" indent="0">
              <a:buNone/>
              <a:defRPr sz="825"/>
            </a:lvl8pPr>
            <a:lvl9pPr marL="2743064"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41743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69101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263519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23084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000250" y="-2000250"/>
            <a:ext cx="5143500" cy="9144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30005" y="148229"/>
            <a:ext cx="8883989" cy="484704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Tree>
    <p:extLst>
      <p:ext uri="{BB962C8B-B14F-4D97-AF65-F5344CB8AC3E}">
        <p14:creationId xmlns:p14="http://schemas.microsoft.com/office/powerpoint/2010/main" val="137839825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207708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31013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983524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612339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445839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3423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721452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32789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596017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669005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937709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948997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312278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ags" Target="../tags/tag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ags" Target="../tags/tag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extLst>
              <a:ext uri="{96DAC541-7B7A-43D3-8B79-37D633B846F1}">
                <asvg:svgBlip xmlns:asvg="http://schemas.microsoft.com/office/drawing/2016/SVG/main" r:embed="rId21"/>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fld id="{D997B5FA-0921-464F-AAE1-844C04324D75}" type="datetimeFigureOut">
              <a:rPr lang="zh-CN" altLang="en-US" smtClean="0">
                <a:solidFill>
                  <a:prstClr val="black">
                    <a:tint val="75000"/>
                  </a:prstClr>
                </a:solidFill>
              </a:rPr>
              <a:pPr defTabSz="685783"/>
              <a:t>2023/1/29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fld id="{565CE74E-AB26-4998-AD42-012C4C1AD076}"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1282639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66" r:id="rId12"/>
    <p:sldLayoutId id="2147483779" r:id="rId13"/>
    <p:sldLayoutId id="2147483780" r:id="rId14"/>
    <p:sldLayoutId id="2147483787" r:id="rId15"/>
    <p:sldLayoutId id="2147483788" r:id="rId16"/>
    <p:sldLayoutId id="2147483791" r:id="rId17"/>
    <p:sldLayoutId id="2147483792" r:id="rId18"/>
  </p:sldLayoutIdLst>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12" name="文本框 11"/>
          <p:cNvSpPr txBox="1"/>
          <p:nvPr userDrawn="1"/>
        </p:nvSpPr>
        <p:spPr>
          <a:xfrm>
            <a:off x="2973229" y="1764517"/>
            <a:ext cx="3547586" cy="1165703"/>
          </a:xfrm>
          <a:prstGeom prst="rect">
            <a:avLst/>
          </a:prstGeom>
          <a:noFill/>
        </p:spPr>
        <p:txBody>
          <a:bodyPr wrap="square" lIns="68525" tIns="34265" rIns="68525" bIns="34265" rtlCol="0" anchor="t">
            <a:spAutoFit/>
          </a:bodyPr>
          <a:lstStyle/>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6"/>
            <a:ext cx="457200" cy="172976"/>
          </a:xfrm>
          <a:prstGeom prst="rect">
            <a:avLst/>
          </a:prstGeom>
          <a:noFill/>
        </p:spPr>
        <p:txBody>
          <a:bodyPr wrap="square" lIns="91374" tIns="45686" rIns="91374" bIns="45686" rtlCol="0">
            <a:spAutoFit/>
          </a:bodyPr>
          <a:lstStyle/>
          <a:p>
            <a:pPr algn="ctr" defTabSz="913667"/>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5351344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txStyles>
    <p:titleStyle>
      <a:lvl1pPr algn="l" defTabSz="68523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9" indent="-171309" algn="l" defTabSz="68523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926" indent="-171309" algn="l" defTabSz="68523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543"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155"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74"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89"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07"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22"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40"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233" rtl="0" eaLnBrk="1" latinLnBrk="0" hangingPunct="1">
        <a:defRPr sz="1400" kern="1200">
          <a:solidFill>
            <a:schemeClr val="tx1"/>
          </a:solidFill>
          <a:latin typeface="+mn-lt"/>
          <a:ea typeface="+mn-ea"/>
          <a:cs typeface="+mn-cs"/>
        </a:defRPr>
      </a:lvl1pPr>
      <a:lvl2pPr marL="342617" algn="l" defTabSz="685233" rtl="0" eaLnBrk="1" latinLnBrk="0" hangingPunct="1">
        <a:defRPr sz="1400" kern="1200">
          <a:solidFill>
            <a:schemeClr val="tx1"/>
          </a:solidFill>
          <a:latin typeface="+mn-lt"/>
          <a:ea typeface="+mn-ea"/>
          <a:cs typeface="+mn-cs"/>
        </a:defRPr>
      </a:lvl2pPr>
      <a:lvl3pPr marL="685233" algn="l" defTabSz="685233" rtl="0" eaLnBrk="1" latinLnBrk="0" hangingPunct="1">
        <a:defRPr sz="1400" kern="1200">
          <a:solidFill>
            <a:schemeClr val="tx1"/>
          </a:solidFill>
          <a:latin typeface="+mn-lt"/>
          <a:ea typeface="+mn-ea"/>
          <a:cs typeface="+mn-cs"/>
        </a:defRPr>
      </a:lvl3pPr>
      <a:lvl4pPr marL="1027851" algn="l" defTabSz="685233" rtl="0" eaLnBrk="1" latinLnBrk="0" hangingPunct="1">
        <a:defRPr sz="1400" kern="1200">
          <a:solidFill>
            <a:schemeClr val="tx1"/>
          </a:solidFill>
          <a:latin typeface="+mn-lt"/>
          <a:ea typeface="+mn-ea"/>
          <a:cs typeface="+mn-cs"/>
        </a:defRPr>
      </a:lvl4pPr>
      <a:lvl5pPr marL="1370466" algn="l" defTabSz="685233" rtl="0" eaLnBrk="1" latinLnBrk="0" hangingPunct="1">
        <a:defRPr sz="1400" kern="1200">
          <a:solidFill>
            <a:schemeClr val="tx1"/>
          </a:solidFill>
          <a:latin typeface="+mn-lt"/>
          <a:ea typeface="+mn-ea"/>
          <a:cs typeface="+mn-cs"/>
        </a:defRPr>
      </a:lvl5pPr>
      <a:lvl6pPr marL="1713083" algn="l" defTabSz="685233" rtl="0" eaLnBrk="1" latinLnBrk="0" hangingPunct="1">
        <a:defRPr sz="1400" kern="1200">
          <a:solidFill>
            <a:schemeClr val="tx1"/>
          </a:solidFill>
          <a:latin typeface="+mn-lt"/>
          <a:ea typeface="+mn-ea"/>
          <a:cs typeface="+mn-cs"/>
        </a:defRPr>
      </a:lvl6pPr>
      <a:lvl7pPr marL="2055698" algn="l" defTabSz="685233" rtl="0" eaLnBrk="1" latinLnBrk="0" hangingPunct="1">
        <a:defRPr sz="1400" kern="1200">
          <a:solidFill>
            <a:schemeClr val="tx1"/>
          </a:solidFill>
          <a:latin typeface="+mn-lt"/>
          <a:ea typeface="+mn-ea"/>
          <a:cs typeface="+mn-cs"/>
        </a:defRPr>
      </a:lvl7pPr>
      <a:lvl8pPr marL="2398311" algn="l" defTabSz="685233" rtl="0" eaLnBrk="1" latinLnBrk="0" hangingPunct="1">
        <a:defRPr sz="1400" kern="1200">
          <a:solidFill>
            <a:schemeClr val="tx1"/>
          </a:solidFill>
          <a:latin typeface="+mn-lt"/>
          <a:ea typeface="+mn-ea"/>
          <a:cs typeface="+mn-cs"/>
        </a:defRPr>
      </a:lvl8pPr>
      <a:lvl9pPr marL="2740928" algn="l" defTabSz="68523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13087527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transition/>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5A833D5D-3353-4944-99C3-936D948B6BBA}" type="datetimeFigureOut">
              <a:rPr lang="en-US" smtClean="0">
                <a:solidFill>
                  <a:prstClr val="black">
                    <a:tint val="75000"/>
                  </a:prstClr>
                </a:solidFill>
              </a:rPr>
              <a:pPr defTabSz="914288"/>
              <a:t>1/29/2023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2338ECB6-DCC7-46B2-8342-82AEF9AFC9E0}"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38238826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36" tIns="45718" rIns="91436" bIns="45718" rtlCol="0" anchor="ctr"/>
          <a:lstStyle>
            <a:lvl1pPr algn="l">
              <a:defRPr sz="900">
                <a:solidFill>
                  <a:schemeClr val="tx1">
                    <a:tint val="75000"/>
                  </a:schemeClr>
                </a:solidFill>
              </a:defRPr>
            </a:lvl1pPr>
          </a:lstStyle>
          <a:p>
            <a:pPr defTabSz="685766"/>
            <a:fld id="{4DEE5C4E-B3C2-4C37-8FA3-175A5BF966A9}" type="datetimeFigureOut">
              <a:rPr lang="en-US" smtClean="0">
                <a:solidFill>
                  <a:prstClr val="black">
                    <a:tint val="75000"/>
                  </a:prstClr>
                </a:solidFill>
              </a:rPr>
              <a:pPr defTabSz="685766"/>
              <a:t>1/29/2023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6" tIns="45718" rIns="91436" bIns="45718" rtlCol="0" anchor="ctr"/>
          <a:lstStyle>
            <a:lvl1pPr algn="ctr">
              <a:defRPr sz="900">
                <a:solidFill>
                  <a:schemeClr val="tx1">
                    <a:tint val="75000"/>
                  </a:schemeClr>
                </a:solidFill>
              </a:defRPr>
            </a:lvl1pPr>
          </a:lstStyle>
          <a:p>
            <a:pPr defTabSz="685766"/>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6" tIns="45718" rIns="91436" bIns="45718" rtlCol="0" anchor="ctr"/>
          <a:lstStyle>
            <a:lvl1pPr algn="r">
              <a:defRPr sz="900">
                <a:solidFill>
                  <a:schemeClr val="tx1">
                    <a:tint val="75000"/>
                  </a:schemeClr>
                </a:solidFill>
              </a:defRPr>
            </a:lvl1pPr>
          </a:lstStyle>
          <a:p>
            <a:pPr defTabSz="685766"/>
            <a:fld id="{0E9BAF5E-2946-41B5-BA42-EFFBDE24E422}" type="slidenum">
              <a:rPr lang="en-US" smtClean="0">
                <a:solidFill>
                  <a:prstClr val="black">
                    <a:tint val="75000"/>
                  </a:prstClr>
                </a:solidFill>
              </a:rPr>
              <a:pPr defTabSz="685766"/>
              <a:t>‹#›</a:t>
            </a:fld>
            <a:endParaRPr lang="en-US">
              <a:solidFill>
                <a:prstClr val="black">
                  <a:tint val="75000"/>
                </a:prstClr>
              </a:solidFill>
            </a:endParaRPr>
          </a:p>
        </p:txBody>
      </p:sp>
    </p:spTree>
    <p:extLst>
      <p:ext uri="{BB962C8B-B14F-4D97-AF65-F5344CB8AC3E}">
        <p14:creationId xmlns:p14="http://schemas.microsoft.com/office/powerpoint/2010/main" val="53835890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766" rtl="0" eaLnBrk="1" latinLnBrk="0" hangingPunct="1">
        <a:defRPr sz="1425" kern="1200">
          <a:solidFill>
            <a:schemeClr val="tx1"/>
          </a:solidFill>
          <a:latin typeface="+mn-lt"/>
          <a:ea typeface="+mn-ea"/>
          <a:cs typeface="+mn-cs"/>
        </a:defRPr>
      </a:lvl1pPr>
      <a:lvl2pPr marL="342884" algn="l" defTabSz="685766" rtl="0" eaLnBrk="1" latinLnBrk="0" hangingPunct="1">
        <a:defRPr sz="1425" kern="1200">
          <a:solidFill>
            <a:schemeClr val="tx1"/>
          </a:solidFill>
          <a:latin typeface="+mn-lt"/>
          <a:ea typeface="+mn-ea"/>
          <a:cs typeface="+mn-cs"/>
        </a:defRPr>
      </a:lvl2pPr>
      <a:lvl3pPr marL="685766" algn="l" defTabSz="685766" rtl="0" eaLnBrk="1" latinLnBrk="0" hangingPunct="1">
        <a:defRPr sz="1425" kern="1200">
          <a:solidFill>
            <a:schemeClr val="tx1"/>
          </a:solidFill>
          <a:latin typeface="+mn-lt"/>
          <a:ea typeface="+mn-ea"/>
          <a:cs typeface="+mn-cs"/>
        </a:defRPr>
      </a:lvl3pPr>
      <a:lvl4pPr marL="1028649" algn="l" defTabSz="685766" rtl="0" eaLnBrk="1" latinLnBrk="0" hangingPunct="1">
        <a:defRPr sz="1425" kern="1200">
          <a:solidFill>
            <a:schemeClr val="tx1"/>
          </a:solidFill>
          <a:latin typeface="+mn-lt"/>
          <a:ea typeface="+mn-ea"/>
          <a:cs typeface="+mn-cs"/>
        </a:defRPr>
      </a:lvl4pPr>
      <a:lvl5pPr marL="1371532" algn="l" defTabSz="685766" rtl="0" eaLnBrk="1" latinLnBrk="0" hangingPunct="1">
        <a:defRPr sz="1425" kern="1200">
          <a:solidFill>
            <a:schemeClr val="tx1"/>
          </a:solidFill>
          <a:latin typeface="+mn-lt"/>
          <a:ea typeface="+mn-ea"/>
          <a:cs typeface="+mn-cs"/>
        </a:defRPr>
      </a:lvl5pPr>
      <a:lvl6pPr marL="1714415" algn="l" defTabSz="685766" rtl="0" eaLnBrk="1" latinLnBrk="0" hangingPunct="1">
        <a:defRPr sz="1425" kern="1200">
          <a:solidFill>
            <a:schemeClr val="tx1"/>
          </a:solidFill>
          <a:latin typeface="+mn-lt"/>
          <a:ea typeface="+mn-ea"/>
          <a:cs typeface="+mn-cs"/>
        </a:defRPr>
      </a:lvl6pPr>
      <a:lvl7pPr marL="2057297" algn="l" defTabSz="685766" rtl="0" eaLnBrk="1" latinLnBrk="0" hangingPunct="1">
        <a:defRPr sz="1425" kern="1200">
          <a:solidFill>
            <a:schemeClr val="tx1"/>
          </a:solidFill>
          <a:latin typeface="+mn-lt"/>
          <a:ea typeface="+mn-ea"/>
          <a:cs typeface="+mn-cs"/>
        </a:defRPr>
      </a:lvl7pPr>
      <a:lvl8pPr marL="2400180" algn="l" defTabSz="685766" rtl="0" eaLnBrk="1" latinLnBrk="0" hangingPunct="1">
        <a:defRPr sz="1425" kern="1200">
          <a:solidFill>
            <a:schemeClr val="tx1"/>
          </a:solidFill>
          <a:latin typeface="+mn-lt"/>
          <a:ea typeface="+mn-ea"/>
          <a:cs typeface="+mn-cs"/>
        </a:defRPr>
      </a:lvl8pPr>
      <a:lvl9pPr marL="2743064" algn="l" defTabSz="685766" rtl="0" eaLnBrk="1" latinLnBrk="0" hangingPunct="1">
        <a:defRPr sz="14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30820CF-B880-4189-942D-D702A7CBA730}" type="datetimeFigureOut">
              <a:rPr lang="zh-CN" altLang="en-US" smtClean="0">
                <a:solidFill>
                  <a:prstClr val="black">
                    <a:tint val="75000"/>
                  </a:prstClr>
                </a:solidFill>
              </a:rPr>
              <a:pPr defTabSz="685800"/>
              <a:t>2023/1/29</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0C913308-F349-4B6D-A68A-DD1791B4A57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93774681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39.png"/><Relationship Id="rId3" Type="http://schemas.openxmlformats.org/officeDocument/2006/relationships/tags" Target="../tags/tag10.xml"/><Relationship Id="rId7" Type="http://schemas.openxmlformats.org/officeDocument/2006/relationships/slideLayout" Target="../slideLayouts/slideLayout12.xml"/><Relationship Id="rId12" Type="http://schemas.openxmlformats.org/officeDocument/2006/relationships/image" Target="../media/image44.png"/><Relationship Id="rId2" Type="http://schemas.openxmlformats.org/officeDocument/2006/relationships/tags" Target="../tags/tag9.xml"/><Relationship Id="rId16" Type="http://schemas.openxmlformats.org/officeDocument/2006/relationships/image" Target="../media/image40.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42.png"/><Relationship Id="rId5" Type="http://schemas.openxmlformats.org/officeDocument/2006/relationships/tags" Target="../tags/tag12.xml"/><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tags" Target="../tags/tag11.xml"/><Relationship Id="rId9" Type="http://schemas.openxmlformats.org/officeDocument/2006/relationships/image" Target="../media/image45.pn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tags" Target="../tags/tag6.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70.png"/><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microsoft.com/office/2007/relationships/hdphoto" Target="../media/hdphoto5.wdp"/><Relationship Id="rId5" Type="http://schemas.openxmlformats.org/officeDocument/2006/relationships/image" Target="../media/image72.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microsoft.com/office/2007/relationships/hdphoto" Target="../media/hdphoto5.wdp"/><Relationship Id="rId5" Type="http://schemas.openxmlformats.org/officeDocument/2006/relationships/image" Target="../media/image72.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microsoft.com/office/2007/relationships/hdphoto" Target="../media/hdphoto5.wdp"/><Relationship Id="rId5" Type="http://schemas.openxmlformats.org/officeDocument/2006/relationships/image" Target="../media/image72.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gif"/></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74.png"/><Relationship Id="rId4" Type="http://schemas.openxmlformats.org/officeDocument/2006/relationships/image" Target="../media/image69.jpg"/></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0.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0.png"/><Relationship Id="rId1" Type="http://schemas.openxmlformats.org/officeDocument/2006/relationships/slideLayout" Target="../slideLayouts/slideLayout17.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3.png"/><Relationship Id="rId1" Type="http://schemas.openxmlformats.org/officeDocument/2006/relationships/slideLayout" Target="../slideLayouts/slideLayout17.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3.png"/><Relationship Id="rId1" Type="http://schemas.openxmlformats.org/officeDocument/2006/relationships/slideLayout" Target="../slideLayouts/slideLayout17.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4.gif"/><Relationship Id="rId18" Type="http://schemas.openxmlformats.org/officeDocument/2006/relationships/slide" Target="slide6.xml"/><Relationship Id="rId26" Type="http://schemas.openxmlformats.org/officeDocument/2006/relationships/slide" Target="slide9.xml"/><Relationship Id="rId3" Type="http://schemas.openxmlformats.org/officeDocument/2006/relationships/audio" Target="../media/audio2.wav"/><Relationship Id="rId21"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23.gif"/><Relationship Id="rId17" Type="http://schemas.openxmlformats.org/officeDocument/2006/relationships/image" Target="../media/image26.gif"/><Relationship Id="rId25"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25.gif"/><Relationship Id="rId20" Type="http://schemas.openxmlformats.org/officeDocument/2006/relationships/slide" Target="slide7.xml"/><Relationship Id="rId1" Type="http://schemas.openxmlformats.org/officeDocument/2006/relationships/slideLayout" Target="../slideLayouts/slideLayout56.xml"/><Relationship Id="rId6" Type="http://schemas.openxmlformats.org/officeDocument/2006/relationships/image" Target="../media/image11.png"/><Relationship Id="rId11" Type="http://schemas.openxmlformats.org/officeDocument/2006/relationships/image" Target="../media/image22.gif"/><Relationship Id="rId24" Type="http://schemas.openxmlformats.org/officeDocument/2006/relationships/slide" Target="slide5.xml"/><Relationship Id="rId5" Type="http://schemas.openxmlformats.org/officeDocument/2006/relationships/image" Target="../media/image20.png"/><Relationship Id="rId15" Type="http://schemas.openxmlformats.org/officeDocument/2006/relationships/image" Target="../media/image18.gif"/><Relationship Id="rId23" Type="http://schemas.openxmlformats.org/officeDocument/2006/relationships/image" Target="../media/image29.png"/><Relationship Id="rId10" Type="http://schemas.openxmlformats.org/officeDocument/2006/relationships/image" Target="../media/image21.gif"/><Relationship Id="rId19"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14.gif"/><Relationship Id="rId14" Type="http://schemas.openxmlformats.org/officeDocument/2006/relationships/image" Target="../media/image17.png"/><Relationship Id="rId22" Type="http://schemas.openxmlformats.org/officeDocument/2006/relationships/slide" Target="slide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5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4.wav"/><Relationship Id="rId7" Type="http://schemas.openxmlformats.org/officeDocument/2006/relationships/image" Target="../media/image31.jpeg"/><Relationship Id="rId2" Type="http://schemas.openxmlformats.org/officeDocument/2006/relationships/audio" Target="../media/audio3.wav"/><Relationship Id="rId1" Type="http://schemas.openxmlformats.org/officeDocument/2006/relationships/slideLayout" Target="../slideLayouts/slideLayout56.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33.gif"/></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4.wav"/><Relationship Id="rId7" Type="http://schemas.openxmlformats.org/officeDocument/2006/relationships/image" Target="../media/image31.jpeg"/><Relationship Id="rId2" Type="http://schemas.openxmlformats.org/officeDocument/2006/relationships/audio" Target="../media/audio3.wav"/><Relationship Id="rId1" Type="http://schemas.openxmlformats.org/officeDocument/2006/relationships/slideLayout" Target="../slideLayouts/slideLayout56.xml"/><Relationship Id="rId6" Type="http://schemas.openxmlformats.org/officeDocument/2006/relationships/image" Target="../media/image34.png"/><Relationship Id="rId5"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33.gif"/></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slide" Target="slide4.xml"/><Relationship Id="rId5" Type="http://schemas.openxmlformats.org/officeDocument/2006/relationships/image" Target="../media/image10.png"/><Relationship Id="rId10" Type="http://schemas.openxmlformats.org/officeDocument/2006/relationships/image" Target="../media/image33.gif"/><Relationship Id="rId4" Type="http://schemas.openxmlformats.org/officeDocument/2006/relationships/audio" Target="../media/audio4.wav"/><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43" y="16900"/>
            <a:ext cx="9083916" cy="510970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5298" y="966266"/>
            <a:ext cx="6113408" cy="3402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2561" y="2950262"/>
            <a:ext cx="6378882" cy="210591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9"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111" y="625364"/>
            <a:ext cx="975003" cy="100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986994" y="3669432"/>
            <a:ext cx="5042609" cy="761210"/>
          </a:xfrm>
          <a:prstGeom prst="rect">
            <a:avLst/>
          </a:prstGeom>
          <a:noFill/>
        </p:spPr>
        <p:txBody>
          <a:bodyPr wrap="none" lIns="68045" tIns="34024" rIns="68045" bIns="34024">
            <a:spAutoFit/>
          </a:bodyPr>
          <a:lstStyle/>
          <a:p>
            <a:pPr algn="ctr">
              <a:defRPr/>
            </a:pPr>
            <a:r>
              <a:rPr lang="en-US" sz="45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45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2" y="-1596866"/>
            <a:ext cx="9152573" cy="8618220"/>
            <a:chOff x="0" y="-3353"/>
            <a:chExt cx="19218" cy="18096"/>
          </a:xfrm>
        </p:grpSpPr>
        <p:grpSp>
          <p:nvGrpSpPr>
            <p:cNvPr id="48" name="组合 47"/>
            <p:cNvGrpSpPr/>
            <p:nvPr/>
          </p:nvGrpSpPr>
          <p:grpSpPr>
            <a:xfrm rot="5400000">
              <a:off x="561" y="-3914"/>
              <a:ext cx="18096" cy="19218"/>
              <a:chOff x="613" y="266"/>
              <a:chExt cx="18096" cy="11142"/>
            </a:xfrm>
          </p:grpSpPr>
          <p:cxnSp>
            <p:nvCxnSpPr>
              <p:cNvPr id="49" name="直接连接符 48"/>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组合 22"/>
          <p:cNvGrpSpPr/>
          <p:nvPr/>
        </p:nvGrpSpPr>
        <p:grpSpPr>
          <a:xfrm>
            <a:off x="-569117" y="1322549"/>
            <a:ext cx="10817543" cy="4620101"/>
            <a:chOff x="-1170" y="2777"/>
            <a:chExt cx="22714" cy="9701"/>
          </a:xfrm>
        </p:grpSpPr>
        <p:pic>
          <p:nvPicPr>
            <p:cNvPr id="7" name="图片 6" descr="D:\资料\双麻花辫女孩.png双麻花辫女孩"/>
            <p:cNvPicPr>
              <a:picLocks noChangeAspect="1"/>
            </p:cNvPicPr>
            <p:nvPr/>
          </p:nvPicPr>
          <p:blipFill>
            <a:blip r:embed="rId3"/>
            <a:srcRect/>
            <a:stretch>
              <a:fillRect/>
            </a:stretch>
          </p:blipFill>
          <p:spPr>
            <a:xfrm rot="20700000">
              <a:off x="13692" y="4626"/>
              <a:ext cx="7852" cy="7852"/>
            </a:xfrm>
            <a:prstGeom prst="rect">
              <a:avLst/>
            </a:prstGeom>
          </p:spPr>
        </p:pic>
        <p:pic>
          <p:nvPicPr>
            <p:cNvPr id="11" name="图片 10" descr="冰激凌"/>
            <p:cNvPicPr>
              <a:picLocks noChangeAspect="1"/>
            </p:cNvPicPr>
            <p:nvPr/>
          </p:nvPicPr>
          <p:blipFill>
            <a:blip r:embed="rId4"/>
            <a:stretch>
              <a:fillRect/>
            </a:stretch>
          </p:blipFill>
          <p:spPr>
            <a:xfrm>
              <a:off x="-1170" y="2777"/>
              <a:ext cx="3698" cy="3698"/>
            </a:xfrm>
            <a:prstGeom prst="rect">
              <a:avLst/>
            </a:prstGeom>
          </p:spPr>
        </p:pic>
        <p:pic>
          <p:nvPicPr>
            <p:cNvPr id="14" name="图片 13" descr="草莓"/>
            <p:cNvPicPr>
              <a:picLocks noChangeAspect="1"/>
            </p:cNvPicPr>
            <p:nvPr/>
          </p:nvPicPr>
          <p:blipFill>
            <a:blip r:embed="rId5"/>
            <a:stretch>
              <a:fillRect/>
            </a:stretch>
          </p:blipFill>
          <p:spPr>
            <a:xfrm>
              <a:off x="6316" y="9236"/>
              <a:ext cx="2698" cy="2698"/>
            </a:xfrm>
            <a:prstGeom prst="rect">
              <a:avLst/>
            </a:prstGeom>
          </p:spPr>
        </p:pic>
        <p:pic>
          <p:nvPicPr>
            <p:cNvPr id="15" name="图片 14" descr="惊喜女孩"/>
            <p:cNvPicPr>
              <a:picLocks noChangeAspect="1"/>
            </p:cNvPicPr>
            <p:nvPr/>
          </p:nvPicPr>
          <p:blipFill>
            <a:blip r:embed="rId6"/>
            <a:stretch>
              <a:fillRect/>
            </a:stretch>
          </p:blipFill>
          <p:spPr>
            <a:xfrm rot="20520000">
              <a:off x="1695" y="5598"/>
              <a:ext cx="3399" cy="3399"/>
            </a:xfrm>
            <a:prstGeom prst="rect">
              <a:avLst/>
            </a:prstGeom>
          </p:spPr>
        </p:pic>
      </p:grpSp>
      <p:pic>
        <p:nvPicPr>
          <p:cNvPr id="72" name="图片 71" descr="甜甜圈"/>
          <p:cNvPicPr>
            <a:picLocks noChangeAspect="1"/>
          </p:cNvPicPr>
          <p:nvPr/>
        </p:nvPicPr>
        <p:blipFill>
          <a:blip r:embed="rId7"/>
          <a:stretch>
            <a:fillRect/>
          </a:stretch>
        </p:blipFill>
        <p:spPr>
          <a:xfrm>
            <a:off x="-92393" y="3385661"/>
            <a:ext cx="2680335" cy="2680335"/>
          </a:xfrm>
          <a:prstGeom prst="rect">
            <a:avLst/>
          </a:prstGeom>
        </p:spPr>
      </p:pic>
      <p:pic>
        <p:nvPicPr>
          <p:cNvPr id="73" name="图片 72" descr="纸张"/>
          <p:cNvPicPr>
            <a:picLocks noChangeAspect="1"/>
          </p:cNvPicPr>
          <p:nvPr/>
        </p:nvPicPr>
        <p:blipFill>
          <a:blip r:embed="rId8"/>
          <a:stretch>
            <a:fillRect/>
          </a:stretch>
        </p:blipFill>
        <p:spPr>
          <a:xfrm>
            <a:off x="4673441" y="3567113"/>
            <a:ext cx="1748790" cy="1748790"/>
          </a:xfrm>
          <a:prstGeom prst="rect">
            <a:avLst/>
          </a:prstGeom>
        </p:spPr>
      </p:pic>
      <p:pic>
        <p:nvPicPr>
          <p:cNvPr id="74" name="图片 73" descr="笔"/>
          <p:cNvPicPr>
            <a:picLocks noChangeAspect="1"/>
          </p:cNvPicPr>
          <p:nvPr/>
        </p:nvPicPr>
        <p:blipFill>
          <a:blip r:embed="rId9"/>
          <a:stretch>
            <a:fillRect/>
          </a:stretch>
        </p:blipFill>
        <p:spPr>
          <a:xfrm>
            <a:off x="4125756" y="-839151"/>
            <a:ext cx="1861661" cy="1861661"/>
          </a:xfrm>
          <a:prstGeom prst="rect">
            <a:avLst/>
          </a:prstGeom>
        </p:spPr>
      </p:pic>
      <p:pic>
        <p:nvPicPr>
          <p:cNvPr id="75" name="图片 74" descr="橡皮"/>
          <p:cNvPicPr>
            <a:picLocks noChangeAspect="1"/>
          </p:cNvPicPr>
          <p:nvPr/>
        </p:nvPicPr>
        <p:blipFill>
          <a:blip r:embed="rId10"/>
          <a:stretch>
            <a:fillRect/>
          </a:stretch>
        </p:blipFill>
        <p:spPr>
          <a:xfrm>
            <a:off x="7018498" y="-142875"/>
            <a:ext cx="1923098" cy="1923098"/>
          </a:xfrm>
          <a:prstGeom prst="rect">
            <a:avLst/>
          </a:prstGeom>
        </p:spPr>
      </p:pic>
      <p:pic>
        <p:nvPicPr>
          <p:cNvPr id="76" name="图片 75" descr="书本"/>
          <p:cNvPicPr>
            <a:picLocks noChangeAspect="1"/>
          </p:cNvPicPr>
          <p:nvPr/>
        </p:nvPicPr>
        <p:blipFill>
          <a:blip r:embed="rId11"/>
          <a:stretch>
            <a:fillRect/>
          </a:stretch>
        </p:blipFill>
        <p:spPr>
          <a:xfrm>
            <a:off x="860586" y="-349091"/>
            <a:ext cx="1454944" cy="1454944"/>
          </a:xfrm>
          <a:prstGeom prst="rect">
            <a:avLst/>
          </a:prstGeom>
        </p:spPr>
      </p:pic>
      <p:pic>
        <p:nvPicPr>
          <p:cNvPr id="64" name="Picture 2"/>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600" b="98743" l="3212" r="99124">
                        <a14:foregroundMark x1="32701" y1="4571" x2="48759" y2="16914"/>
                        <a14:foregroundMark x1="72993" y1="13714" x2="79124" y2="16914"/>
                        <a14:foregroundMark x1="25693" y1="8914" x2="27445" y2="15771"/>
                        <a14:foregroundMark x1="20438" y1="38629" x2="11679" y2="44571"/>
                        <a14:foregroundMark x1="80876" y1="42971" x2="90219" y2="58286"/>
                        <a14:foregroundMark x1="96058" y1="45943" x2="96058" y2="48229"/>
                        <a14:foregroundMark x1="80000" y1="56000" x2="13723" y2="90286"/>
                        <a14:foregroundMark x1="51679" y1="6629" x2="46715" y2="16686"/>
                        <a14:foregroundMark x1="26277" y1="10514" x2="42920" y2="16914"/>
                        <a14:foregroundMark x1="84380" y1="40229" x2="79124" y2="43200"/>
                        <a14:foregroundMark x1="85255" y1="40686" x2="94891" y2="50057"/>
                        <a14:foregroundMark x1="85839" y1="40914" x2="95766" y2="45714"/>
                        <a14:foregroundMark x1="41314" y1="26057" x2="26423" y2="45486"/>
                        <a14:foregroundMark x1="60000" y1="24229" x2="76058" y2="45029"/>
                      </a14:backgroundRemoval>
                    </a14:imgEffect>
                  </a14:imgLayer>
                </a14:imgProps>
              </a:ext>
              <a:ext uri="{28A0092B-C50C-407E-A947-70E740481C1C}">
                <a14:useLocalDpi xmlns:a14="http://schemas.microsoft.com/office/drawing/2010/main" val="0"/>
              </a:ext>
            </a:extLst>
          </a:blip>
          <a:srcRect/>
          <a:stretch>
            <a:fillRect/>
          </a:stretch>
        </p:blipFill>
        <p:spPr bwMode="auto">
          <a:xfrm>
            <a:off x="-17857" y="61674"/>
            <a:ext cx="4077891" cy="5208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图片 67593" descr="PPT素材-21"/>
          <p:cNvPicPr>
            <a:picLocks noChangeAspect="1"/>
          </p:cNvPicPr>
          <p:nvPr/>
        </p:nvPicPr>
        <p:blipFill>
          <a:blip r:embed="rId14"/>
          <a:stretch>
            <a:fillRect/>
          </a:stretch>
        </p:blipFill>
        <p:spPr>
          <a:xfrm>
            <a:off x="3171292" y="-154033"/>
            <a:ext cx="6017593" cy="5667415"/>
          </a:xfrm>
          <a:prstGeom prst="rect">
            <a:avLst/>
          </a:prstGeom>
          <a:noFill/>
          <a:ln w="9525">
            <a:noFill/>
          </a:ln>
        </p:spPr>
      </p:pic>
      <p:sp>
        <p:nvSpPr>
          <p:cNvPr id="66" name="TextBox 65"/>
          <p:cNvSpPr txBox="1"/>
          <p:nvPr/>
        </p:nvSpPr>
        <p:spPr>
          <a:xfrm>
            <a:off x="502341" y="3371851"/>
            <a:ext cx="2807296" cy="585058"/>
          </a:xfrm>
          <a:prstGeom prst="rect">
            <a:avLst/>
          </a:prstGeom>
          <a:noFill/>
        </p:spPr>
        <p:txBody>
          <a:bodyPr wrap="square" lIns="65049" tIns="32525" rIns="65049" bIns="32525" rtlCol="0">
            <a:spAutoFit/>
          </a:bodyPr>
          <a:lstStyle/>
          <a:p>
            <a:pPr algn="ctr"/>
            <a:r>
              <a:rPr lang="en-US" sz="3375" dirty="0" err="1">
                <a:latin typeface="Arial-Rounded" pitchFamily="34" charset="0"/>
                <a:ea typeface="Arial-Rounded" pitchFamily="34" charset="0"/>
                <a:cs typeface="Arial-Rounded" pitchFamily="34" charset="0"/>
              </a:rPr>
              <a:t>Quan</a:t>
            </a:r>
            <a:r>
              <a:rPr lang="en-US" sz="3375" dirty="0">
                <a:latin typeface="Arial-Rounded" pitchFamily="34" charset="0"/>
                <a:ea typeface="Arial-Rounded" pitchFamily="34" charset="0"/>
                <a:cs typeface="Arial-Rounded" pitchFamily="34" charset="0"/>
              </a:rPr>
              <a:t> </a:t>
            </a:r>
            <a:r>
              <a:rPr lang="en-US" sz="3375" dirty="0" err="1">
                <a:latin typeface="Arial-Rounded" pitchFamily="34" charset="0"/>
                <a:ea typeface="Arial-Rounded" pitchFamily="34" charset="0"/>
                <a:cs typeface="Arial-Rounded" pitchFamily="34" charset="0"/>
              </a:rPr>
              <a:t>sát</a:t>
            </a:r>
            <a:r>
              <a:rPr lang="en-US" sz="3375" dirty="0">
                <a:latin typeface="Arial-Rounded" pitchFamily="34" charset="0"/>
                <a:ea typeface="Arial-Rounded" pitchFamily="34" charset="0"/>
                <a:cs typeface="Arial-Rounded" pitchFamily="34" charset="0"/>
              </a:rPr>
              <a:t> </a:t>
            </a:r>
            <a:r>
              <a:rPr lang="en-US" sz="3375" dirty="0" err="1">
                <a:latin typeface="Arial-Rounded" pitchFamily="34" charset="0"/>
                <a:ea typeface="Arial-Rounded" pitchFamily="34" charset="0"/>
                <a:cs typeface="Arial-Rounded" pitchFamily="34" charset="0"/>
              </a:rPr>
              <a:t>tranh</a:t>
            </a:r>
            <a:endParaRPr lang="en-US" sz="3375" dirty="0">
              <a:latin typeface="Arial-Rounded" pitchFamily="34" charset="0"/>
              <a:ea typeface="Arial-Rounded" pitchFamily="34" charset="0"/>
              <a:cs typeface="Arial-Rounded" pitchFamily="34" charset="0"/>
            </a:endParaRPr>
          </a:p>
        </p:txBody>
      </p:sp>
      <p:sp>
        <p:nvSpPr>
          <p:cNvPr id="67" name="Rectangle 66"/>
          <p:cNvSpPr/>
          <p:nvPr/>
        </p:nvSpPr>
        <p:spPr>
          <a:xfrm>
            <a:off x="199394" y="3259422"/>
            <a:ext cx="3563241" cy="5309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49" tIns="32525" rIns="65049" bIns="32525" rtlCol="0" anchor="ctr"/>
          <a:lstStyle/>
          <a:p>
            <a:pPr algn="ctr"/>
            <a:r>
              <a:rPr lang="en-US" sz="2800" dirty="0" err="1">
                <a:solidFill>
                  <a:schemeClr val="tx1"/>
                </a:solidFill>
                <a:latin typeface="Arial-Rounded" pitchFamily="34" charset="0"/>
                <a:ea typeface="Arial-Rounded" pitchFamily="34" charset="0"/>
                <a:cs typeface="Arial-Rounded" pitchFamily="34" charset="0"/>
              </a:rPr>
              <a:t>Tranh</a:t>
            </a:r>
            <a:r>
              <a:rPr lang="en-US" sz="2800" dirty="0">
                <a:solidFill>
                  <a:schemeClr val="tx1"/>
                </a:solidFill>
                <a:latin typeface="Arial-Rounded" pitchFamily="34" charset="0"/>
                <a:ea typeface="Arial-Rounded" pitchFamily="34" charset="0"/>
                <a:cs typeface="Arial-Rounded" pitchFamily="34" charset="0"/>
              </a:rPr>
              <a:t> </a:t>
            </a:r>
            <a:r>
              <a:rPr lang="en-US" sz="2800" dirty="0" err="1">
                <a:solidFill>
                  <a:schemeClr val="tx1"/>
                </a:solidFill>
                <a:latin typeface="Arial-Rounded" pitchFamily="34" charset="0"/>
                <a:ea typeface="Arial-Rounded" pitchFamily="34" charset="0"/>
                <a:cs typeface="Arial-Rounded" pitchFamily="34" charset="0"/>
              </a:rPr>
              <a:t>vẽ</a:t>
            </a:r>
            <a:r>
              <a:rPr lang="en-US" sz="2800" dirty="0">
                <a:solidFill>
                  <a:schemeClr val="tx1"/>
                </a:solidFill>
                <a:latin typeface="Arial-Rounded" pitchFamily="34" charset="0"/>
                <a:ea typeface="Arial-Rounded" pitchFamily="34" charset="0"/>
                <a:cs typeface="Arial-Rounded" pitchFamily="34" charset="0"/>
              </a:rPr>
              <a:t> </a:t>
            </a:r>
            <a:r>
              <a:rPr lang="en-US" sz="2800" dirty="0" err="1">
                <a:solidFill>
                  <a:schemeClr val="tx1"/>
                </a:solidFill>
                <a:latin typeface="Arial-Rounded" pitchFamily="34" charset="0"/>
                <a:ea typeface="Arial-Rounded" pitchFamily="34" charset="0"/>
                <a:cs typeface="Arial-Rounded" pitchFamily="34" charset="0"/>
              </a:rPr>
              <a:t>cảnh</a:t>
            </a:r>
            <a:r>
              <a:rPr lang="en-US" sz="2800" dirty="0">
                <a:solidFill>
                  <a:schemeClr val="tx1"/>
                </a:solidFill>
                <a:latin typeface="Arial-Rounded" pitchFamily="34" charset="0"/>
                <a:ea typeface="Arial-Rounded" pitchFamily="34" charset="0"/>
                <a:cs typeface="Arial-Rounded" pitchFamily="34" charset="0"/>
              </a:rPr>
              <a:t> </a:t>
            </a:r>
            <a:r>
              <a:rPr lang="en-US" sz="2800" dirty="0" err="1">
                <a:solidFill>
                  <a:schemeClr val="tx1"/>
                </a:solidFill>
                <a:latin typeface="Arial-Rounded" pitchFamily="34" charset="0"/>
                <a:ea typeface="Arial-Rounded" pitchFamily="34" charset="0"/>
                <a:cs typeface="Arial-Rounded" pitchFamily="34" charset="0"/>
              </a:rPr>
              <a:t>gì</a:t>
            </a:r>
            <a:r>
              <a:rPr lang="en-US" sz="2800" dirty="0">
                <a:solidFill>
                  <a:schemeClr val="tx1"/>
                </a:solidFill>
                <a:latin typeface="Arial-Rounded" pitchFamily="34" charset="0"/>
                <a:ea typeface="Arial-Rounded" pitchFamily="34" charset="0"/>
                <a:cs typeface="Arial-Rounded" pitchFamily="34" charset="0"/>
              </a:rPr>
              <a:t>?</a:t>
            </a:r>
          </a:p>
        </p:txBody>
      </p:sp>
      <p:sp>
        <p:nvSpPr>
          <p:cNvPr id="68" name="TextBox 67"/>
          <p:cNvSpPr txBox="1"/>
          <p:nvPr/>
        </p:nvSpPr>
        <p:spPr>
          <a:xfrm>
            <a:off x="556616" y="869156"/>
            <a:ext cx="2905125" cy="646288"/>
          </a:xfrm>
          <a:prstGeom prst="rect">
            <a:avLst/>
          </a:prstGeom>
          <a:solidFill>
            <a:schemeClr val="bg1"/>
          </a:solidFill>
          <a:ln>
            <a:noFill/>
          </a:ln>
        </p:spPr>
        <p:txBody>
          <a:bodyPr wrap="square" lIns="57113" tIns="28554" rIns="57113" bIns="28554" rtlCol="0">
            <a:spAutoFit/>
          </a:bodyPr>
          <a:lstStyle/>
          <a:p>
            <a:pPr algn="ctr"/>
            <a:r>
              <a:rPr lang="en-US" sz="3825" dirty="0">
                <a:ln>
                  <a:solidFill>
                    <a:srgbClr val="0070C0"/>
                  </a:solidFill>
                </a:ln>
                <a:solidFill>
                  <a:srgbClr val="FF5D93"/>
                </a:solidFill>
                <a:latin typeface="iCiel Cadena" pitchFamily="2" charset="0"/>
              </a:rPr>
              <a:t>KHỞI ĐỘNG</a:t>
            </a:r>
          </a:p>
        </p:txBody>
      </p:sp>
      <p:pic>
        <p:nvPicPr>
          <p:cNvPr id="1026" name="Picture 2" descr="Sự tích thành Cổ Loa trang 14, 15 Tiếng Việt lớp 3 Tập 2 | Cánh diều"/>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8130">
            <a:off x="3970448" y="1010404"/>
            <a:ext cx="4649905" cy="31752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6"/>
          <a:stretch>
            <a:fillRect/>
          </a:stretch>
        </p:blipFill>
        <p:spPr>
          <a:xfrm rot="312557">
            <a:off x="3992327" y="1111422"/>
            <a:ext cx="4606146" cy="3305921"/>
          </a:xfrm>
          <a:prstGeom prst="rect">
            <a:avLst/>
          </a:prstGeom>
        </p:spPr>
      </p:pic>
    </p:spTree>
    <p:extLst>
      <p:ext uri="{BB962C8B-B14F-4D97-AF65-F5344CB8AC3E}">
        <p14:creationId xmlns:p14="http://schemas.microsoft.com/office/powerpoint/2010/main" val="3325123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circle(in)">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500"/>
                                        <p:tgtEl>
                                          <p:spTgt spid="66"/>
                                        </p:tgtEl>
                                      </p:cBhvr>
                                    </p:animEffect>
                                    <p:anim calcmode="lin" valueType="num">
                                      <p:cBhvr>
                                        <p:cTn id="20" dur="500"/>
                                        <p:tgtEl>
                                          <p:spTgt spid="66"/>
                                        </p:tgtEl>
                                        <p:attrNameLst>
                                          <p:attrName>ppt_x</p:attrName>
                                        </p:attrNameLst>
                                      </p:cBhvr>
                                      <p:tavLst>
                                        <p:tav tm="0">
                                          <p:val>
                                            <p:strVal val="ppt_x"/>
                                          </p:val>
                                        </p:tav>
                                        <p:tav tm="100000">
                                          <p:val>
                                            <p:strVal val="ppt_x"/>
                                          </p:val>
                                        </p:tav>
                                      </p:tavLst>
                                    </p:anim>
                                    <p:anim calcmode="lin" valueType="num">
                                      <p:cBhvr>
                                        <p:cTn id="21" dur="500"/>
                                        <p:tgtEl>
                                          <p:spTgt spid="66"/>
                                        </p:tgtEl>
                                        <p:attrNameLst>
                                          <p:attrName>ppt_y</p:attrName>
                                        </p:attrNameLst>
                                      </p:cBhvr>
                                      <p:tavLst>
                                        <p:tav tm="0">
                                          <p:val>
                                            <p:strVal val="ppt_y"/>
                                          </p:val>
                                        </p:tav>
                                        <p:tav tm="100000">
                                          <p:val>
                                            <p:strVal val="ppt_y+.1"/>
                                          </p:val>
                                        </p:tav>
                                      </p:tavLst>
                                    </p:anim>
                                    <p:set>
                                      <p:cBhvr>
                                        <p:cTn id="22"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458605" y="395683"/>
            <a:ext cx="4262507" cy="386615"/>
          </a:xfrm>
          <a:prstGeom prst="rect">
            <a:avLst/>
          </a:prstGeom>
          <a:noFill/>
        </p:spPr>
        <p:txBody>
          <a:bodyPr wrap="square" lIns="78074" tIns="39038" rIns="78074" bIns="39038" rtlCol="0">
            <a:spAutoFit/>
          </a:bodyPr>
          <a:lstStyle/>
          <a:p>
            <a:pPr algn="ctr"/>
            <a:r>
              <a:rPr lang="en-GB" sz="2000" b="1" dirty="0" err="1">
                <a:solidFill>
                  <a:srgbClr val="FF0000"/>
                </a:solidFill>
                <a:latin typeface="Arial-Rounded" pitchFamily="34" charset="0"/>
                <a:ea typeface="Arial-Rounded" pitchFamily="34" charset="0"/>
                <a:cs typeface="Arial-Rounded" pitchFamily="34" charset="0"/>
              </a:rPr>
              <a:t>SỰ</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TÍCH</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THÀNH</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CỔ</a:t>
            </a:r>
            <a:r>
              <a:rPr lang="en-GB" sz="2000" b="1" dirty="0">
                <a:solidFill>
                  <a:srgbClr val="FF0000"/>
                </a:solidFill>
                <a:latin typeface="Arial-Rounded" pitchFamily="34" charset="0"/>
                <a:ea typeface="Arial-Rounded" pitchFamily="34" charset="0"/>
                <a:cs typeface="Arial-Rounded" pitchFamily="34" charset="0"/>
              </a:rPr>
              <a:t> LOA.</a:t>
            </a:r>
            <a:endParaRPr lang="en-US" sz="2000" b="1"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228600" y="742950"/>
            <a:ext cx="8722519" cy="4233822"/>
          </a:xfrm>
          <a:prstGeom prst="rect">
            <a:avLst/>
          </a:prstGeom>
          <a:noFill/>
        </p:spPr>
        <p:txBody>
          <a:bodyPr wrap="square" lIns="78074" tIns="39038" rIns="78074" bIns="39038" rtlCol="0">
            <a:spAutoFit/>
          </a:bodyPr>
          <a:lstStyle/>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An Dương Vương lập nên nước Âu Lạc. Sau chiến công đánh thắng quân xâm lược Tần, nhà vua cho xây thành để đề phòng quân giặc từ phương Bắc.</a:t>
            </a:r>
          </a:p>
          <a:p>
            <a:r>
              <a:rPr lang="vi-VN" b="1" dirty="0">
                <a:latin typeface="Arial-Rounded" panose="020B0500000000000000" pitchFamily="34" charset="0"/>
                <a:ea typeface="Arial-Rounded" panose="020B0500000000000000" pitchFamily="34" charset="0"/>
                <a:cs typeface="Arial-Rounded" panose="020B0500000000000000" pitchFamily="34" charset="0"/>
              </a:rPr>
              <a:t>Ban đầu, thành cứ đắp cao lên là lại đổ sập xuống. Nhiều lần như vậy, An Dương Vương rất buồn rầu. Nhà vua lập đàn cầu trời phù hộ. Bỗng có một ông già râu tóc bạc trắng hiện lên, nói với vua rằng: “Sáng mai, nhà vua đón ra ở bờ sông, sẽ có Thần Kim Quy đến giúp.”</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Hôm sau, mới tờ mờ sáng, An Dương Vương đã ra tận bờ sông đợi. Vừa bắt đầu tan sương thì có một con rùa vàng rất lớn bơi vào bờ. Rùa tự xưng là Thần Kim Quy, sứ giả của vua Thủy Tề.</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Nhờ có Thần Kim Quy diệt trừ yêu quái, chẳng bao lâu, thành đã đắp xong. Thành có ba vòng, xoáy như hình trôn ốc, nên gọi là Loa Thành.</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Trước khi chia tay, Thần Kim Quy rút một cái móng của mình trao cho An Dương Vương, dặn rằng: “Nhà vua giữ lấy móng này để làm lẫy nỏ. Khi có giặc thì đem ra bắn, một phát có thể giết được hàng nghìn quân giặc.</a:t>
            </a:r>
          </a:p>
          <a:p>
            <a:r>
              <a:rPr lang="en-GB" b="1">
                <a:latin typeface="Arial-Rounded" panose="020B0500000000000000" pitchFamily="34" charset="0"/>
                <a:ea typeface="Arial-Rounded" panose="020B0500000000000000" pitchFamily="34" charset="0"/>
                <a:cs typeface="Arial-Rounded" panose="020B0500000000000000" pitchFamily="34" charset="0"/>
              </a:rPr>
              <a:t>                                                                                            </a:t>
            </a:r>
            <a:r>
              <a:rPr lang="vi-VN" b="1" i="1">
                <a:latin typeface="Arial-Rounded" panose="020B0500000000000000" pitchFamily="34" charset="0"/>
                <a:ea typeface="Arial-Rounded" panose="020B0500000000000000" pitchFamily="34" charset="0"/>
                <a:cs typeface="Arial-Rounded" panose="020B0500000000000000" pitchFamily="34" charset="0"/>
              </a:rPr>
              <a:t>Theo </a:t>
            </a:r>
            <a:r>
              <a:rPr lang="vi-VN" b="1" i="1" dirty="0">
                <a:latin typeface="Arial-Rounded" panose="020B0500000000000000" pitchFamily="34" charset="0"/>
                <a:ea typeface="Arial-Rounded" panose="020B0500000000000000" pitchFamily="34" charset="0"/>
                <a:cs typeface="Arial-Rounded" panose="020B0500000000000000" pitchFamily="34" charset="0"/>
              </a:rPr>
              <a:t>Nguyễn Đồng Chi</a:t>
            </a:r>
          </a:p>
        </p:txBody>
      </p:sp>
      <p:sp>
        <p:nvSpPr>
          <p:cNvPr id="16" name="Rounded Rectangle 15"/>
          <p:cNvSpPr/>
          <p:nvPr/>
        </p:nvSpPr>
        <p:spPr>
          <a:xfrm>
            <a:off x="304800" y="243379"/>
            <a:ext cx="1400873"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defTabSz="685800">
              <a:defRPr/>
            </a:pPr>
            <a:r>
              <a:rPr lang="en-US" b="1" kern="0" dirty="0">
                <a:solidFill>
                  <a:sysClr val="windowText" lastClr="000000"/>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2606341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9B1813-E0F7-4B26-9DEB-CDB98078EB0B}"/>
              </a:ext>
            </a:extLst>
          </p:cNvPr>
          <p:cNvSpPr txBox="1"/>
          <p:nvPr/>
        </p:nvSpPr>
        <p:spPr>
          <a:xfrm>
            <a:off x="1381125" y="151495"/>
            <a:ext cx="5848123" cy="986197"/>
          </a:xfrm>
          <a:prstGeom prst="rect">
            <a:avLst/>
          </a:prstGeom>
          <a:noFill/>
        </p:spPr>
        <p:txBody>
          <a:bodyPr wrap="square" rtlCol="0">
            <a:prstTxWarp prst="textWave1">
              <a:avLst/>
            </a:prstTxWarp>
            <a:spAutoFit/>
            <a:scene3d>
              <a:camera prst="obliqueTopLeft"/>
              <a:lightRig rig="twoPt" dir="t"/>
            </a:scene3d>
            <a:sp3d extrusionH="127000" prstMaterial="powder"/>
          </a:bodyPr>
          <a:lstStyle/>
          <a:p>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Cách</a:t>
            </a:r>
            <a:r>
              <a:rPr lang="en-GB"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 </a:t>
            </a:r>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đọc</a:t>
            </a:r>
            <a:endParaRPr lang="en-US"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endParaRPr>
          </a:p>
        </p:txBody>
      </p:sp>
      <p:grpSp>
        <p:nvGrpSpPr>
          <p:cNvPr id="7" name="Group 6">
            <a:extLst>
              <a:ext uri="{FF2B5EF4-FFF2-40B4-BE49-F238E27FC236}">
                <a16:creationId xmlns:a16="http://schemas.microsoft.com/office/drawing/2014/main" id="{EA135127-33E5-459F-8FDF-3E4810379567}"/>
              </a:ext>
            </a:extLst>
          </p:cNvPr>
          <p:cNvGrpSpPr/>
          <p:nvPr/>
        </p:nvGrpSpPr>
        <p:grpSpPr>
          <a:xfrm rot="10452022" flipV="1">
            <a:off x="165026" y="1086413"/>
            <a:ext cx="3198190" cy="2211822"/>
            <a:chOff x="1758356" y="1446550"/>
            <a:chExt cx="3550560" cy="2651760"/>
          </a:xfrm>
        </p:grpSpPr>
        <p:pic>
          <p:nvPicPr>
            <p:cNvPr id="8" name="Picture 7">
              <a:extLst>
                <a:ext uri="{FF2B5EF4-FFF2-40B4-BE49-F238E27FC236}">
                  <a16:creationId xmlns:a16="http://schemas.microsoft.com/office/drawing/2014/main" id="{2F385303-3317-4CC1-89FD-7B440BE5E1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9" name="TextBox 8">
              <a:extLst>
                <a:ext uri="{FF2B5EF4-FFF2-40B4-BE49-F238E27FC236}">
                  <a16:creationId xmlns:a16="http://schemas.microsoft.com/office/drawing/2014/main" id="{9DD5BF5B-7298-4879-B4D4-4F1221ABC7C9}"/>
                </a:ext>
              </a:extLst>
            </p:cNvPr>
            <p:cNvSpPr txBox="1"/>
            <p:nvPr/>
          </p:nvSpPr>
          <p:spPr>
            <a:xfrm>
              <a:off x="2143480" y="2177984"/>
              <a:ext cx="2655803" cy="885586"/>
            </a:xfrm>
            <a:prstGeom prst="rect">
              <a:avLst/>
            </a:prstGeom>
            <a:noFill/>
          </p:spPr>
          <p:txBody>
            <a:bodyPr wrap="square">
              <a:spAutoFit/>
            </a:bodyPr>
            <a:lstStyle/>
            <a:p>
              <a:pPr algn="ct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to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rõ</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ràng</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mạch</a:t>
              </a:r>
              <a:r>
                <a:rPr lang="en-GB" sz="2100" b="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lạc</a:t>
              </a:r>
              <a:endPar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75FC13AF-1720-4EF5-998B-176BCEF2B0F0}"/>
              </a:ext>
            </a:extLst>
          </p:cNvPr>
          <p:cNvGrpSpPr/>
          <p:nvPr/>
        </p:nvGrpSpPr>
        <p:grpSpPr>
          <a:xfrm>
            <a:off x="3466784" y="839823"/>
            <a:ext cx="2754744" cy="2057400"/>
            <a:chOff x="4672461" y="1214043"/>
            <a:chExt cx="3672992" cy="2743200"/>
          </a:xfrm>
        </p:grpSpPr>
        <p:pic>
          <p:nvPicPr>
            <p:cNvPr id="11" name="Picture 10">
              <a:extLst>
                <a:ext uri="{FF2B5EF4-FFF2-40B4-BE49-F238E27FC236}">
                  <a16:creationId xmlns:a16="http://schemas.microsoft.com/office/drawing/2014/main" id="{4BDEDDBE-8248-4D25-ACE4-3EC0E2D7C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2" name="TextBox 11">
              <a:extLst>
                <a:ext uri="{FF2B5EF4-FFF2-40B4-BE49-F238E27FC236}">
                  <a16:creationId xmlns:a16="http://schemas.microsoft.com/office/drawing/2014/main" id="{9956C362-385F-419E-B576-55F57DE8AA3C}"/>
                </a:ext>
              </a:extLst>
            </p:cNvPr>
            <p:cNvSpPr txBox="1"/>
            <p:nvPr/>
          </p:nvSpPr>
          <p:spPr>
            <a:xfrm flipH="1">
              <a:off x="5493373" y="2158442"/>
              <a:ext cx="2767024" cy="533480"/>
            </a:xfrm>
            <a:prstGeom prst="rect">
              <a:avLst/>
            </a:prstGeom>
            <a:noFill/>
          </p:spPr>
          <p:txBody>
            <a:bodyPr wrap="square">
              <a:spAutoFit/>
            </a:bodyPr>
            <a:lstStyle/>
            <a:p>
              <a:r>
                <a:rPr lang="en-GB" sz="2000"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sz="20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00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diễn</a:t>
              </a:r>
              <a:r>
                <a:rPr lang="en-GB" sz="200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cảm</a:t>
              </a:r>
              <a:endParaRPr lang="en-US" sz="20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CB6BA176-F6A2-4B84-B294-342ACB0C83F8}"/>
              </a:ext>
            </a:extLst>
          </p:cNvPr>
          <p:cNvGrpSpPr/>
          <p:nvPr/>
        </p:nvGrpSpPr>
        <p:grpSpPr>
          <a:xfrm>
            <a:off x="6096000" y="1045563"/>
            <a:ext cx="2778379" cy="1851660"/>
            <a:chOff x="9026330" y="1381655"/>
            <a:chExt cx="3704506" cy="2468880"/>
          </a:xfrm>
        </p:grpSpPr>
        <p:pic>
          <p:nvPicPr>
            <p:cNvPr id="14" name="Picture 13">
              <a:extLst>
                <a:ext uri="{FF2B5EF4-FFF2-40B4-BE49-F238E27FC236}">
                  <a16:creationId xmlns:a16="http://schemas.microsoft.com/office/drawing/2014/main" id="{FB96FBCC-B5E0-4FFD-857F-28D7903C3A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5" name="TextBox 14">
              <a:extLst>
                <a:ext uri="{FF2B5EF4-FFF2-40B4-BE49-F238E27FC236}">
                  <a16:creationId xmlns:a16="http://schemas.microsoft.com/office/drawing/2014/main" id="{1BC7C62D-6AB8-4952-8E79-39A9BB8AA879}"/>
                </a:ext>
              </a:extLst>
            </p:cNvPr>
            <p:cNvSpPr txBox="1"/>
            <p:nvPr/>
          </p:nvSpPr>
          <p:spPr>
            <a:xfrm rot="79912">
              <a:off x="9320727" y="1888708"/>
              <a:ext cx="2766054" cy="1764585"/>
            </a:xfrm>
            <a:prstGeom prst="rect">
              <a:avLst/>
            </a:prstGeom>
            <a:noFill/>
          </p:spPr>
          <p:txBody>
            <a:bodyPr wrap="square">
              <a:spAutoFit/>
            </a:bodyPr>
            <a:lstStyle/>
            <a:p>
              <a:pPr algn="ctr"/>
              <a:r>
                <a:rPr lang="en-US" sz="2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Nhấn</a:t>
              </a:r>
              <a:r>
                <a:rPr lang="en-US" sz="2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ở </a:t>
              </a:r>
              <a:r>
                <a:rPr lang="en-US" sz="2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từ</a:t>
              </a:r>
              <a:r>
                <a:rPr lang="en-US" sz="2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ngữ</a:t>
              </a:r>
              <a:r>
                <a:rPr lang="en-US" sz="2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giàu</a:t>
              </a:r>
              <a:r>
                <a:rPr lang="en-US" sz="2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sức</a:t>
              </a:r>
              <a:r>
                <a:rPr lang="en-US" sz="2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gợi</a:t>
              </a:r>
              <a:r>
                <a:rPr lang="en-US" sz="2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tả</a:t>
              </a:r>
              <a:r>
                <a:rPr lang="en-US" sz="2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000" b="1"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gợi</a:t>
              </a:r>
              <a:r>
                <a:rPr lang="en-US" sz="2000" b="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cảm </a:t>
              </a:r>
              <a:endParaRPr lang="en-US" sz="2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10" descr="https://o.remove.bg/downloads/fa1958e0-e11c-4742-a721-bb2bc9be056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595321"/>
            <a:ext cx="4316356" cy="226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0645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93566"/>
            <a:ext cx="47625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o.remove.bg/downloads/2a9cfca7-83ac-4d7c-8fea-d2debc5d9a6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2" y="-234554"/>
            <a:ext cx="1964531" cy="492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305008" y="514350"/>
            <a:ext cx="6876884" cy="829128"/>
          </a:xfrm>
          <a:prstGeom prst="rect">
            <a:avLst/>
          </a:prstGeom>
        </p:spPr>
      </p:pic>
    </p:spTree>
    <p:extLst>
      <p:ext uri="{BB962C8B-B14F-4D97-AF65-F5344CB8AC3E}">
        <p14:creationId xmlns:p14="http://schemas.microsoft.com/office/powerpoint/2010/main" val="22529171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E4146BF-5966-45D6-BFCE-C30A91E2277A}"/>
              </a:ext>
            </a:extLst>
          </p:cNvPr>
          <p:cNvGrpSpPr/>
          <p:nvPr/>
        </p:nvGrpSpPr>
        <p:grpSpPr>
          <a:xfrm>
            <a:off x="1891" y="124225"/>
            <a:ext cx="3429161" cy="1769692"/>
            <a:chOff x="6642140" y="751119"/>
            <a:chExt cx="4572215" cy="2359589"/>
          </a:xfrm>
        </p:grpSpPr>
        <p:pic>
          <p:nvPicPr>
            <p:cNvPr id="7" name="图片 6">
              <a:extLst>
                <a:ext uri="{FF2B5EF4-FFF2-40B4-BE49-F238E27FC236}">
                  <a16:creationId xmlns:a16="http://schemas.microsoft.com/office/drawing/2014/main" id="{883181EA-0E9C-4F14-97E9-7A602E0D5810}"/>
                </a:ext>
              </a:extLst>
            </p:cNvPr>
            <p:cNvPicPr>
              <a:picLocks noChangeAspect="1"/>
            </p:cNvPicPr>
            <p:nvPr/>
          </p:nvPicPr>
          <p:blipFill rotWithShape="1">
            <a:blip r:embed="rId2">
              <a:extLst>
                <a:ext uri="{28A0092B-C50C-407E-A947-70E740481C1C}">
                  <a14:useLocalDpi xmlns:a14="http://schemas.microsoft.com/office/drawing/2010/main" val="0"/>
                </a:ext>
              </a:extLst>
            </a:blip>
            <a:srcRect l="74080" t="36" r="14404" b="71155"/>
            <a:stretch/>
          </p:blipFill>
          <p:spPr>
            <a:xfrm>
              <a:off x="6642140" y="751119"/>
              <a:ext cx="2067420" cy="2359589"/>
            </a:xfrm>
            <a:prstGeom prst="rect">
              <a:avLst/>
            </a:prstGeom>
          </p:spPr>
        </p:pic>
        <p:sp>
          <p:nvSpPr>
            <p:cNvPr id="6" name="文本框 5">
              <a:extLst>
                <a:ext uri="{FF2B5EF4-FFF2-40B4-BE49-F238E27FC236}">
                  <a16:creationId xmlns:a16="http://schemas.microsoft.com/office/drawing/2014/main" id="{E87D1494-CD63-4680-A340-88FE11A37D0E}"/>
                </a:ext>
              </a:extLst>
            </p:cNvPr>
            <p:cNvSpPr txBox="1"/>
            <p:nvPr/>
          </p:nvSpPr>
          <p:spPr>
            <a:xfrm>
              <a:off x="7907288" y="1040378"/>
              <a:ext cx="3307067" cy="677108"/>
            </a:xfrm>
            <a:prstGeom prst="rect">
              <a:avLst/>
            </a:prstGeom>
            <a:noFill/>
          </p:spPr>
          <p:txBody>
            <a:bodyPr wrap="square" rtlCol="0">
              <a:spAutoFit/>
            </a:bodyPr>
            <a:lstStyle/>
            <a:p>
              <a:pPr lvl="1"/>
              <a:r>
                <a:rPr lang="en-US" altLang="zh-CN" sz="2700" dirty="0">
                  <a:ln>
                    <a:solidFill>
                      <a:srgbClr val="FF0000"/>
                    </a:solidFill>
                  </a:ln>
                  <a:solidFill>
                    <a:schemeClr val="accent5"/>
                  </a:solidFill>
                  <a:latin typeface="iCiel Cadena" panose="02000503000000020004" pitchFamily="2" charset="0"/>
                  <a:ea typeface="Arial-Rounded" panose="020B0500000000000000" pitchFamily="34" charset="0"/>
                  <a:cs typeface="Arial-Rounded" panose="020B0500000000000000" pitchFamily="34" charset="0"/>
                </a:rPr>
                <a:t>CHÚ GIẢI</a:t>
              </a:r>
              <a:endParaRPr lang="zh-CN" altLang="en-US" sz="2700" dirty="0">
                <a:ln>
                  <a:solidFill>
                    <a:srgbClr val="FF0000"/>
                  </a:solidFill>
                </a:ln>
                <a:solidFill>
                  <a:schemeClr val="accent5"/>
                </a:solidFill>
                <a:latin typeface="iCiel Cadena" panose="02000503000000020004" pitchFamily="2" charset="0"/>
                <a:ea typeface="Arial-Rounded" panose="020B0500000000000000" pitchFamily="34" charset="0"/>
                <a:cs typeface="Arial-Rounded" panose="020B0500000000000000" pitchFamily="34" charset="0"/>
              </a:endParaRPr>
            </a:p>
          </p:txBody>
        </p:sp>
      </p:grpSp>
      <p:sp>
        <p:nvSpPr>
          <p:cNvPr id="12" name="文本框 11">
            <a:extLst>
              <a:ext uri="{FF2B5EF4-FFF2-40B4-BE49-F238E27FC236}">
                <a16:creationId xmlns:a16="http://schemas.microsoft.com/office/drawing/2014/main" id="{CDBB159B-1EFC-4991-A6A8-DC37DCAF6B53}"/>
              </a:ext>
            </a:extLst>
          </p:cNvPr>
          <p:cNvSpPr txBox="1"/>
          <p:nvPr/>
        </p:nvSpPr>
        <p:spPr>
          <a:xfrm>
            <a:off x="3558095" y="892543"/>
            <a:ext cx="4976305" cy="923330"/>
          </a:xfrm>
          <a:prstGeom prst="rect">
            <a:avLst/>
          </a:prstGeom>
          <a:noFill/>
        </p:spPr>
        <p:txBody>
          <a:bodyPr wrap="square" rtlCol="0">
            <a:spAutoFit/>
          </a:bodyPr>
          <a:lstStyle/>
          <a:p>
            <a:pPr lvl="0">
              <a:defRPr/>
            </a:pP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Thành</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Cổ</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loa</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GB" altLang="zh-CN"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thành</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do An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Dương</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Vương</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xây</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ở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đất</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Phong</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Khê</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nay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thuộc</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xã</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Cổ</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Loa,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huyện</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Đông</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Anh</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ngoại</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thành</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Hà</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Nội</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4" name="文本框 13">
            <a:extLst>
              <a:ext uri="{FF2B5EF4-FFF2-40B4-BE49-F238E27FC236}">
                <a16:creationId xmlns:a16="http://schemas.microsoft.com/office/drawing/2014/main" id="{1E829BFF-2114-4C2A-9373-56E6AB6622F5}"/>
              </a:ext>
            </a:extLst>
          </p:cNvPr>
          <p:cNvSpPr txBox="1"/>
          <p:nvPr/>
        </p:nvSpPr>
        <p:spPr>
          <a:xfrm>
            <a:off x="3807276" y="1948240"/>
            <a:ext cx="4650923" cy="646331"/>
          </a:xfrm>
          <a:prstGeom prst="rect">
            <a:avLst/>
          </a:prstGeom>
          <a:noFill/>
        </p:spPr>
        <p:txBody>
          <a:bodyPr wrap="square" rtlCol="0">
            <a:spAutoFit/>
          </a:bodyPr>
          <a:lstStyle/>
          <a:p>
            <a:pPr lvl="0">
              <a:defRPr/>
            </a:pP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An </a:t>
            </a: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Dương</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Vương</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tên</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thật</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là</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Thục</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Phán</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sống</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cách</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đây</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hơn</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2000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năm</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文本框 15">
            <a:extLst>
              <a:ext uri="{FF2B5EF4-FFF2-40B4-BE49-F238E27FC236}">
                <a16:creationId xmlns:a16="http://schemas.microsoft.com/office/drawing/2014/main" id="{805FDC52-8E98-4805-AB2B-B7D2A72576BF}"/>
              </a:ext>
            </a:extLst>
          </p:cNvPr>
          <p:cNvSpPr txBox="1"/>
          <p:nvPr/>
        </p:nvSpPr>
        <p:spPr>
          <a:xfrm>
            <a:off x="3739686" y="2766467"/>
            <a:ext cx="4325394" cy="646331"/>
          </a:xfrm>
          <a:prstGeom prst="rect">
            <a:avLst/>
          </a:prstGeom>
          <a:noFill/>
        </p:spPr>
        <p:txBody>
          <a:bodyPr wrap="square" rtlCol="0">
            <a:spAutoFit/>
          </a:bodyPr>
          <a:lstStyle/>
          <a:p>
            <a:pPr lvl="0">
              <a:defRPr/>
            </a:pP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Trần</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Triều</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đại</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ở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Trung</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Quốc</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cách</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đây</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hơn</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2000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năm</a:t>
            </a:r>
            <a:r>
              <a:rPr lang="en-GB" altLang="zh-CN"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文本框 10">
            <a:extLst>
              <a:ext uri="{FF2B5EF4-FFF2-40B4-BE49-F238E27FC236}">
                <a16:creationId xmlns:a16="http://schemas.microsoft.com/office/drawing/2014/main" id="{FEFCE49E-1E51-439A-A725-22D23DC7EAE8}"/>
              </a:ext>
            </a:extLst>
          </p:cNvPr>
          <p:cNvSpPr txBox="1"/>
          <p:nvPr/>
        </p:nvSpPr>
        <p:spPr>
          <a:xfrm>
            <a:off x="3081899" y="928283"/>
            <a:ext cx="540058" cy="484746"/>
          </a:xfrm>
          <a:prstGeom prst="rect">
            <a:avLst/>
          </a:prstGeom>
          <a:solidFill>
            <a:schemeClr val="accent2">
              <a:lumMod val="20000"/>
              <a:lumOff val="80000"/>
            </a:schemeClr>
          </a:solidFill>
          <a:effectLst>
            <a:softEdge rad="63500"/>
          </a:effectLst>
        </p:spPr>
        <p:txBody>
          <a:bodyPr wrap="square" lIns="68579" tIns="34289" rIns="68579" bIns="34289" rtlCol="0">
            <a:spAutoFit/>
          </a:bodyPr>
          <a:lstStyle/>
          <a:p>
            <a:r>
              <a:rPr lang="en-US" altLang="zh-CN" sz="2700" dirty="0">
                <a:solidFill>
                  <a:srgbClr val="FF0000"/>
                </a:solidFill>
                <a:latin typeface="VNI-Whimsy" panose="00000400000000000000" pitchFamily="2" charset="0"/>
                <a:ea typeface="字魂7号-温暖童稚体" panose="00000500000000000000" pitchFamily="2" charset="-122"/>
              </a:rPr>
              <a:t>01</a:t>
            </a:r>
            <a:endParaRPr lang="zh-CN" altLang="en-US" sz="2700" dirty="0">
              <a:solidFill>
                <a:srgbClr val="FF0000"/>
              </a:solidFill>
              <a:latin typeface="VNI-Whimsy" panose="00000400000000000000" pitchFamily="2" charset="0"/>
              <a:ea typeface="字魂7号-温暖童稚体" panose="00000500000000000000" pitchFamily="2" charset="-122"/>
            </a:endParaRPr>
          </a:p>
        </p:txBody>
      </p:sp>
      <p:sp>
        <p:nvSpPr>
          <p:cNvPr id="19" name="文本框 10">
            <a:extLst>
              <a:ext uri="{FF2B5EF4-FFF2-40B4-BE49-F238E27FC236}">
                <a16:creationId xmlns:a16="http://schemas.microsoft.com/office/drawing/2014/main" id="{FEFCE49E-1E51-439A-A725-22D23DC7EAE8}"/>
              </a:ext>
            </a:extLst>
          </p:cNvPr>
          <p:cNvSpPr txBox="1"/>
          <p:nvPr/>
        </p:nvSpPr>
        <p:spPr>
          <a:xfrm>
            <a:off x="3066651" y="1988570"/>
            <a:ext cx="657800" cy="484746"/>
          </a:xfrm>
          <a:prstGeom prst="rect">
            <a:avLst/>
          </a:prstGeom>
          <a:solidFill>
            <a:schemeClr val="accent2">
              <a:lumMod val="20000"/>
              <a:lumOff val="80000"/>
            </a:schemeClr>
          </a:solidFill>
          <a:ln>
            <a:noFill/>
          </a:ln>
          <a:effectLst>
            <a:softEdge rad="63500"/>
          </a:effectLst>
        </p:spPr>
        <p:txBody>
          <a:bodyPr wrap="square" lIns="68579" tIns="34289" rIns="68579" bIns="34289" rtlCol="0">
            <a:spAutoFit/>
          </a:bodyPr>
          <a:lstStyle/>
          <a:p>
            <a:r>
              <a:rPr lang="en-US" altLang="zh-CN" sz="2700" dirty="0">
                <a:solidFill>
                  <a:srgbClr val="0000FF"/>
                </a:solidFill>
                <a:latin typeface="VNI-Whimsy" panose="00000400000000000000" pitchFamily="2" charset="0"/>
                <a:ea typeface="字魂7号-温暖童稚体" panose="00000500000000000000" pitchFamily="2" charset="-122"/>
              </a:rPr>
              <a:t>02</a:t>
            </a:r>
            <a:endParaRPr lang="zh-CN" altLang="en-US" sz="2700" dirty="0">
              <a:solidFill>
                <a:srgbClr val="0000FF"/>
              </a:solidFill>
              <a:latin typeface="VNI-Whimsy" panose="00000400000000000000" pitchFamily="2" charset="0"/>
              <a:ea typeface="字魂7号-温暖童稚体" panose="00000500000000000000" pitchFamily="2" charset="-122"/>
            </a:endParaRPr>
          </a:p>
        </p:txBody>
      </p:sp>
      <p:sp>
        <p:nvSpPr>
          <p:cNvPr id="20" name="文本框 10">
            <a:extLst>
              <a:ext uri="{FF2B5EF4-FFF2-40B4-BE49-F238E27FC236}">
                <a16:creationId xmlns:a16="http://schemas.microsoft.com/office/drawing/2014/main" id="{FEFCE49E-1E51-439A-A725-22D23DC7EAE8}"/>
              </a:ext>
            </a:extLst>
          </p:cNvPr>
          <p:cNvSpPr txBox="1"/>
          <p:nvPr/>
        </p:nvSpPr>
        <p:spPr>
          <a:xfrm>
            <a:off x="3168039" y="2863383"/>
            <a:ext cx="657800" cy="484746"/>
          </a:xfrm>
          <a:prstGeom prst="rect">
            <a:avLst/>
          </a:prstGeom>
          <a:solidFill>
            <a:schemeClr val="accent2">
              <a:lumMod val="20000"/>
              <a:lumOff val="80000"/>
            </a:schemeClr>
          </a:solidFill>
          <a:ln>
            <a:noFill/>
          </a:ln>
          <a:effectLst>
            <a:softEdge rad="63500"/>
          </a:effectLst>
        </p:spPr>
        <p:txBody>
          <a:bodyPr wrap="square" lIns="68579" tIns="34289" rIns="68579" bIns="34289" rtlCol="0">
            <a:spAutoFit/>
          </a:bodyPr>
          <a:lstStyle/>
          <a:p>
            <a:r>
              <a:rPr lang="en-US" altLang="zh-CN" sz="2700" dirty="0">
                <a:solidFill>
                  <a:srgbClr val="FF0000"/>
                </a:solidFill>
                <a:latin typeface="VNI-Whimsy" panose="00000400000000000000" pitchFamily="2" charset="0"/>
                <a:ea typeface="字魂7号-温暖童稚体" panose="00000500000000000000" pitchFamily="2" charset="-122"/>
              </a:rPr>
              <a:t>03</a:t>
            </a:r>
            <a:endParaRPr lang="zh-CN" altLang="en-US" sz="2700" dirty="0">
              <a:solidFill>
                <a:srgbClr val="FF0000"/>
              </a:solidFill>
              <a:latin typeface="VNI-Whimsy" panose="00000400000000000000" pitchFamily="2" charset="0"/>
              <a:ea typeface="字魂7号-温暖童稚体" panose="00000500000000000000" pitchFamily="2" charset="-122"/>
            </a:endParaRPr>
          </a:p>
        </p:txBody>
      </p:sp>
      <p:sp>
        <p:nvSpPr>
          <p:cNvPr id="21" name="文本框 10">
            <a:extLst>
              <a:ext uri="{FF2B5EF4-FFF2-40B4-BE49-F238E27FC236}">
                <a16:creationId xmlns:a16="http://schemas.microsoft.com/office/drawing/2014/main" id="{FEFCE49E-1E51-439A-A725-22D23DC7EAE8}"/>
              </a:ext>
            </a:extLst>
          </p:cNvPr>
          <p:cNvSpPr txBox="1"/>
          <p:nvPr/>
        </p:nvSpPr>
        <p:spPr>
          <a:xfrm>
            <a:off x="3149476" y="3535722"/>
            <a:ext cx="657800" cy="484746"/>
          </a:xfrm>
          <a:prstGeom prst="rect">
            <a:avLst/>
          </a:prstGeom>
          <a:solidFill>
            <a:schemeClr val="accent2">
              <a:lumMod val="20000"/>
              <a:lumOff val="80000"/>
            </a:schemeClr>
          </a:solidFill>
          <a:ln>
            <a:noFill/>
          </a:ln>
          <a:effectLst>
            <a:softEdge rad="63500"/>
          </a:effectLst>
        </p:spPr>
        <p:txBody>
          <a:bodyPr wrap="square" lIns="68579" tIns="34289" rIns="68579" bIns="34289" rtlCol="0">
            <a:spAutoFit/>
          </a:bodyPr>
          <a:lstStyle/>
          <a:p>
            <a:r>
              <a:rPr lang="en-US" altLang="zh-CN" sz="2700" dirty="0">
                <a:solidFill>
                  <a:srgbClr val="0000FF"/>
                </a:solidFill>
                <a:latin typeface="VNI-Whimsy" panose="00000400000000000000" pitchFamily="2" charset="0"/>
                <a:ea typeface="字魂7号-温暖童稚体" panose="00000500000000000000" pitchFamily="2" charset="-122"/>
              </a:rPr>
              <a:t>04</a:t>
            </a:r>
            <a:endParaRPr lang="zh-CN" altLang="en-US" sz="2700" dirty="0">
              <a:solidFill>
                <a:srgbClr val="0000FF"/>
              </a:solidFill>
              <a:latin typeface="VNI-Whimsy" panose="00000400000000000000" pitchFamily="2" charset="0"/>
              <a:ea typeface="字魂7号-温暖童稚体" panose="00000500000000000000" pitchFamily="2" charset="-122"/>
            </a:endParaRPr>
          </a:p>
        </p:txBody>
      </p:sp>
      <p:sp>
        <p:nvSpPr>
          <p:cNvPr id="22" name="文本框 10">
            <a:extLst>
              <a:ext uri="{FF2B5EF4-FFF2-40B4-BE49-F238E27FC236}">
                <a16:creationId xmlns:a16="http://schemas.microsoft.com/office/drawing/2014/main" id="{FEFCE49E-1E51-439A-A725-22D23DC7EAE8}"/>
              </a:ext>
            </a:extLst>
          </p:cNvPr>
          <p:cNvSpPr txBox="1"/>
          <p:nvPr/>
        </p:nvSpPr>
        <p:spPr>
          <a:xfrm>
            <a:off x="3177722" y="4292515"/>
            <a:ext cx="657800" cy="484746"/>
          </a:xfrm>
          <a:prstGeom prst="rect">
            <a:avLst/>
          </a:prstGeom>
          <a:solidFill>
            <a:schemeClr val="accent2">
              <a:lumMod val="20000"/>
              <a:lumOff val="80000"/>
            </a:schemeClr>
          </a:solidFill>
          <a:ln>
            <a:noFill/>
          </a:ln>
          <a:effectLst>
            <a:softEdge rad="63500"/>
          </a:effectLst>
        </p:spPr>
        <p:txBody>
          <a:bodyPr wrap="square" lIns="68579" tIns="34289" rIns="68579" bIns="34289" rtlCol="0">
            <a:spAutoFit/>
          </a:bodyPr>
          <a:lstStyle/>
          <a:p>
            <a:r>
              <a:rPr lang="en-US" altLang="zh-CN" sz="2700" dirty="0">
                <a:solidFill>
                  <a:srgbClr val="FF0000"/>
                </a:solidFill>
                <a:latin typeface="VNI-Whimsy" panose="00000400000000000000" pitchFamily="2" charset="0"/>
                <a:ea typeface="字魂7号-温暖童稚体" panose="00000500000000000000" pitchFamily="2" charset="-122"/>
              </a:rPr>
              <a:t>05</a:t>
            </a:r>
            <a:endParaRPr lang="zh-CN" altLang="en-US" sz="2700" dirty="0">
              <a:solidFill>
                <a:srgbClr val="FF0000"/>
              </a:solidFill>
              <a:latin typeface="VNI-Whimsy" panose="00000400000000000000" pitchFamily="2" charset="0"/>
              <a:ea typeface="字魂7号-温暖童稚体" panose="00000500000000000000" pitchFamily="2" charset="-122"/>
            </a:endParaRPr>
          </a:p>
        </p:txBody>
      </p:sp>
      <p:sp>
        <p:nvSpPr>
          <p:cNvPr id="23" name="文本框 15">
            <a:extLst>
              <a:ext uri="{FF2B5EF4-FFF2-40B4-BE49-F238E27FC236}">
                <a16:creationId xmlns:a16="http://schemas.microsoft.com/office/drawing/2014/main" id="{805FDC52-8E98-4805-AB2B-B7D2A72576BF}"/>
              </a:ext>
            </a:extLst>
          </p:cNvPr>
          <p:cNvSpPr txBox="1"/>
          <p:nvPr/>
        </p:nvSpPr>
        <p:spPr>
          <a:xfrm>
            <a:off x="3820604" y="3509714"/>
            <a:ext cx="4325394" cy="646331"/>
          </a:xfrm>
          <a:prstGeom prst="rect">
            <a:avLst/>
          </a:prstGeom>
          <a:noFill/>
        </p:spPr>
        <p:txBody>
          <a:bodyPr wrap="square" rtlCol="0">
            <a:spAutoFit/>
          </a:bodyPr>
          <a:lstStyle/>
          <a:p>
            <a:pPr lvl="0">
              <a:defRPr/>
            </a:pP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Đàn</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Nền</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đát</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đắp</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cao</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hoặc</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đài</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cao</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dùng</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tế</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lễ</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4" name="文本框 15">
            <a:extLst>
              <a:ext uri="{FF2B5EF4-FFF2-40B4-BE49-F238E27FC236}">
                <a16:creationId xmlns:a16="http://schemas.microsoft.com/office/drawing/2014/main" id="{805FDC52-8E98-4805-AB2B-B7D2A72576BF}"/>
              </a:ext>
            </a:extLst>
          </p:cNvPr>
          <p:cNvSpPr txBox="1"/>
          <p:nvPr/>
        </p:nvSpPr>
        <p:spPr>
          <a:xfrm>
            <a:off x="3852296" y="4292515"/>
            <a:ext cx="4325394" cy="369332"/>
          </a:xfrm>
          <a:prstGeom prst="rect">
            <a:avLst/>
          </a:prstGeom>
          <a:noFill/>
        </p:spPr>
        <p:txBody>
          <a:bodyPr wrap="square" rtlCol="0">
            <a:spAutoFit/>
          </a:bodyPr>
          <a:lstStyle/>
          <a:p>
            <a:pPr lvl="0">
              <a:defRPr/>
            </a:pP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Phù</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hộ</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 </a:t>
            </a: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thần</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linh</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che</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chở</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giúp</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đỡ</a:t>
            </a:r>
            <a:r>
              <a:rPr lang="en-GB" altLang="zh-CN"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074" name="Picture 2" descr="Nói về chương trình yêu thích bằng tiếng Anh (16 Mẫ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96" y="1657350"/>
            <a:ext cx="2694390" cy="20629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85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arn(inVertical)">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5" grpId="0" animBg="1"/>
      <p:bldP spid="19" grpId="0" animBg="1"/>
      <p:bldP spid="20" grpId="0" animBg="1"/>
      <p:bldP spid="21" grpId="0" animBg="1"/>
      <p:bldP spid="22" grpId="0" animBg="1"/>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0" y="209550"/>
            <a:ext cx="4262507" cy="386615"/>
          </a:xfrm>
          <a:prstGeom prst="rect">
            <a:avLst/>
          </a:prstGeom>
          <a:noFill/>
        </p:spPr>
        <p:txBody>
          <a:bodyPr wrap="square" lIns="78074" tIns="39038" rIns="78074" bIns="39038" rtlCol="0">
            <a:spAutoFit/>
          </a:bodyPr>
          <a:lstStyle/>
          <a:p>
            <a:pPr algn="ctr"/>
            <a:r>
              <a:rPr lang="en-GB" sz="2000" b="1" dirty="0" err="1">
                <a:solidFill>
                  <a:srgbClr val="FF0000"/>
                </a:solidFill>
                <a:latin typeface="Arial-Rounded" pitchFamily="34" charset="0"/>
                <a:ea typeface="Arial-Rounded" pitchFamily="34" charset="0"/>
                <a:cs typeface="Arial-Rounded" pitchFamily="34" charset="0"/>
              </a:rPr>
              <a:t>SỰ</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TÍCH</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THÀNH</a:t>
            </a:r>
            <a:r>
              <a:rPr lang="en-GB" sz="2000" b="1" dirty="0">
                <a:solidFill>
                  <a:srgbClr val="FF0000"/>
                </a:solidFill>
                <a:latin typeface="Arial-Rounded" pitchFamily="34" charset="0"/>
                <a:ea typeface="Arial-Rounded" pitchFamily="34" charset="0"/>
                <a:cs typeface="Arial-Rounded" pitchFamily="34" charset="0"/>
              </a:rPr>
              <a:t> </a:t>
            </a:r>
            <a:r>
              <a:rPr lang="en-GB" sz="2000" b="1" err="1">
                <a:solidFill>
                  <a:srgbClr val="FF0000"/>
                </a:solidFill>
                <a:latin typeface="Arial-Rounded" pitchFamily="34" charset="0"/>
                <a:ea typeface="Arial-Rounded" pitchFamily="34" charset="0"/>
                <a:cs typeface="Arial-Rounded" pitchFamily="34" charset="0"/>
              </a:rPr>
              <a:t>CỔ</a:t>
            </a:r>
            <a:r>
              <a:rPr lang="en-GB" sz="2000" b="1">
                <a:solidFill>
                  <a:srgbClr val="FF0000"/>
                </a:solidFill>
                <a:latin typeface="Arial-Rounded" pitchFamily="34" charset="0"/>
                <a:ea typeface="Arial-Rounded" pitchFamily="34" charset="0"/>
                <a:cs typeface="Arial-Rounded" pitchFamily="34" charset="0"/>
              </a:rPr>
              <a:t> LOA</a:t>
            </a:r>
            <a:endParaRPr lang="en-US" sz="2000" b="1"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308811" y="596165"/>
            <a:ext cx="8722519" cy="4233822"/>
          </a:xfrm>
          <a:prstGeom prst="rect">
            <a:avLst/>
          </a:prstGeom>
          <a:noFill/>
        </p:spPr>
        <p:txBody>
          <a:bodyPr wrap="square" lIns="78074" tIns="39038" rIns="78074" bIns="39038" rtlCol="0">
            <a:spAutoFit/>
          </a:bodyPr>
          <a:lstStyle/>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An Dương Vương lập nên nước Âu Lạc. Sau chiến công đánh thắng quân xâm lược Tần, nhà vua cho xây thành để đề phòng quân giặc từ phương Bắc.</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Ban đầu, thành cứ đắp cao lên là lại đổ sập xuống. Nhiều lần như vậy, An Dương Vương rất buồn rầu. Nhà vua lập đàn cầu trời phù hộ. Bỗng có một ông già râu tóc bạc trắng hiện lên, nói với vua rằng: “Sáng mai, nhà vua đón ra ở bờ sông, sẽ có Thần Kim Quy đến giúp.”</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Hôm sau, mới tờ mờ sáng, An Dương Vương đã ra tận bờ sông đợi. Vừa bắt đầu tan sương thì có một con rùa vàng rất lớn bơi vào bờ. Rùa tự xưng là Thần Kim Quy, sứ giả của vua Thủy Tề.</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Nhờ có Thần Kim Quy diệt trừ yêu quái, chẳng bao lâu, thành đã đắp xong. Thành có ba vòng, xoáy như hình trôn ốc, nên gọi là Loa Thành.</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Trước khi chia tay, Thần Kim Quy rút một cái móng của mình trao cho An Dương Vương, dặn rằng: “Nhà vua giữ lấy móng này để làm lẫy nỏ. Khi có giặc thì đem ra bắn, một phát có thể giết được hàng nghìn quân giặc.</a:t>
            </a:r>
          </a:p>
          <a:p>
            <a:r>
              <a:rPr lang="en-GB" b="1">
                <a:latin typeface="Arial-Rounded" panose="020B0500000000000000" pitchFamily="34" charset="0"/>
                <a:ea typeface="Arial-Rounded" panose="020B0500000000000000" pitchFamily="34" charset="0"/>
                <a:cs typeface="Arial-Rounded" panose="020B0500000000000000" pitchFamily="34" charset="0"/>
              </a:rPr>
              <a:t>                                                                                           </a:t>
            </a:r>
            <a:r>
              <a:rPr lang="vi-VN" b="1" i="1">
                <a:latin typeface="Arial-Rounded" panose="020B0500000000000000" pitchFamily="34" charset="0"/>
                <a:ea typeface="Arial-Rounded" panose="020B0500000000000000" pitchFamily="34" charset="0"/>
                <a:cs typeface="Arial-Rounded" panose="020B0500000000000000" pitchFamily="34" charset="0"/>
              </a:rPr>
              <a:t>Theo </a:t>
            </a:r>
            <a:r>
              <a:rPr lang="vi-VN" b="1" i="1" dirty="0">
                <a:latin typeface="Arial-Rounded" panose="020B0500000000000000" pitchFamily="34" charset="0"/>
                <a:ea typeface="Arial-Rounded" panose="020B0500000000000000" pitchFamily="34" charset="0"/>
                <a:cs typeface="Arial-Rounded" panose="020B0500000000000000" pitchFamily="34" charset="0"/>
              </a:rPr>
              <a:t>Nguyễn Đồng Chi</a:t>
            </a:r>
          </a:p>
        </p:txBody>
      </p:sp>
      <p:sp>
        <p:nvSpPr>
          <p:cNvPr id="6" name="Rounded Rectangle 5"/>
          <p:cNvSpPr/>
          <p:nvPr/>
        </p:nvSpPr>
        <p:spPr>
          <a:xfrm>
            <a:off x="304800" y="56102"/>
            <a:ext cx="2133600" cy="3866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defTabSz="685800">
              <a:defRPr/>
            </a:pPr>
            <a:r>
              <a:rPr lang="en-US" b="1" kern="0" dirty="0" err="1">
                <a:solidFill>
                  <a:sysClr val="windowText" lastClr="000000"/>
                </a:solidFill>
                <a:latin typeface="Arial-Rounded" pitchFamily="34" charset="0"/>
                <a:ea typeface="Arial-Rounded" pitchFamily="34" charset="0"/>
                <a:cs typeface="Arial-Rounded" pitchFamily="34" charset="0"/>
              </a:rPr>
              <a:t>Tìm</a:t>
            </a:r>
            <a:r>
              <a:rPr lang="en-US" b="1" kern="0" dirty="0">
                <a:solidFill>
                  <a:sysClr val="windowText" lastClr="000000"/>
                </a:solidFill>
                <a:latin typeface="Arial-Rounded" pitchFamily="34" charset="0"/>
                <a:ea typeface="Arial-Rounded" pitchFamily="34" charset="0"/>
                <a:cs typeface="Arial-Rounded" pitchFamily="34" charset="0"/>
              </a:rPr>
              <a:t> </a:t>
            </a:r>
            <a:r>
              <a:rPr lang="en-US" b="1" kern="0" dirty="0" err="1">
                <a:solidFill>
                  <a:sysClr val="windowText" lastClr="000000"/>
                </a:solidFill>
                <a:latin typeface="Arial-Rounded" pitchFamily="34" charset="0"/>
                <a:ea typeface="Arial-Rounded" pitchFamily="34" charset="0"/>
                <a:cs typeface="Arial-Rounded" pitchFamily="34" charset="0"/>
              </a:rPr>
              <a:t>từ</a:t>
            </a:r>
            <a:r>
              <a:rPr lang="en-US" b="1" kern="0" dirty="0">
                <a:solidFill>
                  <a:sysClr val="windowText" lastClr="000000"/>
                </a:solidFill>
                <a:latin typeface="Arial-Rounded" pitchFamily="34" charset="0"/>
                <a:ea typeface="Arial-Rounded" pitchFamily="34" charset="0"/>
                <a:cs typeface="Arial-Rounded" pitchFamily="34" charset="0"/>
              </a:rPr>
              <a:t> </a:t>
            </a:r>
            <a:r>
              <a:rPr lang="en-US" b="1" kern="0" dirty="0" err="1">
                <a:solidFill>
                  <a:sysClr val="windowText" lastClr="000000"/>
                </a:solidFill>
                <a:latin typeface="Arial-Rounded" pitchFamily="34" charset="0"/>
                <a:ea typeface="Arial-Rounded" pitchFamily="34" charset="0"/>
                <a:cs typeface="Arial-Rounded" pitchFamily="34" charset="0"/>
              </a:rPr>
              <a:t>khó</a:t>
            </a:r>
            <a:r>
              <a:rPr lang="en-US" b="1" kern="0" dirty="0">
                <a:solidFill>
                  <a:sysClr val="windowText" lastClr="000000"/>
                </a:solidFill>
                <a:latin typeface="Arial-Rounded" pitchFamily="34" charset="0"/>
                <a:ea typeface="Arial-Rounded" pitchFamily="34" charset="0"/>
                <a:cs typeface="Arial-Rounded" pitchFamily="34" charset="0"/>
              </a:rPr>
              <a:t> </a:t>
            </a:r>
            <a:r>
              <a:rPr lang="en-US" b="1" kern="0" dirty="0" err="1">
                <a:solidFill>
                  <a:sysClr val="windowText" lastClr="000000"/>
                </a:solidFill>
                <a:latin typeface="Arial-Rounded" pitchFamily="34" charset="0"/>
                <a:ea typeface="Arial-Rounded" pitchFamily="34" charset="0"/>
                <a:cs typeface="Arial-Rounded" pitchFamily="34" charset="0"/>
              </a:rPr>
              <a:t>đọc</a:t>
            </a:r>
            <a:endParaRPr lang="en-US" b="1" kern="0" dirty="0">
              <a:solidFill>
                <a:sysClr val="windowText" lastClr="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20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rcle">
            <a:extLst>
              <a:ext uri="{FF2B5EF4-FFF2-40B4-BE49-F238E27FC236}">
                <a16:creationId xmlns:a16="http://schemas.microsoft.com/office/drawing/2014/main" id="{E4371182-1695-49CD-A0F2-CDA974FD9D38}"/>
              </a:ext>
            </a:extLst>
          </p:cNvPr>
          <p:cNvSpPr txBox="1">
            <a:spLocks/>
          </p:cNvSpPr>
          <p:nvPr/>
        </p:nvSpPr>
        <p:spPr>
          <a:xfrm>
            <a:off x="3737479" y="989866"/>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1" name="文本框 10">
            <a:extLst>
              <a:ext uri="{FF2B5EF4-FFF2-40B4-BE49-F238E27FC236}">
                <a16:creationId xmlns:a16="http://schemas.microsoft.com/office/drawing/2014/main" id="{FEFCE49E-1E51-439A-A725-22D23DC7EAE8}"/>
              </a:ext>
            </a:extLst>
          </p:cNvPr>
          <p:cNvSpPr txBox="1"/>
          <p:nvPr/>
        </p:nvSpPr>
        <p:spPr>
          <a:xfrm>
            <a:off x="3818534" y="1015849"/>
            <a:ext cx="724601" cy="484746"/>
          </a:xfrm>
          <a:prstGeom prst="rect">
            <a:avLst/>
          </a:prstGeom>
          <a:noFill/>
        </p:spPr>
        <p:txBody>
          <a:bodyPr wrap="square" lIns="68579" tIns="34289" rIns="68579" bIns="34289" rtlCol="0">
            <a:spAutoFit/>
          </a:bodyPr>
          <a:lstStyle/>
          <a:p>
            <a:r>
              <a:rPr lang="en-US" altLang="zh-CN" sz="2700" dirty="0">
                <a:solidFill>
                  <a:srgbClr val="FF0000"/>
                </a:solidFill>
                <a:latin typeface="VNI-Whimsy" panose="00000400000000000000" pitchFamily="2" charset="0"/>
                <a:ea typeface="字魂7号-温暖童稚体" panose="00000500000000000000" pitchFamily="2" charset="-122"/>
              </a:rPr>
              <a:t>01</a:t>
            </a:r>
            <a:endParaRPr lang="zh-CN" altLang="en-US" sz="2700" dirty="0">
              <a:solidFill>
                <a:srgbClr val="FF0000"/>
              </a:solidFill>
              <a:latin typeface="VNI-Whimsy" panose="00000400000000000000" pitchFamily="2" charset="0"/>
              <a:ea typeface="字魂7号-温暖童稚体" panose="00000500000000000000" pitchFamily="2" charset="-122"/>
            </a:endParaRPr>
          </a:p>
        </p:txBody>
      </p:sp>
      <p:sp>
        <p:nvSpPr>
          <p:cNvPr id="12" name="文本框 11">
            <a:extLst>
              <a:ext uri="{FF2B5EF4-FFF2-40B4-BE49-F238E27FC236}">
                <a16:creationId xmlns:a16="http://schemas.microsoft.com/office/drawing/2014/main" id="{2A6E5871-5921-4D5D-AD2A-A1204C679FBC}"/>
              </a:ext>
            </a:extLst>
          </p:cNvPr>
          <p:cNvSpPr txBox="1"/>
          <p:nvPr/>
        </p:nvSpPr>
        <p:spPr>
          <a:xfrm>
            <a:off x="4472139" y="1063876"/>
            <a:ext cx="1852461" cy="500135"/>
          </a:xfrm>
          <a:prstGeom prst="rect">
            <a:avLst/>
          </a:prstGeom>
          <a:solidFill>
            <a:schemeClr val="accent2">
              <a:lumMod val="20000"/>
              <a:lumOff val="80000"/>
            </a:schemeClr>
          </a:solidFill>
          <a:effectLst>
            <a:softEdge rad="63500"/>
          </a:effectLst>
        </p:spPr>
        <p:txBody>
          <a:bodyPr wrap="square" lIns="68579" tIns="34289" rIns="68579" bIns="34289" rtlCol="0">
            <a:spAutoFit/>
          </a:bodyPr>
          <a:lstStyle/>
          <a:p>
            <a:r>
              <a:rPr lang="en-GB" sz="2800" dirty="0" err="1">
                <a:latin typeface="Arial-Rounded" panose="020B0500000000000000" pitchFamily="34" charset="0"/>
                <a:ea typeface="Arial-Rounded" panose="020B0500000000000000" pitchFamily="34" charset="0"/>
                <a:cs typeface="Arial-Rounded" panose="020B0500000000000000" pitchFamily="34" charset="0"/>
              </a:rPr>
              <a:t>Sập</a:t>
            </a:r>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xuống</a:t>
            </a:r>
            <a:r>
              <a:rPr lang="vi-VN" sz="2800" dirty="0">
                <a:latin typeface="Arial-Rounded" panose="020B0500000000000000" pitchFamily="34" charset="0"/>
                <a:ea typeface="Arial-Rounded" panose="020B0500000000000000" pitchFamily="34" charset="0"/>
                <a:cs typeface="Arial-Rounded" panose="020B0500000000000000" pitchFamily="34" charset="0"/>
              </a:rPr>
              <a:t> </a:t>
            </a:r>
            <a:endParaRPr lang="zh-CN" altLang="en-US" sz="2700" dirty="0">
              <a:solidFill>
                <a:srgbClr val="FF0000"/>
              </a:solidFill>
              <a:latin typeface="Arial-Rounded" pitchFamily="34" charset="0"/>
              <a:ea typeface="Arial-Rounded" pitchFamily="34" charset="0"/>
              <a:cs typeface="Arial-Rounded" pitchFamily="34" charset="0"/>
            </a:endParaRPr>
          </a:p>
        </p:txBody>
      </p:sp>
      <p:sp>
        <p:nvSpPr>
          <p:cNvPr id="22" name="Circle">
            <a:extLst>
              <a:ext uri="{FF2B5EF4-FFF2-40B4-BE49-F238E27FC236}">
                <a16:creationId xmlns:a16="http://schemas.microsoft.com/office/drawing/2014/main" id="{9E5AEDC5-1A06-46C2-98FD-6C30488C42B1}"/>
              </a:ext>
            </a:extLst>
          </p:cNvPr>
          <p:cNvSpPr txBox="1">
            <a:spLocks/>
          </p:cNvSpPr>
          <p:nvPr/>
        </p:nvSpPr>
        <p:spPr>
          <a:xfrm>
            <a:off x="5410200" y="1692786"/>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solidFill>
                  <a:srgbClr val="FF0000"/>
                </a:solidFill>
              </a:rPr>
              <a:t> </a:t>
            </a:r>
          </a:p>
        </p:txBody>
      </p:sp>
      <p:sp>
        <p:nvSpPr>
          <p:cNvPr id="23" name="文本框 22">
            <a:extLst>
              <a:ext uri="{FF2B5EF4-FFF2-40B4-BE49-F238E27FC236}">
                <a16:creationId xmlns:a16="http://schemas.microsoft.com/office/drawing/2014/main" id="{E32FBF29-8F78-48C0-A96B-302591DDADD8}"/>
              </a:ext>
            </a:extLst>
          </p:cNvPr>
          <p:cNvSpPr txBox="1"/>
          <p:nvPr/>
        </p:nvSpPr>
        <p:spPr>
          <a:xfrm>
            <a:off x="5457138" y="1748333"/>
            <a:ext cx="699593" cy="484746"/>
          </a:xfrm>
          <a:prstGeom prst="rect">
            <a:avLst/>
          </a:prstGeom>
          <a:noFill/>
        </p:spPr>
        <p:txBody>
          <a:bodyPr wrap="square" lIns="68579" tIns="34289" rIns="68579" bIns="34289" rtlCol="0">
            <a:spAutoFit/>
          </a:bodyPr>
          <a:lstStyle/>
          <a:p>
            <a:r>
              <a:rPr lang="en-US" altLang="zh-CN" sz="2700" dirty="0">
                <a:solidFill>
                  <a:srgbClr val="0000FF"/>
                </a:solidFill>
                <a:latin typeface="VNI-Whimsy" panose="00000400000000000000" pitchFamily="2" charset="0"/>
                <a:ea typeface="Arial-Rounded" panose="020B0500000000000000" pitchFamily="34" charset="0"/>
                <a:cs typeface="Arial-Rounded" panose="020B0500000000000000" pitchFamily="34" charset="0"/>
              </a:rPr>
              <a:t>02</a:t>
            </a:r>
            <a:endParaRPr lang="zh-CN" altLang="en-US" sz="2700" dirty="0">
              <a:solidFill>
                <a:srgbClr val="0000FF"/>
              </a:solidFill>
              <a:latin typeface="VNI-Whimsy" panose="00000400000000000000" pitchFamily="2" charset="0"/>
              <a:ea typeface="Arial-Rounded" panose="020B0500000000000000" pitchFamily="34" charset="0"/>
              <a:cs typeface="Arial-Rounded" panose="020B0500000000000000" pitchFamily="34" charset="0"/>
            </a:endParaRPr>
          </a:p>
        </p:txBody>
      </p:sp>
      <p:sp>
        <p:nvSpPr>
          <p:cNvPr id="24" name="文本框 23">
            <a:extLst>
              <a:ext uri="{FF2B5EF4-FFF2-40B4-BE49-F238E27FC236}">
                <a16:creationId xmlns:a16="http://schemas.microsoft.com/office/drawing/2014/main" id="{BAC905C1-3EB8-444D-9F9D-17D8ADCEADB2}"/>
              </a:ext>
            </a:extLst>
          </p:cNvPr>
          <p:cNvSpPr txBox="1"/>
          <p:nvPr/>
        </p:nvSpPr>
        <p:spPr>
          <a:xfrm>
            <a:off x="6127587" y="1741851"/>
            <a:ext cx="1568613" cy="484746"/>
          </a:xfrm>
          <a:prstGeom prst="rect">
            <a:avLst/>
          </a:prstGeom>
          <a:solidFill>
            <a:schemeClr val="accent2">
              <a:lumMod val="20000"/>
              <a:lumOff val="80000"/>
            </a:schemeClr>
          </a:solidFill>
          <a:effectLst>
            <a:softEdge rad="63500"/>
          </a:effectLst>
        </p:spPr>
        <p:txBody>
          <a:bodyPr wrap="square" lIns="68579" tIns="34289" rIns="68579" bIns="34289" rtlCol="0">
            <a:spAutoFit/>
          </a:bodyPr>
          <a:lstStyle/>
          <a:p>
            <a:r>
              <a:rPr lang="en-GB" altLang="zh-CN" sz="2700" dirty="0" err="1">
                <a:latin typeface="Arial-Rounded" panose="020B0500000000000000" pitchFamily="34" charset="0"/>
                <a:ea typeface="Arial-Rounded" panose="020B0500000000000000" pitchFamily="34" charset="0"/>
                <a:cs typeface="Arial-Rounded" panose="020B0500000000000000" pitchFamily="34" charset="0"/>
              </a:rPr>
              <a:t>buồn</a:t>
            </a:r>
            <a:r>
              <a:rPr lang="en-GB" altLang="zh-CN" sz="2700" dirty="0">
                <a:latin typeface="Arial-Rounded" panose="020B0500000000000000" pitchFamily="34" charset="0"/>
                <a:ea typeface="Arial-Rounded" panose="020B0500000000000000" pitchFamily="34" charset="0"/>
                <a:cs typeface="Arial-Rounded" panose="020B0500000000000000" pitchFamily="34" charset="0"/>
              </a:rPr>
              <a:t> </a:t>
            </a:r>
            <a:r>
              <a:rPr lang="en-GB" altLang="zh-CN" sz="2700" dirty="0" err="1">
                <a:latin typeface="Arial-Rounded" panose="020B0500000000000000" pitchFamily="34" charset="0"/>
                <a:ea typeface="Arial-Rounded" panose="020B0500000000000000" pitchFamily="34" charset="0"/>
                <a:cs typeface="Arial-Rounded" panose="020B0500000000000000" pitchFamily="34" charset="0"/>
              </a:rPr>
              <a:t>rầu</a:t>
            </a:r>
            <a:endParaRPr lang="zh-CN" altLang="en-US" sz="2700" dirty="0">
              <a:solidFill>
                <a:srgbClr val="FF0000"/>
              </a:solidFill>
              <a:latin typeface="Arial-Rounded" pitchFamily="34" charset="0"/>
              <a:ea typeface="Arial-Rounded" pitchFamily="34" charset="0"/>
              <a:cs typeface="Arial-Rounded" pitchFamily="34" charset="0"/>
            </a:endParaRPr>
          </a:p>
        </p:txBody>
      </p:sp>
      <p:sp>
        <p:nvSpPr>
          <p:cNvPr id="26" name="Circle">
            <a:extLst>
              <a:ext uri="{FF2B5EF4-FFF2-40B4-BE49-F238E27FC236}">
                <a16:creationId xmlns:a16="http://schemas.microsoft.com/office/drawing/2014/main" id="{E0EBCBDA-C581-4D5E-BC85-B8173817C06D}"/>
              </a:ext>
            </a:extLst>
          </p:cNvPr>
          <p:cNvSpPr txBox="1">
            <a:spLocks/>
          </p:cNvSpPr>
          <p:nvPr/>
        </p:nvSpPr>
        <p:spPr>
          <a:xfrm>
            <a:off x="3802997" y="2300247"/>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t> </a:t>
            </a:r>
          </a:p>
        </p:txBody>
      </p:sp>
      <p:sp>
        <p:nvSpPr>
          <p:cNvPr id="27" name="文本框 26">
            <a:extLst>
              <a:ext uri="{FF2B5EF4-FFF2-40B4-BE49-F238E27FC236}">
                <a16:creationId xmlns:a16="http://schemas.microsoft.com/office/drawing/2014/main" id="{7FBECE6D-5FC2-452E-A822-EA7D26F8A596}"/>
              </a:ext>
            </a:extLst>
          </p:cNvPr>
          <p:cNvSpPr txBox="1"/>
          <p:nvPr/>
        </p:nvSpPr>
        <p:spPr>
          <a:xfrm>
            <a:off x="3838803" y="2369187"/>
            <a:ext cx="722884" cy="484746"/>
          </a:xfrm>
          <a:prstGeom prst="rect">
            <a:avLst/>
          </a:prstGeom>
          <a:noFill/>
        </p:spPr>
        <p:txBody>
          <a:bodyPr wrap="square" lIns="68579" tIns="34289" rIns="68579" bIns="34289" rtlCol="0">
            <a:spAutoFit/>
          </a:bodyPr>
          <a:lstStyle/>
          <a:p>
            <a:r>
              <a:rPr lang="en-US" altLang="zh-CN" sz="2700" dirty="0">
                <a:solidFill>
                  <a:srgbClr val="FF0000"/>
                </a:solidFill>
                <a:latin typeface="VNI-Whimsy" panose="00000400000000000000" pitchFamily="2" charset="0"/>
                <a:ea typeface="Arial-Rounded" panose="020B0500000000000000" pitchFamily="34" charset="0"/>
                <a:cs typeface="Arial-Rounded" panose="020B0500000000000000" pitchFamily="34" charset="0"/>
              </a:rPr>
              <a:t>03</a:t>
            </a:r>
            <a:endParaRPr lang="zh-CN" altLang="en-US" sz="2700" dirty="0">
              <a:solidFill>
                <a:srgbClr val="FF0000"/>
              </a:solidFill>
              <a:latin typeface="VNI-Whimsy" panose="00000400000000000000" pitchFamily="2" charset="0"/>
              <a:ea typeface="Arial-Rounded" panose="020B0500000000000000" pitchFamily="34" charset="0"/>
              <a:cs typeface="Arial-Rounded" panose="020B0500000000000000" pitchFamily="34" charset="0"/>
            </a:endParaRPr>
          </a:p>
        </p:txBody>
      </p:sp>
      <p:sp>
        <p:nvSpPr>
          <p:cNvPr id="28" name="文本框 27">
            <a:extLst>
              <a:ext uri="{FF2B5EF4-FFF2-40B4-BE49-F238E27FC236}">
                <a16:creationId xmlns:a16="http://schemas.microsoft.com/office/drawing/2014/main" id="{BE138B7E-46F2-44C5-B5D0-E3F61D66E213}"/>
              </a:ext>
            </a:extLst>
          </p:cNvPr>
          <p:cNvSpPr txBox="1"/>
          <p:nvPr/>
        </p:nvSpPr>
        <p:spPr>
          <a:xfrm>
            <a:off x="4442102" y="2361703"/>
            <a:ext cx="1272898" cy="500135"/>
          </a:xfrm>
          <a:prstGeom prst="rect">
            <a:avLst/>
          </a:prstGeom>
          <a:solidFill>
            <a:schemeClr val="accent2">
              <a:lumMod val="20000"/>
              <a:lumOff val="80000"/>
            </a:schemeClr>
          </a:solidFill>
          <a:effectLst>
            <a:softEdge rad="63500"/>
          </a:effectLst>
        </p:spPr>
        <p:txBody>
          <a:bodyPr wrap="square" lIns="68579" tIns="34289" rIns="68579" bIns="34289" rtlCol="0">
            <a:spAutoFit/>
          </a:bodyPr>
          <a:lstStyle/>
          <a:p>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latin typeface="Arial-Rounded" panose="020B0500000000000000" pitchFamily="34" charset="0"/>
                <a:ea typeface="Arial-Rounded" panose="020B0500000000000000" pitchFamily="34" charset="0"/>
                <a:cs typeface="Arial-Rounded" panose="020B0500000000000000" pitchFamily="34" charset="0"/>
              </a:rPr>
              <a:t>sương</a:t>
            </a:r>
            <a:endParaRPr lang="zh-CN" altLang="en-US" sz="2700" dirty="0">
              <a:solidFill>
                <a:srgbClr val="FF0000"/>
              </a:solidFill>
              <a:latin typeface="Arial-Rounded" pitchFamily="34" charset="0"/>
              <a:ea typeface="Arial-Rounded" pitchFamily="34" charset="0"/>
              <a:cs typeface="Arial-Rounded" pitchFamily="34" charset="0"/>
            </a:endParaRPr>
          </a:p>
        </p:txBody>
      </p:sp>
      <p:sp>
        <p:nvSpPr>
          <p:cNvPr id="30" name="Circle">
            <a:extLst>
              <a:ext uri="{FF2B5EF4-FFF2-40B4-BE49-F238E27FC236}">
                <a16:creationId xmlns:a16="http://schemas.microsoft.com/office/drawing/2014/main" id="{E475B928-FACB-4025-A187-325FC4FB7749}"/>
              </a:ext>
            </a:extLst>
          </p:cNvPr>
          <p:cNvSpPr txBox="1">
            <a:spLocks/>
          </p:cNvSpPr>
          <p:nvPr/>
        </p:nvSpPr>
        <p:spPr>
          <a:xfrm>
            <a:off x="5431966" y="2930077"/>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t> </a:t>
            </a:r>
          </a:p>
        </p:txBody>
      </p:sp>
      <p:sp>
        <p:nvSpPr>
          <p:cNvPr id="31" name="文本框 30">
            <a:extLst>
              <a:ext uri="{FF2B5EF4-FFF2-40B4-BE49-F238E27FC236}">
                <a16:creationId xmlns:a16="http://schemas.microsoft.com/office/drawing/2014/main" id="{334600A9-D715-4F84-B4DB-C0E2BC26FBA2}"/>
              </a:ext>
            </a:extLst>
          </p:cNvPr>
          <p:cNvSpPr txBox="1"/>
          <p:nvPr/>
        </p:nvSpPr>
        <p:spPr>
          <a:xfrm>
            <a:off x="5460305" y="3001714"/>
            <a:ext cx="722884" cy="484746"/>
          </a:xfrm>
          <a:prstGeom prst="rect">
            <a:avLst/>
          </a:prstGeom>
          <a:noFill/>
        </p:spPr>
        <p:txBody>
          <a:bodyPr wrap="square" lIns="68579" tIns="34289" rIns="68579" bIns="34289" rtlCol="0">
            <a:spAutoFit/>
          </a:bodyPr>
          <a:lstStyle/>
          <a:p>
            <a:r>
              <a:rPr lang="en-US" altLang="zh-CN" sz="2700" dirty="0">
                <a:solidFill>
                  <a:srgbClr val="0000FF"/>
                </a:solidFill>
                <a:latin typeface="VNI-Whimsy" panose="00000400000000000000" pitchFamily="2" charset="0"/>
                <a:ea typeface="Arial-Rounded" panose="020B0500000000000000" pitchFamily="34" charset="0"/>
                <a:cs typeface="Arial-Rounded" panose="020B0500000000000000" pitchFamily="34" charset="0"/>
              </a:rPr>
              <a:t>04</a:t>
            </a:r>
            <a:endParaRPr lang="zh-CN" altLang="en-US" sz="2700" dirty="0">
              <a:solidFill>
                <a:srgbClr val="0000FF"/>
              </a:solidFill>
              <a:latin typeface="VNI-Whimsy" panose="00000400000000000000" pitchFamily="2" charset="0"/>
              <a:ea typeface="Arial-Rounded" panose="020B0500000000000000" pitchFamily="34" charset="0"/>
              <a:cs typeface="Arial-Rounded" panose="020B0500000000000000" pitchFamily="34" charset="0"/>
            </a:endParaRPr>
          </a:p>
        </p:txBody>
      </p:sp>
      <p:sp>
        <p:nvSpPr>
          <p:cNvPr id="32" name="文本框 31">
            <a:extLst>
              <a:ext uri="{FF2B5EF4-FFF2-40B4-BE49-F238E27FC236}">
                <a16:creationId xmlns:a16="http://schemas.microsoft.com/office/drawing/2014/main" id="{7A9E018B-B6C6-43E2-8C57-F3EB9585A4C8}"/>
              </a:ext>
            </a:extLst>
          </p:cNvPr>
          <p:cNvSpPr txBox="1"/>
          <p:nvPr/>
        </p:nvSpPr>
        <p:spPr>
          <a:xfrm>
            <a:off x="6118831" y="2971989"/>
            <a:ext cx="1196370" cy="484746"/>
          </a:xfrm>
          <a:prstGeom prst="rect">
            <a:avLst/>
          </a:prstGeom>
          <a:solidFill>
            <a:schemeClr val="accent2">
              <a:lumMod val="20000"/>
              <a:lumOff val="80000"/>
            </a:schemeClr>
          </a:solidFill>
          <a:effectLst>
            <a:softEdge rad="127000"/>
          </a:effectLst>
        </p:spPr>
        <p:txBody>
          <a:bodyPr wrap="square" lIns="68579" tIns="34289" rIns="68579" bIns="34289" rtlCol="0">
            <a:spAutoFit/>
          </a:bodyPr>
          <a:lstStyle/>
          <a:p>
            <a:r>
              <a:rPr lang="en-GB" sz="2700" dirty="0">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latin typeface="Arial-Rounded" panose="020B0500000000000000" pitchFamily="34" charset="0"/>
                <a:ea typeface="Arial-Rounded" panose="020B0500000000000000" pitchFamily="34" charset="0"/>
                <a:cs typeface="Arial-Rounded" panose="020B0500000000000000" pitchFamily="34" charset="0"/>
              </a:rPr>
              <a:t>lẫy</a:t>
            </a:r>
            <a:r>
              <a:rPr lang="en-GB" sz="2700" dirty="0">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latin typeface="Arial-Rounded" panose="020B0500000000000000" pitchFamily="34" charset="0"/>
                <a:ea typeface="Arial-Rounded" panose="020B0500000000000000" pitchFamily="34" charset="0"/>
                <a:cs typeface="Arial-Rounded" panose="020B0500000000000000" pitchFamily="34" charset="0"/>
              </a:rPr>
              <a:t>nỏ</a:t>
            </a:r>
            <a:endParaRPr lang="zh-CN" altLang="en-US" sz="2700" dirty="0">
              <a:solidFill>
                <a:srgbClr val="FF0000"/>
              </a:solidFill>
              <a:latin typeface="Arial-Rounded" pitchFamily="34" charset="0"/>
              <a:ea typeface="Arial-Rounded" pitchFamily="34" charset="0"/>
              <a:cs typeface="Arial-Rounded" pitchFamily="34" charset="0"/>
            </a:endParaRPr>
          </a:p>
        </p:txBody>
      </p:sp>
      <p:grpSp>
        <p:nvGrpSpPr>
          <p:cNvPr id="21" name="图形 1">
            <a:extLst>
              <a:ext uri="{FF2B5EF4-FFF2-40B4-BE49-F238E27FC236}">
                <a16:creationId xmlns:a16="http://schemas.microsoft.com/office/drawing/2014/main" id="{98D1F153-9576-4132-8FB8-9AB0D683B163}"/>
              </a:ext>
            </a:extLst>
          </p:cNvPr>
          <p:cNvGrpSpPr/>
          <p:nvPr/>
        </p:nvGrpSpPr>
        <p:grpSpPr>
          <a:xfrm>
            <a:off x="152400" y="372246"/>
            <a:ext cx="3940036" cy="981535"/>
            <a:chOff x="3254284" y="1591071"/>
            <a:chExt cx="6639251" cy="4438267"/>
          </a:xfrm>
        </p:grpSpPr>
        <p:sp>
          <p:nvSpPr>
            <p:cNvPr id="34" name="任意多边形: 形状 82">
              <a:extLst>
                <a:ext uri="{FF2B5EF4-FFF2-40B4-BE49-F238E27FC236}">
                  <a16:creationId xmlns:a16="http://schemas.microsoft.com/office/drawing/2014/main" id="{A7C4EA72-676D-4F33-B2E3-4EC926D5AB04}"/>
                </a:ext>
              </a:extLst>
            </p:cNvPr>
            <p:cNvSpPr/>
            <p:nvPr/>
          </p:nvSpPr>
          <p:spPr>
            <a:xfrm>
              <a:off x="3254284" y="2419566"/>
              <a:ext cx="6482748" cy="2681527"/>
            </a:xfrm>
            <a:custGeom>
              <a:avLst/>
              <a:gdLst>
                <a:gd name="connsiteX0" fmla="*/ 3803553 w 6356501"/>
                <a:gd name="connsiteY0" fmla="*/ 770990 h 4438266"/>
                <a:gd name="connsiteX1" fmla="*/ 6059045 w 6356501"/>
                <a:gd name="connsiteY1" fmla="*/ 1439237 h 4438266"/>
                <a:gd name="connsiteX2" fmla="*/ 6356183 w 6356501"/>
                <a:gd name="connsiteY2" fmla="*/ 2092440 h 4438266"/>
                <a:gd name="connsiteX3" fmla="*/ 5954357 w 6356501"/>
                <a:gd name="connsiteY3" fmla="*/ 2587670 h 4438266"/>
                <a:gd name="connsiteX4" fmla="*/ 4785237 w 6356501"/>
                <a:gd name="connsiteY4" fmla="*/ 3506667 h 4438266"/>
                <a:gd name="connsiteX5" fmla="*/ 3553430 w 6356501"/>
                <a:gd name="connsiteY5" fmla="*/ 4154228 h 4438266"/>
                <a:gd name="connsiteX6" fmla="*/ 3078260 w 6356501"/>
                <a:gd name="connsiteY6" fmla="*/ 4429426 h 4438266"/>
                <a:gd name="connsiteX7" fmla="*/ 2574880 w 6356501"/>
                <a:gd name="connsiteY7" fmla="*/ 4238856 h 4438266"/>
                <a:gd name="connsiteX8" fmla="*/ 2443236 w 6356501"/>
                <a:gd name="connsiteY8" fmla="*/ 4213154 h 4438266"/>
                <a:gd name="connsiteX9" fmla="*/ 2149860 w 6356501"/>
                <a:gd name="connsiteY9" fmla="*/ 4352320 h 4438266"/>
                <a:gd name="connsiteX10" fmla="*/ 1674062 w 6356501"/>
                <a:gd name="connsiteY10" fmla="*/ 4134168 h 4438266"/>
                <a:gd name="connsiteX11" fmla="*/ 128818 w 6356501"/>
                <a:gd name="connsiteY11" fmla="*/ 3236485 h 4438266"/>
                <a:gd name="connsiteX12" fmla="*/ 442255 w 6356501"/>
                <a:gd name="connsiteY12" fmla="*/ 1691240 h 4438266"/>
                <a:gd name="connsiteX13" fmla="*/ 1756809 w 6356501"/>
                <a:gd name="connsiteY13" fmla="*/ 506449 h 4438266"/>
                <a:gd name="connsiteX14" fmla="*/ 2940974 w 6356501"/>
                <a:gd name="connsiteY14" fmla="*/ 40055 h 4438266"/>
                <a:gd name="connsiteX15" fmla="*/ 3803553 w 6356501"/>
                <a:gd name="connsiteY15" fmla="*/ 770990 h 4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6501" h="4438266">
                  <a:moveTo>
                    <a:pt x="3803553" y="770990"/>
                  </a:moveTo>
                  <a:cubicBezTo>
                    <a:pt x="3803553" y="770990"/>
                    <a:pt x="5369484" y="-148007"/>
                    <a:pt x="6059045" y="1439237"/>
                  </a:cubicBezTo>
                  <a:cubicBezTo>
                    <a:pt x="6059045" y="1439237"/>
                    <a:pt x="6398184" y="1676822"/>
                    <a:pt x="6356183" y="2092440"/>
                  </a:cubicBezTo>
                  <a:cubicBezTo>
                    <a:pt x="6339885" y="2251666"/>
                    <a:pt x="6288481" y="2400235"/>
                    <a:pt x="5954357" y="2587670"/>
                  </a:cubicBezTo>
                  <a:cubicBezTo>
                    <a:pt x="5954357" y="2587670"/>
                    <a:pt x="5954357" y="3715416"/>
                    <a:pt x="4785237" y="3506667"/>
                  </a:cubicBezTo>
                  <a:cubicBezTo>
                    <a:pt x="4785237" y="3506667"/>
                    <a:pt x="4493114" y="4509039"/>
                    <a:pt x="3553430" y="4154228"/>
                  </a:cubicBezTo>
                  <a:cubicBezTo>
                    <a:pt x="3553430" y="4154228"/>
                    <a:pt x="3345935" y="4376142"/>
                    <a:pt x="3078260" y="4429426"/>
                  </a:cubicBezTo>
                  <a:cubicBezTo>
                    <a:pt x="2902735" y="4464531"/>
                    <a:pt x="2681449" y="4416261"/>
                    <a:pt x="2574880" y="4238856"/>
                  </a:cubicBezTo>
                  <a:cubicBezTo>
                    <a:pt x="2547297" y="4192467"/>
                    <a:pt x="2485864" y="4179303"/>
                    <a:pt x="2443236" y="4213154"/>
                  </a:cubicBezTo>
                  <a:cubicBezTo>
                    <a:pt x="2373654" y="4268319"/>
                    <a:pt x="2268966" y="4334141"/>
                    <a:pt x="2149860" y="4352320"/>
                  </a:cubicBezTo>
                  <a:cubicBezTo>
                    <a:pt x="1987499" y="4376768"/>
                    <a:pt x="1791914" y="4278976"/>
                    <a:pt x="1674062" y="4134168"/>
                  </a:cubicBezTo>
                  <a:cubicBezTo>
                    <a:pt x="1674062" y="4134168"/>
                    <a:pt x="546316" y="4530979"/>
                    <a:pt x="128818" y="3236485"/>
                  </a:cubicBezTo>
                  <a:cubicBezTo>
                    <a:pt x="-288680" y="1941990"/>
                    <a:pt x="442255" y="1691240"/>
                    <a:pt x="442255" y="1691240"/>
                  </a:cubicBezTo>
                  <a:cubicBezTo>
                    <a:pt x="442255" y="1691240"/>
                    <a:pt x="-289307" y="241908"/>
                    <a:pt x="1756809" y="506449"/>
                  </a:cubicBezTo>
                  <a:cubicBezTo>
                    <a:pt x="1756809" y="506449"/>
                    <a:pt x="2289652" y="-168694"/>
                    <a:pt x="2940974" y="40055"/>
                  </a:cubicBezTo>
                  <a:cubicBezTo>
                    <a:pt x="3209276" y="125936"/>
                    <a:pt x="3559699" y="162295"/>
                    <a:pt x="3803553" y="770990"/>
                  </a:cubicBezTo>
                  <a:close/>
                </a:path>
              </a:pathLst>
            </a:custGeom>
            <a:solidFill>
              <a:srgbClr val="FFFFFF"/>
            </a:solidFill>
            <a:ln w="6267" cap="flat">
              <a:noFill/>
              <a:prstDash val="solid"/>
              <a:miter/>
            </a:ln>
          </p:spPr>
          <p:txBody>
            <a:bodyPr rtlCol="0" anchor="ctr"/>
            <a:lstStyle/>
            <a:p>
              <a:pPr algn="ctr"/>
              <a:r>
                <a:rPr lang="en-US" altLang="zh-CN" sz="2400" dirty="0">
                  <a:ln>
                    <a:solidFill>
                      <a:srgbClr val="0000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ĐỌC LẠI TỪ KHÓ</a:t>
              </a:r>
              <a:endParaRPr lang="zh-CN" altLang="en-US" sz="2400" dirty="0">
                <a:ln>
                  <a:solidFill>
                    <a:srgbClr val="0000FF"/>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任意多边形: 形状 83">
              <a:extLst>
                <a:ext uri="{FF2B5EF4-FFF2-40B4-BE49-F238E27FC236}">
                  <a16:creationId xmlns:a16="http://schemas.microsoft.com/office/drawing/2014/main" id="{A59DCE7C-486D-489B-8090-9EFA6E4454CA}"/>
                </a:ext>
              </a:extLst>
            </p:cNvPr>
            <p:cNvSpPr/>
            <p:nvPr/>
          </p:nvSpPr>
          <p:spPr>
            <a:xfrm>
              <a:off x="3851629" y="2633497"/>
              <a:ext cx="125375" cy="432543"/>
            </a:xfrm>
            <a:custGeom>
              <a:avLst/>
              <a:gdLst>
                <a:gd name="connsiteX0" fmla="*/ 126791 w 125374"/>
                <a:gd name="connsiteY0" fmla="*/ 394304 h 432542"/>
                <a:gd name="connsiteX1" fmla="*/ 8938 w 125374"/>
                <a:gd name="connsiteY1" fmla="*/ 0 h 432542"/>
                <a:gd name="connsiteX2" fmla="*/ 47178 w 125374"/>
                <a:gd name="connsiteY2" fmla="*/ 435050 h 432542"/>
                <a:gd name="connsiteX3" fmla="*/ 126791 w 125374"/>
                <a:gd name="connsiteY3" fmla="*/ 394304 h 432542"/>
              </a:gdLst>
              <a:ahLst/>
              <a:cxnLst>
                <a:cxn ang="0">
                  <a:pos x="connsiteX0" y="connsiteY0"/>
                </a:cxn>
                <a:cxn ang="0">
                  <a:pos x="connsiteX1" y="connsiteY1"/>
                </a:cxn>
                <a:cxn ang="0">
                  <a:pos x="connsiteX2" y="connsiteY2"/>
                </a:cxn>
                <a:cxn ang="0">
                  <a:pos x="connsiteX3" y="connsiteY3"/>
                </a:cxn>
              </a:cxnLst>
              <a:rect l="l" t="t" r="r" b="b"/>
              <a:pathLst>
                <a:path w="125374" h="432542">
                  <a:moveTo>
                    <a:pt x="126791" y="394304"/>
                  </a:moveTo>
                  <a:cubicBezTo>
                    <a:pt x="126791" y="394304"/>
                    <a:pt x="37775" y="218152"/>
                    <a:pt x="8938" y="0"/>
                  </a:cubicBezTo>
                  <a:cubicBezTo>
                    <a:pt x="-14883" y="154838"/>
                    <a:pt x="12700" y="313437"/>
                    <a:pt x="47178" y="435050"/>
                  </a:cubicBezTo>
                  <a:cubicBezTo>
                    <a:pt x="94193" y="405587"/>
                    <a:pt x="126791" y="394304"/>
                    <a:pt x="126791" y="394304"/>
                  </a:cubicBezTo>
                  <a:close/>
                </a:path>
              </a:pathLst>
            </a:custGeom>
            <a:solidFill>
              <a:srgbClr val="87C4B8"/>
            </a:solidFill>
            <a:ln w="6267" cap="flat">
              <a:noFill/>
              <a:prstDash val="solid"/>
              <a:miter/>
            </a:ln>
          </p:spPr>
          <p:txBody>
            <a:bodyPr rtlCol="0" anchor="ctr"/>
            <a:lstStyle/>
            <a:p>
              <a:endParaRPr lang="zh-CN" altLang="en-US" sz="1350"/>
            </a:p>
          </p:txBody>
        </p:sp>
        <p:sp>
          <p:nvSpPr>
            <p:cNvPr id="36" name="任意多边形: 形状 84">
              <a:extLst>
                <a:ext uri="{FF2B5EF4-FFF2-40B4-BE49-F238E27FC236}">
                  <a16:creationId xmlns:a16="http://schemas.microsoft.com/office/drawing/2014/main" id="{9CF1150F-1C69-48FD-B486-72FD702AC497}"/>
                </a:ext>
              </a:extLst>
            </p:cNvPr>
            <p:cNvSpPr/>
            <p:nvPr/>
          </p:nvSpPr>
          <p:spPr>
            <a:xfrm>
              <a:off x="3537033" y="3488553"/>
              <a:ext cx="6356502" cy="2538838"/>
            </a:xfrm>
            <a:custGeom>
              <a:avLst/>
              <a:gdLst>
                <a:gd name="connsiteX0" fmla="*/ 5954115 w 6356501"/>
                <a:gd name="connsiteY0" fmla="*/ 437558 h 2538839"/>
                <a:gd name="connsiteX1" fmla="*/ 4784995 w 6356501"/>
                <a:gd name="connsiteY1" fmla="*/ 1356555 h 2538839"/>
                <a:gd name="connsiteX2" fmla="*/ 3553188 w 6356501"/>
                <a:gd name="connsiteY2" fmla="*/ 2004116 h 2538839"/>
                <a:gd name="connsiteX3" fmla="*/ 3078018 w 6356501"/>
                <a:gd name="connsiteY3" fmla="*/ 2279313 h 2538839"/>
                <a:gd name="connsiteX4" fmla="*/ 2574638 w 6356501"/>
                <a:gd name="connsiteY4" fmla="*/ 2088744 h 2538839"/>
                <a:gd name="connsiteX5" fmla="*/ 2442995 w 6356501"/>
                <a:gd name="connsiteY5" fmla="*/ 2063042 h 2538839"/>
                <a:gd name="connsiteX6" fmla="*/ 2149618 w 6356501"/>
                <a:gd name="connsiteY6" fmla="*/ 2202208 h 2538839"/>
                <a:gd name="connsiteX7" fmla="*/ 1673820 w 6356501"/>
                <a:gd name="connsiteY7" fmla="*/ 1984056 h 2538839"/>
                <a:gd name="connsiteX8" fmla="*/ 128576 w 6356501"/>
                <a:gd name="connsiteY8" fmla="*/ 1086372 h 2538839"/>
                <a:gd name="connsiteX9" fmla="*/ 5082 w 6356501"/>
                <a:gd name="connsiteY9" fmla="*/ 499619 h 2538839"/>
                <a:gd name="connsiteX10" fmla="*/ 128576 w 6356501"/>
                <a:gd name="connsiteY10" fmla="*/ 1339630 h 2538839"/>
                <a:gd name="connsiteX11" fmla="*/ 1673820 w 6356501"/>
                <a:gd name="connsiteY11" fmla="*/ 2237313 h 2538839"/>
                <a:gd name="connsiteX12" fmla="*/ 2149618 w 6356501"/>
                <a:gd name="connsiteY12" fmla="*/ 2455465 h 2538839"/>
                <a:gd name="connsiteX13" fmla="*/ 2442995 w 6356501"/>
                <a:gd name="connsiteY13" fmla="*/ 2316299 h 2538839"/>
                <a:gd name="connsiteX14" fmla="*/ 2574638 w 6356501"/>
                <a:gd name="connsiteY14" fmla="*/ 2342001 h 2538839"/>
                <a:gd name="connsiteX15" fmla="*/ 3078018 w 6356501"/>
                <a:gd name="connsiteY15" fmla="*/ 2532571 h 2538839"/>
                <a:gd name="connsiteX16" fmla="*/ 3553188 w 6356501"/>
                <a:gd name="connsiteY16" fmla="*/ 2257373 h 2538839"/>
                <a:gd name="connsiteX17" fmla="*/ 4784369 w 6356501"/>
                <a:gd name="connsiteY17" fmla="*/ 1609185 h 2538839"/>
                <a:gd name="connsiteX18" fmla="*/ 5953489 w 6356501"/>
                <a:gd name="connsiteY18" fmla="*/ 690188 h 2538839"/>
                <a:gd name="connsiteX19" fmla="*/ 6355315 w 6356501"/>
                <a:gd name="connsiteY19" fmla="*/ 194958 h 2538839"/>
                <a:gd name="connsiteX20" fmla="*/ 6347166 w 6356501"/>
                <a:gd name="connsiteY20" fmla="*/ 0 h 2538839"/>
                <a:gd name="connsiteX21" fmla="*/ 5954115 w 6356501"/>
                <a:gd name="connsiteY21" fmla="*/ 437558 h 253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56501" h="2538839">
                  <a:moveTo>
                    <a:pt x="5954115" y="437558"/>
                  </a:moveTo>
                  <a:cubicBezTo>
                    <a:pt x="5954115" y="437558"/>
                    <a:pt x="5954115" y="1565304"/>
                    <a:pt x="4784995" y="1356555"/>
                  </a:cubicBezTo>
                  <a:cubicBezTo>
                    <a:pt x="4784995" y="1356555"/>
                    <a:pt x="4492872" y="2358926"/>
                    <a:pt x="3553188" y="2004116"/>
                  </a:cubicBezTo>
                  <a:cubicBezTo>
                    <a:pt x="3553188" y="2004116"/>
                    <a:pt x="3345693" y="2226029"/>
                    <a:pt x="3078018" y="2279313"/>
                  </a:cubicBezTo>
                  <a:cubicBezTo>
                    <a:pt x="2902493" y="2314418"/>
                    <a:pt x="2681207" y="2266149"/>
                    <a:pt x="2574638" y="2088744"/>
                  </a:cubicBezTo>
                  <a:cubicBezTo>
                    <a:pt x="2547055" y="2042355"/>
                    <a:pt x="2485622" y="2029191"/>
                    <a:pt x="2442995" y="2063042"/>
                  </a:cubicBezTo>
                  <a:cubicBezTo>
                    <a:pt x="2373412" y="2118207"/>
                    <a:pt x="2268724" y="2184029"/>
                    <a:pt x="2149618" y="2202208"/>
                  </a:cubicBezTo>
                  <a:cubicBezTo>
                    <a:pt x="1987257" y="2226656"/>
                    <a:pt x="1791673" y="2128864"/>
                    <a:pt x="1673820" y="1984056"/>
                  </a:cubicBezTo>
                  <a:cubicBezTo>
                    <a:pt x="1673820" y="1984056"/>
                    <a:pt x="546074" y="2380867"/>
                    <a:pt x="128576" y="1086372"/>
                  </a:cubicBezTo>
                  <a:cubicBezTo>
                    <a:pt x="55859" y="860071"/>
                    <a:pt x="17619" y="666367"/>
                    <a:pt x="5082" y="499619"/>
                  </a:cubicBezTo>
                  <a:cubicBezTo>
                    <a:pt x="-13097" y="713382"/>
                    <a:pt x="15112" y="987953"/>
                    <a:pt x="128576" y="1339630"/>
                  </a:cubicBezTo>
                  <a:cubicBezTo>
                    <a:pt x="546074" y="2634124"/>
                    <a:pt x="1673820" y="2237313"/>
                    <a:pt x="1673820" y="2237313"/>
                  </a:cubicBezTo>
                  <a:cubicBezTo>
                    <a:pt x="1791673" y="2382121"/>
                    <a:pt x="1987257" y="2480540"/>
                    <a:pt x="2149618" y="2455465"/>
                  </a:cubicBezTo>
                  <a:cubicBezTo>
                    <a:pt x="2268724" y="2437286"/>
                    <a:pt x="2373412" y="2370837"/>
                    <a:pt x="2442995" y="2316299"/>
                  </a:cubicBezTo>
                  <a:cubicBezTo>
                    <a:pt x="2485622" y="2283075"/>
                    <a:pt x="2546429" y="2296239"/>
                    <a:pt x="2574638" y="2342001"/>
                  </a:cubicBezTo>
                  <a:cubicBezTo>
                    <a:pt x="2681207" y="2520033"/>
                    <a:pt x="2902493" y="2567675"/>
                    <a:pt x="3078018" y="2532571"/>
                  </a:cubicBezTo>
                  <a:cubicBezTo>
                    <a:pt x="3345693" y="2479286"/>
                    <a:pt x="3553188" y="2257373"/>
                    <a:pt x="3553188" y="2257373"/>
                  </a:cubicBezTo>
                  <a:cubicBezTo>
                    <a:pt x="4492246" y="2611556"/>
                    <a:pt x="4784369" y="1609185"/>
                    <a:pt x="4784369" y="1609185"/>
                  </a:cubicBezTo>
                  <a:cubicBezTo>
                    <a:pt x="5953489" y="1817934"/>
                    <a:pt x="5953489" y="690188"/>
                    <a:pt x="5953489" y="690188"/>
                  </a:cubicBezTo>
                  <a:cubicBezTo>
                    <a:pt x="6287613" y="502126"/>
                    <a:pt x="6339016" y="354184"/>
                    <a:pt x="6355315" y="194958"/>
                  </a:cubicBezTo>
                  <a:cubicBezTo>
                    <a:pt x="6362210" y="124748"/>
                    <a:pt x="6358449" y="59553"/>
                    <a:pt x="6347166" y="0"/>
                  </a:cubicBezTo>
                  <a:cubicBezTo>
                    <a:pt x="6322717" y="137912"/>
                    <a:pt x="6246866" y="272063"/>
                    <a:pt x="5954115" y="437558"/>
                  </a:cubicBezTo>
                  <a:close/>
                </a:path>
              </a:pathLst>
            </a:custGeom>
            <a:solidFill>
              <a:srgbClr val="FFC9D6"/>
            </a:solidFill>
            <a:ln w="6267" cap="flat">
              <a:noFill/>
              <a:prstDash val="solid"/>
              <a:miter/>
            </a:ln>
          </p:spPr>
          <p:txBody>
            <a:bodyPr rtlCol="0" anchor="ctr"/>
            <a:lstStyle/>
            <a:p>
              <a:endParaRPr lang="zh-CN" altLang="en-US" sz="1350"/>
            </a:p>
          </p:txBody>
        </p:sp>
        <p:sp>
          <p:nvSpPr>
            <p:cNvPr id="37" name="任意多边形: 形状 85">
              <a:extLst>
                <a:ext uri="{FF2B5EF4-FFF2-40B4-BE49-F238E27FC236}">
                  <a16:creationId xmlns:a16="http://schemas.microsoft.com/office/drawing/2014/main" id="{5956A595-7145-48EC-98EC-CCAAFBACA183}"/>
                </a:ext>
              </a:extLst>
            </p:cNvPr>
            <p:cNvSpPr/>
            <p:nvPr/>
          </p:nvSpPr>
          <p:spPr>
            <a:xfrm>
              <a:off x="3988352" y="2725021"/>
              <a:ext cx="332243" cy="827473"/>
            </a:xfrm>
            <a:custGeom>
              <a:avLst/>
              <a:gdLst>
                <a:gd name="connsiteX0" fmla="*/ 334221 w 332243"/>
                <a:gd name="connsiteY0" fmla="*/ 0 h 827473"/>
                <a:gd name="connsiteX1" fmla="*/ 240817 w 332243"/>
                <a:gd name="connsiteY1" fmla="*/ 71464 h 827473"/>
                <a:gd name="connsiteX2" fmla="*/ 201950 w 332243"/>
                <a:gd name="connsiteY2" fmla="*/ 113464 h 827473"/>
                <a:gd name="connsiteX3" fmla="*/ 168099 w 332243"/>
                <a:gd name="connsiteY3" fmla="*/ 159226 h 827473"/>
                <a:gd name="connsiteX4" fmla="*/ 139263 w 332243"/>
                <a:gd name="connsiteY4" fmla="*/ 207495 h 827473"/>
                <a:gd name="connsiteX5" fmla="*/ 126726 w 332243"/>
                <a:gd name="connsiteY5" fmla="*/ 232570 h 827473"/>
                <a:gd name="connsiteX6" fmla="*/ 121084 w 332243"/>
                <a:gd name="connsiteY6" fmla="*/ 245108 h 827473"/>
                <a:gd name="connsiteX7" fmla="*/ 116069 w 332243"/>
                <a:gd name="connsiteY7" fmla="*/ 258272 h 827473"/>
                <a:gd name="connsiteX8" fmla="*/ 106039 w 332243"/>
                <a:gd name="connsiteY8" fmla="*/ 284601 h 827473"/>
                <a:gd name="connsiteX9" fmla="*/ 97262 w 332243"/>
                <a:gd name="connsiteY9" fmla="*/ 311556 h 827473"/>
                <a:gd name="connsiteX10" fmla="*/ 84098 w 332243"/>
                <a:gd name="connsiteY10" fmla="*/ 366094 h 827473"/>
                <a:gd name="connsiteX11" fmla="*/ 74068 w 332243"/>
                <a:gd name="connsiteY11" fmla="*/ 423140 h 827473"/>
                <a:gd name="connsiteX12" fmla="*/ 65292 w 332243"/>
                <a:gd name="connsiteY12" fmla="*/ 480812 h 827473"/>
                <a:gd name="connsiteX13" fmla="*/ 57769 w 332243"/>
                <a:gd name="connsiteY13" fmla="*/ 538484 h 827473"/>
                <a:gd name="connsiteX14" fmla="*/ 54635 w 332243"/>
                <a:gd name="connsiteY14" fmla="*/ 567321 h 827473"/>
                <a:gd name="connsiteX15" fmla="*/ 51501 w 332243"/>
                <a:gd name="connsiteY15" fmla="*/ 596157 h 827473"/>
                <a:gd name="connsiteX16" fmla="*/ 44605 w 332243"/>
                <a:gd name="connsiteY16" fmla="*/ 713382 h 827473"/>
                <a:gd name="connsiteX17" fmla="*/ 48366 w 332243"/>
                <a:gd name="connsiteY17" fmla="*/ 831862 h 827473"/>
                <a:gd name="connsiteX18" fmla="*/ 26426 w 332243"/>
                <a:gd name="connsiteY18" fmla="*/ 775443 h 827473"/>
                <a:gd name="connsiteX19" fmla="*/ 18903 w 332243"/>
                <a:gd name="connsiteY19" fmla="*/ 745980 h 827473"/>
                <a:gd name="connsiteX20" fmla="*/ 12634 w 332243"/>
                <a:gd name="connsiteY20" fmla="*/ 715890 h 827473"/>
                <a:gd name="connsiteX21" fmla="*/ 724 w 332243"/>
                <a:gd name="connsiteY21" fmla="*/ 594903 h 827473"/>
                <a:gd name="connsiteX22" fmla="*/ 724 w 332243"/>
                <a:gd name="connsiteY22" fmla="*/ 534097 h 827473"/>
                <a:gd name="connsiteX23" fmla="*/ 1978 w 332243"/>
                <a:gd name="connsiteY23" fmla="*/ 504006 h 827473"/>
                <a:gd name="connsiteX24" fmla="*/ 3858 w 332243"/>
                <a:gd name="connsiteY24" fmla="*/ 473916 h 827473"/>
                <a:gd name="connsiteX25" fmla="*/ 6993 w 332243"/>
                <a:gd name="connsiteY25" fmla="*/ 443827 h 827473"/>
                <a:gd name="connsiteX26" fmla="*/ 10754 w 332243"/>
                <a:gd name="connsiteY26" fmla="*/ 413737 h 827473"/>
                <a:gd name="connsiteX27" fmla="*/ 20784 w 332243"/>
                <a:gd name="connsiteY27" fmla="*/ 352930 h 827473"/>
                <a:gd name="connsiteX28" fmla="*/ 127352 w 332243"/>
                <a:gd name="connsiteY28" fmla="*/ 127882 h 827473"/>
                <a:gd name="connsiteX29" fmla="*/ 171234 w 332243"/>
                <a:gd name="connsiteY29" fmla="*/ 83374 h 827473"/>
                <a:gd name="connsiteX30" fmla="*/ 221384 w 332243"/>
                <a:gd name="connsiteY30" fmla="*/ 46389 h 827473"/>
                <a:gd name="connsiteX31" fmla="*/ 275921 w 332243"/>
                <a:gd name="connsiteY31" fmla="*/ 17552 h 827473"/>
                <a:gd name="connsiteX32" fmla="*/ 334221 w 332243"/>
                <a:gd name="connsiteY32" fmla="*/ 0 h 82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2243" h="827473">
                  <a:moveTo>
                    <a:pt x="334221" y="0"/>
                  </a:moveTo>
                  <a:cubicBezTo>
                    <a:pt x="299743" y="20060"/>
                    <a:pt x="269026" y="44508"/>
                    <a:pt x="240817" y="71464"/>
                  </a:cubicBezTo>
                  <a:cubicBezTo>
                    <a:pt x="227025" y="84628"/>
                    <a:pt x="213861" y="99046"/>
                    <a:pt x="201950" y="113464"/>
                  </a:cubicBezTo>
                  <a:cubicBezTo>
                    <a:pt x="190040" y="127882"/>
                    <a:pt x="178756" y="143554"/>
                    <a:pt x="168099" y="159226"/>
                  </a:cubicBezTo>
                  <a:cubicBezTo>
                    <a:pt x="157442" y="174898"/>
                    <a:pt x="148039" y="191197"/>
                    <a:pt x="139263" y="207495"/>
                  </a:cubicBezTo>
                  <a:cubicBezTo>
                    <a:pt x="134875" y="215645"/>
                    <a:pt x="130487" y="224421"/>
                    <a:pt x="126726" y="232570"/>
                  </a:cubicBezTo>
                  <a:lnTo>
                    <a:pt x="121084" y="245108"/>
                  </a:lnTo>
                  <a:lnTo>
                    <a:pt x="116069" y="258272"/>
                  </a:lnTo>
                  <a:cubicBezTo>
                    <a:pt x="112307" y="267048"/>
                    <a:pt x="109800" y="275825"/>
                    <a:pt x="106039" y="284601"/>
                  </a:cubicBezTo>
                  <a:cubicBezTo>
                    <a:pt x="102904" y="293377"/>
                    <a:pt x="100397" y="302153"/>
                    <a:pt x="97262" y="311556"/>
                  </a:cubicBezTo>
                  <a:cubicBezTo>
                    <a:pt x="92247" y="329736"/>
                    <a:pt x="87233" y="347915"/>
                    <a:pt x="84098" y="366094"/>
                  </a:cubicBezTo>
                  <a:cubicBezTo>
                    <a:pt x="80337" y="384274"/>
                    <a:pt x="77203" y="403707"/>
                    <a:pt x="74068" y="423140"/>
                  </a:cubicBezTo>
                  <a:cubicBezTo>
                    <a:pt x="70307" y="442573"/>
                    <a:pt x="68426" y="462006"/>
                    <a:pt x="65292" y="480812"/>
                  </a:cubicBezTo>
                  <a:cubicBezTo>
                    <a:pt x="62158" y="500245"/>
                    <a:pt x="60277" y="519678"/>
                    <a:pt x="57769" y="538484"/>
                  </a:cubicBezTo>
                  <a:lnTo>
                    <a:pt x="54635" y="567321"/>
                  </a:lnTo>
                  <a:cubicBezTo>
                    <a:pt x="53381" y="576724"/>
                    <a:pt x="52754" y="586754"/>
                    <a:pt x="51501" y="596157"/>
                  </a:cubicBezTo>
                  <a:cubicBezTo>
                    <a:pt x="47739" y="635023"/>
                    <a:pt x="45232" y="673889"/>
                    <a:pt x="44605" y="713382"/>
                  </a:cubicBezTo>
                  <a:cubicBezTo>
                    <a:pt x="43978" y="752875"/>
                    <a:pt x="43978" y="791742"/>
                    <a:pt x="48366" y="831862"/>
                  </a:cubicBezTo>
                  <a:cubicBezTo>
                    <a:pt x="38963" y="813682"/>
                    <a:pt x="32068" y="794876"/>
                    <a:pt x="26426" y="775443"/>
                  </a:cubicBezTo>
                  <a:cubicBezTo>
                    <a:pt x="23291" y="765413"/>
                    <a:pt x="21411" y="756010"/>
                    <a:pt x="18903" y="745980"/>
                  </a:cubicBezTo>
                  <a:cubicBezTo>
                    <a:pt x="17023" y="735950"/>
                    <a:pt x="14515" y="725920"/>
                    <a:pt x="12634" y="715890"/>
                  </a:cubicBezTo>
                  <a:cubicBezTo>
                    <a:pt x="5112" y="675770"/>
                    <a:pt x="1351" y="635023"/>
                    <a:pt x="724" y="594903"/>
                  </a:cubicBezTo>
                  <a:cubicBezTo>
                    <a:pt x="-530" y="574843"/>
                    <a:pt x="97" y="554156"/>
                    <a:pt x="724" y="534097"/>
                  </a:cubicBezTo>
                  <a:cubicBezTo>
                    <a:pt x="724" y="524066"/>
                    <a:pt x="1351" y="514037"/>
                    <a:pt x="1978" y="504006"/>
                  </a:cubicBezTo>
                  <a:cubicBezTo>
                    <a:pt x="2605" y="493977"/>
                    <a:pt x="3231" y="483947"/>
                    <a:pt x="3858" y="473916"/>
                  </a:cubicBezTo>
                  <a:cubicBezTo>
                    <a:pt x="4485" y="463887"/>
                    <a:pt x="5739" y="453857"/>
                    <a:pt x="6993" y="443827"/>
                  </a:cubicBezTo>
                  <a:cubicBezTo>
                    <a:pt x="7619" y="433797"/>
                    <a:pt x="9500" y="423767"/>
                    <a:pt x="10754" y="413737"/>
                  </a:cubicBezTo>
                  <a:cubicBezTo>
                    <a:pt x="13888" y="393677"/>
                    <a:pt x="16396" y="374244"/>
                    <a:pt x="20784" y="352930"/>
                  </a:cubicBezTo>
                  <a:cubicBezTo>
                    <a:pt x="37083" y="271436"/>
                    <a:pt x="72814" y="191197"/>
                    <a:pt x="127352" y="127882"/>
                  </a:cubicBezTo>
                  <a:cubicBezTo>
                    <a:pt x="141144" y="112210"/>
                    <a:pt x="155562" y="97165"/>
                    <a:pt x="171234" y="83374"/>
                  </a:cubicBezTo>
                  <a:cubicBezTo>
                    <a:pt x="186905" y="69583"/>
                    <a:pt x="203831" y="57045"/>
                    <a:pt x="221384" y="46389"/>
                  </a:cubicBezTo>
                  <a:cubicBezTo>
                    <a:pt x="238936" y="35732"/>
                    <a:pt x="257115" y="25702"/>
                    <a:pt x="275921" y="17552"/>
                  </a:cubicBezTo>
                  <a:cubicBezTo>
                    <a:pt x="294728" y="10030"/>
                    <a:pt x="314161" y="3134"/>
                    <a:pt x="334221" y="0"/>
                  </a:cubicBezTo>
                  <a:close/>
                </a:path>
              </a:pathLst>
            </a:custGeom>
            <a:solidFill>
              <a:srgbClr val="A381BD"/>
            </a:solidFill>
            <a:ln w="6267" cap="flat">
              <a:noFill/>
              <a:prstDash val="solid"/>
              <a:miter/>
            </a:ln>
          </p:spPr>
          <p:txBody>
            <a:bodyPr rtlCol="0" anchor="ctr"/>
            <a:lstStyle/>
            <a:p>
              <a:endParaRPr lang="zh-CN" altLang="en-US" sz="1350"/>
            </a:p>
          </p:txBody>
        </p:sp>
        <p:sp>
          <p:nvSpPr>
            <p:cNvPr id="38" name="任意多边形: 形状 86">
              <a:extLst>
                <a:ext uri="{FF2B5EF4-FFF2-40B4-BE49-F238E27FC236}">
                  <a16:creationId xmlns:a16="http://schemas.microsoft.com/office/drawing/2014/main" id="{B8B81586-9F1C-400B-9F20-4298A10E7B22}"/>
                </a:ext>
              </a:extLst>
            </p:cNvPr>
            <p:cNvSpPr/>
            <p:nvPr/>
          </p:nvSpPr>
          <p:spPr>
            <a:xfrm>
              <a:off x="9254500" y="3158530"/>
              <a:ext cx="238212" cy="601800"/>
            </a:xfrm>
            <a:custGeom>
              <a:avLst/>
              <a:gdLst>
                <a:gd name="connsiteX0" fmla="*/ 97792 w 238212"/>
                <a:gd name="connsiteY0" fmla="*/ 0 h 601798"/>
                <a:gd name="connsiteX1" fmla="*/ 133524 w 238212"/>
                <a:gd name="connsiteY1" fmla="*/ 28209 h 601798"/>
                <a:gd name="connsiteX2" fmla="*/ 164868 w 238212"/>
                <a:gd name="connsiteY2" fmla="*/ 62061 h 601798"/>
                <a:gd name="connsiteX3" fmla="*/ 213137 w 238212"/>
                <a:gd name="connsiteY3" fmla="*/ 141673 h 601798"/>
                <a:gd name="connsiteX4" fmla="*/ 234451 w 238212"/>
                <a:gd name="connsiteY4" fmla="*/ 330989 h 601798"/>
                <a:gd name="connsiteX5" fmla="*/ 228809 w 238212"/>
                <a:gd name="connsiteY5" fmla="*/ 354810 h 601798"/>
                <a:gd name="connsiteX6" fmla="*/ 225675 w 238212"/>
                <a:gd name="connsiteY6" fmla="*/ 366721 h 601798"/>
                <a:gd name="connsiteX7" fmla="*/ 221287 w 238212"/>
                <a:gd name="connsiteY7" fmla="*/ 378005 h 601798"/>
                <a:gd name="connsiteX8" fmla="*/ 201854 w 238212"/>
                <a:gd name="connsiteY8" fmla="*/ 421886 h 601798"/>
                <a:gd name="connsiteX9" fmla="*/ 189943 w 238212"/>
                <a:gd name="connsiteY9" fmla="*/ 442573 h 601798"/>
                <a:gd name="connsiteX10" fmla="*/ 183674 w 238212"/>
                <a:gd name="connsiteY10" fmla="*/ 452603 h 601798"/>
                <a:gd name="connsiteX11" fmla="*/ 176779 w 238212"/>
                <a:gd name="connsiteY11" fmla="*/ 462006 h 601798"/>
                <a:gd name="connsiteX12" fmla="*/ 162987 w 238212"/>
                <a:gd name="connsiteY12" fmla="*/ 480812 h 601798"/>
                <a:gd name="connsiteX13" fmla="*/ 147315 w 238212"/>
                <a:gd name="connsiteY13" fmla="*/ 498365 h 601798"/>
                <a:gd name="connsiteX14" fmla="*/ 0 w 238212"/>
                <a:gd name="connsiteY14" fmla="*/ 604933 h 601798"/>
                <a:gd name="connsiteX15" fmla="*/ 28836 w 238212"/>
                <a:gd name="connsiteY15" fmla="*/ 570455 h 601798"/>
                <a:gd name="connsiteX16" fmla="*/ 57045 w 238212"/>
                <a:gd name="connsiteY16" fmla="*/ 536604 h 601798"/>
                <a:gd name="connsiteX17" fmla="*/ 70210 w 238212"/>
                <a:gd name="connsiteY17" fmla="*/ 519051 h 601798"/>
                <a:gd name="connsiteX18" fmla="*/ 83375 w 238212"/>
                <a:gd name="connsiteY18" fmla="*/ 502126 h 601798"/>
                <a:gd name="connsiteX19" fmla="*/ 107195 w 238212"/>
                <a:gd name="connsiteY19" fmla="*/ 467021 h 601798"/>
                <a:gd name="connsiteX20" fmla="*/ 118479 w 238212"/>
                <a:gd name="connsiteY20" fmla="*/ 449469 h 601798"/>
                <a:gd name="connsiteX21" fmla="*/ 128509 w 238212"/>
                <a:gd name="connsiteY21" fmla="*/ 431289 h 601798"/>
                <a:gd name="connsiteX22" fmla="*/ 133524 w 238212"/>
                <a:gd name="connsiteY22" fmla="*/ 422513 h 601798"/>
                <a:gd name="connsiteX23" fmla="*/ 137912 w 238212"/>
                <a:gd name="connsiteY23" fmla="*/ 413110 h 601798"/>
                <a:gd name="connsiteX24" fmla="*/ 146689 w 238212"/>
                <a:gd name="connsiteY24" fmla="*/ 394931 h 601798"/>
                <a:gd name="connsiteX25" fmla="*/ 154211 w 238212"/>
                <a:gd name="connsiteY25" fmla="*/ 376124 h 601798"/>
                <a:gd name="connsiteX26" fmla="*/ 156092 w 238212"/>
                <a:gd name="connsiteY26" fmla="*/ 371736 h 601798"/>
                <a:gd name="connsiteX27" fmla="*/ 157345 w 238212"/>
                <a:gd name="connsiteY27" fmla="*/ 366721 h 601798"/>
                <a:gd name="connsiteX28" fmla="*/ 160480 w 238212"/>
                <a:gd name="connsiteY28" fmla="*/ 357318 h 601798"/>
                <a:gd name="connsiteX29" fmla="*/ 163614 w 238212"/>
                <a:gd name="connsiteY29" fmla="*/ 347915 h 601798"/>
                <a:gd name="connsiteX30" fmla="*/ 166122 w 238212"/>
                <a:gd name="connsiteY30" fmla="*/ 338512 h 601798"/>
                <a:gd name="connsiteX31" fmla="*/ 170510 w 238212"/>
                <a:gd name="connsiteY31" fmla="*/ 319079 h 601798"/>
                <a:gd name="connsiteX32" fmla="*/ 164868 w 238212"/>
                <a:gd name="connsiteY32" fmla="*/ 159226 h 601798"/>
                <a:gd name="connsiteX33" fmla="*/ 137286 w 238212"/>
                <a:gd name="connsiteY33" fmla="*/ 78986 h 601798"/>
                <a:gd name="connsiteX34" fmla="*/ 97792 w 238212"/>
                <a:gd name="connsiteY34" fmla="*/ 0 h 60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212" h="601798">
                  <a:moveTo>
                    <a:pt x="97792" y="0"/>
                  </a:moveTo>
                  <a:cubicBezTo>
                    <a:pt x="110330" y="8149"/>
                    <a:pt x="122240" y="18179"/>
                    <a:pt x="133524" y="28209"/>
                  </a:cubicBezTo>
                  <a:cubicBezTo>
                    <a:pt x="144808" y="38866"/>
                    <a:pt x="154838" y="50150"/>
                    <a:pt x="164868" y="62061"/>
                  </a:cubicBezTo>
                  <a:cubicBezTo>
                    <a:pt x="184301" y="85882"/>
                    <a:pt x="200600" y="112837"/>
                    <a:pt x="213137" y="141673"/>
                  </a:cubicBezTo>
                  <a:cubicBezTo>
                    <a:pt x="238212" y="199346"/>
                    <a:pt x="248242" y="267048"/>
                    <a:pt x="234451" y="330989"/>
                  </a:cubicBezTo>
                  <a:cubicBezTo>
                    <a:pt x="233198" y="339139"/>
                    <a:pt x="230690" y="346661"/>
                    <a:pt x="228809" y="354810"/>
                  </a:cubicBezTo>
                  <a:lnTo>
                    <a:pt x="225675" y="366721"/>
                  </a:lnTo>
                  <a:lnTo>
                    <a:pt x="221287" y="378005"/>
                  </a:lnTo>
                  <a:cubicBezTo>
                    <a:pt x="216272" y="393050"/>
                    <a:pt x="208749" y="407468"/>
                    <a:pt x="201854" y="421886"/>
                  </a:cubicBezTo>
                  <a:cubicBezTo>
                    <a:pt x="198092" y="428782"/>
                    <a:pt x="193704" y="435677"/>
                    <a:pt x="189943" y="442573"/>
                  </a:cubicBezTo>
                  <a:cubicBezTo>
                    <a:pt x="188062" y="445707"/>
                    <a:pt x="186182" y="449469"/>
                    <a:pt x="183674" y="452603"/>
                  </a:cubicBezTo>
                  <a:lnTo>
                    <a:pt x="176779" y="462006"/>
                  </a:lnTo>
                  <a:cubicBezTo>
                    <a:pt x="172390" y="468275"/>
                    <a:pt x="167376" y="474544"/>
                    <a:pt x="162987" y="480812"/>
                  </a:cubicBezTo>
                  <a:lnTo>
                    <a:pt x="147315" y="498365"/>
                  </a:lnTo>
                  <a:cubicBezTo>
                    <a:pt x="105315" y="544754"/>
                    <a:pt x="55165" y="580485"/>
                    <a:pt x="0" y="604933"/>
                  </a:cubicBezTo>
                  <a:cubicBezTo>
                    <a:pt x="9403" y="593023"/>
                    <a:pt x="18806" y="581739"/>
                    <a:pt x="28836" y="570455"/>
                  </a:cubicBezTo>
                  <a:cubicBezTo>
                    <a:pt x="38239" y="559172"/>
                    <a:pt x="47642" y="547261"/>
                    <a:pt x="57045" y="536604"/>
                  </a:cubicBezTo>
                  <a:lnTo>
                    <a:pt x="70210" y="519051"/>
                  </a:lnTo>
                  <a:cubicBezTo>
                    <a:pt x="74598" y="513410"/>
                    <a:pt x="79613" y="507768"/>
                    <a:pt x="83375" y="502126"/>
                  </a:cubicBezTo>
                  <a:cubicBezTo>
                    <a:pt x="91523" y="490215"/>
                    <a:pt x="100300" y="478932"/>
                    <a:pt x="107195" y="467021"/>
                  </a:cubicBezTo>
                  <a:lnTo>
                    <a:pt x="118479" y="449469"/>
                  </a:lnTo>
                  <a:lnTo>
                    <a:pt x="128509" y="431289"/>
                  </a:lnTo>
                  <a:lnTo>
                    <a:pt x="133524" y="422513"/>
                  </a:lnTo>
                  <a:lnTo>
                    <a:pt x="137912" y="413110"/>
                  </a:lnTo>
                  <a:cubicBezTo>
                    <a:pt x="141047" y="406841"/>
                    <a:pt x="144181" y="400573"/>
                    <a:pt x="146689" y="394931"/>
                  </a:cubicBezTo>
                  <a:cubicBezTo>
                    <a:pt x="149196" y="388662"/>
                    <a:pt x="151704" y="382393"/>
                    <a:pt x="154211" y="376124"/>
                  </a:cubicBezTo>
                  <a:lnTo>
                    <a:pt x="156092" y="371736"/>
                  </a:lnTo>
                  <a:lnTo>
                    <a:pt x="157345" y="366721"/>
                  </a:lnTo>
                  <a:lnTo>
                    <a:pt x="160480" y="357318"/>
                  </a:lnTo>
                  <a:lnTo>
                    <a:pt x="163614" y="347915"/>
                  </a:lnTo>
                  <a:lnTo>
                    <a:pt x="166122" y="338512"/>
                  </a:lnTo>
                  <a:cubicBezTo>
                    <a:pt x="167376" y="332243"/>
                    <a:pt x="169883" y="325974"/>
                    <a:pt x="170510" y="319079"/>
                  </a:cubicBezTo>
                  <a:cubicBezTo>
                    <a:pt x="181167" y="267048"/>
                    <a:pt x="178032" y="213137"/>
                    <a:pt x="164868" y="159226"/>
                  </a:cubicBezTo>
                  <a:cubicBezTo>
                    <a:pt x="157973" y="132270"/>
                    <a:pt x="148570" y="105942"/>
                    <a:pt x="137286" y="78986"/>
                  </a:cubicBezTo>
                  <a:cubicBezTo>
                    <a:pt x="126629" y="52658"/>
                    <a:pt x="113464" y="26329"/>
                    <a:pt x="97792" y="0"/>
                  </a:cubicBezTo>
                  <a:close/>
                </a:path>
              </a:pathLst>
            </a:custGeom>
            <a:solidFill>
              <a:srgbClr val="A381BD"/>
            </a:solidFill>
            <a:ln w="6267" cap="flat">
              <a:noFill/>
              <a:prstDash val="solid"/>
              <a:miter/>
            </a:ln>
          </p:spPr>
          <p:txBody>
            <a:bodyPr rtlCol="0" anchor="ctr"/>
            <a:lstStyle/>
            <a:p>
              <a:endParaRPr lang="zh-CN" altLang="en-US" sz="1350"/>
            </a:p>
          </p:txBody>
        </p:sp>
        <p:sp>
          <p:nvSpPr>
            <p:cNvPr id="39" name="任意多边形: 形状 87">
              <a:extLst>
                <a:ext uri="{FF2B5EF4-FFF2-40B4-BE49-F238E27FC236}">
                  <a16:creationId xmlns:a16="http://schemas.microsoft.com/office/drawing/2014/main" id="{593B5B21-F617-4F8E-A06F-81CC864B95FC}"/>
                </a:ext>
              </a:extLst>
            </p:cNvPr>
            <p:cNvSpPr/>
            <p:nvPr/>
          </p:nvSpPr>
          <p:spPr>
            <a:xfrm>
              <a:off x="6943533" y="2347134"/>
              <a:ext cx="608068" cy="257018"/>
            </a:xfrm>
            <a:custGeom>
              <a:avLst/>
              <a:gdLst>
                <a:gd name="connsiteX0" fmla="*/ 0 w 608067"/>
                <a:gd name="connsiteY0" fmla="*/ 80749 h 257018"/>
                <a:gd name="connsiteX1" fmla="*/ 82747 w 608067"/>
                <a:gd name="connsiteY1" fmla="*/ 43136 h 257018"/>
                <a:gd name="connsiteX2" fmla="*/ 169883 w 608067"/>
                <a:gd name="connsiteY2" fmla="*/ 14927 h 257018"/>
                <a:gd name="connsiteX3" fmla="*/ 357945 w 608067"/>
                <a:gd name="connsiteY3" fmla="*/ 5524 h 257018"/>
                <a:gd name="connsiteX4" fmla="*/ 381766 w 608067"/>
                <a:gd name="connsiteY4" fmla="*/ 10539 h 257018"/>
                <a:gd name="connsiteX5" fmla="*/ 405588 w 608067"/>
                <a:gd name="connsiteY5" fmla="*/ 17435 h 257018"/>
                <a:gd name="connsiteX6" fmla="*/ 428782 w 608067"/>
                <a:gd name="connsiteY6" fmla="*/ 26211 h 257018"/>
                <a:gd name="connsiteX7" fmla="*/ 451349 w 608067"/>
                <a:gd name="connsiteY7" fmla="*/ 36241 h 257018"/>
                <a:gd name="connsiteX8" fmla="*/ 529708 w 608067"/>
                <a:gd name="connsiteY8" fmla="*/ 93913 h 257018"/>
                <a:gd name="connsiteX9" fmla="*/ 584247 w 608067"/>
                <a:gd name="connsiteY9" fmla="*/ 171646 h 257018"/>
                <a:gd name="connsiteX10" fmla="*/ 594276 w 608067"/>
                <a:gd name="connsiteY10" fmla="*/ 192959 h 257018"/>
                <a:gd name="connsiteX11" fmla="*/ 602426 w 608067"/>
                <a:gd name="connsiteY11" fmla="*/ 214900 h 257018"/>
                <a:gd name="connsiteX12" fmla="*/ 606187 w 608067"/>
                <a:gd name="connsiteY12" fmla="*/ 225557 h 257018"/>
                <a:gd name="connsiteX13" fmla="*/ 608694 w 608067"/>
                <a:gd name="connsiteY13" fmla="*/ 236841 h 257018"/>
                <a:gd name="connsiteX14" fmla="*/ 613709 w 608067"/>
                <a:gd name="connsiteY14" fmla="*/ 259408 h 257018"/>
                <a:gd name="connsiteX15" fmla="*/ 557918 w 608067"/>
                <a:gd name="connsiteY15" fmla="*/ 189825 h 257018"/>
                <a:gd name="connsiteX16" fmla="*/ 495857 w 608067"/>
                <a:gd name="connsiteY16" fmla="*/ 132153 h 257018"/>
                <a:gd name="connsiteX17" fmla="*/ 347288 w 608067"/>
                <a:gd name="connsiteY17" fmla="*/ 69465 h 257018"/>
                <a:gd name="connsiteX18" fmla="*/ 178659 w 608067"/>
                <a:gd name="connsiteY18" fmla="*/ 65077 h 257018"/>
                <a:gd name="connsiteX19" fmla="*/ 90897 w 608067"/>
                <a:gd name="connsiteY19" fmla="*/ 73853 h 257018"/>
                <a:gd name="connsiteX20" fmla="*/ 0 w 608067"/>
                <a:gd name="connsiteY20" fmla="*/ 80749 h 25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8067" h="257018">
                  <a:moveTo>
                    <a:pt x="0" y="80749"/>
                  </a:moveTo>
                  <a:cubicBezTo>
                    <a:pt x="27582" y="66958"/>
                    <a:pt x="54538" y="54420"/>
                    <a:pt x="82747" y="43136"/>
                  </a:cubicBezTo>
                  <a:cubicBezTo>
                    <a:pt x="110957" y="31853"/>
                    <a:pt x="140420" y="22450"/>
                    <a:pt x="169883" y="14927"/>
                  </a:cubicBezTo>
                  <a:cubicBezTo>
                    <a:pt x="230063" y="509"/>
                    <a:pt x="294004" y="-5133"/>
                    <a:pt x="357945" y="5524"/>
                  </a:cubicBezTo>
                  <a:cubicBezTo>
                    <a:pt x="366094" y="6778"/>
                    <a:pt x="373617" y="8658"/>
                    <a:pt x="381766" y="10539"/>
                  </a:cubicBezTo>
                  <a:cubicBezTo>
                    <a:pt x="389916" y="12420"/>
                    <a:pt x="397438" y="14300"/>
                    <a:pt x="405588" y="17435"/>
                  </a:cubicBezTo>
                  <a:cubicBezTo>
                    <a:pt x="413110" y="19942"/>
                    <a:pt x="421259" y="22450"/>
                    <a:pt x="428782" y="26211"/>
                  </a:cubicBezTo>
                  <a:cubicBezTo>
                    <a:pt x="436304" y="29345"/>
                    <a:pt x="443827" y="32480"/>
                    <a:pt x="451349" y="36241"/>
                  </a:cubicBezTo>
                  <a:cubicBezTo>
                    <a:pt x="480812" y="51286"/>
                    <a:pt x="507768" y="70719"/>
                    <a:pt x="529708" y="93913"/>
                  </a:cubicBezTo>
                  <a:cubicBezTo>
                    <a:pt x="552276" y="117108"/>
                    <a:pt x="570455" y="144063"/>
                    <a:pt x="584247" y="171646"/>
                  </a:cubicBezTo>
                  <a:lnTo>
                    <a:pt x="594276" y="192959"/>
                  </a:lnTo>
                  <a:cubicBezTo>
                    <a:pt x="597411" y="200482"/>
                    <a:pt x="599918" y="207377"/>
                    <a:pt x="602426" y="214900"/>
                  </a:cubicBezTo>
                  <a:lnTo>
                    <a:pt x="606187" y="225557"/>
                  </a:lnTo>
                  <a:lnTo>
                    <a:pt x="608694" y="236841"/>
                  </a:lnTo>
                  <a:cubicBezTo>
                    <a:pt x="610575" y="244363"/>
                    <a:pt x="612456" y="251885"/>
                    <a:pt x="613709" y="259408"/>
                  </a:cubicBezTo>
                  <a:cubicBezTo>
                    <a:pt x="594903" y="234960"/>
                    <a:pt x="577978" y="211139"/>
                    <a:pt x="557918" y="189825"/>
                  </a:cubicBezTo>
                  <a:cubicBezTo>
                    <a:pt x="538484" y="168511"/>
                    <a:pt x="517798" y="149078"/>
                    <a:pt x="495857" y="132153"/>
                  </a:cubicBezTo>
                  <a:cubicBezTo>
                    <a:pt x="451349" y="98928"/>
                    <a:pt x="401199" y="78868"/>
                    <a:pt x="347288" y="69465"/>
                  </a:cubicBezTo>
                  <a:cubicBezTo>
                    <a:pt x="293377" y="60062"/>
                    <a:pt x="236332" y="60689"/>
                    <a:pt x="178659" y="65077"/>
                  </a:cubicBezTo>
                  <a:cubicBezTo>
                    <a:pt x="149823" y="66958"/>
                    <a:pt x="120360" y="70719"/>
                    <a:pt x="90897" y="73853"/>
                  </a:cubicBezTo>
                  <a:cubicBezTo>
                    <a:pt x="60807" y="76988"/>
                    <a:pt x="30717" y="80749"/>
                    <a:pt x="0" y="80749"/>
                  </a:cubicBezTo>
                  <a:close/>
                </a:path>
              </a:pathLst>
            </a:custGeom>
            <a:solidFill>
              <a:srgbClr val="A381BD"/>
            </a:solidFill>
            <a:ln w="6267" cap="flat">
              <a:noFill/>
              <a:prstDash val="solid"/>
              <a:miter/>
            </a:ln>
          </p:spPr>
          <p:txBody>
            <a:bodyPr rtlCol="0" anchor="ctr"/>
            <a:lstStyle/>
            <a:p>
              <a:endParaRPr lang="zh-CN" altLang="en-US" sz="1350"/>
            </a:p>
          </p:txBody>
        </p:sp>
        <p:sp>
          <p:nvSpPr>
            <p:cNvPr id="40" name="任意多边形: 形状 88">
              <a:extLst>
                <a:ext uri="{FF2B5EF4-FFF2-40B4-BE49-F238E27FC236}">
                  <a16:creationId xmlns:a16="http://schemas.microsoft.com/office/drawing/2014/main" id="{928BE011-7413-47B2-AAAC-D6B3C629F5AB}"/>
                </a:ext>
              </a:extLst>
            </p:cNvPr>
            <p:cNvSpPr/>
            <p:nvPr/>
          </p:nvSpPr>
          <p:spPr>
            <a:xfrm>
              <a:off x="3536792" y="1591071"/>
              <a:ext cx="6356501" cy="4438267"/>
            </a:xfrm>
            <a:custGeom>
              <a:avLst/>
              <a:gdLst>
                <a:gd name="connsiteX0" fmla="*/ 3803553 w 6356501"/>
                <a:gd name="connsiteY0" fmla="*/ 770990 h 4438266"/>
                <a:gd name="connsiteX1" fmla="*/ 6059045 w 6356501"/>
                <a:gd name="connsiteY1" fmla="*/ 1439237 h 4438266"/>
                <a:gd name="connsiteX2" fmla="*/ 6356183 w 6356501"/>
                <a:gd name="connsiteY2" fmla="*/ 2092440 h 4438266"/>
                <a:gd name="connsiteX3" fmla="*/ 5954357 w 6356501"/>
                <a:gd name="connsiteY3" fmla="*/ 2587670 h 4438266"/>
                <a:gd name="connsiteX4" fmla="*/ 4785237 w 6356501"/>
                <a:gd name="connsiteY4" fmla="*/ 3506667 h 4438266"/>
                <a:gd name="connsiteX5" fmla="*/ 3553430 w 6356501"/>
                <a:gd name="connsiteY5" fmla="*/ 4154228 h 4438266"/>
                <a:gd name="connsiteX6" fmla="*/ 3078260 w 6356501"/>
                <a:gd name="connsiteY6" fmla="*/ 4429426 h 4438266"/>
                <a:gd name="connsiteX7" fmla="*/ 2574880 w 6356501"/>
                <a:gd name="connsiteY7" fmla="*/ 4238856 h 4438266"/>
                <a:gd name="connsiteX8" fmla="*/ 2443236 w 6356501"/>
                <a:gd name="connsiteY8" fmla="*/ 4213154 h 4438266"/>
                <a:gd name="connsiteX9" fmla="*/ 2149860 w 6356501"/>
                <a:gd name="connsiteY9" fmla="*/ 4352320 h 4438266"/>
                <a:gd name="connsiteX10" fmla="*/ 1674062 w 6356501"/>
                <a:gd name="connsiteY10" fmla="*/ 4134168 h 4438266"/>
                <a:gd name="connsiteX11" fmla="*/ 128818 w 6356501"/>
                <a:gd name="connsiteY11" fmla="*/ 3236485 h 4438266"/>
                <a:gd name="connsiteX12" fmla="*/ 442255 w 6356501"/>
                <a:gd name="connsiteY12" fmla="*/ 1691240 h 4438266"/>
                <a:gd name="connsiteX13" fmla="*/ 1756809 w 6356501"/>
                <a:gd name="connsiteY13" fmla="*/ 506449 h 4438266"/>
                <a:gd name="connsiteX14" fmla="*/ 2940974 w 6356501"/>
                <a:gd name="connsiteY14" fmla="*/ 40055 h 4438266"/>
                <a:gd name="connsiteX15" fmla="*/ 3803553 w 6356501"/>
                <a:gd name="connsiteY15" fmla="*/ 770990 h 4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6501" h="4438266">
                  <a:moveTo>
                    <a:pt x="3803553" y="770990"/>
                  </a:moveTo>
                  <a:cubicBezTo>
                    <a:pt x="3803553" y="770990"/>
                    <a:pt x="5369484" y="-148007"/>
                    <a:pt x="6059045" y="1439237"/>
                  </a:cubicBezTo>
                  <a:cubicBezTo>
                    <a:pt x="6059045" y="1439237"/>
                    <a:pt x="6398184" y="1676822"/>
                    <a:pt x="6356183" y="2092440"/>
                  </a:cubicBezTo>
                  <a:cubicBezTo>
                    <a:pt x="6339885" y="2251666"/>
                    <a:pt x="6288481" y="2400235"/>
                    <a:pt x="5954357" y="2587670"/>
                  </a:cubicBezTo>
                  <a:cubicBezTo>
                    <a:pt x="5954357" y="2587670"/>
                    <a:pt x="5954357" y="3715416"/>
                    <a:pt x="4785237" y="3506667"/>
                  </a:cubicBezTo>
                  <a:cubicBezTo>
                    <a:pt x="4785237" y="3506667"/>
                    <a:pt x="4493114" y="4509039"/>
                    <a:pt x="3553430" y="4154228"/>
                  </a:cubicBezTo>
                  <a:cubicBezTo>
                    <a:pt x="3553430" y="4154228"/>
                    <a:pt x="3345935" y="4376142"/>
                    <a:pt x="3078260" y="4429426"/>
                  </a:cubicBezTo>
                  <a:cubicBezTo>
                    <a:pt x="2902735" y="4464531"/>
                    <a:pt x="2681449" y="4416261"/>
                    <a:pt x="2574880" y="4238856"/>
                  </a:cubicBezTo>
                  <a:cubicBezTo>
                    <a:pt x="2547297" y="4192467"/>
                    <a:pt x="2485864" y="4179303"/>
                    <a:pt x="2443236" y="4213154"/>
                  </a:cubicBezTo>
                  <a:cubicBezTo>
                    <a:pt x="2373654" y="4268319"/>
                    <a:pt x="2268966" y="4334141"/>
                    <a:pt x="2149860" y="4352320"/>
                  </a:cubicBezTo>
                  <a:cubicBezTo>
                    <a:pt x="1987499" y="4376768"/>
                    <a:pt x="1791914" y="4278976"/>
                    <a:pt x="1674062" y="4134168"/>
                  </a:cubicBezTo>
                  <a:cubicBezTo>
                    <a:pt x="1674062" y="4134168"/>
                    <a:pt x="546316" y="4530979"/>
                    <a:pt x="128818" y="3236485"/>
                  </a:cubicBezTo>
                  <a:cubicBezTo>
                    <a:pt x="-288680" y="1941990"/>
                    <a:pt x="442255" y="1691240"/>
                    <a:pt x="442255" y="1691240"/>
                  </a:cubicBezTo>
                  <a:cubicBezTo>
                    <a:pt x="442255" y="1691240"/>
                    <a:pt x="-289307" y="241908"/>
                    <a:pt x="1756809" y="506449"/>
                  </a:cubicBezTo>
                  <a:cubicBezTo>
                    <a:pt x="1756809" y="506449"/>
                    <a:pt x="2289652" y="-168694"/>
                    <a:pt x="2940974" y="40055"/>
                  </a:cubicBezTo>
                  <a:cubicBezTo>
                    <a:pt x="3209276" y="125936"/>
                    <a:pt x="3559699" y="162295"/>
                    <a:pt x="3803553" y="770990"/>
                  </a:cubicBezTo>
                  <a:close/>
                </a:path>
              </a:pathLst>
            </a:custGeom>
            <a:noFill/>
            <a:ln w="64899" cap="flat">
              <a:solidFill>
                <a:srgbClr val="A381BD"/>
              </a:solidFill>
              <a:prstDash val="solid"/>
              <a:miter/>
            </a:ln>
          </p:spPr>
          <p:txBody>
            <a:bodyPr rtlCol="0" anchor="ctr"/>
            <a:lstStyle/>
            <a:p>
              <a:endParaRPr lang="zh-CN" altLang="en-US" sz="1350"/>
            </a:p>
          </p:txBody>
        </p:sp>
      </p:grpSp>
      <p:pic>
        <p:nvPicPr>
          <p:cNvPr id="29" name="Picture 2" descr="A child watching a book - Stock Illustration [17289149] - PIX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795" l="0" r="99333">
                        <a14:foregroundMark x1="65333" y1="14103" x2="74222" y2="54274"/>
                        <a14:foregroundMark x1="57333" y1="17949" x2="57333" y2="17949"/>
                        <a14:foregroundMark x1="45556" y1="17735" x2="59333" y2="20940"/>
                        <a14:foregroundMark x1="37556" y1="69872" x2="41556" y2="78419"/>
                        <a14:backgroundMark x1="27333" y1="52137" x2="27333" y2="52137"/>
                        <a14:backgroundMark x1="70444" y1="52137" x2="70444" y2="52137"/>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741851"/>
            <a:ext cx="3229336" cy="335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87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ppt_x"/>
                                          </p:val>
                                        </p:tav>
                                        <p:tav tm="100000">
                                          <p:val>
                                            <p:strVal val="#ppt_x"/>
                                          </p:val>
                                        </p:tav>
                                      </p:tavLst>
                                    </p:anim>
                                    <p:anim calcmode="lin" valueType="num">
                                      <p:cBhvr additive="base">
                                        <p:cTn id="6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22" grpId="0" animBg="1"/>
      <p:bldP spid="23" grpId="0"/>
      <p:bldP spid="24" grpId="0" animBg="1"/>
      <p:bldP spid="26" grpId="0" animBg="1"/>
      <p:bldP spid="27" grpId="0"/>
      <p:bldP spid="28" grpId="0" animBg="1"/>
      <p:bldP spid="30" grpId="0" animBg="1"/>
      <p:bldP spid="31" grpId="0"/>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666752" y="193968"/>
            <a:ext cx="4262507" cy="448170"/>
          </a:xfrm>
          <a:prstGeom prst="rect">
            <a:avLst/>
          </a:prstGeom>
          <a:noFill/>
        </p:spPr>
        <p:txBody>
          <a:bodyPr wrap="square" lIns="78074" tIns="39038" rIns="78074" bIns="39038" rtlCol="0">
            <a:spAutoFit/>
          </a:bodyPr>
          <a:lstStyle/>
          <a:p>
            <a:pPr algn="ctr"/>
            <a:r>
              <a:rPr lang="en-GB" sz="2400" b="1" dirty="0" err="1">
                <a:solidFill>
                  <a:srgbClr val="FF0000"/>
                </a:solidFill>
                <a:latin typeface="Arial-Rounded" pitchFamily="34" charset="0"/>
                <a:ea typeface="Arial-Rounded" pitchFamily="34" charset="0"/>
                <a:cs typeface="Arial-Rounded" pitchFamily="34" charset="0"/>
              </a:rPr>
              <a:t>SỰ</a:t>
            </a:r>
            <a:r>
              <a:rPr lang="en-GB" sz="2400" b="1" dirty="0">
                <a:solidFill>
                  <a:srgbClr val="FF0000"/>
                </a:solidFill>
                <a:latin typeface="Arial-Rounded" pitchFamily="34" charset="0"/>
                <a:ea typeface="Arial-Rounded" pitchFamily="34" charset="0"/>
                <a:cs typeface="Arial-Rounded" pitchFamily="34" charset="0"/>
              </a:rPr>
              <a:t> </a:t>
            </a:r>
            <a:r>
              <a:rPr lang="en-GB" sz="2400" b="1" dirty="0" err="1">
                <a:solidFill>
                  <a:srgbClr val="FF0000"/>
                </a:solidFill>
                <a:latin typeface="Arial-Rounded" pitchFamily="34" charset="0"/>
                <a:ea typeface="Arial-Rounded" pitchFamily="34" charset="0"/>
                <a:cs typeface="Arial-Rounded" pitchFamily="34" charset="0"/>
              </a:rPr>
              <a:t>TÍCH</a:t>
            </a:r>
            <a:r>
              <a:rPr lang="en-GB" sz="2400" b="1" dirty="0">
                <a:solidFill>
                  <a:srgbClr val="FF0000"/>
                </a:solidFill>
                <a:latin typeface="Arial-Rounded" pitchFamily="34" charset="0"/>
                <a:ea typeface="Arial-Rounded" pitchFamily="34" charset="0"/>
                <a:cs typeface="Arial-Rounded" pitchFamily="34" charset="0"/>
              </a:rPr>
              <a:t> </a:t>
            </a:r>
            <a:r>
              <a:rPr lang="en-GB" sz="2400" b="1" dirty="0" err="1">
                <a:solidFill>
                  <a:srgbClr val="FF0000"/>
                </a:solidFill>
                <a:latin typeface="Arial-Rounded" pitchFamily="34" charset="0"/>
                <a:ea typeface="Arial-Rounded" pitchFamily="34" charset="0"/>
                <a:cs typeface="Arial-Rounded" pitchFamily="34" charset="0"/>
              </a:rPr>
              <a:t>THÀNH</a:t>
            </a:r>
            <a:r>
              <a:rPr lang="en-GB" sz="2400" b="1" dirty="0">
                <a:solidFill>
                  <a:srgbClr val="FF0000"/>
                </a:solidFill>
                <a:latin typeface="Arial-Rounded" pitchFamily="34" charset="0"/>
                <a:ea typeface="Arial-Rounded" pitchFamily="34" charset="0"/>
                <a:cs typeface="Arial-Rounded" pitchFamily="34" charset="0"/>
              </a:rPr>
              <a:t> </a:t>
            </a:r>
            <a:r>
              <a:rPr lang="en-GB" sz="2400" b="1" err="1">
                <a:solidFill>
                  <a:srgbClr val="FF0000"/>
                </a:solidFill>
                <a:latin typeface="Arial-Rounded" pitchFamily="34" charset="0"/>
                <a:ea typeface="Arial-Rounded" pitchFamily="34" charset="0"/>
                <a:cs typeface="Arial-Rounded" pitchFamily="34" charset="0"/>
              </a:rPr>
              <a:t>CỔ</a:t>
            </a:r>
            <a:r>
              <a:rPr lang="en-GB" sz="2400" b="1">
                <a:solidFill>
                  <a:srgbClr val="FF0000"/>
                </a:solidFill>
                <a:latin typeface="Arial-Rounded" pitchFamily="34" charset="0"/>
                <a:ea typeface="Arial-Rounded" pitchFamily="34" charset="0"/>
                <a:cs typeface="Arial-Rounded" pitchFamily="34" charset="0"/>
              </a:rPr>
              <a:t> LOA</a:t>
            </a:r>
            <a:endParaRPr lang="en-US" sz="2400" b="1"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304800" y="522267"/>
            <a:ext cx="8722519" cy="4233822"/>
          </a:xfrm>
          <a:prstGeom prst="rect">
            <a:avLst/>
          </a:prstGeom>
          <a:noFill/>
        </p:spPr>
        <p:txBody>
          <a:bodyPr wrap="square" lIns="78074" tIns="39038" rIns="78074" bIns="39038"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An Dương Vương lập nên nước Âu Lạc. Sau chiến công đánh thắng quân xâm lược Tần, nhà vua cho xây thành để đề phòng quân giặc từ phương Bắc.</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Ban đầu, thành cứ đắp cao lên là lại đổ sập xuống. Nhiều lần như vậy, An Dương Vương rất buồn rầu. Nhà vua lập đàn cầu trời phù hộ. Bỗng có một ông già râu tóc bạc trắng hiện lên, nói với vua rằng: “Sáng mai, nhà vua đón ra ở bờ sông, sẽ có Thần Kim Quy đến giúp.”</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Hôm sau, mới tờ mờ sáng, An Dương Vương đã ra tận bờ sông đợi. Vừa bắt đầu tan sương thì có một con rùa vàng rất lớn bơi vào bờ. Rùa tự xưng là Thần Kim Quy, sứ giả của vua Thủy Tề.</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Nhờ có Thần Kim Quy diệt trừ yêu quái, chẳng bao lâu, thành đã đắp xong. Thành có ba vòng, xoáy như hình trôn ốc, nên gọi là Loa Thành.</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Trước khi chia tay, Thần Kim Quy rút một cái móng của mình trao cho An Dương Vương, dặn rằng: “Nhà vua giữ lấy móng này để làm lẫy nỏ. Khi có giặc thì đem ra bắn, một phát có thể giết được hàng nghìn quân giặc.</a:t>
            </a:r>
          </a:p>
          <a:p>
            <a:r>
              <a:rPr lang="en-GB" b="1">
                <a:latin typeface="Arial-Rounded" panose="020B0500000000000000" pitchFamily="34" charset="0"/>
                <a:ea typeface="Arial-Rounded" panose="020B0500000000000000" pitchFamily="34" charset="0"/>
                <a:cs typeface="Arial-Rounded" panose="020B0500000000000000" pitchFamily="34" charset="0"/>
              </a:rPr>
              <a:t>                                                                                          </a:t>
            </a:r>
            <a:r>
              <a:rPr lang="vi-VN" b="1" i="1" dirty="0">
                <a:latin typeface="Arial-Rounded" panose="020B0500000000000000" pitchFamily="34" charset="0"/>
                <a:ea typeface="Arial-Rounded" panose="020B0500000000000000" pitchFamily="34" charset="0"/>
                <a:cs typeface="Arial-Rounded" panose="020B0500000000000000" pitchFamily="34" charset="0"/>
              </a:rPr>
              <a:t>Theo Nguyễn Đồng Chi</a:t>
            </a:r>
          </a:p>
        </p:txBody>
      </p:sp>
      <p:sp>
        <p:nvSpPr>
          <p:cNvPr id="6" name="Rounded Rectangle 5"/>
          <p:cNvSpPr/>
          <p:nvPr/>
        </p:nvSpPr>
        <p:spPr>
          <a:xfrm>
            <a:off x="188584" y="0"/>
            <a:ext cx="2783215" cy="40651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68214" tIns="34106" rIns="68214" bIns="34106" rtlCol="0" anchor="ctr"/>
          <a:lstStyle/>
          <a:p>
            <a:pPr algn="ctr"/>
            <a:r>
              <a:rPr lang="en-US" b="1" dirty="0" err="1">
                <a:solidFill>
                  <a:prstClr val="black"/>
                </a:solidFill>
                <a:latin typeface="Arial-Rounded" pitchFamily="34" charset="0"/>
                <a:ea typeface="Arial-Rounded" pitchFamily="34" charset="0"/>
                <a:cs typeface="Arial-Rounded" pitchFamily="34" charset="0"/>
              </a:rPr>
              <a:t>Bài</a:t>
            </a:r>
            <a:r>
              <a:rPr lang="en-US" b="1" dirty="0">
                <a:solidFill>
                  <a:prstClr val="black"/>
                </a:solidFill>
                <a:latin typeface="Arial-Rounded" pitchFamily="34" charset="0"/>
                <a:ea typeface="Arial-Rounded" pitchFamily="34" charset="0"/>
                <a:cs typeface="Arial-Rounded" pitchFamily="34" charset="0"/>
              </a:rPr>
              <a:t> </a:t>
            </a:r>
            <a:r>
              <a:rPr lang="en-US" b="1" dirty="0" err="1">
                <a:solidFill>
                  <a:prstClr val="black"/>
                </a:solidFill>
                <a:latin typeface="Arial-Rounded" pitchFamily="34" charset="0"/>
                <a:ea typeface="Arial-Rounded" pitchFamily="34" charset="0"/>
                <a:cs typeface="Arial-Rounded" pitchFamily="34" charset="0"/>
              </a:rPr>
              <a:t>văn</a:t>
            </a:r>
            <a:r>
              <a:rPr lang="en-US" b="1" dirty="0">
                <a:solidFill>
                  <a:prstClr val="black"/>
                </a:solidFill>
                <a:latin typeface="Arial-Rounded" pitchFamily="34" charset="0"/>
                <a:ea typeface="Arial-Rounded" pitchFamily="34" charset="0"/>
                <a:cs typeface="Arial-Rounded" pitchFamily="34" charset="0"/>
              </a:rPr>
              <a:t> </a:t>
            </a:r>
            <a:r>
              <a:rPr lang="en-US" b="1" dirty="0" err="1">
                <a:solidFill>
                  <a:prstClr val="black"/>
                </a:solidFill>
                <a:latin typeface="Arial-Rounded" pitchFamily="34" charset="0"/>
                <a:ea typeface="Arial-Rounded" pitchFamily="34" charset="0"/>
                <a:cs typeface="Arial-Rounded" pitchFamily="34" charset="0"/>
              </a:rPr>
              <a:t>có</a:t>
            </a:r>
            <a:r>
              <a:rPr lang="en-US" b="1" dirty="0">
                <a:solidFill>
                  <a:prstClr val="black"/>
                </a:solidFill>
                <a:latin typeface="Arial-Rounded" pitchFamily="34" charset="0"/>
                <a:ea typeface="Arial-Rounded" pitchFamily="34" charset="0"/>
                <a:cs typeface="Arial-Rounded" pitchFamily="34" charset="0"/>
              </a:rPr>
              <a:t> </a:t>
            </a:r>
            <a:r>
              <a:rPr lang="en-US" b="1" dirty="0" err="1">
                <a:solidFill>
                  <a:prstClr val="black"/>
                </a:solidFill>
                <a:latin typeface="Arial-Rounded" pitchFamily="34" charset="0"/>
                <a:ea typeface="Arial-Rounded" pitchFamily="34" charset="0"/>
                <a:cs typeface="Arial-Rounded" pitchFamily="34" charset="0"/>
              </a:rPr>
              <a:t>mấy</a:t>
            </a:r>
            <a:r>
              <a:rPr lang="en-US" b="1" dirty="0">
                <a:solidFill>
                  <a:prstClr val="black"/>
                </a:solidFill>
                <a:latin typeface="Arial-Rounded" pitchFamily="34" charset="0"/>
                <a:ea typeface="Arial-Rounded" pitchFamily="34" charset="0"/>
                <a:cs typeface="Arial-Rounded" pitchFamily="34" charset="0"/>
              </a:rPr>
              <a:t> </a:t>
            </a:r>
            <a:r>
              <a:rPr lang="en-US" b="1" dirty="0" err="1">
                <a:solidFill>
                  <a:prstClr val="black"/>
                </a:solidFill>
                <a:latin typeface="Arial-Rounded" pitchFamily="34" charset="0"/>
                <a:ea typeface="Arial-Rounded" pitchFamily="34" charset="0"/>
                <a:cs typeface="Arial-Rounded" pitchFamily="34" charset="0"/>
              </a:rPr>
              <a:t>đoạn</a:t>
            </a:r>
            <a:r>
              <a:rPr lang="en-US" b="1" dirty="0">
                <a:solidFill>
                  <a:prstClr val="black"/>
                </a:solidFill>
                <a:latin typeface="Arial-Rounded" pitchFamily="34" charset="0"/>
                <a:ea typeface="Arial-Rounded" pitchFamily="34" charset="0"/>
                <a:cs typeface="Arial-Rounded" pitchFamily="34" charset="0"/>
              </a:rPr>
              <a:t>?</a:t>
            </a:r>
          </a:p>
        </p:txBody>
      </p:sp>
      <p:sp>
        <p:nvSpPr>
          <p:cNvPr id="7" name="Rounded Rectangle 6"/>
          <p:cNvSpPr/>
          <p:nvPr/>
        </p:nvSpPr>
        <p:spPr>
          <a:xfrm>
            <a:off x="202996" y="29308"/>
            <a:ext cx="3073604" cy="358103"/>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68363" tIns="34187" rIns="68363" bIns="34187" rtlCol="0" anchor="ctr"/>
          <a:lstStyle/>
          <a:p>
            <a:pPr algn="ctr"/>
            <a:r>
              <a:rPr lang="en-US" b="1" dirty="0" err="1">
                <a:solidFill>
                  <a:schemeClr val="tx1"/>
                </a:solidFill>
                <a:latin typeface="Arial-Rounded" pitchFamily="34" charset="0"/>
                <a:ea typeface="Arial-Rounded" pitchFamily="34" charset="0"/>
                <a:cs typeface="Arial-Rounded" pitchFamily="34" charset="0"/>
              </a:rPr>
              <a:t>Đọc</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nối</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tiếp</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từng</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đoạn</a:t>
            </a:r>
            <a:r>
              <a:rPr lang="en-US" b="1" dirty="0">
                <a:solidFill>
                  <a:schemeClr val="tx1"/>
                </a:solidFill>
                <a:latin typeface="Arial-Rounded" pitchFamily="34" charset="0"/>
                <a:ea typeface="Arial-Rounded" pitchFamily="34" charset="0"/>
                <a:cs typeface="Arial-Rounded" pitchFamily="34" charset="0"/>
              </a:rPr>
              <a:t>.</a:t>
            </a:r>
          </a:p>
        </p:txBody>
      </p:sp>
      <p:sp>
        <p:nvSpPr>
          <p:cNvPr id="10" name="Oval 9"/>
          <p:cNvSpPr/>
          <p:nvPr/>
        </p:nvSpPr>
        <p:spPr>
          <a:xfrm>
            <a:off x="202996" y="453376"/>
            <a:ext cx="390508" cy="367814"/>
          </a:xfrm>
          <a:prstGeom prst="ellipse">
            <a:avLst/>
          </a:prstGeom>
          <a:solidFill>
            <a:sysClr val="window" lastClr="FFFFFF"/>
          </a:solidFill>
          <a:ln w="12700" cap="flat" cmpd="sng" algn="ctr">
            <a:solidFill>
              <a:srgbClr val="FF0000"/>
            </a:solidFill>
            <a:prstDash val="solid"/>
            <a:miter lim="800000"/>
          </a:ln>
          <a:effectLst/>
        </p:spPr>
        <p:txBody>
          <a:bodyPr lIns="68125" tIns="34058" rIns="68125" bIns="34058" rtlCol="0" anchor="ctr"/>
          <a:lstStyle/>
          <a:p>
            <a:pPr algn="ctr" defTabSz="685692"/>
            <a:r>
              <a:rPr lang="en-US" sz="2400" b="1" kern="0" dirty="0">
                <a:solidFill>
                  <a:srgbClr val="C00000"/>
                </a:solidFill>
                <a:latin typeface="Arial-Rounded" pitchFamily="34" charset="0"/>
                <a:ea typeface="Arial-Rounded" pitchFamily="34" charset="0"/>
                <a:cs typeface="Arial-Rounded" pitchFamily="34" charset="0"/>
              </a:rPr>
              <a:t>1</a:t>
            </a:r>
          </a:p>
        </p:txBody>
      </p:sp>
      <p:sp>
        <p:nvSpPr>
          <p:cNvPr id="12" name="Oval 11"/>
          <p:cNvSpPr/>
          <p:nvPr/>
        </p:nvSpPr>
        <p:spPr>
          <a:xfrm>
            <a:off x="192719" y="1100758"/>
            <a:ext cx="390508" cy="367814"/>
          </a:xfrm>
          <a:prstGeom prst="ellipse">
            <a:avLst/>
          </a:prstGeom>
          <a:solidFill>
            <a:sysClr val="window" lastClr="FFFFFF"/>
          </a:solidFill>
          <a:ln w="12700" cap="flat" cmpd="sng" algn="ctr">
            <a:solidFill>
              <a:srgbClr val="FF0000"/>
            </a:solidFill>
            <a:prstDash val="solid"/>
            <a:miter lim="800000"/>
          </a:ln>
          <a:effectLst/>
        </p:spPr>
        <p:txBody>
          <a:bodyPr lIns="68125" tIns="34058" rIns="68125" bIns="34058" rtlCol="0" anchor="ctr"/>
          <a:lstStyle/>
          <a:p>
            <a:pPr algn="ctr" defTabSz="685692"/>
            <a:r>
              <a:rPr lang="en-US" sz="2400" b="1" kern="0" dirty="0">
                <a:solidFill>
                  <a:srgbClr val="C00000"/>
                </a:solidFill>
                <a:latin typeface="Arial-Rounded" pitchFamily="34" charset="0"/>
                <a:ea typeface="Arial-Rounded" pitchFamily="34" charset="0"/>
                <a:cs typeface="Arial-Rounded" pitchFamily="34" charset="0"/>
              </a:rPr>
              <a:t>2</a:t>
            </a:r>
          </a:p>
        </p:txBody>
      </p:sp>
      <p:sp>
        <p:nvSpPr>
          <p:cNvPr id="17" name="Oval 16"/>
          <p:cNvSpPr/>
          <p:nvPr/>
        </p:nvSpPr>
        <p:spPr>
          <a:xfrm>
            <a:off x="202996" y="2159484"/>
            <a:ext cx="369954" cy="367814"/>
          </a:xfrm>
          <a:prstGeom prst="ellipse">
            <a:avLst/>
          </a:prstGeom>
          <a:solidFill>
            <a:sysClr val="window" lastClr="FFFFFF"/>
          </a:solidFill>
          <a:ln w="12700" cap="flat" cmpd="sng" algn="ctr">
            <a:solidFill>
              <a:srgbClr val="FF0000"/>
            </a:solidFill>
            <a:prstDash val="solid"/>
            <a:miter lim="800000"/>
          </a:ln>
          <a:effectLst/>
        </p:spPr>
        <p:txBody>
          <a:bodyPr lIns="68125" tIns="34058" rIns="68125" bIns="34058" rtlCol="0" anchor="ctr"/>
          <a:lstStyle/>
          <a:p>
            <a:pPr algn="ctr" defTabSz="685692"/>
            <a:r>
              <a:rPr lang="en-US" sz="2400" b="1" kern="0" dirty="0">
                <a:solidFill>
                  <a:srgbClr val="C00000"/>
                </a:solidFill>
                <a:latin typeface="Arial-Rounded" pitchFamily="34" charset="0"/>
                <a:ea typeface="Arial-Rounded" pitchFamily="34" charset="0"/>
                <a:cs typeface="Arial-Rounded" pitchFamily="34" charset="0"/>
              </a:rPr>
              <a:t>3</a:t>
            </a:r>
          </a:p>
        </p:txBody>
      </p:sp>
      <p:sp>
        <p:nvSpPr>
          <p:cNvPr id="18" name="Oval 17"/>
          <p:cNvSpPr/>
          <p:nvPr/>
        </p:nvSpPr>
        <p:spPr>
          <a:xfrm>
            <a:off x="215189" y="3034303"/>
            <a:ext cx="369953" cy="367814"/>
          </a:xfrm>
          <a:prstGeom prst="ellipse">
            <a:avLst/>
          </a:prstGeom>
          <a:solidFill>
            <a:sysClr val="window" lastClr="FFFFFF"/>
          </a:solidFill>
          <a:ln w="12700" cap="flat" cmpd="sng" algn="ctr">
            <a:solidFill>
              <a:srgbClr val="FF0000"/>
            </a:solidFill>
            <a:prstDash val="solid"/>
            <a:miter lim="800000"/>
          </a:ln>
          <a:effectLst/>
        </p:spPr>
        <p:txBody>
          <a:bodyPr lIns="68125" tIns="34058" rIns="68125" bIns="34058" rtlCol="0" anchor="ctr"/>
          <a:lstStyle/>
          <a:p>
            <a:pPr algn="ctr" defTabSz="685692"/>
            <a:r>
              <a:rPr lang="en-US" sz="2400" b="1" kern="0" dirty="0">
                <a:solidFill>
                  <a:srgbClr val="C00000"/>
                </a:solidFill>
                <a:latin typeface="Arial-Rounded" pitchFamily="34" charset="0"/>
                <a:ea typeface="Arial-Rounded" pitchFamily="34" charset="0"/>
                <a:cs typeface="Arial-Rounded" pitchFamily="34" charset="0"/>
              </a:rPr>
              <a:t>4</a:t>
            </a:r>
          </a:p>
        </p:txBody>
      </p:sp>
    </p:spTree>
    <p:extLst>
      <p:ext uri="{BB962C8B-B14F-4D97-AF65-F5344CB8AC3E}">
        <p14:creationId xmlns:p14="http://schemas.microsoft.com/office/powerpoint/2010/main" val="2216498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6" grpId="0" animBg="1"/>
      <p:bldP spid="7" grpId="0" animBg="1"/>
      <p:bldP spid="10" grpId="0" animBg="1"/>
      <p:bldP spid="12"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40" name="文本框 39">
            <a:extLst>
              <a:ext uri="{FF2B5EF4-FFF2-40B4-BE49-F238E27FC236}">
                <a16:creationId xmlns:a16="http://schemas.microsoft.com/office/drawing/2014/main" id="{959A0D82-F24F-434B-B345-BFF93D80D27E}"/>
              </a:ext>
            </a:extLst>
          </p:cNvPr>
          <p:cNvSpPr txBox="1"/>
          <p:nvPr/>
        </p:nvSpPr>
        <p:spPr>
          <a:xfrm>
            <a:off x="1828800" y="3943350"/>
            <a:ext cx="5791200" cy="954107"/>
          </a:xfrm>
          <a:prstGeom prst="rect">
            <a:avLst/>
          </a:prstGeom>
          <a:noFill/>
        </p:spPr>
        <p:txBody>
          <a:bodyPr wrap="square" rtlCol="0">
            <a:spAutoFit/>
          </a:bodyPr>
          <a:lstStyle/>
          <a:p>
            <a:pPr algn="ctr" defTabSz="914355"/>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Bộ</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phận</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nỏ</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dùng</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bật</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dây</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nỏ</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phóng</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GB"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endParaRPr lang="zh-CN" altLang="en-US" sz="2800" b="1" kern="0" dirty="0">
              <a:solidFill>
                <a:srgbClr val="FFFFFF">
                  <a:lumMod val="50000"/>
                </a:srgbClr>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2" name="圆角矩形 3">
            <a:extLst>
              <a:ext uri="{FF2B5EF4-FFF2-40B4-BE49-F238E27FC236}">
                <a16:creationId xmlns:a16="http://schemas.microsoft.com/office/drawing/2014/main" id="{99E3E7CE-9DDF-4A3F-8E4D-F317A2CD719A}"/>
              </a:ext>
            </a:extLst>
          </p:cNvPr>
          <p:cNvSpPr/>
          <p:nvPr/>
        </p:nvSpPr>
        <p:spPr>
          <a:xfrm>
            <a:off x="3505200" y="3319145"/>
            <a:ext cx="1971040" cy="624205"/>
          </a:xfrm>
          <a:prstGeom prst="roundRect">
            <a:avLst>
              <a:gd name="adj" fmla="val 50000"/>
            </a:avLst>
          </a:prstGeom>
          <a:solidFill>
            <a:srgbClr val="C0252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panose="020B0604020202020204"/>
              <a:buNone/>
              <a:defRPr/>
            </a:pPr>
            <a:r>
              <a:rPr lang="en-US" altLang="en-GB" sz="2400" b="1"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ea"/>
              </a:rPr>
              <a:t>Lẫy</a:t>
            </a:r>
            <a:r>
              <a:rPr lang="en-US" altLang="en-GB" sz="2400" b="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en-GB" sz="2400" b="1"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ea"/>
              </a:rPr>
              <a:t>nỏ</a:t>
            </a:r>
            <a:endParaRPr lang="en-US" altLang="en-GB" sz="2400" b="1" kern="0" dirty="0">
              <a:solidFill>
                <a:srgbClr val="000000">
                  <a:lumMod val="75000"/>
                  <a:lumOff val="25000"/>
                </a:srgbClr>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pic>
        <p:nvPicPr>
          <p:cNvPr id="2050" name="Picture 2" descr="Bí mật cây nỏ Tây Nguyên | Báo Dân tộc và Phát tr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742950"/>
            <a:ext cx="5410200" cy="25761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图片 6">
            <a:extLst>
              <a:ext uri="{FF2B5EF4-FFF2-40B4-BE49-F238E27FC236}">
                <a16:creationId xmlns:a16="http://schemas.microsoft.com/office/drawing/2014/main" id="{883181EA-0E9C-4F14-97E9-7A602E0D5810}"/>
              </a:ext>
            </a:extLst>
          </p:cNvPr>
          <p:cNvPicPr>
            <a:picLocks noChangeAspect="1"/>
          </p:cNvPicPr>
          <p:nvPr/>
        </p:nvPicPr>
        <p:blipFill rotWithShape="1">
          <a:blip r:embed="rId4">
            <a:extLst>
              <a:ext uri="{28A0092B-C50C-407E-A947-70E740481C1C}">
                <a14:useLocalDpi xmlns:a14="http://schemas.microsoft.com/office/drawing/2010/main" val="0"/>
              </a:ext>
            </a:extLst>
          </a:blip>
          <a:srcRect l="74080" t="36" r="14404" b="71155"/>
          <a:stretch/>
        </p:blipFill>
        <p:spPr>
          <a:xfrm>
            <a:off x="34007" y="133350"/>
            <a:ext cx="1947193" cy="1769692"/>
          </a:xfrm>
          <a:prstGeom prst="rect">
            <a:avLst/>
          </a:prstGeom>
        </p:spPr>
      </p:pic>
      <p:sp>
        <p:nvSpPr>
          <p:cNvPr id="20" name="文本框 5">
            <a:extLst>
              <a:ext uri="{FF2B5EF4-FFF2-40B4-BE49-F238E27FC236}">
                <a16:creationId xmlns:a16="http://schemas.microsoft.com/office/drawing/2014/main" id="{E87D1494-CD63-4680-A340-88FE11A37D0E}"/>
              </a:ext>
            </a:extLst>
          </p:cNvPr>
          <p:cNvSpPr txBox="1"/>
          <p:nvPr/>
        </p:nvSpPr>
        <p:spPr>
          <a:xfrm>
            <a:off x="990600" y="285750"/>
            <a:ext cx="2480300" cy="584775"/>
          </a:xfrm>
          <a:prstGeom prst="rect">
            <a:avLst/>
          </a:prstGeom>
          <a:noFill/>
        </p:spPr>
        <p:txBody>
          <a:bodyPr wrap="square" rtlCol="0">
            <a:spAutoFit/>
          </a:bodyPr>
          <a:lstStyle/>
          <a:p>
            <a:pPr lvl="1"/>
            <a:r>
              <a:rPr lang="en-US" altLang="zh-CN" sz="3200" dirty="0">
                <a:ln>
                  <a:solidFill>
                    <a:srgbClr val="FF0000"/>
                  </a:solidFill>
                </a:ln>
                <a:solidFill>
                  <a:schemeClr val="accent5"/>
                </a:solidFill>
                <a:latin typeface="iCiel Cadena" panose="02000503000000020004" pitchFamily="2" charset="0"/>
                <a:ea typeface="Arial-Rounded" panose="020B0500000000000000" pitchFamily="34" charset="0"/>
                <a:cs typeface="Arial-Rounded" panose="020B0500000000000000" pitchFamily="34" charset="0"/>
              </a:rPr>
              <a:t>CHÚ GIẢI</a:t>
            </a:r>
            <a:endParaRPr lang="zh-CN" altLang="en-US" sz="3200" dirty="0">
              <a:ln>
                <a:solidFill>
                  <a:srgbClr val="FF0000"/>
                </a:solidFill>
              </a:ln>
              <a:solidFill>
                <a:schemeClr val="accent5"/>
              </a:solidFill>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29159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74871" y="-401323"/>
            <a:ext cx="10018871" cy="6712268"/>
            <a:chOff x="-1758" y="-787"/>
            <a:chExt cx="21037" cy="14094"/>
          </a:xfrm>
        </p:grpSpPr>
        <p:grpSp>
          <p:nvGrpSpPr>
            <p:cNvPr id="42" name="组合 41"/>
            <p:cNvGrpSpPr/>
            <p:nvPr/>
          </p:nvGrpSpPr>
          <p:grpSpPr>
            <a:xfrm>
              <a:off x="-1758" y="-787"/>
              <a:ext cx="21037" cy="14094"/>
              <a:chOff x="-1758" y="-787"/>
              <a:chExt cx="21037" cy="14094"/>
            </a:xfrm>
          </p:grpSpPr>
          <p:grpSp>
            <p:nvGrpSpPr>
              <p:cNvPr id="20" name="组合 19"/>
              <p:cNvGrpSpPr/>
              <p:nvPr/>
            </p:nvGrpSpPr>
            <p:grpSpPr>
              <a:xfrm>
                <a:off x="-1758" y="-787"/>
                <a:ext cx="21037" cy="14094"/>
                <a:chOff x="-1758" y="-787"/>
                <a:chExt cx="21037" cy="14094"/>
              </a:xfrm>
            </p:grpSpPr>
            <p:grpSp>
              <p:nvGrpSpPr>
                <p:cNvPr id="23" name="组合 22"/>
                <p:cNvGrpSpPr/>
                <p:nvPr/>
              </p:nvGrpSpPr>
              <p:grpSpPr>
                <a:xfrm>
                  <a:off x="-144" y="-787"/>
                  <a:ext cx="19423" cy="14094"/>
                  <a:chOff x="-169" y="-787"/>
                  <a:chExt cx="19423" cy="14094"/>
                </a:xfrm>
              </p:grpSpPr>
              <p:pic>
                <p:nvPicPr>
                  <p:cNvPr id="4" name="图片 3" descr="橡皮"/>
                  <p:cNvPicPr>
                    <a:picLocks noChangeAspect="1"/>
                  </p:cNvPicPr>
                  <p:nvPr>
                    <p:custDataLst>
                      <p:tags r:id="rId3"/>
                    </p:custDataLst>
                  </p:nvPr>
                </p:nvPicPr>
                <p:blipFill>
                  <a:blip r:embed="rId9"/>
                  <a:stretch>
                    <a:fillRect/>
                  </a:stretch>
                </p:blipFill>
                <p:spPr>
                  <a:xfrm>
                    <a:off x="14338" y="-209"/>
                    <a:ext cx="4862" cy="4862"/>
                  </a:xfrm>
                  <a:prstGeom prst="rect">
                    <a:avLst/>
                  </a:prstGeom>
                </p:spPr>
              </p:pic>
              <p:pic>
                <p:nvPicPr>
                  <p:cNvPr id="7" name="图片 6" descr="D:\资料\双麻花辫女孩.png双麻花辫女孩"/>
                  <p:cNvPicPr>
                    <a:picLocks noChangeAspect="1"/>
                  </p:cNvPicPr>
                  <p:nvPr>
                    <p:custDataLst>
                      <p:tags r:id="rId4"/>
                    </p:custDataLst>
                  </p:nvPr>
                </p:nvPicPr>
                <p:blipFill>
                  <a:blip r:embed="rId10"/>
                  <a:srcRect/>
                  <a:stretch>
                    <a:fillRect/>
                  </a:stretch>
                </p:blipFill>
                <p:spPr>
                  <a:xfrm rot="20700000">
                    <a:off x="12382" y="6435"/>
                    <a:ext cx="6872" cy="6872"/>
                  </a:xfrm>
                  <a:prstGeom prst="rect">
                    <a:avLst/>
                  </a:prstGeom>
                </p:spPr>
              </p:pic>
              <p:pic>
                <p:nvPicPr>
                  <p:cNvPr id="9" name="图片 8" descr="甜甜圈"/>
                  <p:cNvPicPr>
                    <a:picLocks noChangeAspect="1"/>
                  </p:cNvPicPr>
                  <p:nvPr>
                    <p:custDataLst>
                      <p:tags r:id="rId5"/>
                    </p:custDataLst>
                  </p:nvPr>
                </p:nvPicPr>
                <p:blipFill>
                  <a:blip r:embed="rId11"/>
                  <a:stretch>
                    <a:fillRect/>
                  </a:stretch>
                </p:blipFill>
                <p:spPr>
                  <a:xfrm>
                    <a:off x="-169" y="7706"/>
                    <a:ext cx="5031" cy="5031"/>
                  </a:xfrm>
                  <a:prstGeom prst="rect">
                    <a:avLst/>
                  </a:prstGeom>
                </p:spPr>
              </p:pic>
              <p:pic>
                <p:nvPicPr>
                  <p:cNvPr id="13" name="图片 12" descr="笔"/>
                  <p:cNvPicPr>
                    <a:picLocks noChangeAspect="1"/>
                  </p:cNvPicPr>
                  <p:nvPr>
                    <p:custDataLst>
                      <p:tags r:id="rId6"/>
                    </p:custDataLst>
                  </p:nvPr>
                </p:nvPicPr>
                <p:blipFill>
                  <a:blip r:embed="rId12"/>
                  <a:stretch>
                    <a:fillRect/>
                  </a:stretch>
                </p:blipFill>
                <p:spPr>
                  <a:xfrm>
                    <a:off x="8288" y="-787"/>
                    <a:ext cx="3909" cy="3909"/>
                  </a:xfrm>
                  <a:prstGeom prst="rect">
                    <a:avLst/>
                  </a:prstGeom>
                </p:spPr>
              </p:pic>
            </p:grpSp>
            <p:pic>
              <p:nvPicPr>
                <p:cNvPr id="18" name="图片 17" descr="冰激凌"/>
                <p:cNvPicPr>
                  <a:picLocks noChangeAspect="1"/>
                </p:cNvPicPr>
                <p:nvPr>
                  <p:custDataLst>
                    <p:tags r:id="rId2"/>
                  </p:custDataLst>
                </p:nvPr>
              </p:nvPicPr>
              <p:blipFill>
                <a:blip r:embed="rId13"/>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4"/>
              <a:stretch>
                <a:fillRect/>
              </a:stretch>
            </p:blipFill>
            <p:spPr>
              <a:xfrm>
                <a:off x="3068" y="-705"/>
                <a:ext cx="3055" cy="3055"/>
              </a:xfrm>
              <a:prstGeom prst="rect">
                <a:avLst/>
              </a:prstGeom>
            </p:spPr>
          </p:pic>
          <p:pic>
            <p:nvPicPr>
              <p:cNvPr id="40" name="图片 39" descr="纸张"/>
              <p:cNvPicPr>
                <a:picLocks noChangeAspect="1"/>
              </p:cNvPicPr>
              <p:nvPr/>
            </p:nvPicPr>
            <p:blipFill>
              <a:blip r:embed="rId15"/>
              <a:stretch>
                <a:fillRect/>
              </a:stretch>
            </p:blipFill>
            <p:spPr>
              <a:xfrm>
                <a:off x="9355" y="7395"/>
                <a:ext cx="3672" cy="3672"/>
              </a:xfrm>
              <a:prstGeom prst="rect">
                <a:avLst/>
              </a:prstGeom>
            </p:spPr>
          </p:pic>
          <p:pic>
            <p:nvPicPr>
              <p:cNvPr id="41" name="图片 40" descr="草莓"/>
              <p:cNvPicPr>
                <a:picLocks noChangeAspect="1"/>
              </p:cNvPicPr>
              <p:nvPr/>
            </p:nvPicPr>
            <p:blipFill>
              <a:blip r:embed="rId16"/>
              <a:stretch>
                <a:fillRect/>
              </a:stretch>
            </p:blipFill>
            <p:spPr>
              <a:xfrm>
                <a:off x="6291" y="9236"/>
                <a:ext cx="2698" cy="2698"/>
              </a:xfrm>
              <a:prstGeom prst="rect">
                <a:avLst/>
              </a:prstGeom>
            </p:spPr>
          </p:pic>
        </p:grpSp>
        <p:sp>
          <p:nvSpPr>
            <p:cNvPr id="6" name="圆角矩形 5"/>
            <p:cNvSpPr/>
            <p:nvPr/>
          </p:nvSpPr>
          <p:spPr>
            <a:xfrm flipH="1">
              <a:off x="384" y="375"/>
              <a:ext cx="18449" cy="9933"/>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72" name="组合 38"/>
          <p:cNvGrpSpPr/>
          <p:nvPr/>
        </p:nvGrpSpPr>
        <p:grpSpPr>
          <a:xfrm>
            <a:off x="990092" y="590550"/>
            <a:ext cx="7116398" cy="3453733"/>
            <a:chOff x="5314" y="3311"/>
            <a:chExt cx="8522" cy="4882"/>
          </a:xfrm>
        </p:grpSpPr>
        <p:sp>
          <p:nvSpPr>
            <p:cNvPr id="73" name="圆角矩形 20"/>
            <p:cNvSpPr/>
            <p:nvPr/>
          </p:nvSpPr>
          <p:spPr>
            <a:xfrm>
              <a:off x="5314" y="3459"/>
              <a:ext cx="8522" cy="4734"/>
            </a:xfrm>
            <a:prstGeom prst="roundRect">
              <a:avLst>
                <a:gd name="adj" fmla="val 46770"/>
              </a:avLst>
            </a:prstGeom>
            <a:solidFill>
              <a:srgbClr val="FFE6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solidFill>
                  <a:prstClr val="white"/>
                </a:solidFill>
                <a:cs typeface="+mn-ea"/>
                <a:sym typeface="+mn-lt"/>
              </a:endParaRPr>
            </a:p>
          </p:txBody>
        </p:sp>
        <p:sp>
          <p:nvSpPr>
            <p:cNvPr id="74" name="blocks-with-angled-cuts_1423"/>
            <p:cNvSpPr>
              <a:spLocks noChangeAspect="1"/>
            </p:cNvSpPr>
            <p:nvPr/>
          </p:nvSpPr>
          <p:spPr bwMode="auto">
            <a:xfrm>
              <a:off x="5810" y="3809"/>
              <a:ext cx="873" cy="654"/>
            </a:xfrm>
            <a:custGeom>
              <a:avLst/>
              <a:gdLst>
                <a:gd name="connsiteX0" fmla="*/ 551492 w 551492"/>
                <a:gd name="connsiteY0" fmla="*/ 0 h 412946"/>
                <a:gd name="connsiteX1" fmla="*/ 551492 w 551492"/>
                <a:gd name="connsiteY1" fmla="*/ 412946 h 412946"/>
                <a:gd name="connsiteX2" fmla="*/ 344812 w 551492"/>
                <a:gd name="connsiteY2" fmla="*/ 412946 h 412946"/>
                <a:gd name="connsiteX3" fmla="*/ 344812 w 551492"/>
                <a:gd name="connsiteY3" fmla="*/ 206473 h 412946"/>
                <a:gd name="connsiteX4" fmla="*/ 206680 w 551492"/>
                <a:gd name="connsiteY4" fmla="*/ 0 h 412946"/>
                <a:gd name="connsiteX5" fmla="*/ 206680 w 551492"/>
                <a:gd name="connsiteY5" fmla="*/ 412946 h 412946"/>
                <a:gd name="connsiteX6" fmla="*/ 0 w 551492"/>
                <a:gd name="connsiteY6" fmla="*/ 412946 h 412946"/>
                <a:gd name="connsiteX7" fmla="*/ 0 w 551492"/>
                <a:gd name="connsiteY7" fmla="*/ 206473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92" h="412946">
                  <a:moveTo>
                    <a:pt x="551492" y="0"/>
                  </a:moveTo>
                  <a:lnTo>
                    <a:pt x="551492" y="412946"/>
                  </a:lnTo>
                  <a:lnTo>
                    <a:pt x="344812" y="412946"/>
                  </a:lnTo>
                  <a:lnTo>
                    <a:pt x="344812" y="206473"/>
                  </a:lnTo>
                  <a:close/>
                  <a:moveTo>
                    <a:pt x="206680" y="0"/>
                  </a:moveTo>
                  <a:lnTo>
                    <a:pt x="206680" y="412946"/>
                  </a:lnTo>
                  <a:lnTo>
                    <a:pt x="0" y="412946"/>
                  </a:lnTo>
                  <a:lnTo>
                    <a:pt x="0" y="206473"/>
                  </a:lnTo>
                  <a:close/>
                </a:path>
              </a:pathLst>
            </a:custGeom>
            <a:solidFill>
              <a:schemeClr val="tx1"/>
            </a:solidFill>
            <a:ln>
              <a:noFill/>
            </a:ln>
          </p:spPr>
          <p:txBody>
            <a:bodyPr/>
            <a:lstStyle/>
            <a:p>
              <a:endParaRPr lang="zh-CN" altLang="en-US" sz="1350">
                <a:solidFill>
                  <a:prstClr val="black"/>
                </a:solidFill>
                <a:cs typeface="+mn-ea"/>
                <a:sym typeface="+mn-lt"/>
              </a:endParaRPr>
            </a:p>
          </p:txBody>
        </p:sp>
        <p:sp>
          <p:nvSpPr>
            <p:cNvPr id="75" name="blocks-with-angled-cuts_1423"/>
            <p:cNvSpPr>
              <a:spLocks noChangeAspect="1"/>
            </p:cNvSpPr>
            <p:nvPr/>
          </p:nvSpPr>
          <p:spPr bwMode="auto">
            <a:xfrm rot="10800000">
              <a:off x="12504" y="7187"/>
              <a:ext cx="873" cy="654"/>
            </a:xfrm>
            <a:custGeom>
              <a:avLst/>
              <a:gdLst>
                <a:gd name="connsiteX0" fmla="*/ 551492 w 551492"/>
                <a:gd name="connsiteY0" fmla="*/ 0 h 412946"/>
                <a:gd name="connsiteX1" fmla="*/ 551492 w 551492"/>
                <a:gd name="connsiteY1" fmla="*/ 412946 h 412946"/>
                <a:gd name="connsiteX2" fmla="*/ 344812 w 551492"/>
                <a:gd name="connsiteY2" fmla="*/ 412946 h 412946"/>
                <a:gd name="connsiteX3" fmla="*/ 344812 w 551492"/>
                <a:gd name="connsiteY3" fmla="*/ 206473 h 412946"/>
                <a:gd name="connsiteX4" fmla="*/ 206680 w 551492"/>
                <a:gd name="connsiteY4" fmla="*/ 0 h 412946"/>
                <a:gd name="connsiteX5" fmla="*/ 206680 w 551492"/>
                <a:gd name="connsiteY5" fmla="*/ 412946 h 412946"/>
                <a:gd name="connsiteX6" fmla="*/ 0 w 551492"/>
                <a:gd name="connsiteY6" fmla="*/ 412946 h 412946"/>
                <a:gd name="connsiteX7" fmla="*/ 0 w 551492"/>
                <a:gd name="connsiteY7" fmla="*/ 206473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92" h="412946">
                  <a:moveTo>
                    <a:pt x="551492" y="0"/>
                  </a:moveTo>
                  <a:lnTo>
                    <a:pt x="551492" y="412946"/>
                  </a:lnTo>
                  <a:lnTo>
                    <a:pt x="344812" y="412946"/>
                  </a:lnTo>
                  <a:lnTo>
                    <a:pt x="344812" y="206473"/>
                  </a:lnTo>
                  <a:close/>
                  <a:moveTo>
                    <a:pt x="206680" y="0"/>
                  </a:moveTo>
                  <a:lnTo>
                    <a:pt x="206680" y="412946"/>
                  </a:lnTo>
                  <a:lnTo>
                    <a:pt x="0" y="412946"/>
                  </a:lnTo>
                  <a:lnTo>
                    <a:pt x="0" y="206473"/>
                  </a:lnTo>
                  <a:close/>
                </a:path>
              </a:pathLst>
            </a:custGeom>
            <a:solidFill>
              <a:schemeClr val="tx1"/>
            </a:solidFill>
            <a:ln>
              <a:noFill/>
            </a:ln>
          </p:spPr>
          <p:txBody>
            <a:bodyPr/>
            <a:lstStyle/>
            <a:p>
              <a:endParaRPr lang="zh-CN" altLang="en-US" sz="1350">
                <a:solidFill>
                  <a:prstClr val="black"/>
                </a:solidFill>
                <a:cs typeface="+mn-ea"/>
                <a:sym typeface="+mn-lt"/>
              </a:endParaRPr>
            </a:p>
          </p:txBody>
        </p:sp>
        <p:sp>
          <p:nvSpPr>
            <p:cNvPr id="77" name="矩形 26"/>
            <p:cNvSpPr/>
            <p:nvPr/>
          </p:nvSpPr>
          <p:spPr>
            <a:xfrm rot="10800000">
              <a:off x="9001" y="4030"/>
              <a:ext cx="1714" cy="1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cs typeface="+mn-ea"/>
                <a:sym typeface="+mn-lt"/>
              </a:endParaRPr>
            </a:p>
          </p:txBody>
        </p:sp>
        <p:sp>
          <p:nvSpPr>
            <p:cNvPr id="78" name="文本框 36"/>
            <p:cNvSpPr txBox="1"/>
            <p:nvPr/>
          </p:nvSpPr>
          <p:spPr>
            <a:xfrm>
              <a:off x="7740" y="3311"/>
              <a:ext cx="4815" cy="718"/>
            </a:xfrm>
            <a:prstGeom prst="rect">
              <a:avLst/>
            </a:prstGeom>
            <a:noFill/>
          </p:spPr>
          <p:txBody>
            <a:bodyPr wrap="square" rtlCol="0">
              <a:spAutoFit/>
            </a:bodyPr>
            <a:lstStyle/>
            <a:p>
              <a:pPr algn="ctr"/>
              <a:r>
                <a:rPr lang="en-US" altLang="zh-CN" sz="2700" b="1" spc="225"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LUYỆN </a:t>
              </a:r>
              <a:r>
                <a:rPr lang="en-US" altLang="zh-CN" sz="2700" b="1" spc="225"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altLang="zh-CN" sz="2700" b="1" spc="225">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CÂU</a:t>
              </a:r>
              <a:endParaRPr lang="en-US" altLang="zh-CN" sz="2700" b="1" spc="225"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 name="TextBox 1"/>
          <p:cNvSpPr txBox="1"/>
          <p:nvPr/>
        </p:nvSpPr>
        <p:spPr>
          <a:xfrm>
            <a:off x="1186668" y="1483815"/>
            <a:ext cx="6703511" cy="1815882"/>
          </a:xfrm>
          <a:prstGeom prst="rect">
            <a:avLst/>
          </a:prstGeom>
          <a:noFill/>
        </p:spPr>
        <p:txBody>
          <a:bodyPr wrap="square" rtlCol="0">
            <a:spAutoFit/>
          </a:bodyPr>
          <a:lstStyle/>
          <a:p>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 có một ông già râu tóc bạc trắng hiện lên, nói với vua rằng: “Sáng mai, nhà vua đón ra ở bờ sông, sẽ có Thần Kim Quy đến giúp.”</a:t>
            </a:r>
          </a:p>
        </p:txBody>
      </p:sp>
      <p:pic>
        <p:nvPicPr>
          <p:cNvPr id="80" name="图片 43" descr="笔"/>
          <p:cNvPicPr>
            <a:picLocks noChangeAspect="1"/>
          </p:cNvPicPr>
          <p:nvPr>
            <p:custDataLst>
              <p:tags r:id="rId1"/>
            </p:custDataLst>
          </p:nvPr>
        </p:nvPicPr>
        <p:blipFill>
          <a:blip r:embed="rId12"/>
          <a:stretch>
            <a:fillRect/>
          </a:stretch>
        </p:blipFill>
        <p:spPr>
          <a:xfrm>
            <a:off x="427696" y="3008845"/>
            <a:ext cx="1762340" cy="1762340"/>
          </a:xfrm>
          <a:prstGeom prst="rect">
            <a:avLst/>
          </a:prstGeom>
        </p:spPr>
      </p:pic>
      <p:cxnSp>
        <p:nvCxnSpPr>
          <p:cNvPr id="3" name="Straight Connector 2"/>
          <p:cNvCxnSpPr/>
          <p:nvPr/>
        </p:nvCxnSpPr>
        <p:spPr>
          <a:xfrm flipH="1">
            <a:off x="3724962" y="2011039"/>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3125189" y="2391756"/>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690384" y="2467186"/>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91521" y="1981249"/>
            <a:ext cx="191293" cy="391394"/>
            <a:chOff x="6817750" y="2926267"/>
            <a:chExt cx="191293" cy="391394"/>
          </a:xfrm>
        </p:grpSpPr>
        <p:cxnSp>
          <p:nvCxnSpPr>
            <p:cNvPr id="68" name="Straight Connector 67"/>
            <p:cNvCxnSpPr/>
            <p:nvPr/>
          </p:nvCxnSpPr>
          <p:spPr>
            <a:xfrm flipH="1">
              <a:off x="6817750" y="2926267"/>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6895240" y="2936230"/>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506806" y="2860114"/>
            <a:ext cx="191293" cy="391394"/>
            <a:chOff x="6817750" y="2926267"/>
            <a:chExt cx="191293" cy="391394"/>
          </a:xfrm>
        </p:grpSpPr>
        <p:cxnSp>
          <p:nvCxnSpPr>
            <p:cNvPr id="33" name="Straight Connector 32"/>
            <p:cNvCxnSpPr/>
            <p:nvPr/>
          </p:nvCxnSpPr>
          <p:spPr>
            <a:xfrm flipH="1">
              <a:off x="6817750" y="2926267"/>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895240" y="2936230"/>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5660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barn(inVertical)">
                                      <p:cBhvr>
                                        <p:cTn id="23" dur="500"/>
                                        <p:tgtEl>
                                          <p:spTgt spid="67"/>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barn(inVertical)">
                                      <p:cBhvr>
                                        <p:cTn id="27" dur="500"/>
                                        <p:tgtEl>
                                          <p:spTgt spid="69"/>
                                        </p:tgtEl>
                                      </p:cBhvr>
                                    </p:animEffect>
                                  </p:childTnLst>
                                </p:cTn>
                              </p:par>
                            </p:childTnLst>
                          </p:cTn>
                        </p:par>
                        <p:par>
                          <p:cTn id="28" fill="hold">
                            <p:stCondLst>
                              <p:cond delay="2000"/>
                            </p:stCondLst>
                            <p:childTnLst>
                              <p:par>
                                <p:cTn id="29" presetID="16" presetClass="entr" presetSubtype="21"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a:extLst>
              <a:ext uri="{FF2B5EF4-FFF2-40B4-BE49-F238E27FC236}">
                <a16:creationId xmlns:a16="http://schemas.microsoft.com/office/drawing/2014/main" id="{DAF78AF2-5672-4187-82A2-F537D39FE15F}"/>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933178" y="-235947"/>
            <a:ext cx="5708817" cy="5626356"/>
          </a:xfrm>
          <a:prstGeom prst="rect">
            <a:avLst/>
          </a:prstGeom>
        </p:spPr>
      </p:pic>
      <p:pic>
        <p:nvPicPr>
          <p:cNvPr id="9" name="PA_图片 8" descr="图片包含 矢量图形, 事情&#10;&#10;已生成高可信度的说明">
            <a:extLst>
              <a:ext uri="{FF2B5EF4-FFF2-40B4-BE49-F238E27FC236}">
                <a16:creationId xmlns:a16="http://schemas.microsoft.com/office/drawing/2014/main" id="{A675636A-CEBE-4563-8CEB-08C8D0316ECD}"/>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61303" y="1344574"/>
            <a:ext cx="4003960" cy="4305332"/>
          </a:xfrm>
          <a:prstGeom prst="rect">
            <a:avLst/>
          </a:prstGeom>
        </p:spPr>
      </p:pic>
      <p:pic>
        <p:nvPicPr>
          <p:cNvPr id="10"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126513" y="435113"/>
            <a:ext cx="4393406" cy="1071563"/>
          </a:xfrm>
          <a:prstGeom prst="rect">
            <a:avLst/>
          </a:prstGeom>
        </p:spPr>
      </p:pic>
      <p:pic>
        <p:nvPicPr>
          <p:cNvPr id="11" name="PA_图片 10">
            <a:extLst>
              <a:ext uri="{FF2B5EF4-FFF2-40B4-BE49-F238E27FC236}">
                <a16:creationId xmlns:a16="http://schemas.microsoft.com/office/drawing/2014/main" id="{14F921B8-30B6-493E-8118-A8686CBDB152}"/>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1300847" y="686507"/>
            <a:ext cx="2051957" cy="2051957"/>
          </a:xfrm>
          <a:prstGeom prst="rect">
            <a:avLst/>
          </a:prstGeom>
        </p:spPr>
      </p:pic>
      <p:cxnSp>
        <p:nvCxnSpPr>
          <p:cNvPr id="13" name="Straight Connector 12"/>
          <p:cNvCxnSpPr/>
          <p:nvPr/>
        </p:nvCxnSpPr>
        <p:spPr>
          <a:xfrm>
            <a:off x="1328543" y="521385"/>
            <a:ext cx="2061125" cy="26349"/>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9F8053-3113-420B-8785-ED058E45C6B2}"/>
              </a:ext>
            </a:extLst>
          </p:cNvPr>
          <p:cNvSpPr txBox="1">
            <a:spLocks noChangeArrowheads="1"/>
          </p:cNvSpPr>
          <p:nvPr/>
        </p:nvSpPr>
        <p:spPr bwMode="auto">
          <a:xfrm>
            <a:off x="4337416" y="1581150"/>
            <a:ext cx="3400595" cy="26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6" rIns="68571" bIns="34286">
            <a:spAutoFit/>
          </a:bodyPr>
          <a:lstStyle>
            <a:lvl1pPr defTabSz="341313">
              <a:defRPr>
                <a:solidFill>
                  <a:schemeClr val="tx1"/>
                </a:solidFill>
                <a:latin typeface="Calibri" panose="020F0502020204030204" pitchFamily="34" charset="0"/>
              </a:defRPr>
            </a:lvl1pPr>
            <a:lvl2pPr marL="742950" indent="-285750" defTabSz="341313">
              <a:defRPr>
                <a:solidFill>
                  <a:schemeClr val="tx1"/>
                </a:solidFill>
                <a:latin typeface="Calibri" panose="020F0502020204030204" pitchFamily="34" charset="0"/>
              </a:defRPr>
            </a:lvl2pPr>
            <a:lvl3pPr marL="1143000" indent="-228600" defTabSz="341313">
              <a:defRPr>
                <a:solidFill>
                  <a:schemeClr val="tx1"/>
                </a:solidFill>
                <a:latin typeface="Calibri" panose="020F0502020204030204" pitchFamily="34" charset="0"/>
              </a:defRPr>
            </a:lvl3pPr>
            <a:lvl4pPr marL="1600200" indent="-228600" defTabSz="341313">
              <a:defRPr>
                <a:solidFill>
                  <a:schemeClr val="tx1"/>
                </a:solidFill>
                <a:latin typeface="Calibri" panose="020F0502020204030204" pitchFamily="34" charset="0"/>
              </a:defRPr>
            </a:lvl4pPr>
            <a:lvl5pPr marL="2057400" indent="-228600" defTabSz="341313">
              <a:defRPr>
                <a:solidFill>
                  <a:schemeClr val="tx1"/>
                </a:solidFill>
                <a:latin typeface="Calibri" panose="020F0502020204030204" pitchFamily="34" charset="0"/>
              </a:defRPr>
            </a:lvl5pPr>
            <a:lvl6pPr marL="2514600" indent="-228600" defTabSz="341313" eaLnBrk="0" fontAlgn="base" hangingPunct="0">
              <a:spcBef>
                <a:spcPct val="0"/>
              </a:spcBef>
              <a:spcAft>
                <a:spcPct val="0"/>
              </a:spcAft>
              <a:defRPr>
                <a:solidFill>
                  <a:schemeClr val="tx1"/>
                </a:solidFill>
                <a:latin typeface="Calibri" panose="020F0502020204030204" pitchFamily="34" charset="0"/>
              </a:defRPr>
            </a:lvl6pPr>
            <a:lvl7pPr marL="2971800" indent="-228600" defTabSz="341313" eaLnBrk="0" fontAlgn="base" hangingPunct="0">
              <a:spcBef>
                <a:spcPct val="0"/>
              </a:spcBef>
              <a:spcAft>
                <a:spcPct val="0"/>
              </a:spcAft>
              <a:defRPr>
                <a:solidFill>
                  <a:schemeClr val="tx1"/>
                </a:solidFill>
                <a:latin typeface="Calibri" panose="020F0502020204030204" pitchFamily="34" charset="0"/>
              </a:defRPr>
            </a:lvl7pPr>
            <a:lvl8pPr marL="3429000" indent="-228600" defTabSz="341313" eaLnBrk="0" fontAlgn="base" hangingPunct="0">
              <a:spcBef>
                <a:spcPct val="0"/>
              </a:spcBef>
              <a:spcAft>
                <a:spcPct val="0"/>
              </a:spcAft>
              <a:defRPr>
                <a:solidFill>
                  <a:schemeClr val="tx1"/>
                </a:solidFill>
                <a:latin typeface="Calibri" panose="020F0502020204030204" pitchFamily="34" charset="0"/>
              </a:defRPr>
            </a:lvl8pPr>
            <a:lvl9pPr marL="3886200" indent="-228600" defTabSz="341313"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vi-VN" sz="8500" dirty="0" err="1">
                <a:ln>
                  <a:solidFill>
                    <a:srgbClr val="FF0000"/>
                  </a:solidFill>
                </a:ln>
                <a:solidFill>
                  <a:srgbClr val="0000CC"/>
                </a:solidFill>
                <a:latin typeface="iCiel Cadena" panose="02000503000000020004" pitchFamily="2" charset="0"/>
                <a:cs typeface="Arial-Rounded" panose="020B0500000000000000" pitchFamily="34" charset="0"/>
              </a:rPr>
              <a:t>Khởi</a:t>
            </a:r>
            <a:r>
              <a:rPr lang="en-US" altLang="vi-VN" sz="8500" dirty="0">
                <a:ln>
                  <a:solidFill>
                    <a:srgbClr val="FF0000"/>
                  </a:solidFill>
                </a:ln>
                <a:solidFill>
                  <a:srgbClr val="0000CC"/>
                </a:solidFill>
                <a:latin typeface="iCiel Cadena" panose="02000503000000020004" pitchFamily="2" charset="0"/>
                <a:cs typeface="Arial-Rounded" panose="020B0500000000000000" pitchFamily="34" charset="0"/>
              </a:rPr>
              <a:t> </a:t>
            </a:r>
            <a:r>
              <a:rPr lang="en-US" altLang="vi-VN" sz="8500" dirty="0" err="1">
                <a:ln>
                  <a:solidFill>
                    <a:srgbClr val="FF0000"/>
                  </a:solidFill>
                </a:ln>
                <a:solidFill>
                  <a:srgbClr val="0000CC"/>
                </a:solidFill>
                <a:latin typeface="iCiel Cadena" panose="02000503000000020004" pitchFamily="2" charset="0"/>
                <a:cs typeface="Arial-Rounded" panose="020B0500000000000000" pitchFamily="34" charset="0"/>
              </a:rPr>
              <a:t>động</a:t>
            </a:r>
            <a:r>
              <a:rPr lang="en-US" altLang="vi-VN" sz="8500" dirty="0">
                <a:ln>
                  <a:solidFill>
                    <a:srgbClr val="FF0000"/>
                  </a:solidFill>
                </a:ln>
                <a:solidFill>
                  <a:srgbClr val="0000CC"/>
                </a:solidFill>
                <a:latin typeface="iCiel Cadena" panose="02000503000000020004" pitchFamily="2" charset="0"/>
                <a:cs typeface="Arial-Rounded" panose="020B0500000000000000" pitchFamily="34" charset="0"/>
              </a:rPr>
              <a:t>.</a:t>
            </a:r>
          </a:p>
        </p:txBody>
      </p:sp>
    </p:spTree>
    <p:extLst>
      <p:ext uri="{BB962C8B-B14F-4D97-AF65-F5344CB8AC3E}">
        <p14:creationId xmlns:p14="http://schemas.microsoft.com/office/powerpoint/2010/main" val="232966035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62200" y="209549"/>
            <a:ext cx="4262507" cy="386615"/>
          </a:xfrm>
          <a:prstGeom prst="rect">
            <a:avLst/>
          </a:prstGeom>
          <a:noFill/>
        </p:spPr>
        <p:txBody>
          <a:bodyPr wrap="square" lIns="78074" tIns="39038" rIns="78074" bIns="39038" rtlCol="0">
            <a:spAutoFit/>
          </a:bodyPr>
          <a:lstStyle/>
          <a:p>
            <a:pPr algn="ctr"/>
            <a:r>
              <a:rPr lang="en-GB" sz="2000" b="1" dirty="0" err="1">
                <a:solidFill>
                  <a:srgbClr val="FF0000"/>
                </a:solidFill>
                <a:latin typeface="Arial-Rounded" pitchFamily="34" charset="0"/>
                <a:ea typeface="Arial-Rounded" pitchFamily="34" charset="0"/>
                <a:cs typeface="Arial-Rounded" pitchFamily="34" charset="0"/>
              </a:rPr>
              <a:t>SỰ</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TÍCH</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THÀNH</a:t>
            </a:r>
            <a:r>
              <a:rPr lang="en-GB" sz="2000" b="1" dirty="0">
                <a:solidFill>
                  <a:srgbClr val="FF0000"/>
                </a:solidFill>
                <a:latin typeface="Arial-Rounded" pitchFamily="34" charset="0"/>
                <a:ea typeface="Arial-Rounded" pitchFamily="34" charset="0"/>
                <a:cs typeface="Arial-Rounded" pitchFamily="34" charset="0"/>
              </a:rPr>
              <a:t> </a:t>
            </a:r>
            <a:r>
              <a:rPr lang="en-GB" sz="2000" b="1" err="1">
                <a:solidFill>
                  <a:srgbClr val="FF0000"/>
                </a:solidFill>
                <a:latin typeface="Arial-Rounded" pitchFamily="34" charset="0"/>
                <a:ea typeface="Arial-Rounded" pitchFamily="34" charset="0"/>
                <a:cs typeface="Arial-Rounded" pitchFamily="34" charset="0"/>
              </a:rPr>
              <a:t>CỔ</a:t>
            </a:r>
            <a:r>
              <a:rPr lang="en-GB" sz="2000" b="1">
                <a:solidFill>
                  <a:srgbClr val="FF0000"/>
                </a:solidFill>
                <a:latin typeface="Arial-Rounded" pitchFamily="34" charset="0"/>
                <a:ea typeface="Arial-Rounded" pitchFamily="34" charset="0"/>
                <a:cs typeface="Arial-Rounded" pitchFamily="34" charset="0"/>
              </a:rPr>
              <a:t> LOA</a:t>
            </a:r>
            <a:endParaRPr lang="en-US" sz="2000" b="1"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152400" y="596164"/>
            <a:ext cx="8915400" cy="4233822"/>
          </a:xfrm>
          <a:prstGeom prst="rect">
            <a:avLst/>
          </a:prstGeom>
          <a:noFill/>
        </p:spPr>
        <p:txBody>
          <a:bodyPr wrap="square" lIns="78074" tIns="39038" rIns="78074" bIns="39038"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An Dương Vương lập nên nước Âu Lạc. Sau chiến công đánh thắng quân xâm lược Tần, nhà vua cho xây thành để đề phòng quân giặc từ phương Bắc.</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Ban đầu, thành cứ đắp cao lên là lại đổ sập xuống. Nhiều lần như vậy, An Dương Vương rất buồn rầu. Nhà vua lập đàn cầu trời phù hộ. Bỗng có một ông già râu tóc bạc trắng hiện lên, nói với vua rằng: “Sáng mai, nhà vua đón ra ở bờ sông, sẽ có Thần Kim Quy đến giúp.”</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Hôm sau, mới tờ mờ sáng, An Dương Vương đã ra tận bờ sông đợi. Vừa bắt đầu tan sương thì có một con rùa vàng rất lớn bơi vào bờ. Rùa tự xưng là Thần Kim Quy, sứ giả của vua Thủy Tề.</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Nhờ có Thần Kim Quy diệt trừ yêu quái, chẳng bao lâu, thành đã đắp xong. Thành có ba vòng, xoáy như hình trôn ốc, nên gọi là Loa Thành.</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Trước khi chia tay, Thần Kim Quy rút một cái móng của mình trao cho An Dương Vương, dặn rằng: “Nhà vua giữ lấy móng này để làm lẫy nỏ. Khi có giặc thì đem ra bắn, một phát có thể giết được hàng nghìn quân giặc.</a:t>
            </a:r>
            <a:endParaRPr lang="en-GB" b="1" dirty="0">
              <a:latin typeface="Arial-Rounded" panose="020B0500000000000000" pitchFamily="34" charset="0"/>
              <a:ea typeface="Arial-Rounded" panose="020B0500000000000000" pitchFamily="34" charset="0"/>
              <a:cs typeface="Arial-Rounded" panose="020B0500000000000000" pitchFamily="34" charset="0"/>
            </a:endParaRP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i="1" dirty="0">
                <a:latin typeface="Arial-Rounded" panose="020B0500000000000000" pitchFamily="34" charset="0"/>
                <a:ea typeface="Arial-Rounded" panose="020B0500000000000000" pitchFamily="34" charset="0"/>
                <a:cs typeface="Arial-Rounded" panose="020B0500000000000000" pitchFamily="34" charset="0"/>
              </a:rPr>
              <a:t>Theo Nguyễn Đồng Chi</a:t>
            </a:r>
          </a:p>
        </p:txBody>
      </p:sp>
      <p:sp>
        <p:nvSpPr>
          <p:cNvPr id="16" name="Rounded Rectangle 15"/>
          <p:cNvSpPr/>
          <p:nvPr/>
        </p:nvSpPr>
        <p:spPr>
          <a:xfrm>
            <a:off x="304800" y="56102"/>
            <a:ext cx="1672800"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defTabSz="685800">
              <a:defRPr/>
            </a:pPr>
            <a:r>
              <a:rPr lang="en-GB" b="1" kern="0" dirty="0" err="1">
                <a:solidFill>
                  <a:sysClr val="windowText" lastClr="000000"/>
                </a:solidFill>
                <a:latin typeface="Arial-Rounded" pitchFamily="34" charset="0"/>
                <a:ea typeface="Arial-Rounded" pitchFamily="34" charset="0"/>
                <a:cs typeface="Arial-Rounded" pitchFamily="34" charset="0"/>
              </a:rPr>
              <a:t>Đọc</a:t>
            </a:r>
            <a:r>
              <a:rPr lang="en-GB" b="1" kern="0" dirty="0">
                <a:solidFill>
                  <a:sysClr val="windowText" lastClr="000000"/>
                </a:solidFill>
                <a:latin typeface="Arial-Rounded" pitchFamily="34" charset="0"/>
                <a:ea typeface="Arial-Rounded" pitchFamily="34" charset="0"/>
                <a:cs typeface="Arial-Rounded" pitchFamily="34" charset="0"/>
              </a:rPr>
              <a:t> </a:t>
            </a:r>
            <a:r>
              <a:rPr lang="en-GB" b="1" kern="0" dirty="0" err="1">
                <a:solidFill>
                  <a:sysClr val="windowText" lastClr="000000"/>
                </a:solidFill>
                <a:latin typeface="Arial-Rounded" pitchFamily="34" charset="0"/>
                <a:ea typeface="Arial-Rounded" pitchFamily="34" charset="0"/>
                <a:cs typeface="Arial-Rounded" pitchFamily="34" charset="0"/>
              </a:rPr>
              <a:t>toàn</a:t>
            </a:r>
            <a:r>
              <a:rPr lang="en-GB" b="1" kern="0" dirty="0">
                <a:solidFill>
                  <a:sysClr val="windowText" lastClr="000000"/>
                </a:solidFill>
                <a:latin typeface="Arial-Rounded" pitchFamily="34" charset="0"/>
                <a:ea typeface="Arial-Rounded" pitchFamily="34" charset="0"/>
                <a:cs typeface="Arial-Rounded" pitchFamily="34" charset="0"/>
              </a:rPr>
              <a:t> </a:t>
            </a:r>
            <a:r>
              <a:rPr lang="en-GB" b="1" kern="0" dirty="0" err="1">
                <a:solidFill>
                  <a:sysClr val="windowText" lastClr="000000"/>
                </a:solidFill>
                <a:latin typeface="Arial-Rounded" pitchFamily="34" charset="0"/>
                <a:ea typeface="Arial-Rounded" pitchFamily="34" charset="0"/>
                <a:cs typeface="Arial-Rounded" pitchFamily="34" charset="0"/>
              </a:rPr>
              <a:t>bài</a:t>
            </a:r>
            <a:endParaRPr lang="en-US" b="1" kern="0" dirty="0">
              <a:solidFill>
                <a:sysClr val="windowText" lastClr="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771428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69217865-066D-4CE6-8838-24E6C29174F6}"/>
              </a:ext>
            </a:extLst>
          </p:cNvPr>
          <p:cNvCxnSpPr/>
          <p:nvPr/>
        </p:nvCxnSpPr>
        <p:spPr>
          <a:xfrm flipV="1">
            <a:off x="1435738" y="2571750"/>
            <a:ext cx="1955561" cy="4635"/>
          </a:xfrm>
          <a:prstGeom prst="line">
            <a:avLst/>
          </a:prstGeom>
          <a:ln w="76200">
            <a:solidFill>
              <a:srgbClr val="5D6ED8"/>
            </a:solidFill>
          </a:ln>
        </p:spPr>
        <p:style>
          <a:lnRef idx="1">
            <a:schemeClr val="accent1"/>
          </a:lnRef>
          <a:fillRef idx="0">
            <a:schemeClr val="accent1"/>
          </a:fillRef>
          <a:effectRef idx="0">
            <a:schemeClr val="accent1"/>
          </a:effectRef>
          <a:fontRef idx="minor">
            <a:schemeClr val="tx1"/>
          </a:fontRef>
        </p:style>
      </p:cxnSp>
      <p:pic>
        <p:nvPicPr>
          <p:cNvPr id="4" name="图片 3" descr="图片包含 室内&#10;&#10;描述已自动生成">
            <a:extLst>
              <a:ext uri="{FF2B5EF4-FFF2-40B4-BE49-F238E27FC236}">
                <a16:creationId xmlns:a16="http://schemas.microsoft.com/office/drawing/2014/main" id="{C6B4DEF1-35EA-408B-9D02-5B47F389F6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6705" y="-565067"/>
            <a:ext cx="5292588" cy="5292588"/>
          </a:xfrm>
          <a:prstGeom prst="rect">
            <a:avLst/>
          </a:prstGeom>
        </p:spPr>
      </p:pic>
      <p:pic>
        <p:nvPicPr>
          <p:cNvPr id="7" name="Picture 6"/>
          <p:cNvPicPr>
            <a:picLocks noChangeAspect="1"/>
          </p:cNvPicPr>
          <p:nvPr/>
        </p:nvPicPr>
        <p:blipFill>
          <a:blip r:embed="rId3"/>
          <a:stretch>
            <a:fillRect/>
          </a:stretch>
        </p:blipFill>
        <p:spPr>
          <a:xfrm>
            <a:off x="441292" y="1123950"/>
            <a:ext cx="3944454" cy="1475360"/>
          </a:xfrm>
          <a:prstGeom prst="rect">
            <a:avLst/>
          </a:prstGeom>
        </p:spPr>
      </p:pic>
    </p:spTree>
    <p:extLst>
      <p:ext uri="{BB962C8B-B14F-4D97-AF65-F5344CB8AC3E}">
        <p14:creationId xmlns:p14="http://schemas.microsoft.com/office/powerpoint/2010/main" val="35644271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081ABDE-C711-433D-A034-C7B76660CB8A}"/>
              </a:ext>
            </a:extLst>
          </p:cNvPr>
          <p:cNvSpPr txBox="1"/>
          <p:nvPr/>
        </p:nvSpPr>
        <p:spPr>
          <a:xfrm>
            <a:off x="4648200" y="1474632"/>
            <a:ext cx="3672408" cy="1477328"/>
          </a:xfrm>
          <a:prstGeom prst="rect">
            <a:avLst/>
          </a:prstGeom>
          <a:noFill/>
        </p:spPr>
        <p:txBody>
          <a:bodyPr wrap="square" rtlCol="0">
            <a:spAutoFit/>
          </a:bodyPr>
          <a:lstStyle/>
          <a:p>
            <a:pPr algn="ctr" defTabSz="685800"/>
            <a:r>
              <a:rPr lang="en-US" altLang="zh-CN" sz="4500" dirty="0">
                <a:ln>
                  <a:solidFill>
                    <a:srgbClr val="0000FF"/>
                  </a:solidFill>
                </a:ln>
                <a:solidFill>
                  <a:srgbClr val="FF9900"/>
                </a:solidFill>
                <a:latin typeface="iCiel Cadena" panose="02000503000000020004" pitchFamily="2" charset="0"/>
                <a:ea typeface="Arial-Rounded" pitchFamily="34" charset="0"/>
                <a:cs typeface="Arial-Rounded" pitchFamily="34" charset="0"/>
              </a:rPr>
              <a:t>THI ĐỌC TRƯỚC LỚP</a:t>
            </a:r>
            <a:endParaRPr lang="zh-CN" altLang="en-US" sz="4500" dirty="0">
              <a:ln>
                <a:solidFill>
                  <a:srgbClr val="0000FF"/>
                </a:solidFill>
              </a:ln>
              <a:solidFill>
                <a:srgbClr val="FF9900"/>
              </a:solidFill>
              <a:latin typeface="iCiel Cadena" panose="02000503000000020004" pitchFamily="2" charset="0"/>
              <a:ea typeface="Arial-Rounded" pitchFamily="34" charset="0"/>
              <a:cs typeface="Arial-Rounded" pitchFamily="34" charset="0"/>
            </a:endParaRPr>
          </a:p>
        </p:txBody>
      </p:sp>
      <p:cxnSp>
        <p:nvCxnSpPr>
          <p:cNvPr id="3" name="直接连接符 2">
            <a:extLst>
              <a:ext uri="{FF2B5EF4-FFF2-40B4-BE49-F238E27FC236}">
                <a16:creationId xmlns:a16="http://schemas.microsoft.com/office/drawing/2014/main" id="{69217865-066D-4CE6-8838-24E6C29174F6}"/>
              </a:ext>
            </a:extLst>
          </p:cNvPr>
          <p:cNvCxnSpPr/>
          <p:nvPr/>
        </p:nvCxnSpPr>
        <p:spPr>
          <a:xfrm flipV="1">
            <a:off x="5410200" y="2896203"/>
            <a:ext cx="1955561" cy="4635"/>
          </a:xfrm>
          <a:prstGeom prst="line">
            <a:avLst/>
          </a:prstGeom>
          <a:ln w="76200">
            <a:solidFill>
              <a:srgbClr val="5D6ED8"/>
            </a:solidFill>
          </a:ln>
        </p:spPr>
        <p:style>
          <a:lnRef idx="1">
            <a:schemeClr val="accent1"/>
          </a:lnRef>
          <a:fillRef idx="0">
            <a:schemeClr val="accent1"/>
          </a:fillRef>
          <a:effectRef idx="0">
            <a:schemeClr val="accent1"/>
          </a:effectRef>
          <a:fontRef idx="minor">
            <a:schemeClr val="tx1"/>
          </a:fontRef>
        </p:style>
      </p:cxnSp>
      <p:pic>
        <p:nvPicPr>
          <p:cNvPr id="14" name="图片 15" descr="图片包含 餐桌&#10;&#10;描述已自动生成">
            <a:extLst>
              <a:ext uri="{FF2B5EF4-FFF2-40B4-BE49-F238E27FC236}">
                <a16:creationId xmlns:a16="http://schemas.microsoft.com/office/drawing/2014/main" id="{478B938E-BC0C-4DE6-A6FF-88CE65295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01" y="329881"/>
            <a:ext cx="4806534" cy="4806534"/>
          </a:xfrm>
          <a:prstGeom prst="rect">
            <a:avLst/>
          </a:prstGeom>
        </p:spPr>
      </p:pic>
    </p:spTree>
    <p:extLst>
      <p:ext uri="{BB962C8B-B14F-4D97-AF65-F5344CB8AC3E}">
        <p14:creationId xmlns:p14="http://schemas.microsoft.com/office/powerpoint/2010/main" val="6408378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69217865-066D-4CE6-8838-24E6C29174F6}"/>
              </a:ext>
            </a:extLst>
          </p:cNvPr>
          <p:cNvCxnSpPr/>
          <p:nvPr/>
        </p:nvCxnSpPr>
        <p:spPr>
          <a:xfrm flipV="1">
            <a:off x="5748787" y="2951960"/>
            <a:ext cx="1955561" cy="4635"/>
          </a:xfrm>
          <a:prstGeom prst="line">
            <a:avLst/>
          </a:prstGeom>
          <a:ln w="76200">
            <a:solidFill>
              <a:srgbClr val="5D6ED8"/>
            </a:solidFill>
          </a:ln>
        </p:spPr>
        <p:style>
          <a:lnRef idx="1">
            <a:schemeClr val="accent1"/>
          </a:lnRef>
          <a:fillRef idx="0">
            <a:schemeClr val="accent1"/>
          </a:fillRef>
          <a:effectRef idx="0">
            <a:schemeClr val="accent1"/>
          </a:effectRef>
          <a:fontRef idx="minor">
            <a:schemeClr val="tx1"/>
          </a:fontRef>
        </p:style>
      </p:cxnSp>
      <p:pic>
        <p:nvPicPr>
          <p:cNvPr id="14" name="图片 15" descr="图片包含 餐桌&#10;&#10;描述已自动生成">
            <a:extLst>
              <a:ext uri="{FF2B5EF4-FFF2-40B4-BE49-F238E27FC236}">
                <a16:creationId xmlns:a16="http://schemas.microsoft.com/office/drawing/2014/main" id="{478B938E-BC0C-4DE6-A6FF-88CE65295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7466" y="438150"/>
            <a:ext cx="4806534" cy="4806534"/>
          </a:xfrm>
          <a:prstGeom prst="rect">
            <a:avLst/>
          </a:prstGeom>
        </p:spPr>
      </p:pic>
      <p:pic>
        <p:nvPicPr>
          <p:cNvPr id="7" name="Picture 6">
            <a:extLst>
              <a:ext uri="{FF2B5EF4-FFF2-40B4-BE49-F238E27FC236}">
                <a16:creationId xmlns:a16="http://schemas.microsoft.com/office/drawing/2014/main" id="{6FCBD57E-0CA3-44E4-BA00-B18D25C43C5F}"/>
              </a:ext>
            </a:extLst>
          </p:cNvPr>
          <p:cNvPicPr>
            <a:picLocks noChangeAspect="1"/>
          </p:cNvPicPr>
          <p:nvPr/>
        </p:nvPicPr>
        <p:blipFill>
          <a:blip r:embed="rId3"/>
          <a:stretch>
            <a:fillRect/>
          </a:stretch>
        </p:blipFill>
        <p:spPr>
          <a:xfrm>
            <a:off x="152970" y="666750"/>
            <a:ext cx="6476430" cy="2667000"/>
          </a:xfrm>
          <a:prstGeom prst="rect">
            <a:avLst/>
          </a:prstGeom>
        </p:spPr>
      </p:pic>
    </p:spTree>
    <p:extLst>
      <p:ext uri="{BB962C8B-B14F-4D97-AF65-F5344CB8AC3E}">
        <p14:creationId xmlns:p14="http://schemas.microsoft.com/office/powerpoint/2010/main" val="485040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DECA12C-95D1-4B0D-99DB-D4EDBC055E80}"/>
              </a:ext>
            </a:extLst>
          </p:cNvPr>
          <p:cNvGrpSpPr/>
          <p:nvPr/>
        </p:nvGrpSpPr>
        <p:grpSpPr>
          <a:xfrm>
            <a:off x="297830" y="139015"/>
            <a:ext cx="8181514" cy="5900261"/>
            <a:chOff x="2181" y="3109"/>
            <a:chExt cx="14637" cy="12389"/>
          </a:xfrm>
        </p:grpSpPr>
        <p:grpSp>
          <p:nvGrpSpPr>
            <p:cNvPr id="11" name="组合 10">
              <a:extLst>
                <a:ext uri="{FF2B5EF4-FFF2-40B4-BE49-F238E27FC236}">
                  <a16:creationId xmlns:a16="http://schemas.microsoft.com/office/drawing/2014/main" id="{9924E40D-8250-4FD1-BB2D-BB941089D0A8}"/>
                </a:ext>
              </a:extLst>
            </p:cNvPr>
            <p:cNvGrpSpPr/>
            <p:nvPr/>
          </p:nvGrpSpPr>
          <p:grpSpPr>
            <a:xfrm>
              <a:off x="2181" y="3110"/>
              <a:ext cx="14637" cy="12388"/>
              <a:chOff x="930956" y="2072991"/>
              <a:chExt cx="4686386" cy="3965859"/>
            </a:xfrm>
            <a:effectLst>
              <a:outerShdw blurRad="50800" dist="38100" algn="l" rotWithShape="0">
                <a:prstClr val="black">
                  <a:alpha val="40000"/>
                </a:prstClr>
              </a:outerShdw>
            </a:effectLst>
          </p:grpSpPr>
          <p:sp>
            <p:nvSpPr>
              <p:cNvPr id="13" name="椭圆 12">
                <a:extLst>
                  <a:ext uri="{FF2B5EF4-FFF2-40B4-BE49-F238E27FC236}">
                    <a16:creationId xmlns:a16="http://schemas.microsoft.com/office/drawing/2014/main" id="{11E0CF6B-3A33-4E57-8969-01722BF20FAB}"/>
                  </a:ext>
                </a:extLst>
              </p:cNvPr>
              <p:cNvSpPr/>
              <p:nvPr/>
            </p:nvSpPr>
            <p:spPr>
              <a:xfrm>
                <a:off x="930956" y="2072991"/>
                <a:ext cx="4686386" cy="39658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sz="1400">
                  <a:solidFill>
                    <a:prstClr val="white"/>
                  </a:solidFill>
                  <a:cs typeface="+mn-ea"/>
                  <a:sym typeface="+mn-lt"/>
                </a:endParaRPr>
              </a:p>
            </p:txBody>
          </p:sp>
          <p:sp>
            <p:nvSpPr>
              <p:cNvPr id="14" name="椭圆 13">
                <a:extLst>
                  <a:ext uri="{FF2B5EF4-FFF2-40B4-BE49-F238E27FC236}">
                    <a16:creationId xmlns:a16="http://schemas.microsoft.com/office/drawing/2014/main" id="{C5675C16-E45F-4B6B-8E6D-69933B8E10AD}"/>
                  </a:ext>
                </a:extLst>
              </p:cNvPr>
              <p:cNvSpPr/>
              <p:nvPr/>
            </p:nvSpPr>
            <p:spPr>
              <a:xfrm>
                <a:off x="1098959" y="2230019"/>
                <a:ext cx="4476632" cy="3651483"/>
              </a:xfrm>
              <a:prstGeom prst="ellipse">
                <a:avLst/>
              </a:prstGeom>
              <a:solidFill>
                <a:schemeClr val="bg1"/>
              </a:solidFill>
              <a:ln w="28575">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sz="1400">
                  <a:solidFill>
                    <a:prstClr val="white"/>
                  </a:solidFill>
                  <a:cs typeface="+mn-ea"/>
                  <a:sym typeface="+mn-lt"/>
                </a:endParaRPr>
              </a:p>
            </p:txBody>
          </p:sp>
        </p:grpSp>
        <p:pic>
          <p:nvPicPr>
            <p:cNvPr id="10" name="图片 9" descr="D:\PPT\包图网\素材\微信截图_20211013140546.png微信截图_20211013140546">
              <a:extLst>
                <a:ext uri="{FF2B5EF4-FFF2-40B4-BE49-F238E27FC236}">
                  <a16:creationId xmlns:a16="http://schemas.microsoft.com/office/drawing/2014/main" id="{AD57067F-0719-46DA-85A6-6EC9C5F7DB5D}"/>
                </a:ext>
              </a:extLst>
            </p:cNvPr>
            <p:cNvPicPr>
              <a:picLocks noChangeAspect="1"/>
            </p:cNvPicPr>
            <p:nvPr/>
          </p:nvPicPr>
          <p:blipFill>
            <a:blip r:embed="rId4"/>
            <a:srcRect/>
            <a:stretch>
              <a:fillRect/>
            </a:stretch>
          </p:blipFill>
          <p:spPr>
            <a:xfrm>
              <a:off x="2470" y="3109"/>
              <a:ext cx="5235" cy="7955"/>
            </a:xfrm>
            <a:prstGeom prst="rect">
              <a:avLst/>
            </a:prstGeom>
          </p:spPr>
        </p:pic>
      </p:grpSp>
      <p:pic>
        <p:nvPicPr>
          <p:cNvPr id="9" name="Picture 8" descr="F:\78.png">
            <a:extLst>
              <a:ext uri="{FF2B5EF4-FFF2-40B4-BE49-F238E27FC236}">
                <a16:creationId xmlns:a16="http://schemas.microsoft.com/office/drawing/2014/main" id="{6DB58CC0-A813-413B-A6BB-97FEA9A307C8}"/>
              </a:ext>
            </a:extLst>
          </p:cNvPr>
          <p:cNvPicPr>
            <a:picLocks noChangeAspect="1" noChangeArrowheads="1"/>
          </p:cNvPicPr>
          <p:nvPr/>
        </p:nvPicPr>
        <p:blipFill>
          <a:blip r:embed="rId5" cstate="print"/>
          <a:srcRect/>
          <a:stretch>
            <a:fillRect/>
          </a:stretch>
        </p:blipFill>
        <p:spPr bwMode="auto">
          <a:xfrm flipH="1">
            <a:off x="6372345" y="563993"/>
            <a:ext cx="2106999" cy="2028128"/>
          </a:xfrm>
          <a:prstGeom prst="rect">
            <a:avLst/>
          </a:prstGeom>
          <a:noFill/>
        </p:spPr>
      </p:pic>
      <p:grpSp>
        <p:nvGrpSpPr>
          <p:cNvPr id="12" name="组合 8">
            <a:extLst>
              <a:ext uri="{FF2B5EF4-FFF2-40B4-BE49-F238E27FC236}">
                <a16:creationId xmlns:a16="http://schemas.microsoft.com/office/drawing/2014/main" id="{2DE3EE9B-5D39-4EF2-9388-E35A76A79BDC}"/>
              </a:ext>
            </a:extLst>
          </p:cNvPr>
          <p:cNvGrpSpPr/>
          <p:nvPr/>
        </p:nvGrpSpPr>
        <p:grpSpPr>
          <a:xfrm>
            <a:off x="391090" y="482327"/>
            <a:ext cx="1276521" cy="1683299"/>
            <a:chOff x="6241820" y="1689097"/>
            <a:chExt cx="1702028" cy="2244398"/>
          </a:xfrm>
        </p:grpSpPr>
        <p:pic>
          <p:nvPicPr>
            <p:cNvPr id="15" name="Picture 11" descr="F:\ibaotu_19481705_5e9edf405d340\1.png">
              <a:extLst>
                <a:ext uri="{FF2B5EF4-FFF2-40B4-BE49-F238E27FC236}">
                  <a16:creationId xmlns:a16="http://schemas.microsoft.com/office/drawing/2014/main" id="{1B2D1581-77F2-47AC-883F-600732CF72E7}"/>
                </a:ext>
              </a:extLst>
            </p:cNvPr>
            <p:cNvPicPr>
              <a:picLocks noChangeAspect="1" noChangeArrowheads="1"/>
            </p:cNvPicPr>
            <p:nvPr/>
          </p:nvPicPr>
          <p:blipFill>
            <a:blip r:embed="rId6" cstate="print"/>
            <a:srcRect/>
            <a:stretch>
              <a:fillRect/>
            </a:stretch>
          </p:blipFill>
          <p:spPr bwMode="auto">
            <a:xfrm rot="873571">
              <a:off x="6718298" y="1689097"/>
              <a:ext cx="1225550" cy="2028496"/>
            </a:xfrm>
            <a:prstGeom prst="rect">
              <a:avLst/>
            </a:prstGeom>
            <a:noFill/>
          </p:spPr>
        </p:pic>
        <p:pic>
          <p:nvPicPr>
            <p:cNvPr id="16" name="Picture 11" descr="F:\ibaotu_19481705_5e9edf405d340\1.png">
              <a:extLst>
                <a:ext uri="{FF2B5EF4-FFF2-40B4-BE49-F238E27FC236}">
                  <a16:creationId xmlns:a16="http://schemas.microsoft.com/office/drawing/2014/main" id="{EF61E595-1308-431D-BA23-8CA3DE3B6433}"/>
                </a:ext>
              </a:extLst>
            </p:cNvPr>
            <p:cNvPicPr>
              <a:picLocks noChangeAspect="1" noChangeArrowheads="1"/>
            </p:cNvPicPr>
            <p:nvPr/>
          </p:nvPicPr>
          <p:blipFill>
            <a:blip r:embed="rId6" cstate="print"/>
            <a:srcRect/>
            <a:stretch>
              <a:fillRect/>
            </a:stretch>
          </p:blipFill>
          <p:spPr bwMode="auto">
            <a:xfrm rot="20480266">
              <a:off x="6241820" y="1904999"/>
              <a:ext cx="1225550" cy="2028496"/>
            </a:xfrm>
            <a:prstGeom prst="rect">
              <a:avLst/>
            </a:prstGeom>
            <a:noFill/>
          </p:spPr>
        </p:pic>
      </p:grpSp>
      <p:pic>
        <p:nvPicPr>
          <p:cNvPr id="2" name="Picture 1"/>
          <p:cNvPicPr>
            <a:picLocks noChangeAspect="1"/>
          </p:cNvPicPr>
          <p:nvPr/>
        </p:nvPicPr>
        <p:blipFill>
          <a:blip r:embed="rId7"/>
          <a:stretch>
            <a:fillRect/>
          </a:stretch>
        </p:blipFill>
        <p:spPr>
          <a:xfrm>
            <a:off x="3026530" y="1635933"/>
            <a:ext cx="3090940" cy="1871634"/>
          </a:xfrm>
          <a:prstGeom prst="rect">
            <a:avLst/>
          </a:prstGeom>
        </p:spPr>
      </p:pic>
    </p:spTree>
    <p:custDataLst>
      <p:tags r:id="rId1"/>
    </p:custDataLst>
    <p:extLst>
      <p:ext uri="{BB962C8B-B14F-4D97-AF65-F5344CB8AC3E}">
        <p14:creationId xmlns:p14="http://schemas.microsoft.com/office/powerpoint/2010/main" val="278172036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1090231"/>
            <a:ext cx="6614093" cy="3786569"/>
          </a:xfrm>
          <a:prstGeom prst="rect">
            <a:avLst/>
          </a:prstGeom>
        </p:spPr>
      </p:pic>
      <p:pic>
        <p:nvPicPr>
          <p:cNvPr id="2" name="Picture 1"/>
          <p:cNvPicPr>
            <a:picLocks noChangeAspect="1"/>
          </p:cNvPicPr>
          <p:nvPr/>
        </p:nvPicPr>
        <p:blipFill>
          <a:blip r:embed="rId5"/>
          <a:stretch>
            <a:fillRect/>
          </a:stretch>
        </p:blipFill>
        <p:spPr>
          <a:xfrm>
            <a:off x="152400" y="425709"/>
            <a:ext cx="5755123" cy="1329043"/>
          </a:xfrm>
          <a:prstGeom prst="rect">
            <a:avLst/>
          </a:prstGeom>
        </p:spPr>
      </p:pic>
    </p:spTree>
    <p:custDataLst>
      <p:tags r:id="rId1"/>
    </p:custDataLst>
    <p:extLst>
      <p:ext uri="{BB962C8B-B14F-4D97-AF65-F5344CB8AC3E}">
        <p14:creationId xmlns:p14="http://schemas.microsoft.com/office/powerpoint/2010/main" val="2384353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62200" y="209549"/>
            <a:ext cx="4262507" cy="386615"/>
          </a:xfrm>
          <a:prstGeom prst="rect">
            <a:avLst/>
          </a:prstGeom>
          <a:noFill/>
        </p:spPr>
        <p:txBody>
          <a:bodyPr wrap="square" lIns="78074" tIns="39038" rIns="78074" bIns="39038" rtlCol="0">
            <a:spAutoFit/>
          </a:bodyPr>
          <a:lstStyle/>
          <a:p>
            <a:pPr algn="ctr"/>
            <a:r>
              <a:rPr lang="en-GB" sz="2000" b="1" dirty="0" err="1">
                <a:solidFill>
                  <a:srgbClr val="FF0000"/>
                </a:solidFill>
                <a:latin typeface="Arial-Rounded" pitchFamily="34" charset="0"/>
                <a:ea typeface="Arial-Rounded" pitchFamily="34" charset="0"/>
                <a:cs typeface="Arial-Rounded" pitchFamily="34" charset="0"/>
              </a:rPr>
              <a:t>SỰ</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TÍCH</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THÀNH</a:t>
            </a:r>
            <a:r>
              <a:rPr lang="en-GB" sz="2000" b="1" dirty="0">
                <a:solidFill>
                  <a:srgbClr val="FF0000"/>
                </a:solidFill>
                <a:latin typeface="Arial-Rounded" pitchFamily="34" charset="0"/>
                <a:ea typeface="Arial-Rounded" pitchFamily="34" charset="0"/>
                <a:cs typeface="Arial-Rounded" pitchFamily="34" charset="0"/>
              </a:rPr>
              <a:t> </a:t>
            </a:r>
            <a:r>
              <a:rPr lang="en-GB" sz="2000" b="1" err="1">
                <a:solidFill>
                  <a:srgbClr val="FF0000"/>
                </a:solidFill>
                <a:latin typeface="Arial-Rounded" pitchFamily="34" charset="0"/>
                <a:ea typeface="Arial-Rounded" pitchFamily="34" charset="0"/>
                <a:cs typeface="Arial-Rounded" pitchFamily="34" charset="0"/>
              </a:rPr>
              <a:t>CỔ</a:t>
            </a:r>
            <a:r>
              <a:rPr lang="en-GB" sz="2000" b="1">
                <a:solidFill>
                  <a:srgbClr val="FF0000"/>
                </a:solidFill>
                <a:latin typeface="Arial-Rounded" pitchFamily="34" charset="0"/>
                <a:ea typeface="Arial-Rounded" pitchFamily="34" charset="0"/>
                <a:cs typeface="Arial-Rounded" pitchFamily="34" charset="0"/>
              </a:rPr>
              <a:t> LOA</a:t>
            </a:r>
            <a:endParaRPr lang="en-US" sz="2000" b="1"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152400" y="727601"/>
            <a:ext cx="8915400" cy="4233822"/>
          </a:xfrm>
          <a:prstGeom prst="rect">
            <a:avLst/>
          </a:prstGeom>
          <a:noFill/>
        </p:spPr>
        <p:txBody>
          <a:bodyPr wrap="square" lIns="78074" tIns="39038" rIns="78074" bIns="39038"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An Dương Vương lập nên nước Âu Lạc. Sau chiến công đánh thắng quân xâm lược Tần, nhà vua cho xây thành để đề phòng quân giặc từ phương Bắc.</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Ban đầu, thành cứ đắp cao lên là lại đổ sập xuống. Nhiều lần như vậy, An Dương Vương rất buồn rầu. Nhà vua lập đàn cầu trời phù hộ. Bỗng có một ông già râu tóc bạc trắng hiện lên, nói với vua rằng: “Sáng mai, nhà vua đón ra ở bờ sông, sẽ có Thần Kim Quy đến giúp.”</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Hôm sau, mới tờ mờ sáng, An Dương Vương đã ra tận bờ sông đợi. Vừa bắt đầu tan sương thì có một con rùa vàng rất lớn bơi vào bờ. Rùa tự xưng là Thần Kim Quy, sứ giả của vua Thủy Tề.</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Nhờ có Thần Kim Quy diệt trừ yêu quái, chẳng bao lâu, thành đã đắp xong. Thành có ba vòng, xoáy như hình trôn ốc, nên gọi là Loa Thành.</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Trước khi chia tay, Thần Kim Quy rút một cái móng của mình trao cho An Dương Vương, dặn rằng: “Nhà vua giữ lấy móng này để làm lẫy nỏ. Khi có giặc thì đem ra bắn, một phát có thể giết được hàng nghìn quân giặc.</a:t>
            </a:r>
            <a:endParaRPr lang="en-GB" b="1" dirty="0">
              <a:latin typeface="Arial-Rounded" panose="020B0500000000000000" pitchFamily="34" charset="0"/>
              <a:ea typeface="Arial-Rounded" panose="020B0500000000000000" pitchFamily="34" charset="0"/>
              <a:cs typeface="Arial-Rounded" panose="020B0500000000000000" pitchFamily="34" charset="0"/>
            </a:endParaRP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i="1" dirty="0">
                <a:latin typeface="Arial-Rounded" panose="020B0500000000000000" pitchFamily="34" charset="0"/>
                <a:ea typeface="Arial-Rounded" panose="020B0500000000000000" pitchFamily="34" charset="0"/>
                <a:cs typeface="Arial-Rounded" panose="020B0500000000000000" pitchFamily="34" charset="0"/>
              </a:rPr>
              <a:t>Theo Nguyễn Đồng Chi</a:t>
            </a:r>
          </a:p>
        </p:txBody>
      </p:sp>
      <p:sp>
        <p:nvSpPr>
          <p:cNvPr id="16" name="Rounded Rectangle 15"/>
          <p:cNvSpPr/>
          <p:nvPr/>
        </p:nvSpPr>
        <p:spPr>
          <a:xfrm>
            <a:off x="304800" y="56102"/>
            <a:ext cx="1672800"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defTabSz="685800">
              <a:defRPr/>
            </a:pPr>
            <a:r>
              <a:rPr lang="en-GB" b="1" kern="0" dirty="0" err="1">
                <a:solidFill>
                  <a:sysClr val="windowText" lastClr="000000"/>
                </a:solidFill>
                <a:latin typeface="Arial-Rounded" pitchFamily="34" charset="0"/>
                <a:ea typeface="Arial-Rounded" pitchFamily="34" charset="0"/>
                <a:cs typeface="Arial-Rounded" pitchFamily="34" charset="0"/>
              </a:rPr>
              <a:t>Đọc</a:t>
            </a:r>
            <a:r>
              <a:rPr lang="en-GB" b="1" kern="0" dirty="0">
                <a:solidFill>
                  <a:sysClr val="windowText" lastClr="000000"/>
                </a:solidFill>
                <a:latin typeface="Arial-Rounded" pitchFamily="34" charset="0"/>
                <a:ea typeface="Arial-Rounded" pitchFamily="34" charset="0"/>
                <a:cs typeface="Arial-Rounded" pitchFamily="34" charset="0"/>
              </a:rPr>
              <a:t> </a:t>
            </a:r>
            <a:r>
              <a:rPr lang="en-GB" b="1" kern="0" dirty="0" err="1">
                <a:solidFill>
                  <a:sysClr val="windowText" lastClr="000000"/>
                </a:solidFill>
                <a:latin typeface="Arial-Rounded" pitchFamily="34" charset="0"/>
                <a:ea typeface="Arial-Rounded" pitchFamily="34" charset="0"/>
                <a:cs typeface="Arial-Rounded" pitchFamily="34" charset="0"/>
              </a:rPr>
              <a:t>toàn</a:t>
            </a:r>
            <a:r>
              <a:rPr lang="en-GB" b="1" kern="0" dirty="0">
                <a:solidFill>
                  <a:sysClr val="windowText" lastClr="000000"/>
                </a:solidFill>
                <a:latin typeface="Arial-Rounded" pitchFamily="34" charset="0"/>
                <a:ea typeface="Arial-Rounded" pitchFamily="34" charset="0"/>
                <a:cs typeface="Arial-Rounded" pitchFamily="34" charset="0"/>
              </a:rPr>
              <a:t> </a:t>
            </a:r>
            <a:r>
              <a:rPr lang="en-GB" b="1" kern="0" dirty="0" err="1">
                <a:solidFill>
                  <a:sysClr val="windowText" lastClr="000000"/>
                </a:solidFill>
                <a:latin typeface="Arial-Rounded" pitchFamily="34" charset="0"/>
                <a:ea typeface="Arial-Rounded" pitchFamily="34" charset="0"/>
                <a:cs typeface="Arial-Rounded" pitchFamily="34" charset="0"/>
              </a:rPr>
              <a:t>bài</a:t>
            </a:r>
            <a:endParaRPr lang="en-US" b="1" kern="0" dirty="0">
              <a:solidFill>
                <a:sysClr val="windowText" lastClr="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243389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08185"/>
            <a:ext cx="3124200"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thầm</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971800" y="205440"/>
            <a:ext cx="4333439" cy="375831"/>
          </a:xfrm>
          <a:prstGeom prst="rect">
            <a:avLst/>
          </a:prstGeom>
          <a:noFill/>
        </p:spPr>
        <p:txBody>
          <a:bodyPr wrap="square" lIns="67370" tIns="33698" rIns="67370" bIns="33698" rtlCol="0">
            <a:spAutoFit/>
          </a:bodyPr>
          <a:lstStyle/>
          <a:p>
            <a:pPr algn="ctr"/>
            <a:r>
              <a:rPr lang="en-GB" sz="2000" b="1" dirty="0" err="1">
                <a:solidFill>
                  <a:srgbClr val="FF0000"/>
                </a:solidFill>
                <a:latin typeface="Arial-Rounded" pitchFamily="34" charset="0"/>
                <a:ea typeface="Arial-Rounded" pitchFamily="34" charset="0"/>
                <a:cs typeface="Arial-Rounded" pitchFamily="34" charset="0"/>
              </a:rPr>
              <a:t>SỰ</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TÍCH</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THÀNH</a:t>
            </a:r>
            <a:r>
              <a:rPr lang="en-GB" sz="2000" b="1" dirty="0">
                <a:solidFill>
                  <a:srgbClr val="FF0000"/>
                </a:solidFill>
                <a:latin typeface="Arial-Rounded" pitchFamily="34" charset="0"/>
                <a:ea typeface="Arial-Rounded" pitchFamily="34" charset="0"/>
                <a:cs typeface="Arial-Rounded" pitchFamily="34" charset="0"/>
              </a:rPr>
              <a:t> </a:t>
            </a:r>
            <a:r>
              <a:rPr lang="en-GB" sz="2000" b="1" err="1">
                <a:solidFill>
                  <a:srgbClr val="FF0000"/>
                </a:solidFill>
                <a:latin typeface="Arial-Rounded" pitchFamily="34" charset="0"/>
                <a:ea typeface="Arial-Rounded" pitchFamily="34" charset="0"/>
                <a:cs typeface="Arial-Rounded" pitchFamily="34" charset="0"/>
              </a:rPr>
              <a:t>CỔ</a:t>
            </a:r>
            <a:r>
              <a:rPr lang="en-GB" sz="2000" b="1">
                <a:solidFill>
                  <a:srgbClr val="FF0000"/>
                </a:solidFill>
                <a:latin typeface="Arial-Rounded" pitchFamily="34" charset="0"/>
                <a:ea typeface="Arial-Rounded" pitchFamily="34" charset="0"/>
                <a:cs typeface="Arial-Rounded" pitchFamily="34" charset="0"/>
              </a:rPr>
              <a:t> LOA</a:t>
            </a:r>
            <a:endParaRPr lang="en-US" sz="2000" b="1" dirty="0">
              <a:solidFill>
                <a:srgbClr val="FF0000"/>
              </a:solidFill>
              <a:latin typeface="Arial-Rounded" pitchFamily="34" charset="0"/>
              <a:ea typeface="Arial-Rounded" pitchFamily="34" charset="0"/>
              <a:cs typeface="Arial-Rounded" pitchFamily="34" charset="0"/>
            </a:endParaRPr>
          </a:p>
        </p:txBody>
      </p:sp>
      <p:sp>
        <p:nvSpPr>
          <p:cNvPr id="6" name="Rounded Rectangle 5"/>
          <p:cNvSpPr/>
          <p:nvPr/>
        </p:nvSpPr>
        <p:spPr>
          <a:xfrm>
            <a:off x="360713" y="958524"/>
            <a:ext cx="8482464" cy="4011995"/>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590800" y="1355183"/>
            <a:ext cx="5617293"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Qua đoạn 1, em biết gì về </a:t>
            </a:r>
            <a:r>
              <a:rPr lang="en-GB" sz="2400" b="1" dirty="0">
                <a:latin typeface="Arial-Rounded" panose="020B0500000000000000" pitchFamily="34" charset="0"/>
                <a:ea typeface="Arial-Rounded" panose="020B0500000000000000" pitchFamily="34" charset="0"/>
                <a:cs typeface="Arial-Rounded" panose="020B0500000000000000" pitchFamily="34" charset="0"/>
              </a:rPr>
              <a:t>An </a:t>
            </a:r>
            <a:r>
              <a:rPr lang="en-GB" sz="2400" b="1" err="1">
                <a:latin typeface="Arial-Rounded" panose="020B0500000000000000" pitchFamily="34" charset="0"/>
                <a:ea typeface="Arial-Rounded" panose="020B0500000000000000" pitchFamily="34" charset="0"/>
                <a:cs typeface="Arial-Rounded" panose="020B0500000000000000" pitchFamily="34" charset="0"/>
              </a:rPr>
              <a:t>Dương</a:t>
            </a:r>
            <a:r>
              <a:rPr lang="en-GB" sz="2400" b="1">
                <a:latin typeface="Arial-Rounded" panose="020B0500000000000000" pitchFamily="34" charset="0"/>
                <a:ea typeface="Arial-Rounded" panose="020B0500000000000000" pitchFamily="34" charset="0"/>
                <a:cs typeface="Arial-Rounded" panose="020B0500000000000000" pitchFamily="34" charset="0"/>
              </a:rPr>
              <a:t> Vương?</a:t>
            </a:r>
            <a:endPar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75408" y="2582571"/>
            <a:ext cx="6496559" cy="1602405"/>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en-GB" sz="2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Vua An Dương Vương tài giỏi khi đánh thắng quân xâm lược Tần rồi cho xây thành để đề phòng quân giặc từ phương Bắc.</a:t>
            </a:r>
            <a:endParaRPr lang="vi-VN" sz="2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5" b="97935" l="3297" r="95055">
                        <a14:foregroundMark x1="87363" y1="7080" x2="74725" y2="25369"/>
                        <a14:foregroundMark x1="89011" y1="16224" x2="76374" y2="25664"/>
                        <a14:foregroundMark x1="89560" y1="17109" x2="86264" y2="23304"/>
                        <a14:foregroundMark x1="76923" y1="21829" x2="73077" y2="28024"/>
                        <a14:foregroundMark x1="19780" y1="93510" x2="48352" y2="92035"/>
                        <a14:foregroundMark x1="55495" y1="92330" x2="75824" y2="93510"/>
                        <a14:foregroundMark x1="30769" y1="95575" x2="63187" y2="9498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0712" y="1174390"/>
            <a:ext cx="1843488" cy="386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75" b="96755" l="541" r="96757">
                        <a14:foregroundMark x1="11351" y1="92920" x2="65946" y2="91740"/>
                        <a14:foregroundMark x1="23243" y1="94985" x2="58378" y2="94100"/>
                        <a14:foregroundMark x1="20541" y1="91445" x2="32973" y2="89381"/>
                        <a14:foregroundMark x1="11892" y1="93805" x2="23243" y2="94985"/>
                        <a14:foregroundMark x1="25405" y1="94100" x2="62162" y2="94985"/>
                        <a14:foregroundMark x1="48649" y1="90560" x2="60000" y2="90265"/>
                        <a14:foregroundMark x1="30811" y1="95280" x2="49189" y2="95870"/>
                        <a14:foregroundMark x1="77297" y1="6490" x2="62162" y2="25074"/>
                        <a14:foregroundMark x1="86486" y1="8850" x2="61622" y2="25369"/>
                        <a14:foregroundMark x1="67027" y1="14159" x2="71892" y2="5310"/>
                        <a14:foregroundMark x1="74595" y1="5015" x2="94595" y2="7080"/>
                        <a14:foregroundMark x1="88649" y1="6785" x2="92973" y2="12684"/>
                        <a14:foregroundMark x1="77297" y1="4130" x2="84324" y2="4130"/>
                        <a14:foregroundMark x1="84324" y1="13274" x2="65405" y2="26254"/>
                        <a14:backgroundMark x1="18378" y1="97935" x2="58378" y2="97935"/>
                      </a14:backgroundRemoval>
                    </a14:imgEffect>
                  </a14:imgLayer>
                </a14:imgProps>
              </a:ext>
              <a:ext uri="{28A0092B-C50C-407E-A947-70E740481C1C}">
                <a14:useLocalDpi xmlns:a14="http://schemas.microsoft.com/office/drawing/2010/main" val="0"/>
              </a:ext>
            </a:extLst>
          </a:blip>
          <a:srcRect/>
          <a:stretch>
            <a:fillRect/>
          </a:stretch>
        </p:blipFill>
        <p:spPr bwMode="auto">
          <a:xfrm>
            <a:off x="391047" y="1152142"/>
            <a:ext cx="1884361" cy="390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322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157045"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057960" y="-19050"/>
            <a:ext cx="4485839" cy="375831"/>
          </a:xfrm>
          <a:prstGeom prst="rect">
            <a:avLst/>
          </a:prstGeom>
          <a:noFill/>
        </p:spPr>
        <p:txBody>
          <a:bodyPr wrap="square" lIns="67370" tIns="33698" rIns="67370" bIns="33698" rtlCol="0">
            <a:spAutoFit/>
          </a:bodyPr>
          <a:lstStyle/>
          <a:p>
            <a:pPr algn="ctr"/>
            <a:r>
              <a:rPr lang="en-GB" sz="2000" b="1" dirty="0" err="1">
                <a:solidFill>
                  <a:srgbClr val="FF0000"/>
                </a:solidFill>
                <a:latin typeface="Arial-Rounded" pitchFamily="34" charset="0"/>
                <a:ea typeface="Arial-Rounded" pitchFamily="34" charset="0"/>
                <a:cs typeface="Arial-Rounded" pitchFamily="34" charset="0"/>
              </a:rPr>
              <a:t>SỰ</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TÍCH</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THÀNH</a:t>
            </a:r>
            <a:r>
              <a:rPr lang="en-GB" sz="2000" b="1" dirty="0">
                <a:solidFill>
                  <a:srgbClr val="FF0000"/>
                </a:solidFill>
                <a:latin typeface="Arial-Rounded" pitchFamily="34" charset="0"/>
                <a:ea typeface="Arial-Rounded" pitchFamily="34" charset="0"/>
                <a:cs typeface="Arial-Rounded" pitchFamily="34" charset="0"/>
              </a:rPr>
              <a:t> </a:t>
            </a:r>
            <a:r>
              <a:rPr lang="en-GB" sz="2000" b="1" err="1">
                <a:solidFill>
                  <a:srgbClr val="FF0000"/>
                </a:solidFill>
                <a:latin typeface="Arial-Rounded" pitchFamily="34" charset="0"/>
                <a:ea typeface="Arial-Rounded" pitchFamily="34" charset="0"/>
                <a:cs typeface="Arial-Rounded" pitchFamily="34" charset="0"/>
              </a:rPr>
              <a:t>CỔ</a:t>
            </a:r>
            <a:r>
              <a:rPr lang="en-GB" sz="2000" b="1">
                <a:solidFill>
                  <a:srgbClr val="FF0000"/>
                </a:solidFill>
                <a:latin typeface="Arial-Rounded" pitchFamily="34" charset="0"/>
                <a:ea typeface="Arial-Rounded" pitchFamily="34" charset="0"/>
                <a:cs typeface="Arial-Rounded" pitchFamily="34" charset="0"/>
              </a:rPr>
              <a:t> LOA</a:t>
            </a:r>
            <a:endParaRPr lang="en-US" sz="2000" b="1" dirty="0">
              <a:solidFill>
                <a:srgbClr val="FF0000"/>
              </a:solidFill>
              <a:latin typeface="Arial-Rounded" pitchFamily="34" charset="0"/>
              <a:ea typeface="Arial-Rounded" pitchFamily="34" charset="0"/>
              <a:cs typeface="Arial-Rounded" pitchFamily="34" charset="0"/>
            </a:endParaRPr>
          </a:p>
        </p:txBody>
      </p:sp>
      <p:sp>
        <p:nvSpPr>
          <p:cNvPr id="6" name="Rounded Rectangle 5"/>
          <p:cNvSpPr/>
          <p:nvPr/>
        </p:nvSpPr>
        <p:spPr>
          <a:xfrm>
            <a:off x="535387" y="2038350"/>
            <a:ext cx="8307789" cy="2932169"/>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659841" y="2248354"/>
            <a:ext cx="5617293"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b="1" dirty="0">
                <a:latin typeface="Arial-Rounded" panose="020B0500000000000000" pitchFamily="34" charset="0"/>
                <a:ea typeface="Arial-Rounded" panose="020B0500000000000000" pitchFamily="34" charset="0"/>
                <a:cs typeface="Arial-Rounded" panose="020B0500000000000000" pitchFamily="34" charset="0"/>
              </a:rPr>
              <a:t>Ban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xây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vua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khăn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644727" y="3144854"/>
            <a:ext cx="6059799" cy="1176195"/>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Ban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cứ</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đắp</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cao</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đổ</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sập</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vua</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lập</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đàn</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hộ</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5" b="97935" l="3297" r="95055">
                        <a14:foregroundMark x1="87363" y1="7080" x2="74725" y2="25369"/>
                        <a14:foregroundMark x1="89011" y1="16224" x2="76374" y2="25664"/>
                        <a14:foregroundMark x1="89560" y1="17109" x2="86264" y2="23304"/>
                        <a14:foregroundMark x1="76923" y1="21829" x2="73077" y2="28024"/>
                        <a14:foregroundMark x1="19780" y1="93510" x2="48352" y2="92035"/>
                        <a14:foregroundMark x1="55495" y1="92330" x2="75824" y2="93510"/>
                        <a14:foregroundMark x1="30769" y1="95575" x2="63187" y2="9498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6488" y="1200150"/>
            <a:ext cx="2382488" cy="3896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75" b="96755" l="541" r="96757">
                        <a14:foregroundMark x1="11351" y1="92920" x2="65946" y2="91740"/>
                        <a14:foregroundMark x1="23243" y1="94985" x2="58378" y2="94100"/>
                        <a14:foregroundMark x1="20541" y1="91445" x2="32973" y2="89381"/>
                        <a14:foregroundMark x1="11892" y1="93805" x2="23243" y2="94985"/>
                        <a14:foregroundMark x1="25405" y1="94100" x2="62162" y2="94985"/>
                        <a14:foregroundMark x1="48649" y1="90560" x2="60000" y2="90265"/>
                        <a14:foregroundMark x1="30811" y1="95280" x2="49189" y2="95870"/>
                        <a14:foregroundMark x1="77297" y1="6490" x2="62162" y2="25074"/>
                        <a14:foregroundMark x1="86486" y1="8850" x2="61622" y2="25369"/>
                        <a14:foregroundMark x1="67027" y1="14159" x2="71892" y2="5310"/>
                        <a14:foregroundMark x1="74595" y1="5015" x2="94595" y2="7080"/>
                        <a14:foregroundMark x1="88649" y1="6785" x2="92973" y2="12684"/>
                        <a14:foregroundMark x1="77297" y1="4130" x2="84324" y2="4130"/>
                        <a14:foregroundMark x1="84324" y1="13274" x2="65405" y2="26254"/>
                        <a14:backgroundMark x1="18378" y1="97935" x2="58378" y2="97935"/>
                      </a14:backgroundRemoval>
                    </a14:imgEffect>
                  </a14:imgLayer>
                </a14:imgProps>
              </a:ext>
              <a:ext uri="{28A0092B-C50C-407E-A947-70E740481C1C}">
                <a14:useLocalDpi xmlns:a14="http://schemas.microsoft.com/office/drawing/2010/main" val="0"/>
              </a:ext>
            </a:extLst>
          </a:blip>
          <a:srcRect/>
          <a:stretch>
            <a:fillRect/>
          </a:stretch>
        </p:blipFill>
        <p:spPr bwMode="auto">
          <a:xfrm>
            <a:off x="26410" y="1130350"/>
            <a:ext cx="2389717" cy="396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0712" y="465709"/>
            <a:ext cx="8402288" cy="1200329"/>
          </a:xfrm>
          <a:prstGeom prst="rect">
            <a:avLst/>
          </a:prstGeom>
          <a:noFill/>
        </p:spPr>
        <p:txBody>
          <a:bodyPr wrap="square" rtlCol="0">
            <a:spAutoFit/>
          </a:bodyPr>
          <a:lstStyle/>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Ban đầu, thành cứ đắp cao lên là lại đổ sập xuống. Nhiều lần như vậy, An Dương Vương rất buồn rầu. Nhà vua lập đàn cầu trời phù hộ. Bỗng có một ông già râu tóc bạc trắng hiện lên, nói với vua rằng: “Sáng mai, nhà vua đón ra ở bờ sông, sẽ có Thần Kim Quy đến giúp.”</a:t>
            </a:r>
          </a:p>
        </p:txBody>
      </p:sp>
    </p:spTree>
    <p:extLst>
      <p:ext uri="{BB962C8B-B14F-4D97-AF65-F5344CB8AC3E}">
        <p14:creationId xmlns:p14="http://schemas.microsoft.com/office/powerpoint/2010/main" val="215375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3200400"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4..</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057960" y="-19050"/>
            <a:ext cx="4485839" cy="375831"/>
          </a:xfrm>
          <a:prstGeom prst="rect">
            <a:avLst/>
          </a:prstGeom>
          <a:noFill/>
        </p:spPr>
        <p:txBody>
          <a:bodyPr wrap="square" lIns="67370" tIns="33698" rIns="67370" bIns="33698" rtlCol="0">
            <a:spAutoFit/>
          </a:bodyPr>
          <a:lstStyle/>
          <a:p>
            <a:pPr algn="ctr"/>
            <a:r>
              <a:rPr lang="en-GB" sz="2000" b="1" dirty="0" err="1">
                <a:solidFill>
                  <a:srgbClr val="FF0000"/>
                </a:solidFill>
                <a:latin typeface="Arial-Rounded" pitchFamily="34" charset="0"/>
                <a:ea typeface="Arial-Rounded" pitchFamily="34" charset="0"/>
                <a:cs typeface="Arial-Rounded" pitchFamily="34" charset="0"/>
              </a:rPr>
              <a:t>SỰ</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TÍCH</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THÀNH</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CỔ</a:t>
            </a:r>
            <a:r>
              <a:rPr lang="en-GB" sz="2000" b="1" dirty="0">
                <a:solidFill>
                  <a:srgbClr val="FF0000"/>
                </a:solidFill>
                <a:latin typeface="Arial-Rounded" pitchFamily="34" charset="0"/>
                <a:ea typeface="Arial-Rounded" pitchFamily="34" charset="0"/>
                <a:cs typeface="Arial-Rounded" pitchFamily="34" charset="0"/>
              </a:rPr>
              <a:t> LOA.</a:t>
            </a:r>
            <a:endParaRPr lang="en-US" sz="2000" b="1" dirty="0">
              <a:solidFill>
                <a:srgbClr val="FF0000"/>
              </a:solidFill>
              <a:latin typeface="Arial-Rounded" pitchFamily="34" charset="0"/>
              <a:ea typeface="Arial-Rounded" pitchFamily="34" charset="0"/>
              <a:cs typeface="Arial-Rounded" pitchFamily="34" charset="0"/>
            </a:endParaRPr>
          </a:p>
        </p:txBody>
      </p:sp>
      <p:sp>
        <p:nvSpPr>
          <p:cNvPr id="6" name="Rounded Rectangle 5"/>
          <p:cNvSpPr/>
          <p:nvPr/>
        </p:nvSpPr>
        <p:spPr>
          <a:xfrm>
            <a:off x="299495" y="1123950"/>
            <a:ext cx="8543682" cy="3846569"/>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492232" y="1416183"/>
            <a:ext cx="5617293"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sz="2400" b="1" dirty="0">
                <a:latin typeface="Arial-Rounded" panose="020B0500000000000000" pitchFamily="34" charset="0"/>
                <a:ea typeface="Arial-Rounded" panose="020B0500000000000000" pitchFamily="34" charset="0"/>
                <a:cs typeface="Arial-Rounded" panose="020B0500000000000000" pitchFamily="34" charset="0"/>
              </a:rPr>
              <a:t>3. Ai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vua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diệt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trừ</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quái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xây</a:t>
            </a:r>
            <a:r>
              <a:rPr lang="en-US" sz="2400" b="1" dirty="0">
                <a:latin typeface="Arial-Rounded" panose="020B0500000000000000" pitchFamily="34" charset="0"/>
                <a:ea typeface="Arial-Rounded" panose="020B0500000000000000" pitchFamily="34" charset="0"/>
                <a:cs typeface="Arial-Rounded" panose="020B0500000000000000" pitchFamily="34" charset="0"/>
              </a:rPr>
              <a:t> Loa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685973" y="2274787"/>
            <a:ext cx="6059799" cy="1027096"/>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Kim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quy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vua</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diệt</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trừ</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quái</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loa</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b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br>
            <a:endPar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5" b="97935" l="3297" r="95055">
                        <a14:foregroundMark x1="87363" y1="7080" x2="74725" y2="25369"/>
                        <a14:foregroundMark x1="89011" y1="16224" x2="76374" y2="25664"/>
                        <a14:foregroundMark x1="89560" y1="17109" x2="86264" y2="23304"/>
                        <a14:foregroundMark x1="76923" y1="21829" x2="73077" y2="28024"/>
                        <a14:foregroundMark x1="19780" y1="93510" x2="48352" y2="92035"/>
                        <a14:foregroundMark x1="55495" y1="92330" x2="75824" y2="93510"/>
                        <a14:foregroundMark x1="30769" y1="95575" x2="63187" y2="9498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6148" y="459084"/>
            <a:ext cx="2581210" cy="465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75" b="96755" l="541" r="96757">
                        <a14:foregroundMark x1="11351" y1="92920" x2="65946" y2="91740"/>
                        <a14:foregroundMark x1="23243" y1="94985" x2="58378" y2="94100"/>
                        <a14:foregroundMark x1="20541" y1="91445" x2="32973" y2="89381"/>
                        <a14:foregroundMark x1="11892" y1="93805" x2="23243" y2="94985"/>
                        <a14:foregroundMark x1="25405" y1="94100" x2="62162" y2="94985"/>
                        <a14:foregroundMark x1="48649" y1="90560" x2="60000" y2="90265"/>
                        <a14:foregroundMark x1="30811" y1="95280" x2="49189" y2="95870"/>
                        <a14:foregroundMark x1="77297" y1="6490" x2="62162" y2="25074"/>
                        <a14:foregroundMark x1="86486" y1="8850" x2="61622" y2="25369"/>
                        <a14:foregroundMark x1="67027" y1="14159" x2="71892" y2="5310"/>
                        <a14:foregroundMark x1="74595" y1="5015" x2="94595" y2="7080"/>
                        <a14:foregroundMark x1="88649" y1="6785" x2="92973" y2="12684"/>
                        <a14:foregroundMark x1="77297" y1="4130" x2="84324" y2="4130"/>
                        <a14:foregroundMark x1="84324" y1="13274" x2="65405" y2="26254"/>
                        <a14:backgroundMark x1="18378" y1="97935" x2="58378" y2="97935"/>
                      </a14:backgroundRemoval>
                    </a14:imgEffect>
                  </a14:imgLayer>
                </a14:imgProps>
              </a:ext>
              <a:ext uri="{28A0092B-C50C-407E-A947-70E740481C1C}">
                <a14:useLocalDpi xmlns:a14="http://schemas.microsoft.com/office/drawing/2010/main" val="0"/>
              </a:ext>
            </a:extLst>
          </a:blip>
          <a:srcRect/>
          <a:stretch>
            <a:fillRect/>
          </a:stretch>
        </p:blipFill>
        <p:spPr bwMode="auto">
          <a:xfrm>
            <a:off x="8643" y="459084"/>
            <a:ext cx="2491796" cy="453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72981" y="1204723"/>
            <a:ext cx="6764551" cy="830997"/>
          </a:xfrm>
          <a:prstGeom prst="rect">
            <a:avLst/>
          </a:prstGeom>
          <a:noFill/>
        </p:spPr>
        <p:txBody>
          <a:bodyPr wrap="square" rtlCol="0">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4.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Thần Kim Quy làm gì và nói gì với vua trước khi chia tay?</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Speech Bubble: Rectangle with Corners Rounded 7">
            <a:extLst>
              <a:ext uri="{FF2B5EF4-FFF2-40B4-BE49-F238E27FC236}">
                <a16:creationId xmlns:a16="http://schemas.microsoft.com/office/drawing/2014/main" id="{35111695-4F00-4F13-8399-433CE41B326F}"/>
              </a:ext>
            </a:extLst>
          </p:cNvPr>
          <p:cNvSpPr/>
          <p:nvPr/>
        </p:nvSpPr>
        <p:spPr>
          <a:xfrm>
            <a:off x="2685973" y="2274967"/>
            <a:ext cx="6059799" cy="243038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Trước khi chia tay, Thần Kim Quy rút một cái móng của mình trao cho An Dương Vương, dặn rằng: “Nhà vua giữ lấy móng này để làm lẫy nỏ. Khi có giặc thì đem ra bắn, một phát có thể giết được hàng nghìn quân giặc.</a:t>
            </a:r>
          </a:p>
        </p:txBody>
      </p:sp>
    </p:spTree>
    <p:extLst>
      <p:ext uri="{BB962C8B-B14F-4D97-AF65-F5344CB8AC3E}">
        <p14:creationId xmlns:p14="http://schemas.microsoft.com/office/powerpoint/2010/main" val="224638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6" presetClass="exit" presetSubtype="21" fill="hold" grpId="1" nodeType="withEffect">
                                  <p:stCondLst>
                                    <p:cond delay="0"/>
                                  </p:stCondLst>
                                  <p:childTnLst>
                                    <p:animEffect transition="out" filter="barn(inVertic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animBg="1"/>
      <p:bldP spid="9" grpId="1" animBg="1"/>
      <p:bldP spid="3"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97" y="-223"/>
            <a:ext cx="9144793" cy="5143946"/>
          </a:xfrm>
          <a:prstGeom prst="rect">
            <a:avLst/>
          </a:prstGeom>
        </p:spPr>
      </p:pic>
      <p:pic>
        <p:nvPicPr>
          <p:cNvPr id="17" name="Picture 16"/>
          <p:cNvPicPr>
            <a:picLocks noChangeAspect="1"/>
          </p:cNvPicPr>
          <p:nvPr/>
        </p:nvPicPr>
        <p:blipFill>
          <a:blip r:embed="rId4"/>
          <a:stretch>
            <a:fillRect/>
          </a:stretch>
        </p:blipFill>
        <p:spPr>
          <a:xfrm>
            <a:off x="4769225" y="577192"/>
            <a:ext cx="4563251" cy="2770872"/>
          </a:xfrm>
          <a:prstGeom prst="rect">
            <a:avLst/>
          </a:prstGeom>
        </p:spPr>
      </p:pic>
      <p:pic>
        <p:nvPicPr>
          <p:cNvPr id="19" name="Picture 18"/>
          <p:cNvPicPr>
            <a:picLocks noChangeAspect="1"/>
          </p:cNvPicPr>
          <p:nvPr/>
        </p:nvPicPr>
        <p:blipFill>
          <a:blip r:embed="rId5"/>
          <a:stretch>
            <a:fillRect/>
          </a:stretch>
        </p:blipFill>
        <p:spPr>
          <a:xfrm>
            <a:off x="579853" y="1449817"/>
            <a:ext cx="4997630" cy="2208467"/>
          </a:xfrm>
          <a:prstGeom prst="rect">
            <a:avLst/>
          </a:prstGeom>
        </p:spPr>
      </p:pic>
      <p:pic>
        <p:nvPicPr>
          <p:cNvPr id="16" name="Picture 15"/>
          <p:cNvPicPr>
            <a:picLocks noChangeAspect="1"/>
          </p:cNvPicPr>
          <p:nvPr/>
        </p:nvPicPr>
        <p:blipFill>
          <a:blip r:embed="rId6"/>
          <a:stretch>
            <a:fillRect/>
          </a:stretch>
        </p:blipFill>
        <p:spPr>
          <a:xfrm>
            <a:off x="-336948" y="3330015"/>
            <a:ext cx="4311770" cy="180609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4402" y="3509498"/>
            <a:ext cx="1714500" cy="17145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35091" y="1924246"/>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6636568" y="1637165"/>
            <a:ext cx="1950169" cy="18282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4786112" y="3181351"/>
            <a:ext cx="4831847" cy="2042648"/>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5484" y="3348065"/>
            <a:ext cx="2213600" cy="1875933"/>
          </a:xfrm>
          <a:prstGeom prst="rect">
            <a:avLst/>
          </a:prstGeom>
        </p:spPr>
      </p:pic>
      <p:sp>
        <p:nvSpPr>
          <p:cNvPr id="20" name="Rectangle 19"/>
          <p:cNvSpPr/>
          <p:nvPr/>
        </p:nvSpPr>
        <p:spPr>
          <a:xfrm>
            <a:off x="571028" y="36195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XÂY NHÀ CHO THỎ</a:t>
            </a:r>
          </a:p>
        </p:txBody>
      </p:sp>
    </p:spTree>
    <p:extLst>
      <p:ext uri="{BB962C8B-B14F-4D97-AF65-F5344CB8AC3E}">
        <p14:creationId xmlns:p14="http://schemas.microsoft.com/office/powerpoint/2010/main" val="449372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3662" y="361950"/>
            <a:ext cx="5715000" cy="523220"/>
          </a:xfrm>
          <a:prstGeom prst="rect">
            <a:avLst/>
          </a:prstGeom>
          <a:noFill/>
        </p:spPr>
        <p:txBody>
          <a:bodyPr wrap="square" rtlCol="0" anchor="ctr">
            <a:spAutoFit/>
          </a:bodyPr>
          <a:lstStyle/>
          <a:p>
            <a:pPr algn="ct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Qua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iều</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组合 8">
            <a:extLst>
              <a:ext uri="{FF2B5EF4-FFF2-40B4-BE49-F238E27FC236}">
                <a16:creationId xmlns:a16="http://schemas.microsoft.com/office/drawing/2014/main" id="{3DA34F45-19B4-4274-A8DF-CF48514D2675}"/>
              </a:ext>
            </a:extLst>
          </p:cNvPr>
          <p:cNvGrpSpPr/>
          <p:nvPr/>
        </p:nvGrpSpPr>
        <p:grpSpPr>
          <a:xfrm>
            <a:off x="440611" y="1276311"/>
            <a:ext cx="5110559" cy="3185813"/>
            <a:chOff x="1220" y="2528"/>
            <a:chExt cx="10812" cy="8366"/>
          </a:xfrm>
        </p:grpSpPr>
        <p:sp>
          <p:nvSpPr>
            <p:cNvPr id="8" name="云形 10">
              <a:extLst>
                <a:ext uri="{FF2B5EF4-FFF2-40B4-BE49-F238E27FC236}">
                  <a16:creationId xmlns:a16="http://schemas.microsoft.com/office/drawing/2014/main" id="{2FD3EF12-5F59-42D4-B08D-BFC27AABB5A2}"/>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sz="1400" dirty="0">
                <a:solidFill>
                  <a:srgbClr val="5F7700"/>
                </a:solidFill>
              </a:endParaRPr>
            </a:p>
          </p:txBody>
        </p:sp>
        <p:sp>
          <p:nvSpPr>
            <p:cNvPr id="9" name="云形 11">
              <a:extLst>
                <a:ext uri="{FF2B5EF4-FFF2-40B4-BE49-F238E27FC236}">
                  <a16:creationId xmlns:a16="http://schemas.microsoft.com/office/drawing/2014/main" id="{A6CB5855-43EE-4191-885B-7C7B39F6319E}"/>
                </a:ext>
              </a:extLst>
            </p:cNvPr>
            <p:cNvSpPr/>
            <p:nvPr/>
          </p:nvSpPr>
          <p:spPr>
            <a:xfrm>
              <a:off x="1518" y="2917"/>
              <a:ext cx="10055" cy="7977"/>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p>
            <a:p>
              <a:r>
                <a:rPr lang="nl-NL"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图片 5">
            <a:extLst>
              <a:ext uri="{FF2B5EF4-FFF2-40B4-BE49-F238E27FC236}">
                <a16:creationId xmlns:a16="http://schemas.microsoft.com/office/drawing/2014/main" id="{80EECC56-AA79-478B-A176-402BCAF7F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658" y="1277413"/>
            <a:ext cx="3263924" cy="3122561"/>
          </a:xfrm>
          <a:prstGeom prst="rect">
            <a:avLst/>
          </a:prstGeom>
        </p:spPr>
      </p:pic>
      <p:sp>
        <p:nvSpPr>
          <p:cNvPr id="2" name="TextBox 1"/>
          <p:cNvSpPr txBox="1"/>
          <p:nvPr/>
        </p:nvSpPr>
        <p:spPr>
          <a:xfrm>
            <a:off x="1037138" y="1826557"/>
            <a:ext cx="4144462" cy="1938992"/>
          </a:xfrm>
          <a:prstGeom prst="rect">
            <a:avLst/>
          </a:prstGeom>
          <a:noFill/>
        </p:spPr>
        <p:txBody>
          <a:bodyPr wrap="square" rtlCol="0">
            <a:spAutoFit/>
          </a:bodyPr>
          <a:lstStyle/>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Qua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nguồn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Cổ</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Loa,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nhở</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nhớ</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vệ</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737442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62200" y="209549"/>
            <a:ext cx="4262507" cy="386615"/>
          </a:xfrm>
          <a:prstGeom prst="rect">
            <a:avLst/>
          </a:prstGeom>
          <a:noFill/>
        </p:spPr>
        <p:txBody>
          <a:bodyPr wrap="square" lIns="78074" tIns="39038" rIns="78074" bIns="39038" rtlCol="0">
            <a:spAutoFit/>
          </a:bodyPr>
          <a:lstStyle/>
          <a:p>
            <a:pPr algn="ctr"/>
            <a:r>
              <a:rPr lang="en-GB" sz="2000" b="1" dirty="0" err="1">
                <a:solidFill>
                  <a:srgbClr val="FF0000"/>
                </a:solidFill>
                <a:latin typeface="Arial-Rounded" pitchFamily="34" charset="0"/>
                <a:ea typeface="Arial-Rounded" pitchFamily="34" charset="0"/>
                <a:cs typeface="Arial-Rounded" pitchFamily="34" charset="0"/>
              </a:rPr>
              <a:t>SỰ</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TÍCH</a:t>
            </a:r>
            <a:r>
              <a:rPr lang="en-GB" sz="2000" b="1" dirty="0">
                <a:solidFill>
                  <a:srgbClr val="FF0000"/>
                </a:solidFill>
                <a:latin typeface="Arial-Rounded" pitchFamily="34" charset="0"/>
                <a:ea typeface="Arial-Rounded" pitchFamily="34" charset="0"/>
                <a:cs typeface="Arial-Rounded" pitchFamily="34" charset="0"/>
              </a:rPr>
              <a:t> </a:t>
            </a:r>
            <a:r>
              <a:rPr lang="en-GB" sz="2000" b="1" dirty="0" err="1">
                <a:solidFill>
                  <a:srgbClr val="FF0000"/>
                </a:solidFill>
                <a:latin typeface="Arial-Rounded" pitchFamily="34" charset="0"/>
                <a:ea typeface="Arial-Rounded" pitchFamily="34" charset="0"/>
                <a:cs typeface="Arial-Rounded" pitchFamily="34" charset="0"/>
              </a:rPr>
              <a:t>THÀNH</a:t>
            </a:r>
            <a:r>
              <a:rPr lang="en-GB" sz="2000" b="1" dirty="0">
                <a:solidFill>
                  <a:srgbClr val="FF0000"/>
                </a:solidFill>
                <a:latin typeface="Arial-Rounded" pitchFamily="34" charset="0"/>
                <a:ea typeface="Arial-Rounded" pitchFamily="34" charset="0"/>
                <a:cs typeface="Arial-Rounded" pitchFamily="34" charset="0"/>
              </a:rPr>
              <a:t> </a:t>
            </a:r>
            <a:r>
              <a:rPr lang="en-GB" sz="2000" b="1" err="1">
                <a:solidFill>
                  <a:srgbClr val="FF0000"/>
                </a:solidFill>
                <a:latin typeface="Arial-Rounded" pitchFamily="34" charset="0"/>
                <a:ea typeface="Arial-Rounded" pitchFamily="34" charset="0"/>
                <a:cs typeface="Arial-Rounded" pitchFamily="34" charset="0"/>
              </a:rPr>
              <a:t>CỔ</a:t>
            </a:r>
            <a:r>
              <a:rPr lang="en-GB" sz="2000" b="1">
                <a:solidFill>
                  <a:srgbClr val="FF0000"/>
                </a:solidFill>
                <a:latin typeface="Arial-Rounded" pitchFamily="34" charset="0"/>
                <a:ea typeface="Arial-Rounded" pitchFamily="34" charset="0"/>
                <a:cs typeface="Arial-Rounded" pitchFamily="34" charset="0"/>
              </a:rPr>
              <a:t> LOA</a:t>
            </a:r>
            <a:endParaRPr lang="en-US" sz="2000" b="1"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152400" y="607594"/>
            <a:ext cx="8915400" cy="4233822"/>
          </a:xfrm>
          <a:prstGeom prst="rect">
            <a:avLst/>
          </a:prstGeom>
          <a:noFill/>
        </p:spPr>
        <p:txBody>
          <a:bodyPr wrap="square" lIns="78074" tIns="39038" rIns="78074" bIns="39038"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An Dương Vương lập nên nước Âu Lạc. Sau chiến công đánh thắng quân xâm lược Tần, nhà vua cho xây thành để đề phòng quân giặc từ phương Bắc.</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Ban đầu, thành cứ đắp cao lên là lại đổ sập xuống. Nhiều lần như vậy, An Dương Vương rất buồn rầu. Nhà vua lập đàn cầu trời phù hộ. Bỗng có một ông già râu tóc bạc trắng hiện lên, nói với vua rằng: “Sáng mai, nhà vua đón ra ở bờ sông, sẽ có Thần Kim Quy đến giúp.”</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Hôm sau, mới tờ mờ sáng, An Dương Vương đã ra tận bờ sông đợi. Vừa bắt đầu tan sương thì có một con rùa vàng rất lớn bơi vào bờ. Rùa tự xưng là Thần Kim Quy, sứ giả của vua Thủy Tề.</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Nhờ có Thần Kim Quy diệt trừ yêu quái, chẳng bao lâu, thành đã đắp xong. Thành có ba vòng, xoáy như hình trôn ốc, nên gọi là Loa Thành.</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Trước khi chia tay, Thần Kim Quy rút một cái móng của mình trao cho An Dương Vương, dặn rằng: “Nhà vua giữ lấy móng này để làm lẫy nỏ. Khi có giặc thì đem ra bắn, một phát có thể giết được hàng nghìn quân giặc.</a:t>
            </a:r>
            <a:endParaRPr lang="en-GB" b="1" dirty="0">
              <a:latin typeface="Arial-Rounded" panose="020B0500000000000000" pitchFamily="34" charset="0"/>
              <a:ea typeface="Arial-Rounded" panose="020B0500000000000000" pitchFamily="34" charset="0"/>
              <a:cs typeface="Arial-Rounded" panose="020B0500000000000000" pitchFamily="34" charset="0"/>
            </a:endParaRP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i="1" dirty="0">
                <a:latin typeface="Arial-Rounded" panose="020B0500000000000000" pitchFamily="34" charset="0"/>
                <a:ea typeface="Arial-Rounded" panose="020B0500000000000000" pitchFamily="34" charset="0"/>
                <a:cs typeface="Arial-Rounded" panose="020B0500000000000000" pitchFamily="34" charset="0"/>
              </a:rPr>
              <a:t>Theo Nguyễn Đồng Chi</a:t>
            </a:r>
          </a:p>
        </p:txBody>
      </p:sp>
      <p:sp>
        <p:nvSpPr>
          <p:cNvPr id="16" name="Rounded Rectangle 15"/>
          <p:cNvSpPr/>
          <p:nvPr/>
        </p:nvSpPr>
        <p:spPr>
          <a:xfrm>
            <a:off x="304800" y="56102"/>
            <a:ext cx="1672800"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defTabSz="685800">
              <a:defRPr/>
            </a:pPr>
            <a:r>
              <a:rPr lang="en-GB" b="1" kern="0" dirty="0" err="1">
                <a:solidFill>
                  <a:sysClr val="windowText" lastClr="000000"/>
                </a:solidFill>
                <a:latin typeface="Arial-Rounded" pitchFamily="34" charset="0"/>
                <a:ea typeface="Arial-Rounded" pitchFamily="34" charset="0"/>
                <a:cs typeface="Arial-Rounded" pitchFamily="34" charset="0"/>
              </a:rPr>
              <a:t>Đọc</a:t>
            </a:r>
            <a:r>
              <a:rPr lang="en-GB" b="1" kern="0" dirty="0">
                <a:solidFill>
                  <a:sysClr val="windowText" lastClr="000000"/>
                </a:solidFill>
                <a:latin typeface="Arial-Rounded" pitchFamily="34" charset="0"/>
                <a:ea typeface="Arial-Rounded" pitchFamily="34" charset="0"/>
                <a:cs typeface="Arial-Rounded" pitchFamily="34" charset="0"/>
              </a:rPr>
              <a:t> </a:t>
            </a:r>
            <a:r>
              <a:rPr lang="en-GB" b="1" kern="0" dirty="0" err="1">
                <a:solidFill>
                  <a:sysClr val="windowText" lastClr="000000"/>
                </a:solidFill>
                <a:latin typeface="Arial-Rounded" pitchFamily="34" charset="0"/>
                <a:ea typeface="Arial-Rounded" pitchFamily="34" charset="0"/>
                <a:cs typeface="Arial-Rounded" pitchFamily="34" charset="0"/>
              </a:rPr>
              <a:t>lại</a:t>
            </a:r>
            <a:r>
              <a:rPr lang="en-GB" b="1" kern="0" dirty="0">
                <a:solidFill>
                  <a:sysClr val="windowText" lastClr="000000"/>
                </a:solidFill>
                <a:latin typeface="Arial-Rounded" pitchFamily="34" charset="0"/>
                <a:ea typeface="Arial-Rounded" pitchFamily="34" charset="0"/>
                <a:cs typeface="Arial-Rounded" pitchFamily="34" charset="0"/>
              </a:rPr>
              <a:t> </a:t>
            </a:r>
            <a:r>
              <a:rPr lang="en-GB" b="1" kern="0" dirty="0" err="1">
                <a:solidFill>
                  <a:sysClr val="windowText" lastClr="000000"/>
                </a:solidFill>
                <a:latin typeface="Arial-Rounded" pitchFamily="34" charset="0"/>
                <a:ea typeface="Arial-Rounded" pitchFamily="34" charset="0"/>
                <a:cs typeface="Arial-Rounded" pitchFamily="34" charset="0"/>
              </a:rPr>
              <a:t>bài</a:t>
            </a:r>
            <a:r>
              <a:rPr lang="en-GB" b="1" kern="0" dirty="0">
                <a:solidFill>
                  <a:sysClr val="windowText" lastClr="000000"/>
                </a:solidFill>
                <a:latin typeface="Arial-Rounded" pitchFamily="34" charset="0"/>
                <a:ea typeface="Arial-Rounded" pitchFamily="34" charset="0"/>
                <a:cs typeface="Arial-Rounded" pitchFamily="34" charset="0"/>
              </a:rPr>
              <a:t>.</a:t>
            </a:r>
            <a:endParaRPr lang="en-US" b="1" kern="0" dirty="0">
              <a:solidFill>
                <a:sysClr val="windowText" lastClr="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28875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1090231"/>
            <a:ext cx="6614093" cy="3786569"/>
          </a:xfrm>
          <a:prstGeom prst="rect">
            <a:avLst/>
          </a:prstGeom>
        </p:spPr>
      </p:pic>
      <p:pic>
        <p:nvPicPr>
          <p:cNvPr id="2" name="Picture 1"/>
          <p:cNvPicPr>
            <a:picLocks noChangeAspect="1"/>
          </p:cNvPicPr>
          <p:nvPr/>
        </p:nvPicPr>
        <p:blipFill>
          <a:blip r:embed="rId5"/>
          <a:stretch>
            <a:fillRect/>
          </a:stretch>
        </p:blipFill>
        <p:spPr>
          <a:xfrm>
            <a:off x="685800" y="361950"/>
            <a:ext cx="5749026" cy="1676400"/>
          </a:xfrm>
          <a:prstGeom prst="rect">
            <a:avLst/>
          </a:prstGeom>
        </p:spPr>
      </p:pic>
    </p:spTree>
    <p:custDataLst>
      <p:tags r:id="rId1"/>
    </p:custDataLst>
    <p:extLst>
      <p:ext uri="{BB962C8B-B14F-4D97-AF65-F5344CB8AC3E}">
        <p14:creationId xmlns:p14="http://schemas.microsoft.com/office/powerpoint/2010/main" val="2957589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60909D-C140-4836-8623-FAAF1237BD27}"/>
              </a:ext>
            </a:extLst>
          </p:cNvPr>
          <p:cNvSpPr txBox="1"/>
          <p:nvPr/>
        </p:nvSpPr>
        <p:spPr>
          <a:xfrm>
            <a:off x="609600" y="361950"/>
            <a:ext cx="7620000" cy="954107"/>
          </a:xfrm>
          <a:custGeom>
            <a:avLst/>
            <a:gdLst>
              <a:gd name="connsiteX0" fmla="*/ 0 w 7620000"/>
              <a:gd name="connsiteY0" fmla="*/ 0 h 954107"/>
              <a:gd name="connsiteX1" fmla="*/ 7620000 w 7620000"/>
              <a:gd name="connsiteY1" fmla="*/ 0 h 954107"/>
              <a:gd name="connsiteX2" fmla="*/ 7620000 w 7620000"/>
              <a:gd name="connsiteY2" fmla="*/ 954107 h 954107"/>
              <a:gd name="connsiteX3" fmla="*/ 0 w 7620000"/>
              <a:gd name="connsiteY3" fmla="*/ 954107 h 954107"/>
              <a:gd name="connsiteX4" fmla="*/ 0 w 7620000"/>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0" h="954107" fill="none" extrusionOk="0">
                <a:moveTo>
                  <a:pt x="0" y="0"/>
                </a:moveTo>
                <a:cubicBezTo>
                  <a:pt x="966762" y="5222"/>
                  <a:pt x="6632338" y="24918"/>
                  <a:pt x="7620000" y="0"/>
                </a:cubicBezTo>
                <a:cubicBezTo>
                  <a:pt x="7645308" y="365569"/>
                  <a:pt x="7654545" y="532638"/>
                  <a:pt x="7620000" y="954107"/>
                </a:cubicBezTo>
                <a:cubicBezTo>
                  <a:pt x="4962067" y="789346"/>
                  <a:pt x="1666765" y="1072257"/>
                  <a:pt x="0" y="954107"/>
                </a:cubicBezTo>
                <a:cubicBezTo>
                  <a:pt x="25104" y="519547"/>
                  <a:pt x="34190" y="155245"/>
                  <a:pt x="0" y="0"/>
                </a:cubicBezTo>
                <a:close/>
              </a:path>
              <a:path w="7620000" h="954107" stroke="0" extrusionOk="0">
                <a:moveTo>
                  <a:pt x="0" y="0"/>
                </a:moveTo>
                <a:cubicBezTo>
                  <a:pt x="918967" y="11849"/>
                  <a:pt x="4012306" y="-161459"/>
                  <a:pt x="7620000" y="0"/>
                </a:cubicBezTo>
                <a:cubicBezTo>
                  <a:pt x="7544184" y="168997"/>
                  <a:pt x="7572965" y="796602"/>
                  <a:pt x="7620000" y="954107"/>
                </a:cubicBezTo>
                <a:cubicBezTo>
                  <a:pt x="6850661" y="808247"/>
                  <a:pt x="3766947" y="875783"/>
                  <a:pt x="0" y="954107"/>
                </a:cubicBezTo>
                <a:cubicBezTo>
                  <a:pt x="-25366" y="710691"/>
                  <a:pt x="-56101" y="157707"/>
                  <a:pt x="0" y="0"/>
                </a:cubicBezTo>
                <a:close/>
              </a:path>
            </a:pathLst>
          </a:custGeom>
          <a:solidFill>
            <a:schemeClr val="bg1"/>
          </a:solidFill>
          <a:ln w="38100">
            <a:solidFill>
              <a:srgbClr val="1FAE98"/>
            </a:solidFill>
            <a:prstDash val="solid"/>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r>
              <a:rPr lang="en-GB" sz="2800" b="1" i="1" dirty="0">
                <a:solidFill>
                  <a:srgbClr val="C00000"/>
                </a:solidFill>
              </a:rPr>
              <a:t>   </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dấu ngoặc kép trong bài đọc được dùng để làm gì?</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1981200" y="2571750"/>
            <a:ext cx="4419600" cy="2426228"/>
            <a:chOff x="1752600" y="2014629"/>
            <a:chExt cx="4876800" cy="3139066"/>
          </a:xfrm>
        </p:grpSpPr>
        <p:pic>
          <p:nvPicPr>
            <p:cNvPr id="4"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14629"/>
              <a:ext cx="4876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90800" y="4476750"/>
              <a:ext cx="3657600" cy="676945"/>
            </a:xfrm>
            <a:prstGeom prst="rect">
              <a:avLst/>
            </a:prstGeom>
            <a:noFill/>
          </p:spPr>
          <p:txBody>
            <a:bodyPr wrap="square" rtlCol="0">
              <a:spAutoFit/>
            </a:bodyPr>
            <a:lstStyle/>
            <a:p>
              <a:r>
                <a:rPr lang="en-GB" sz="2800" dirty="0" err="1">
                  <a:ln>
                    <a:solidFill>
                      <a:srgbClr val="00B0F0"/>
                    </a:solidFill>
                  </a:ln>
                  <a:solidFill>
                    <a:srgbClr val="FF0000"/>
                  </a:solidFill>
                  <a:latin typeface="iCiel Cadena" panose="02000503000000020004" pitchFamily="2" charset="0"/>
                </a:rPr>
                <a:t>THẢO</a:t>
              </a:r>
              <a:r>
                <a:rPr lang="en-GB" sz="2800" dirty="0">
                  <a:ln>
                    <a:solidFill>
                      <a:srgbClr val="00B0F0"/>
                    </a:solidFill>
                  </a:ln>
                  <a:solidFill>
                    <a:srgbClr val="FF0000"/>
                  </a:solidFill>
                  <a:latin typeface="iCiel Cadena" panose="02000503000000020004" pitchFamily="2" charset="0"/>
                </a:rPr>
                <a:t> </a:t>
              </a:r>
              <a:r>
                <a:rPr lang="en-GB" sz="2800" err="1">
                  <a:ln>
                    <a:solidFill>
                      <a:srgbClr val="00B0F0"/>
                    </a:solidFill>
                  </a:ln>
                  <a:solidFill>
                    <a:srgbClr val="FF0000"/>
                  </a:solidFill>
                  <a:latin typeface="iCiel Cadena" panose="02000503000000020004" pitchFamily="2" charset="0"/>
                </a:rPr>
                <a:t>LUẬN</a:t>
              </a:r>
              <a:r>
                <a:rPr lang="en-GB" sz="2800">
                  <a:ln>
                    <a:solidFill>
                      <a:srgbClr val="00B0F0"/>
                    </a:solidFill>
                  </a:ln>
                  <a:solidFill>
                    <a:srgbClr val="FF0000"/>
                  </a:solidFill>
                  <a:latin typeface="iCiel Cadena" panose="02000503000000020004" pitchFamily="2" charset="0"/>
                </a:rPr>
                <a:t> NHÓM</a:t>
              </a:r>
              <a:endParaRPr lang="en-US" sz="2800" dirty="0">
                <a:ln>
                  <a:solidFill>
                    <a:srgbClr val="00B0F0"/>
                  </a:solidFill>
                </a:ln>
                <a:solidFill>
                  <a:srgbClr val="FF0000"/>
                </a:solidFill>
                <a:latin typeface="iCiel Cadena" panose="02000503000000020004" pitchFamily="2" charset="0"/>
              </a:endParaRPr>
            </a:p>
          </p:txBody>
        </p:sp>
      </p:grpSp>
      <p:sp>
        <p:nvSpPr>
          <p:cNvPr id="7" name="Oval Callout 6"/>
          <p:cNvSpPr/>
          <p:nvPr/>
        </p:nvSpPr>
        <p:spPr>
          <a:xfrm>
            <a:off x="3657600" y="1376338"/>
            <a:ext cx="4114800" cy="1043011"/>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ngoặc</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kép</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bài</a:t>
            </a:r>
            <a:endPar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89161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4544049" y="1817370"/>
            <a:ext cx="2139233" cy="27432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2351335" y="1748790"/>
            <a:ext cx="2192714" cy="281178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367783" y="784766"/>
            <a:ext cx="2590200" cy="1440736"/>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5">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831134" y="1763641"/>
              <a:ext cx="3004218" cy="914183"/>
            </a:xfrm>
            <a:prstGeom prst="rect">
              <a:avLst/>
            </a:prstGeom>
            <a:noFill/>
          </p:spPr>
          <p:txBody>
            <a:bodyPr wrap="square" rtlCol="0">
              <a:spAutoFit/>
            </a:bodyPr>
            <a:lstStyle/>
            <a:p>
              <a:pPr defTabSz="685800">
                <a:defRPr/>
              </a:pPr>
              <a:r>
                <a:rPr lang="en-US" sz="3300" b="1" dirty="0" err="1">
                  <a:ln>
                    <a:solidFill>
                      <a:srgbClr val="002060"/>
                    </a:solidFill>
                  </a:ln>
                  <a:solidFill>
                    <a:srgbClr val="F52D6B"/>
                  </a:solidFill>
                  <a:latin typeface="iCiel Cadena" panose="02000503000000020004" pitchFamily="2" charset="0"/>
                  <a:ea typeface="Arial-Rounded" panose="020B0500000000000000" pitchFamily="34" charset="0"/>
                  <a:cs typeface="Arial-Rounded" panose="020B0500000000000000" pitchFamily="34" charset="0"/>
                </a:rPr>
                <a:t>Trình</a:t>
              </a:r>
              <a:r>
                <a:rPr lang="en-US" sz="3300" b="1" dirty="0">
                  <a:ln>
                    <a:solidFill>
                      <a:srgbClr val="002060"/>
                    </a:solidFill>
                  </a:ln>
                  <a:solidFill>
                    <a:srgbClr val="F52D6B"/>
                  </a:solidFill>
                  <a:latin typeface="iCiel Cadena" panose="02000503000000020004" pitchFamily="2" charset="0"/>
                  <a:ea typeface="Arial-Rounded" panose="020B0500000000000000" pitchFamily="34" charset="0"/>
                  <a:cs typeface="Arial-Rounded" panose="020B0500000000000000" pitchFamily="34" charset="0"/>
                </a:rPr>
                <a:t> </a:t>
              </a:r>
              <a:r>
                <a:rPr lang="en-US" sz="3300" b="1" dirty="0" err="1">
                  <a:ln>
                    <a:solidFill>
                      <a:srgbClr val="002060"/>
                    </a:solidFill>
                  </a:ln>
                  <a:solidFill>
                    <a:srgbClr val="F52D6B"/>
                  </a:solidFill>
                  <a:latin typeface="iCiel Cadena" panose="02000503000000020004" pitchFamily="2" charset="0"/>
                  <a:ea typeface="Arial-Rounded" panose="020B0500000000000000" pitchFamily="34" charset="0"/>
                  <a:cs typeface="Arial-Rounded" panose="020B0500000000000000" pitchFamily="34" charset="0"/>
                </a:rPr>
                <a:t>bày</a:t>
              </a:r>
              <a:endParaRPr lang="en-US" sz="3300" b="1" dirty="0">
                <a:ln>
                  <a:solidFill>
                    <a:srgbClr val="002060"/>
                  </a:solidFill>
                </a:ln>
                <a:solidFill>
                  <a:srgbClr val="F52D6B"/>
                </a:solidFill>
                <a:latin typeface="iCiel Cadena" panose="02000503000000020004" pitchFamily="2" charset="0"/>
                <a:ea typeface="Arial-Rounded" panose="020B0500000000000000" pitchFamily="34" charset="0"/>
                <a:cs typeface="Arial-Rounded" panose="020B0500000000000000" pitchFamily="34" charset="0"/>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6011570" y="514073"/>
            <a:ext cx="2393243" cy="1608643"/>
            <a:chOff x="8133073" y="760658"/>
            <a:chExt cx="3190991" cy="2603794"/>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5">
              <a:extLst>
                <a:ext uri="{28A0092B-C50C-407E-A947-70E740481C1C}">
                  <a14:useLocalDpi xmlns:a14="http://schemas.microsoft.com/office/drawing/2010/main" val="0"/>
                </a:ext>
              </a:extLst>
            </a:blip>
            <a:srcRect l="54792" t="10467" r="10758" b="68857"/>
            <a:stretch/>
          </p:blipFill>
          <p:spPr>
            <a:xfrm>
              <a:off x="8133073" y="760658"/>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537801" y="1571019"/>
              <a:ext cx="2381536" cy="1793433"/>
            </a:xfrm>
            <a:prstGeom prst="rect">
              <a:avLst/>
            </a:prstGeom>
            <a:noFill/>
          </p:spPr>
          <p:txBody>
            <a:bodyPr wrap="square" rtlCol="0">
              <a:spAutoFit/>
            </a:bodyPr>
            <a:lstStyle/>
            <a:p>
              <a:pPr defTabSz="685800">
                <a:defRPr/>
              </a:pPr>
              <a:r>
                <a:rPr lang="en-US" sz="3300" b="1" dirty="0" err="1">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rPr>
                <a:t>Nhận</a:t>
              </a:r>
              <a:r>
                <a:rPr lang="en-US" sz="3300" b="1" dirty="0">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rPr>
                <a:t> </a:t>
              </a:r>
              <a:r>
                <a:rPr lang="en-US" sz="3300" b="1" dirty="0" err="1">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rPr>
                <a:t>xét</a:t>
              </a:r>
              <a:endParaRPr lang="en-US" sz="3300" b="1" dirty="0">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endParaRPr>
            </a:p>
          </p:txBody>
        </p:sp>
      </p:grpSp>
      <p:pic>
        <p:nvPicPr>
          <p:cNvPr id="2" name="Picture 1"/>
          <p:cNvPicPr>
            <a:picLocks noChangeAspect="1"/>
          </p:cNvPicPr>
          <p:nvPr/>
        </p:nvPicPr>
        <p:blipFill>
          <a:blip r:embed="rId6"/>
          <a:stretch>
            <a:fillRect/>
          </a:stretch>
        </p:blipFill>
        <p:spPr>
          <a:xfrm>
            <a:off x="2398484" y="254775"/>
            <a:ext cx="4779678" cy="829128"/>
          </a:xfrm>
          <a:prstGeom prst="rect">
            <a:avLst/>
          </a:prstGeom>
        </p:spPr>
      </p:pic>
    </p:spTree>
    <p:custDataLst>
      <p:tags r:id="rId1"/>
    </p:custDataLst>
    <p:extLst>
      <p:ext uri="{BB962C8B-B14F-4D97-AF65-F5344CB8AC3E}">
        <p14:creationId xmlns:p14="http://schemas.microsoft.com/office/powerpoint/2010/main" val="10510586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331420"/>
            <a:ext cx="8458200" cy="3637919"/>
          </a:xfrm>
          <a:prstGeom prst="rect">
            <a:avLst/>
          </a:prstGeom>
          <a:solidFill>
            <a:schemeClr val="accent4">
              <a:lumMod val="20000"/>
              <a:lumOff val="80000"/>
            </a:schemeClr>
          </a:solidFill>
          <a:effectLst>
            <a:softEdge rad="63500"/>
          </a:effectLst>
        </p:spPr>
        <p:txBody>
          <a:bodyPr wrap="square">
            <a:spAutoFit/>
          </a:bodyPr>
          <a:lstStyle/>
          <a:p>
            <a:pPr algn="just">
              <a:lnSpc>
                <a:spcPct val="120000"/>
              </a:lnSpc>
              <a:spcAft>
                <a:spcPts val="0"/>
              </a:spcAft>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ngoặc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kép</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20000"/>
              </a:lnSpc>
              <a:spcAft>
                <a:spcPts val="0"/>
              </a:spcAft>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mai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vua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đón</a:t>
            </a:r>
            <a:r>
              <a:rPr lang="en-US" sz="2400" b="1" dirty="0">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b="1" dirty="0">
                <a:latin typeface="Arial-Rounded" panose="020B0500000000000000" pitchFamily="34" charset="0"/>
                <a:ea typeface="Arial-Rounded" panose="020B0500000000000000" pitchFamily="34" charset="0"/>
                <a:cs typeface="Arial-Rounded" panose="020B0500000000000000" pitchFamily="34" charset="0"/>
              </a:rPr>
              <a:t> Kim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Quy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ngoặc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kép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hiệu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râu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tóc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latin typeface="Arial-Rounded" panose="020B0500000000000000" pitchFamily="34" charset="0"/>
                <a:ea typeface="Arial-Rounded" panose="020B0500000000000000" pitchFamily="34" charset="0"/>
                <a:cs typeface="Arial-Rounded" panose="020B0500000000000000" pitchFamily="34" charset="0"/>
              </a:rPr>
              <a:t> An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Dương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Vương</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20000"/>
              </a:lnSpc>
              <a:spcAft>
                <a:spcPts val="0"/>
              </a:spcAft>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vua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móng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này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lẫy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nỏ</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bắn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phát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nghìn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quân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ngoặc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kép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hiệu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b="1" dirty="0">
                <a:latin typeface="Arial-Rounded" panose="020B0500000000000000" pitchFamily="34" charset="0"/>
                <a:ea typeface="Arial-Rounded" panose="020B0500000000000000" pitchFamily="34" charset="0"/>
                <a:cs typeface="Arial-Rounded" panose="020B0500000000000000" pitchFamily="34" charset="0"/>
              </a:rPr>
              <a:t> Kim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Quy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latin typeface="Arial-Rounded" panose="020B0500000000000000" pitchFamily="34" charset="0"/>
                <a:ea typeface="Arial-Rounded" panose="020B0500000000000000" pitchFamily="34" charset="0"/>
                <a:cs typeface="Arial-Rounded" panose="020B0500000000000000" pitchFamily="34" charset="0"/>
              </a:rPr>
              <a:t> An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Dương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Vương</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FD60909D-C140-4836-8623-FAAF1237BD27}"/>
              </a:ext>
            </a:extLst>
          </p:cNvPr>
          <p:cNvSpPr txBox="1"/>
          <p:nvPr/>
        </p:nvSpPr>
        <p:spPr>
          <a:xfrm>
            <a:off x="609600" y="361950"/>
            <a:ext cx="7620000" cy="954107"/>
          </a:xfrm>
          <a:custGeom>
            <a:avLst/>
            <a:gdLst>
              <a:gd name="connsiteX0" fmla="*/ 0 w 7620000"/>
              <a:gd name="connsiteY0" fmla="*/ 0 h 954107"/>
              <a:gd name="connsiteX1" fmla="*/ 7620000 w 7620000"/>
              <a:gd name="connsiteY1" fmla="*/ 0 h 954107"/>
              <a:gd name="connsiteX2" fmla="*/ 7620000 w 7620000"/>
              <a:gd name="connsiteY2" fmla="*/ 954107 h 954107"/>
              <a:gd name="connsiteX3" fmla="*/ 0 w 7620000"/>
              <a:gd name="connsiteY3" fmla="*/ 954107 h 954107"/>
              <a:gd name="connsiteX4" fmla="*/ 0 w 7620000"/>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0" h="954107" fill="none" extrusionOk="0">
                <a:moveTo>
                  <a:pt x="0" y="0"/>
                </a:moveTo>
                <a:cubicBezTo>
                  <a:pt x="966762" y="5222"/>
                  <a:pt x="6632338" y="24918"/>
                  <a:pt x="7620000" y="0"/>
                </a:cubicBezTo>
                <a:cubicBezTo>
                  <a:pt x="7645308" y="365569"/>
                  <a:pt x="7654545" y="532638"/>
                  <a:pt x="7620000" y="954107"/>
                </a:cubicBezTo>
                <a:cubicBezTo>
                  <a:pt x="4962067" y="789346"/>
                  <a:pt x="1666765" y="1072257"/>
                  <a:pt x="0" y="954107"/>
                </a:cubicBezTo>
                <a:cubicBezTo>
                  <a:pt x="25104" y="519547"/>
                  <a:pt x="34190" y="155245"/>
                  <a:pt x="0" y="0"/>
                </a:cubicBezTo>
                <a:close/>
              </a:path>
              <a:path w="7620000" h="954107" stroke="0" extrusionOk="0">
                <a:moveTo>
                  <a:pt x="0" y="0"/>
                </a:moveTo>
                <a:cubicBezTo>
                  <a:pt x="918967" y="11849"/>
                  <a:pt x="4012306" y="-161459"/>
                  <a:pt x="7620000" y="0"/>
                </a:cubicBezTo>
                <a:cubicBezTo>
                  <a:pt x="7544184" y="168997"/>
                  <a:pt x="7572965" y="796602"/>
                  <a:pt x="7620000" y="954107"/>
                </a:cubicBezTo>
                <a:cubicBezTo>
                  <a:pt x="6850661" y="808247"/>
                  <a:pt x="3766947" y="875783"/>
                  <a:pt x="0" y="954107"/>
                </a:cubicBezTo>
                <a:cubicBezTo>
                  <a:pt x="-25366" y="710691"/>
                  <a:pt x="-56101" y="157707"/>
                  <a:pt x="0" y="0"/>
                </a:cubicBezTo>
                <a:close/>
              </a:path>
            </a:pathLst>
          </a:custGeom>
          <a:solidFill>
            <a:schemeClr val="bg1"/>
          </a:solidFill>
          <a:ln w="38100">
            <a:solidFill>
              <a:srgbClr val="1FAE98"/>
            </a:solidFill>
            <a:prstDash val="solid"/>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r>
              <a:rPr lang="en-GB" sz="2800" b="1" i="1" dirty="0">
                <a:solidFill>
                  <a:srgbClr val="C00000"/>
                </a:solidFill>
              </a:rPr>
              <a:t>   </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dấu ngoặc kép trong bài đọc được dùng để làm gì?</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63854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142876" y="-50006"/>
            <a:ext cx="1965584" cy="56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Shape 34">
            <a:extLst>
              <a:ext uri="{FF2B5EF4-FFF2-40B4-BE49-F238E27FC236}">
                <a16:creationId xmlns:a16="http://schemas.microsoft.com/office/drawing/2014/main" id="{268E5095-21D6-47EB-91FB-DD8F4888AFEA}"/>
              </a:ext>
            </a:extLst>
          </p:cNvPr>
          <p:cNvSpPr/>
          <p:nvPr/>
        </p:nvSpPr>
        <p:spPr>
          <a:xfrm>
            <a:off x="2209800" y="1769492"/>
            <a:ext cx="1276767" cy="567556"/>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2">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微软雅黑" panose="020F0502020204030204"/>
              <a:ea typeface="微软雅黑"/>
            </a:endParaRPr>
          </a:p>
        </p:txBody>
      </p:sp>
      <p:sp>
        <p:nvSpPr>
          <p:cNvPr id="9" name="TextBox 8">
            <a:extLst>
              <a:ext uri="{FF2B5EF4-FFF2-40B4-BE49-F238E27FC236}">
                <a16:creationId xmlns:a16="http://schemas.microsoft.com/office/drawing/2014/main" id="{FD60909D-C140-4836-8623-FAAF1237BD27}"/>
              </a:ext>
            </a:extLst>
          </p:cNvPr>
          <p:cNvSpPr txBox="1"/>
          <p:nvPr/>
        </p:nvSpPr>
        <p:spPr>
          <a:xfrm>
            <a:off x="609600" y="488863"/>
            <a:ext cx="7239000" cy="954107"/>
          </a:xfrm>
          <a:custGeom>
            <a:avLst/>
            <a:gdLst>
              <a:gd name="connsiteX0" fmla="*/ 0 w 7239000"/>
              <a:gd name="connsiteY0" fmla="*/ 0 h 954107"/>
              <a:gd name="connsiteX1" fmla="*/ 7239000 w 7239000"/>
              <a:gd name="connsiteY1" fmla="*/ 0 h 954107"/>
              <a:gd name="connsiteX2" fmla="*/ 7239000 w 7239000"/>
              <a:gd name="connsiteY2" fmla="*/ 954107 h 954107"/>
              <a:gd name="connsiteX3" fmla="*/ 0 w 7239000"/>
              <a:gd name="connsiteY3" fmla="*/ 954107 h 954107"/>
              <a:gd name="connsiteX4" fmla="*/ 0 w 7239000"/>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0" h="954107" fill="none" extrusionOk="0">
                <a:moveTo>
                  <a:pt x="0" y="0"/>
                </a:moveTo>
                <a:cubicBezTo>
                  <a:pt x="1385833" y="5222"/>
                  <a:pt x="3850982" y="24918"/>
                  <a:pt x="7239000" y="0"/>
                </a:cubicBezTo>
                <a:cubicBezTo>
                  <a:pt x="7264308" y="365569"/>
                  <a:pt x="7273545" y="532638"/>
                  <a:pt x="7239000" y="954107"/>
                </a:cubicBezTo>
                <a:cubicBezTo>
                  <a:pt x="6448017" y="789346"/>
                  <a:pt x="3457502" y="1072257"/>
                  <a:pt x="0" y="954107"/>
                </a:cubicBezTo>
                <a:cubicBezTo>
                  <a:pt x="25104" y="519547"/>
                  <a:pt x="34190" y="155245"/>
                  <a:pt x="0" y="0"/>
                </a:cubicBezTo>
                <a:close/>
              </a:path>
              <a:path w="7239000" h="954107" stroke="0" extrusionOk="0">
                <a:moveTo>
                  <a:pt x="0" y="0"/>
                </a:moveTo>
                <a:cubicBezTo>
                  <a:pt x="2557263" y="11849"/>
                  <a:pt x="6107751" y="-161459"/>
                  <a:pt x="7239000" y="0"/>
                </a:cubicBezTo>
                <a:cubicBezTo>
                  <a:pt x="7163184" y="168997"/>
                  <a:pt x="7191965" y="796602"/>
                  <a:pt x="7239000" y="954107"/>
                </a:cubicBezTo>
                <a:cubicBezTo>
                  <a:pt x="4526583" y="808247"/>
                  <a:pt x="2814487" y="875783"/>
                  <a:pt x="0" y="954107"/>
                </a:cubicBezTo>
                <a:cubicBezTo>
                  <a:pt x="-25366" y="710691"/>
                  <a:pt x="-56101" y="157707"/>
                  <a:pt x="0" y="0"/>
                </a:cubicBezTo>
                <a:close/>
              </a:path>
            </a:pathLst>
          </a:custGeom>
          <a:solidFill>
            <a:schemeClr val="bg1"/>
          </a:solidFill>
          <a:ln w="38100">
            <a:solidFill>
              <a:srgbClr val="1FAE98"/>
            </a:solidFill>
            <a:prstDash val="solid"/>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r>
              <a:rPr lang="en-GB" sz="2800" b="1" i="1" dirty="0">
                <a:solidFill>
                  <a:srgbClr val="C00000"/>
                </a:solidFill>
              </a:rPr>
              <a:t>   </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dấu ngoặc kép trong bài đọc được dùng để làm gì?</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60909D-C140-4836-8623-FAAF1237BD27}"/>
              </a:ext>
            </a:extLst>
          </p:cNvPr>
          <p:cNvSpPr txBox="1"/>
          <p:nvPr/>
        </p:nvSpPr>
        <p:spPr>
          <a:xfrm>
            <a:off x="609600" y="2561882"/>
            <a:ext cx="6408029" cy="1384995"/>
          </a:xfrm>
          <a:custGeom>
            <a:avLst/>
            <a:gdLst>
              <a:gd name="connsiteX0" fmla="*/ 0 w 6408029"/>
              <a:gd name="connsiteY0" fmla="*/ 0 h 1384995"/>
              <a:gd name="connsiteX1" fmla="*/ 6408029 w 6408029"/>
              <a:gd name="connsiteY1" fmla="*/ 0 h 1384995"/>
              <a:gd name="connsiteX2" fmla="*/ 6408029 w 6408029"/>
              <a:gd name="connsiteY2" fmla="*/ 1384995 h 1384995"/>
              <a:gd name="connsiteX3" fmla="*/ 0 w 6408029"/>
              <a:gd name="connsiteY3" fmla="*/ 1384995 h 1384995"/>
              <a:gd name="connsiteX4" fmla="*/ 0 w 6408029"/>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8029" h="1384995" fill="none" extrusionOk="0">
                <a:moveTo>
                  <a:pt x="0" y="0"/>
                </a:moveTo>
                <a:cubicBezTo>
                  <a:pt x="2844228" y="5222"/>
                  <a:pt x="3520500" y="24918"/>
                  <a:pt x="6408029" y="0"/>
                </a:cubicBezTo>
                <a:cubicBezTo>
                  <a:pt x="6474763" y="569048"/>
                  <a:pt x="6294847" y="908236"/>
                  <a:pt x="6408029" y="1384995"/>
                </a:cubicBezTo>
                <a:cubicBezTo>
                  <a:pt x="5391617" y="1220234"/>
                  <a:pt x="2337634" y="1503145"/>
                  <a:pt x="0" y="1384995"/>
                </a:cubicBezTo>
                <a:cubicBezTo>
                  <a:pt x="-9180" y="1214950"/>
                  <a:pt x="60630" y="148983"/>
                  <a:pt x="0" y="0"/>
                </a:cubicBezTo>
                <a:close/>
              </a:path>
              <a:path w="6408029" h="1384995" stroke="0" extrusionOk="0">
                <a:moveTo>
                  <a:pt x="0" y="0"/>
                </a:moveTo>
                <a:cubicBezTo>
                  <a:pt x="1962959" y="11849"/>
                  <a:pt x="4639504" y="-161459"/>
                  <a:pt x="6408029" y="0"/>
                </a:cubicBezTo>
                <a:cubicBezTo>
                  <a:pt x="6349607" y="421457"/>
                  <a:pt x="6362212" y="827745"/>
                  <a:pt x="6408029" y="1384995"/>
                </a:cubicBezTo>
                <a:cubicBezTo>
                  <a:pt x="4436307" y="1239135"/>
                  <a:pt x="1400450" y="1306671"/>
                  <a:pt x="0" y="1384995"/>
                </a:cubicBezTo>
                <a:cubicBezTo>
                  <a:pt x="62182" y="938179"/>
                  <a:pt x="-52553" y="249702"/>
                  <a:pt x="0" y="0"/>
                </a:cubicBezTo>
                <a:close/>
              </a:path>
            </a:pathLst>
          </a:custGeom>
          <a:solidFill>
            <a:schemeClr val="bg1"/>
          </a:solidFill>
          <a:ln w="38100">
            <a:solidFill>
              <a:srgbClr val="00B000"/>
            </a:solidFill>
            <a:prstDash val="solid"/>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r>
              <a:rPr lang="en-GB" sz="2800" b="1" i="1" dirty="0">
                <a:solidFill>
                  <a:srgbClr val="C00000"/>
                </a:solidFill>
              </a:rPr>
              <a:t>   </a:t>
            </a: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 dấu ngoặc kép trong bài đọc được dùng để trích dẫn lời nói trực tiếp của nhân vật.</a:t>
            </a:r>
            <a:endPar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4" descr="https://o.remove.bg/downloads/2ae2820d-e74b-40d5-ae53-1687e1c05057/image-removebg-preview.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24" b="99237" l="1563" r="100000">
                        <a14:backgroundMark x1="40625" y1="51908" x2="89583" y2="21374"/>
                        <a14:backgroundMark x1="60417" y1="43130" x2="86458" y2="30534"/>
                        <a14:backgroundMark x1="39583" y1="51908" x2="48438" y2="46947"/>
                        <a14:backgroundMark x1="2604" y1="18321" x2="4688" y2="17557"/>
                        <a14:backgroundMark x1="33854" y1="47710" x2="39063" y2="45802"/>
                      </a14:backgroundRemoval>
                    </a14:imgEffect>
                    <a14:imgEffect>
                      <a14:sharpenSoften amount="25000"/>
                    </a14:imgEffect>
                  </a14:imgLayer>
                </a14:imgProps>
              </a:ext>
              <a:ext uri="{28A0092B-C50C-407E-A947-70E740481C1C}">
                <a14:useLocalDpi xmlns:a14="http://schemas.microsoft.com/office/drawing/2010/main" val="0"/>
              </a:ext>
            </a:extLst>
          </a:blip>
          <a:srcRect l="27037" t="38278" r="-3280"/>
          <a:stretch/>
        </p:blipFill>
        <p:spPr bwMode="auto">
          <a:xfrm>
            <a:off x="6629400" y="1718354"/>
            <a:ext cx="2514600" cy="307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495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10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10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DF8871-013F-4790-BE71-C35F8096B37E}"/>
              </a:ext>
            </a:extLst>
          </p:cNvPr>
          <p:cNvSpPr/>
          <p:nvPr/>
        </p:nvSpPr>
        <p:spPr>
          <a:xfrm>
            <a:off x="533400" y="666750"/>
            <a:ext cx="8237055" cy="1200329"/>
          </a:xfrm>
          <a:prstGeom prst="rect">
            <a:avLst/>
          </a:prstGeom>
        </p:spPr>
        <p:txBody>
          <a:bodyPr wrap="square">
            <a:spAutoFit/>
          </a:bodyPr>
          <a:lstStyle/>
          <a:p>
            <a:r>
              <a:rPr lang="en-US" sz="2400" b="1" dirty="0">
                <a:solidFill>
                  <a:srgbClr val="308A20"/>
                </a:solidFill>
                <a:latin typeface="Arial-Rounded" panose="020B0500000000000000" pitchFamily="34" charset="0"/>
                <a:ea typeface="Arial-Rounded" panose="020B0500000000000000" pitchFamily="34" charset="0"/>
                <a:cs typeface="Arial-Rounded" panose="020B0500000000000000" pitchFamily="34" charset="0"/>
              </a:rPr>
              <a:t>2.</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Viết lại câu có hình ảnh so sánh:</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a) Bỗng có một ông già râu tóc </a:t>
            </a:r>
            <a:r>
              <a:rPr lang="vi-VN" sz="2400" b="1" dirty="0">
                <a:solidFill>
                  <a:srgbClr val="008E00"/>
                </a:solidFill>
                <a:latin typeface="Arial-Rounded" panose="020B0500000000000000" pitchFamily="34" charset="0"/>
                <a:ea typeface="Arial-Rounded" panose="020B0500000000000000" pitchFamily="34" charset="0"/>
                <a:cs typeface="Arial-Rounded" panose="020B0500000000000000" pitchFamily="34" charset="0"/>
              </a:rPr>
              <a:t>bạc trắng </a:t>
            </a:r>
            <a:r>
              <a:rPr lang="vi-VN" sz="2400" b="1" dirty="0">
                <a:latin typeface="Arial-Rounded" panose="020B0500000000000000" pitchFamily="34" charset="0"/>
                <a:ea typeface="Arial-Rounded" panose="020B0500000000000000" pitchFamily="34" charset="0"/>
                <a:cs typeface="Arial-Rounded" panose="020B0500000000000000" pitchFamily="34" charset="0"/>
              </a:rPr>
              <a:t>hiện lên.</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 Vừa tan sương thì có một con rùa vàng </a:t>
            </a:r>
            <a:r>
              <a:rPr lang="vi-VN" sz="2400" b="1" dirty="0">
                <a:solidFill>
                  <a:srgbClr val="008E00"/>
                </a:solidFill>
                <a:latin typeface="Arial-Rounded" panose="020B0500000000000000" pitchFamily="34" charset="0"/>
                <a:ea typeface="Arial-Rounded" panose="020B0500000000000000" pitchFamily="34" charset="0"/>
                <a:cs typeface="Arial-Rounded" panose="020B0500000000000000" pitchFamily="34" charset="0"/>
              </a:rPr>
              <a:t>lớn</a:t>
            </a:r>
            <a:r>
              <a:rPr lang="vi-VN" sz="2400" b="1" dirty="0">
                <a:latin typeface="Arial-Rounded" panose="020B0500000000000000" pitchFamily="34" charset="0"/>
                <a:ea typeface="Arial-Rounded" panose="020B0500000000000000" pitchFamily="34" charset="0"/>
                <a:cs typeface="Arial-Rounded" panose="020B0500000000000000" pitchFamily="34" charset="0"/>
              </a:rPr>
              <a:t>  bơi vào bờ.</a:t>
            </a:r>
          </a:p>
        </p:txBody>
      </p:sp>
      <p:pic>
        <p:nvPicPr>
          <p:cNvPr id="12" name="Picture 11"/>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161192" y="145149"/>
            <a:ext cx="1965584" cy="56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564887" y="2157847"/>
            <a:ext cx="8014225" cy="461665"/>
            <a:chOff x="609600" y="2268378"/>
            <a:chExt cx="8014225" cy="461665"/>
          </a:xfrm>
        </p:grpSpPr>
        <p:sp>
          <p:nvSpPr>
            <p:cNvPr id="10" name="Oval 9"/>
            <p:cNvSpPr/>
            <p:nvPr/>
          </p:nvSpPr>
          <p:spPr>
            <a:xfrm>
              <a:off x="609600" y="2274732"/>
              <a:ext cx="457200" cy="428517"/>
            </a:xfrm>
            <a:prstGeom prst="ellipse">
              <a:avLst/>
            </a:prstGeom>
            <a:solidFill>
              <a:srgbClr val="FFC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effectLst>
                    <a:outerShdw blurRad="38100" dist="38100" dir="2700000" algn="tl">
                      <a:srgbClr val="000000">
                        <a:alpha val="43137"/>
                      </a:srgbClr>
                    </a:outerShdw>
                  </a:effectLst>
                </a:rPr>
                <a:t>M</a:t>
              </a:r>
              <a:endParaRPr lang="en-US" b="1" dirty="0">
                <a:solidFill>
                  <a:srgbClr val="002060"/>
                </a:solidFill>
                <a:effectLst>
                  <a:outerShdw blurRad="38100" dist="38100" dir="2700000" algn="tl">
                    <a:srgbClr val="000000">
                      <a:alpha val="43137"/>
                    </a:srgbClr>
                  </a:outerShdw>
                </a:effectLst>
              </a:endParaRPr>
            </a:p>
          </p:txBody>
        </p:sp>
        <p:sp>
          <p:nvSpPr>
            <p:cNvPr id="15" name="TextBox 14"/>
            <p:cNvSpPr txBox="1"/>
            <p:nvPr/>
          </p:nvSpPr>
          <p:spPr>
            <a:xfrm>
              <a:off x="1080025" y="2268378"/>
              <a:ext cx="7543800" cy="461665"/>
            </a:xfrm>
            <a:prstGeom prst="rect">
              <a:avLst/>
            </a:prstGeom>
            <a:noFill/>
          </p:spPr>
          <p:txBody>
            <a:bodyPr wrap="square" rtlCol="0">
              <a:spAutoFit/>
            </a:bodyPr>
            <a:lstStyle/>
            <a:p>
              <a:r>
                <a:rPr lang="en-GB" sz="2400" b="1" dirty="0" err="1">
                  <a:latin typeface="Arial-Rounded" panose="020B0500000000000000" pitchFamily="34" charset="0"/>
                  <a:ea typeface="Arial-Rounded" panose="020B0500000000000000" pitchFamily="34" charset="0"/>
                  <a:cs typeface="Arial-Rounded" panose="020B0500000000000000" pitchFamily="34" charset="0"/>
                </a:rPr>
                <a:t>Bỗng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một</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ông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già</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râu</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tóc</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bạc</a:t>
              </a:r>
              <a:r>
                <a:rPr lang="en-GB" sz="24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trắng</a:t>
              </a:r>
              <a:r>
                <a:rPr lang="en-GB" sz="24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như</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mây</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hiện</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ra.</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 name="Picture 19"/>
          <p:cNvPicPr>
            <a:picLocks noChangeAspect="1"/>
          </p:cNvPicPr>
          <p:nvPr/>
        </p:nvPicPr>
        <p:blipFill>
          <a:blip r:embed="rId4"/>
          <a:stretch>
            <a:fillRect/>
          </a:stretch>
        </p:blipFill>
        <p:spPr>
          <a:xfrm>
            <a:off x="2286000" y="2624525"/>
            <a:ext cx="4191000" cy="2308027"/>
          </a:xfrm>
          <a:prstGeom prst="rect">
            <a:avLst/>
          </a:prstGeom>
        </p:spPr>
      </p:pic>
    </p:spTree>
    <p:extLst>
      <p:ext uri="{BB962C8B-B14F-4D97-AF65-F5344CB8AC3E}">
        <p14:creationId xmlns:p14="http://schemas.microsoft.com/office/powerpoint/2010/main" val="2608184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DF8871-013F-4790-BE71-C35F8096B37E}"/>
              </a:ext>
            </a:extLst>
          </p:cNvPr>
          <p:cNvSpPr/>
          <p:nvPr/>
        </p:nvSpPr>
        <p:spPr>
          <a:xfrm>
            <a:off x="533400" y="666750"/>
            <a:ext cx="8237055" cy="830997"/>
          </a:xfrm>
          <a:prstGeom prst="rect">
            <a:avLst/>
          </a:prstGeom>
        </p:spPr>
        <p:txBody>
          <a:bodyPr wrap="square">
            <a:spAutoFit/>
          </a:bodyPr>
          <a:lstStyle/>
          <a:p>
            <a:r>
              <a:rPr lang="en-US" sz="2400" b="1" dirty="0">
                <a:solidFill>
                  <a:srgbClr val="308A20"/>
                </a:solidFill>
                <a:latin typeface="Arial-Rounded" panose="020B0500000000000000" pitchFamily="34" charset="0"/>
                <a:ea typeface="Arial-Rounded" panose="020B0500000000000000" pitchFamily="34" charset="0"/>
                <a:cs typeface="Arial-Rounded" panose="020B0500000000000000" pitchFamily="34" charset="0"/>
              </a:rPr>
              <a:t>2.</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Viết lại câu có hình ảnh so sánh:</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a) Bỗng có một ông già râu tóc </a:t>
            </a:r>
            <a:r>
              <a:rPr lang="vi-VN" sz="2400" b="1" dirty="0">
                <a:solidFill>
                  <a:srgbClr val="008E00"/>
                </a:solidFill>
                <a:latin typeface="Arial-Rounded" panose="020B0500000000000000" pitchFamily="34" charset="0"/>
                <a:ea typeface="Arial-Rounded" panose="020B0500000000000000" pitchFamily="34" charset="0"/>
                <a:cs typeface="Arial-Rounded" panose="020B0500000000000000" pitchFamily="34" charset="0"/>
              </a:rPr>
              <a:t>bạc trắng </a:t>
            </a:r>
            <a:r>
              <a:rPr lang="vi-VN" sz="2400" b="1" dirty="0">
                <a:latin typeface="Arial-Rounded" panose="020B0500000000000000" pitchFamily="34" charset="0"/>
                <a:ea typeface="Arial-Rounded" panose="020B0500000000000000" pitchFamily="34" charset="0"/>
                <a:cs typeface="Arial-Rounded" panose="020B0500000000000000" pitchFamily="34" charset="0"/>
              </a:rPr>
              <a:t>hiện lên.</a:t>
            </a:r>
          </a:p>
        </p:txBody>
      </p:sp>
      <p:pic>
        <p:nvPicPr>
          <p:cNvPr id="27" name="图片 17">
            <a:extLst>
              <a:ext uri="{FF2B5EF4-FFF2-40B4-BE49-F238E27FC236}">
                <a16:creationId xmlns:a16="http://schemas.microsoft.com/office/drawing/2014/main" id="{115EFB8A-88F3-4CD5-BE58-C59461113B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3" y="1733550"/>
            <a:ext cx="3312053" cy="3486150"/>
          </a:xfrm>
          <a:prstGeom prst="rect">
            <a:avLst/>
          </a:prstGeom>
        </p:spPr>
      </p:pic>
      <p:sp>
        <p:nvSpPr>
          <p:cNvPr id="5" name="Speech Bubble: Rectangle with Corners Rounded 4">
            <a:extLst>
              <a:ext uri="{FF2B5EF4-FFF2-40B4-BE49-F238E27FC236}">
                <a16:creationId xmlns:a16="http://schemas.microsoft.com/office/drawing/2014/main" id="{0008F3D7-E20A-4431-9A0A-F60C7F98ACCD}"/>
              </a:ext>
            </a:extLst>
          </p:cNvPr>
          <p:cNvSpPr/>
          <p:nvPr/>
        </p:nvSpPr>
        <p:spPr>
          <a:xfrm>
            <a:off x="3352800" y="1657350"/>
            <a:ext cx="5334000" cy="1270399"/>
          </a:xfrm>
          <a:prstGeom prst="wedgeRoundRectCallout">
            <a:avLst>
              <a:gd name="adj1" fmla="val -70796"/>
              <a:gd name="adj2" fmla="val 3231"/>
              <a:gd name="adj3" fmla="val 16667"/>
            </a:avLst>
          </a:prstGeom>
          <a:solidFill>
            <a:schemeClr val="accent4">
              <a:lumMod val="20000"/>
              <a:lumOff val="80000"/>
            </a:schemeClr>
          </a:solidFill>
          <a:ln w="19050">
            <a:solidFill>
              <a:srgbClr val="00206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già</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râu</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8E00"/>
                </a:solidFill>
                <a:latin typeface="Arial-Rounded" panose="020B0500000000000000" pitchFamily="34" charset="0"/>
                <a:ea typeface="Arial-Rounded" panose="020B0500000000000000" pitchFamily="34" charset="0"/>
                <a:cs typeface="Arial-Rounded" panose="020B0500000000000000" pitchFamily="34" charset="0"/>
              </a:rPr>
              <a:t>tóc</a:t>
            </a:r>
            <a:r>
              <a:rPr lang="en-GB" sz="2400" b="1" dirty="0">
                <a:solidFill>
                  <a:srgbClr val="008E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8E00"/>
                </a:solidFill>
                <a:latin typeface="Arial-Rounded" panose="020B0500000000000000" pitchFamily="34" charset="0"/>
                <a:ea typeface="Arial-Rounded" panose="020B0500000000000000" pitchFamily="34" charset="0"/>
                <a:cs typeface="Arial-Rounded" panose="020B0500000000000000" pitchFamily="34" charset="0"/>
              </a:rPr>
              <a:t>bạc</a:t>
            </a:r>
            <a:r>
              <a:rPr lang="en-GB" sz="2400" b="1" dirty="0">
                <a:solidFill>
                  <a:srgbClr val="008E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8E00"/>
                </a:solidFill>
                <a:latin typeface="Arial-Rounded" panose="020B0500000000000000" pitchFamily="34" charset="0"/>
                <a:ea typeface="Arial-Rounded" panose="020B0500000000000000" pitchFamily="34" charset="0"/>
                <a:cs typeface="Arial-Rounded" panose="020B0500000000000000" pitchFamily="34" charset="0"/>
              </a:rPr>
              <a:t>trắng</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cước</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161192" y="145149"/>
            <a:ext cx="1965584" cy="56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peech Bubble: Rectangle with Corners Rounded 4">
            <a:extLst>
              <a:ext uri="{FF2B5EF4-FFF2-40B4-BE49-F238E27FC236}">
                <a16:creationId xmlns:a16="http://schemas.microsoft.com/office/drawing/2014/main" id="{0008F3D7-E20A-4431-9A0A-F60C7F98ACCD}"/>
              </a:ext>
            </a:extLst>
          </p:cNvPr>
          <p:cNvSpPr/>
          <p:nvPr/>
        </p:nvSpPr>
        <p:spPr>
          <a:xfrm>
            <a:off x="3436455" y="3057517"/>
            <a:ext cx="5334000" cy="1270399"/>
          </a:xfrm>
          <a:prstGeom prst="wedgeRoundRectCallout">
            <a:avLst>
              <a:gd name="adj1" fmla="val -70796"/>
              <a:gd name="adj2" fmla="val 3231"/>
              <a:gd name="adj3" fmla="val 16667"/>
            </a:avLst>
          </a:prstGeom>
          <a:solidFill>
            <a:schemeClr val="accent4">
              <a:lumMod val="20000"/>
              <a:lumOff val="80000"/>
            </a:schemeClr>
          </a:solidFill>
          <a:ln w="19050">
            <a:solidFill>
              <a:srgbClr val="00206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 có một ông già râu tóc </a:t>
            </a:r>
            <a:r>
              <a:rPr lang="vi-VN" sz="2400" b="1" dirty="0">
                <a:solidFill>
                  <a:srgbClr val="00B000"/>
                </a:solidFill>
                <a:latin typeface="Arial-Rounded" panose="020B0500000000000000" pitchFamily="34" charset="0"/>
                <a:ea typeface="Arial-Rounded" panose="020B0500000000000000" pitchFamily="34" charset="0"/>
                <a:cs typeface="Arial-Rounded" panose="020B0500000000000000" pitchFamily="34" charset="0"/>
              </a:rPr>
              <a:t>bạc trắng</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như tuyết hiện lên.</a:t>
            </a:r>
          </a:p>
        </p:txBody>
      </p:sp>
    </p:spTree>
    <p:extLst>
      <p:ext uri="{BB962C8B-B14F-4D97-AF65-F5344CB8AC3E}">
        <p14:creationId xmlns:p14="http://schemas.microsoft.com/office/powerpoint/2010/main" val="269419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DF8871-013F-4790-BE71-C35F8096B37E}"/>
              </a:ext>
            </a:extLst>
          </p:cNvPr>
          <p:cNvSpPr/>
          <p:nvPr/>
        </p:nvSpPr>
        <p:spPr>
          <a:xfrm>
            <a:off x="533400" y="666750"/>
            <a:ext cx="8237055" cy="830997"/>
          </a:xfrm>
          <a:prstGeom prst="rect">
            <a:avLst/>
          </a:prstGeom>
        </p:spPr>
        <p:txBody>
          <a:bodyPr wrap="square">
            <a:spAutoFit/>
          </a:bodyPr>
          <a:lstStyle/>
          <a:p>
            <a:r>
              <a:rPr lang="en-US" sz="2400" b="1" dirty="0">
                <a:solidFill>
                  <a:srgbClr val="308A20"/>
                </a:solidFill>
                <a:latin typeface="Arial-Rounded" panose="020B0500000000000000" pitchFamily="34" charset="0"/>
                <a:ea typeface="Arial-Rounded" panose="020B0500000000000000" pitchFamily="34" charset="0"/>
                <a:cs typeface="Arial-Rounded" panose="020B0500000000000000" pitchFamily="34" charset="0"/>
              </a:rPr>
              <a:t>2.</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Viết lại câu có hình ảnh so sánh:</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 Vừa tan sương thì có một con rùa vàng lớn  bơi vào bờ.</a:t>
            </a:r>
          </a:p>
        </p:txBody>
      </p:sp>
      <p:pic>
        <p:nvPicPr>
          <p:cNvPr id="27" name="图片 17">
            <a:extLst>
              <a:ext uri="{FF2B5EF4-FFF2-40B4-BE49-F238E27FC236}">
                <a16:creationId xmlns:a16="http://schemas.microsoft.com/office/drawing/2014/main" id="{115EFB8A-88F3-4CD5-BE58-C59461113B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330" y="1733550"/>
            <a:ext cx="3312053" cy="3562350"/>
          </a:xfrm>
          <a:prstGeom prst="rect">
            <a:avLst/>
          </a:prstGeom>
        </p:spPr>
      </p:pic>
      <p:sp>
        <p:nvSpPr>
          <p:cNvPr id="5" name="Speech Bubble: Rectangle with Corners Rounded 4">
            <a:extLst>
              <a:ext uri="{FF2B5EF4-FFF2-40B4-BE49-F238E27FC236}">
                <a16:creationId xmlns:a16="http://schemas.microsoft.com/office/drawing/2014/main" id="{0008F3D7-E20A-4431-9A0A-F60C7F98ACCD}"/>
              </a:ext>
            </a:extLst>
          </p:cNvPr>
          <p:cNvSpPr/>
          <p:nvPr/>
        </p:nvSpPr>
        <p:spPr>
          <a:xfrm>
            <a:off x="3581400" y="1957554"/>
            <a:ext cx="5334000" cy="1270399"/>
          </a:xfrm>
          <a:prstGeom prst="wedgeRoundRectCallout">
            <a:avLst>
              <a:gd name="adj1" fmla="val -70796"/>
              <a:gd name="adj2" fmla="val 3231"/>
              <a:gd name="adj3" fmla="val 16667"/>
            </a:avLst>
          </a:prstGeom>
          <a:solidFill>
            <a:schemeClr val="accent4">
              <a:lumMod val="20000"/>
              <a:lumOff val="80000"/>
            </a:schemeClr>
          </a:solidFill>
          <a:ln w="19050">
            <a:solidFill>
              <a:srgbClr val="00206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Vừa tan sương thì có một con rùa vàng </a:t>
            </a:r>
            <a:r>
              <a:rPr lang="vi-VN" sz="24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lớn</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như một bức tượng đá sừng sững bơi vào bờ.</a:t>
            </a:r>
          </a:p>
        </p:txBody>
      </p:sp>
      <p:pic>
        <p:nvPicPr>
          <p:cNvPr id="12" name="Picture 11"/>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161192" y="145149"/>
            <a:ext cx="1965584" cy="56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peech Bubble: Rectangle with Corners Rounded 4">
            <a:extLst>
              <a:ext uri="{FF2B5EF4-FFF2-40B4-BE49-F238E27FC236}">
                <a16:creationId xmlns:a16="http://schemas.microsoft.com/office/drawing/2014/main" id="{0008F3D7-E20A-4431-9A0A-F60C7F98ACCD}"/>
              </a:ext>
            </a:extLst>
          </p:cNvPr>
          <p:cNvSpPr/>
          <p:nvPr/>
        </p:nvSpPr>
        <p:spPr>
          <a:xfrm>
            <a:off x="3657600" y="3333750"/>
            <a:ext cx="5334000" cy="1270399"/>
          </a:xfrm>
          <a:prstGeom prst="wedgeRoundRectCallout">
            <a:avLst>
              <a:gd name="adj1" fmla="val -58895"/>
              <a:gd name="adj2" fmla="val -47926"/>
              <a:gd name="adj3" fmla="val 16667"/>
            </a:avLst>
          </a:prstGeom>
          <a:solidFill>
            <a:schemeClr val="accent4">
              <a:lumMod val="20000"/>
              <a:lumOff val="80000"/>
            </a:schemeClr>
          </a:solidFill>
          <a:ln w="19050">
            <a:solidFill>
              <a:srgbClr val="00206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Vừa tan sương thì có một con rùa bàng </a:t>
            </a:r>
            <a:r>
              <a:rPr lang="vi-VN" sz="24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lớn</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như một tảng đá bơi vào bờ.</a:t>
            </a:r>
          </a:p>
        </p:txBody>
      </p:sp>
    </p:spTree>
    <p:extLst>
      <p:ext uri="{BB962C8B-B14F-4D97-AF65-F5344CB8AC3E}">
        <p14:creationId xmlns:p14="http://schemas.microsoft.com/office/powerpoint/2010/main" val="335169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4"/>
          <a:stretch>
            <a:fillRect/>
          </a:stretch>
        </p:blipFill>
        <p:spPr>
          <a:xfrm>
            <a:off x="425198" y="1722433"/>
            <a:ext cx="8185323" cy="1226372"/>
          </a:xfrm>
          <a:prstGeom prst="rect">
            <a:avLst/>
          </a:prstGeom>
        </p:spPr>
      </p:pic>
      <p:pic>
        <p:nvPicPr>
          <p:cNvPr id="2" name="Vào http://fb.com/nkpowerskills tải game miễn phí"/>
          <p:cNvPicPr>
            <a:picLocks noChangeAspect="1"/>
          </p:cNvPicPr>
          <p:nvPr/>
        </p:nvPicPr>
        <p:blipFill>
          <a:blip r:embed="rId5"/>
          <a:stretch>
            <a:fillRect/>
          </a:stretch>
        </p:blipFill>
        <p:spPr>
          <a:xfrm>
            <a:off x="-13789" y="5"/>
            <a:ext cx="9217951" cy="7402709"/>
          </a:xfrm>
          <a:prstGeom prst="rect">
            <a:avLst/>
          </a:prstGeom>
        </p:spPr>
      </p:pic>
      <p:pic>
        <p:nvPicPr>
          <p:cNvPr id="17" name="ĐC SHARE MIỄN PHÍ BỞI NK POWERSKILLS"/>
          <p:cNvPicPr>
            <a:picLocks noChangeAspect="1"/>
          </p:cNvPicPr>
          <p:nvPr/>
        </p:nvPicPr>
        <p:blipFill>
          <a:blip r:embed="rId6"/>
          <a:stretch>
            <a:fillRect/>
          </a:stretch>
        </p:blipFill>
        <p:spPr>
          <a:xfrm>
            <a:off x="4769225" y="577192"/>
            <a:ext cx="4563251" cy="2770872"/>
          </a:xfrm>
          <a:prstGeom prst="rect">
            <a:avLst/>
          </a:prstGeom>
        </p:spPr>
      </p:pic>
      <p:pic>
        <p:nvPicPr>
          <p:cNvPr id="19" name="CẤM BUÔN BÁN, CẤM REUP"/>
          <p:cNvPicPr>
            <a:picLocks noChangeAspect="1"/>
          </p:cNvPicPr>
          <p:nvPr/>
        </p:nvPicPr>
        <p:blipFill>
          <a:blip r:embed="rId7"/>
          <a:stretch>
            <a:fillRect/>
          </a:stretch>
        </p:blipFill>
        <p:spPr>
          <a:xfrm>
            <a:off x="579853" y="1449817"/>
            <a:ext cx="4997630" cy="2208467"/>
          </a:xfrm>
          <a:prstGeom prst="rect">
            <a:avLst/>
          </a:prstGeom>
        </p:spPr>
      </p:pic>
      <p:pic>
        <p:nvPicPr>
          <p:cNvPr id="16" name="Vào http://fb.com/nkpowerskills tải game miễn phí"/>
          <p:cNvPicPr>
            <a:picLocks noChangeAspect="1"/>
          </p:cNvPicPr>
          <p:nvPr/>
        </p:nvPicPr>
        <p:blipFill>
          <a:blip r:embed="rId8"/>
          <a:stretch>
            <a:fillRect/>
          </a:stretch>
        </p:blipFill>
        <p:spPr>
          <a:xfrm>
            <a:off x="-336948" y="3330015"/>
            <a:ext cx="4311770" cy="1806097"/>
          </a:xfrm>
          <a:prstGeom prst="rect">
            <a:avLst/>
          </a:prstGeom>
        </p:spPr>
      </p:pic>
      <p:pic>
        <p:nvPicPr>
          <p:cNvPr id="21" name="ĐC SHARE MIỄN PHÍ BỞI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4402" y="3509498"/>
            <a:ext cx="1714500" cy="1714500"/>
          </a:xfrm>
          <a:prstGeom prst="rect">
            <a:avLst/>
          </a:prstGeom>
        </p:spPr>
      </p:pic>
      <p:pic>
        <p:nvPicPr>
          <p:cNvPr id="1026" name="CẤM BUÔN BÁN, CẤM REUP"/>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735091" y="1924246"/>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6636567" y="1614864"/>
            <a:ext cx="1973957" cy="1850585"/>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06653" y="1843970"/>
            <a:ext cx="1714500" cy="17145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777285" y="1272473"/>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4"/>
          <a:stretch>
            <a:fillRect/>
          </a:stretch>
        </p:blipFill>
        <p:spPr>
          <a:xfrm>
            <a:off x="4786112" y="3181351"/>
            <a:ext cx="4831847" cy="2042648"/>
          </a:xfrm>
          <a:prstGeom prst="rect">
            <a:avLst/>
          </a:prstGeom>
        </p:spPr>
      </p:pic>
      <p:pic>
        <p:nvPicPr>
          <p:cNvPr id="32" name="ĐC SHARE MIỄN PHÍ BỞI NK POWERSKILL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75484" y="3348065"/>
            <a:ext cx="2213600" cy="1875933"/>
          </a:xfrm>
          <a:prstGeom prst="rect">
            <a:avLst/>
          </a:prstGeom>
        </p:spPr>
      </p:pic>
      <p:pic>
        <p:nvPicPr>
          <p:cNvPr id="33" name="CẤM BUÔN BÁN, CẤM REUP"/>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28934" y="3267071"/>
            <a:ext cx="1723668" cy="1943987"/>
          </a:xfrm>
          <a:prstGeom prst="rect">
            <a:avLst/>
          </a:prstGeom>
        </p:spPr>
      </p:pic>
      <p:pic>
        <p:nvPicPr>
          <p:cNvPr id="22" name="Vào http://fb.com/nkpowerskills tải game miễn phí"/>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06370" y="3117546"/>
            <a:ext cx="2026181" cy="2026181"/>
          </a:xfrm>
          <a:prstGeom prst="rect">
            <a:avLst/>
          </a:prstGeom>
        </p:spPr>
      </p:pic>
      <p:pic>
        <p:nvPicPr>
          <p:cNvPr id="34" name="ĐC SHARE MIỄN PHÍ BỞI NK POWERSKILLS">
            <a:hlinkClick r:id="rId18" action="ppaction://hlinksldjump"/>
          </p:cNvPr>
          <p:cNvPicPr>
            <a:picLocks noChangeAspect="1"/>
          </p:cNvPicPr>
          <p:nvPr/>
        </p:nvPicPr>
        <p:blipFill>
          <a:blip r:embed="rId19">
            <a:clrChange>
              <a:clrFrom>
                <a:srgbClr val="FFAEC9"/>
              </a:clrFrom>
              <a:clrTo>
                <a:srgbClr val="FFAEC9">
                  <a:alpha val="0"/>
                </a:srgbClr>
              </a:clrTo>
            </a:clrChange>
          </a:blip>
          <a:stretch>
            <a:fillRect/>
          </a:stretch>
        </p:blipFill>
        <p:spPr>
          <a:xfrm>
            <a:off x="2569248" y="68450"/>
            <a:ext cx="818374" cy="881769"/>
          </a:xfrm>
          <a:prstGeom prst="rect">
            <a:avLst/>
          </a:prstGeom>
        </p:spPr>
      </p:pic>
      <p:pic>
        <p:nvPicPr>
          <p:cNvPr id="35" name="CẤM BUÔN BÁN, CẤM REUP">
            <a:hlinkClick r:id="rId20" action="ppaction://hlinksldjump"/>
          </p:cNvPr>
          <p:cNvPicPr>
            <a:picLocks noChangeAspect="1"/>
          </p:cNvPicPr>
          <p:nvPr/>
        </p:nvPicPr>
        <p:blipFill>
          <a:blip r:embed="rId21">
            <a:clrChange>
              <a:clrFrom>
                <a:srgbClr val="FFAEC9"/>
              </a:clrFrom>
              <a:clrTo>
                <a:srgbClr val="FFAEC9">
                  <a:alpha val="0"/>
                </a:srgbClr>
              </a:clrTo>
            </a:clrChange>
          </a:blip>
          <a:stretch>
            <a:fillRect/>
          </a:stretch>
        </p:blipFill>
        <p:spPr>
          <a:xfrm>
            <a:off x="3725635" y="50534"/>
            <a:ext cx="838544" cy="870243"/>
          </a:xfrm>
          <a:prstGeom prst="rect">
            <a:avLst/>
          </a:prstGeom>
        </p:spPr>
      </p:pic>
      <p:pic>
        <p:nvPicPr>
          <p:cNvPr id="36" name="Vào http://fb.com/nkpowerskills tải game miễn phí">
            <a:hlinkClick r:id="rId22" action="ppaction://hlinksldjump"/>
          </p:cNvPr>
          <p:cNvPicPr>
            <a:picLocks noChangeAspect="1"/>
          </p:cNvPicPr>
          <p:nvPr/>
        </p:nvPicPr>
        <p:blipFill>
          <a:blip r:embed="rId23">
            <a:clrChange>
              <a:clrFrom>
                <a:srgbClr val="FFAEC9"/>
              </a:clrFrom>
              <a:clrTo>
                <a:srgbClr val="FFAEC9">
                  <a:alpha val="0"/>
                </a:srgbClr>
              </a:clrTo>
            </a:clrChange>
          </a:blip>
          <a:stretch>
            <a:fillRect/>
          </a:stretch>
        </p:blipFill>
        <p:spPr>
          <a:xfrm>
            <a:off x="4733725" y="108793"/>
            <a:ext cx="809729" cy="841427"/>
          </a:xfrm>
          <a:prstGeom prst="rect">
            <a:avLst/>
          </a:prstGeom>
        </p:spPr>
      </p:pic>
      <p:pic>
        <p:nvPicPr>
          <p:cNvPr id="37" name="ĐC SHARE MIỄN PHÍ BỞI NK POWERSKILLS">
            <a:hlinkClick r:id="rId24" action="ppaction://hlinksldjump"/>
          </p:cNvPr>
          <p:cNvPicPr>
            <a:picLocks noChangeAspect="1"/>
          </p:cNvPicPr>
          <p:nvPr/>
        </p:nvPicPr>
        <p:blipFill>
          <a:blip r:embed="rId25">
            <a:clrChange>
              <a:clrFrom>
                <a:srgbClr val="FFAEC9"/>
              </a:clrFrom>
              <a:clrTo>
                <a:srgbClr val="FFAEC9">
                  <a:alpha val="0"/>
                </a:srgbClr>
              </a:clrTo>
            </a:clrChange>
          </a:blip>
          <a:stretch>
            <a:fillRect/>
          </a:stretch>
        </p:blipFill>
        <p:spPr>
          <a:xfrm>
            <a:off x="1394676" y="72410"/>
            <a:ext cx="809729" cy="841427"/>
          </a:xfrm>
          <a:prstGeom prst="rect">
            <a:avLst/>
          </a:prstGeom>
        </p:spPr>
      </p:pic>
      <p:sp>
        <p:nvSpPr>
          <p:cNvPr id="20" name="Right Arrow 19">
            <a:hlinkClick r:id="rId26" action="ppaction://hlinksldjump"/>
          </p:cNvPr>
          <p:cNvSpPr/>
          <p:nvPr/>
        </p:nvSpPr>
        <p:spPr>
          <a:xfrm>
            <a:off x="6959298" y="2"/>
            <a:ext cx="1888177" cy="66724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685409"/>
            <a:r>
              <a:rPr lang="en-US"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 TIẾP</a:t>
            </a:r>
          </a:p>
        </p:txBody>
      </p:sp>
    </p:spTree>
    <p:extLst>
      <p:ext uri="{BB962C8B-B14F-4D97-AF65-F5344CB8AC3E}">
        <p14:creationId xmlns:p14="http://schemas.microsoft.com/office/powerpoint/2010/main" val="349573681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nextCondLst>
                <p:cond evt="onClick" delay="0">
                  <p:tgtEl>
                    <p:spTgt spid="36"/>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F1331DB-D85A-4559-92C4-F75B0753B8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5" r="6703"/>
          <a:stretch/>
        </p:blipFill>
        <p:spPr>
          <a:xfrm>
            <a:off x="0" y="759015"/>
            <a:ext cx="3811597" cy="4354536"/>
          </a:xfrm>
          <a:prstGeom prst="rect">
            <a:avLst/>
          </a:prstGeom>
        </p:spPr>
      </p:pic>
      <p:grpSp>
        <p:nvGrpSpPr>
          <p:cNvPr id="5" name="组合 6">
            <a:extLst>
              <a:ext uri="{FF2B5EF4-FFF2-40B4-BE49-F238E27FC236}">
                <a16:creationId xmlns:a16="http://schemas.microsoft.com/office/drawing/2014/main" id="{B46251E6-24F7-414D-9B28-65611AE0DD4A}"/>
              </a:ext>
            </a:extLst>
          </p:cNvPr>
          <p:cNvGrpSpPr/>
          <p:nvPr/>
        </p:nvGrpSpPr>
        <p:grpSpPr>
          <a:xfrm>
            <a:off x="6172200" y="361950"/>
            <a:ext cx="2648351" cy="2574333"/>
            <a:chOff x="1718902" y="1625600"/>
            <a:chExt cx="2853098" cy="3077029"/>
          </a:xfrm>
          <a:effectLst>
            <a:outerShdw blurRad="63500" sx="101000" sy="101000" algn="ctr" rotWithShape="0">
              <a:prstClr val="black">
                <a:alpha val="40000"/>
              </a:prstClr>
            </a:outerShdw>
          </a:effectLst>
        </p:grpSpPr>
        <p:sp>
          <p:nvSpPr>
            <p:cNvPr id="6" name="椭圆 8">
              <a:extLst>
                <a:ext uri="{FF2B5EF4-FFF2-40B4-BE49-F238E27FC236}">
                  <a16:creationId xmlns:a16="http://schemas.microsoft.com/office/drawing/2014/main" id="{A1A25C5D-4D84-4224-AFA1-B56C53A711E1}"/>
                </a:ext>
              </a:extLst>
            </p:cNvPr>
            <p:cNvSpPr/>
            <p:nvPr/>
          </p:nvSpPr>
          <p:spPr>
            <a:xfrm>
              <a:off x="2096026" y="2150399"/>
              <a:ext cx="2475974" cy="255223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sz="1400">
                <a:solidFill>
                  <a:prstClr val="white"/>
                </a:solidFill>
              </a:endParaRPr>
            </a:p>
          </p:txBody>
        </p:sp>
        <p:pic>
          <p:nvPicPr>
            <p:cNvPr id="7" name="Picture 2" descr="F:\5ea68fd643fae.png">
              <a:extLst>
                <a:ext uri="{FF2B5EF4-FFF2-40B4-BE49-F238E27FC236}">
                  <a16:creationId xmlns:a16="http://schemas.microsoft.com/office/drawing/2014/main" id="{577207E2-A996-4E14-A924-DE027A7BAEDB}"/>
                </a:ext>
              </a:extLst>
            </p:cNvPr>
            <p:cNvPicPr>
              <a:picLocks noChangeAspect="1" noChangeArrowheads="1"/>
            </p:cNvPicPr>
            <p:nvPr/>
          </p:nvPicPr>
          <p:blipFill>
            <a:blip r:embed="rId5" cstate="print"/>
            <a:srcRect/>
            <a:stretch>
              <a:fillRect/>
            </a:stretch>
          </p:blipFill>
          <p:spPr bwMode="auto">
            <a:xfrm>
              <a:off x="1718902" y="1625600"/>
              <a:ext cx="2810187" cy="2858881"/>
            </a:xfrm>
            <a:prstGeom prst="rect">
              <a:avLst/>
            </a:prstGeom>
            <a:noFill/>
          </p:spPr>
        </p:pic>
      </p:grpSp>
      <p:pic>
        <p:nvPicPr>
          <p:cNvPr id="2" name="Picture 1"/>
          <p:cNvPicPr>
            <a:picLocks noChangeAspect="1"/>
          </p:cNvPicPr>
          <p:nvPr/>
        </p:nvPicPr>
        <p:blipFill>
          <a:blip r:embed="rId6"/>
          <a:stretch>
            <a:fillRect/>
          </a:stretch>
        </p:blipFill>
        <p:spPr>
          <a:xfrm>
            <a:off x="3429000" y="2753774"/>
            <a:ext cx="4724809" cy="1755800"/>
          </a:xfrm>
          <a:prstGeom prst="rect">
            <a:avLst/>
          </a:prstGeom>
        </p:spPr>
      </p:pic>
    </p:spTree>
    <p:custDataLst>
      <p:tags r:id="rId1"/>
    </p:custDataLst>
    <p:extLst>
      <p:ext uri="{BB962C8B-B14F-4D97-AF65-F5344CB8AC3E}">
        <p14:creationId xmlns:p14="http://schemas.microsoft.com/office/powerpoint/2010/main" val="143861449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sp>
        <p:nvSpPr>
          <p:cNvPr id="5" name="Rectangle 4"/>
          <p:cNvSpPr/>
          <p:nvPr/>
        </p:nvSpPr>
        <p:spPr>
          <a:xfrm>
            <a:off x="640915" y="176986"/>
            <a:ext cx="7875638" cy="7945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4724400" y="1498390"/>
            <a:ext cx="3819945" cy="12100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en-US" sz="40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chợ</a:t>
            </a:r>
            <a:r>
              <a:rPr lang="en-US" sz="4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nổi</a:t>
            </a:r>
            <a:r>
              <a:rPr lang="en-US" sz="4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Cà</a:t>
            </a:r>
            <a:r>
              <a:rPr lang="en-US" sz="40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Mau</a:t>
            </a:r>
            <a:endParaRPr lang="vi-VN" sz="4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68707" y="1498392"/>
            <a:ext cx="3512852" cy="12100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en-US" sz="40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Sông</a:t>
            </a:r>
            <a:r>
              <a:rPr lang="en-US" sz="4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Hương</a:t>
            </a:r>
            <a:endParaRPr lang="vi-VN" sz="4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71983" y="229337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58367" y="2266953"/>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958328" y="1607921"/>
            <a:ext cx="3627309" cy="36763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3" y="4171953"/>
            <a:ext cx="2179177" cy="912805"/>
          </a:xfrm>
          <a:prstGeom prst="rect">
            <a:avLst/>
          </a:prstGeom>
        </p:spPr>
      </p:pic>
    </p:spTree>
    <p:extLst>
      <p:ext uri="{BB962C8B-B14F-4D97-AF65-F5344CB8AC3E}">
        <p14:creationId xmlns:p14="http://schemas.microsoft.com/office/powerpoint/2010/main" val="90153202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192511" y="3968977"/>
            <a:ext cx="2859511" cy="1208849"/>
          </a:xfrm>
          <a:prstGeom prst="rect">
            <a:avLst/>
          </a:prstGeom>
        </p:spPr>
      </p:pic>
      <p:sp>
        <p:nvSpPr>
          <p:cNvPr id="5" name="Rectangle 4"/>
          <p:cNvSpPr/>
          <p:nvPr/>
        </p:nvSpPr>
        <p:spPr>
          <a:xfrm>
            <a:off x="1143003" y="188416"/>
            <a:ext cx="7512485" cy="9469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3841" fontAlgn="base">
              <a:spcBef>
                <a:spcPct val="0"/>
              </a:spcBef>
              <a:spcAft>
                <a:spcPct val="0"/>
              </a:spcAft>
              <a:defRPr/>
            </a:pPr>
            <a:r>
              <a:rPr lang="en-US" sz="2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Chợ</a:t>
            </a:r>
            <a:r>
              <a:rPr lang="en-US" sz="2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nổi</a:t>
            </a:r>
            <a:r>
              <a:rPr lang="en-US" sz="2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Cà</a:t>
            </a:r>
            <a:r>
              <a:rPr lang="en-US" sz="2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Mau </a:t>
            </a:r>
            <a:r>
              <a:rPr lang="en-US" sz="2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họp</a:t>
            </a:r>
            <a:r>
              <a:rPr lang="en-US" sz="2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720934" y="1505239"/>
            <a:ext cx="3547760" cy="16786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1097253">
              <a:spcBef>
                <a:spcPts val="960"/>
              </a:spcBef>
              <a:spcAft>
                <a:spcPts val="960"/>
              </a:spcAft>
            </a:pPr>
            <a:r>
              <a:rPr lang="vi-VN" sz="3200" b="1" dirty="0">
                <a:latin typeface="Arial-Rounded" panose="020B0500000000000000" pitchFamily="34" charset="0"/>
                <a:ea typeface="Arial-Rounded" panose="020B0500000000000000" pitchFamily="34" charset="0"/>
                <a:cs typeface="Arial-Rounded" panose="020B0500000000000000" pitchFamily="34" charset="0"/>
              </a:rPr>
              <a:t>Họp trên hàng trăm chiếc ghe giữa mặt nước.</a:t>
            </a:r>
            <a:endPar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804954" y="1502656"/>
            <a:ext cx="3547760" cy="16786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1097253">
              <a:spcBef>
                <a:spcPts val="960"/>
              </a:spcBef>
              <a:spcAft>
                <a:spcPts val="960"/>
              </a:spcAft>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đất</a:t>
            </a:r>
            <a:endPar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36335" y="273984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157487" y="273969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752806" y="1822164"/>
            <a:ext cx="3493727" cy="354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51711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0" y="0"/>
            <a:ext cx="9144793" cy="5143946"/>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65" y="3913305"/>
            <a:ext cx="1994365" cy="1211008"/>
          </a:xfrm>
          <a:prstGeom prst="rect">
            <a:avLst/>
          </a:prstGeom>
        </p:spPr>
      </p:pic>
      <p:sp>
        <p:nvSpPr>
          <p:cNvPr id="15" name="Rectangle 14"/>
          <p:cNvSpPr/>
          <p:nvPr/>
        </p:nvSpPr>
        <p:spPr>
          <a:xfrm>
            <a:off x="1447800" y="133350"/>
            <a:ext cx="7162800" cy="12191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1094146" fontAlgn="base">
              <a:spcBef>
                <a:spcPct val="0"/>
              </a:spcBef>
              <a:spcAft>
                <a:spcPct val="0"/>
              </a:spcAft>
              <a:defRPr/>
            </a:pP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so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sánh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nhánh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treo</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rau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trái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thuyền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sự</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p:cNvSpPr/>
          <p:nvPr/>
        </p:nvSpPr>
        <p:spPr>
          <a:xfrm>
            <a:off x="4988311" y="1522893"/>
            <a:ext cx="3512852" cy="14354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vi-VN"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là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mời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err="1">
                <a:latin typeface="Arial-Rounded" panose="020B0500000000000000" pitchFamily="34" charset="0"/>
                <a:ea typeface="Arial-Rounded" panose="020B0500000000000000" pitchFamily="34" charset="0"/>
                <a:cs typeface="Arial-Rounded" panose="020B0500000000000000" pitchFamily="34" charset="0"/>
              </a:rPr>
              <a:t>lời</a:t>
            </a:r>
            <a:r>
              <a:rPr lang="en-US" sz="2800" b="1">
                <a:latin typeface="Arial-Rounded" panose="020B0500000000000000" pitchFamily="34" charset="0"/>
                <a:ea typeface="Arial-Rounded" panose="020B0500000000000000" pitchFamily="34" charset="0"/>
                <a:cs typeface="Arial-Rounded" panose="020B0500000000000000" pitchFamily="34" charset="0"/>
              </a:rPr>
              <a:t> </a:t>
            </a:r>
            <a:endParaRPr lang="vi-VN" sz="247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625525" y="1558953"/>
            <a:ext cx="3512852" cy="1393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en-US" sz="2800" b="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treo</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ghe</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err="1">
                <a:latin typeface="Arial-Rounded" panose="020B0500000000000000" pitchFamily="34" charset="0"/>
                <a:ea typeface="Arial-Rounded" panose="020B0500000000000000" pitchFamily="34" charset="0"/>
                <a:cs typeface="Arial-Rounded" panose="020B0500000000000000" pitchFamily="34" charset="0"/>
              </a:rPr>
              <a:t>thức</a:t>
            </a:r>
            <a:r>
              <a:rPr lang="en-US" sz="2800" b="1">
                <a:latin typeface="Arial-Rounded" panose="020B0500000000000000" pitchFamily="34" charset="0"/>
                <a:ea typeface="Arial-Rounded" panose="020B0500000000000000" pitchFamily="34" charset="0"/>
                <a:cs typeface="Arial-Rounded" panose="020B0500000000000000" pitchFamily="34" charset="0"/>
              </a:rPr>
              <a:t> ấy</a:t>
            </a:r>
            <a:endParaRPr lang="en-US" sz="247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1400" y="253767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48603" y="2571753"/>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397847" y="1161602"/>
            <a:ext cx="4186581" cy="424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83371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397" y="-223"/>
            <a:ext cx="9144793" cy="5143946"/>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272" y="3756585"/>
            <a:ext cx="3026672" cy="1337496"/>
          </a:xfrm>
          <a:prstGeom prst="rect">
            <a:avLst/>
          </a:prstGeom>
        </p:spPr>
      </p:pic>
      <p:sp>
        <p:nvSpPr>
          <p:cNvPr id="5" name="Rectangle 4"/>
          <p:cNvSpPr/>
          <p:nvPr/>
        </p:nvSpPr>
        <p:spPr>
          <a:xfrm>
            <a:off x="640915" y="176985"/>
            <a:ext cx="7875638" cy="10818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a:spcBef>
                <a:spcPct val="50000"/>
              </a:spcBef>
            </a:pPr>
            <a:r>
              <a:rPr lang="en-GB" altLang="zh-CN" sz="2800" dirty="0" err="1">
                <a:solidFill>
                  <a:schemeClr val="bg1"/>
                </a:solidFill>
                <a:latin typeface="Arial-Rounded" pitchFamily="34" charset="0"/>
                <a:ea typeface="Arial-Rounded" pitchFamily="34" charset="0"/>
                <a:cs typeface="Arial-Rounded" pitchFamily="34" charset="0"/>
                <a:sym typeface="汉仪意宋W"/>
              </a:rPr>
              <a:t>Chợ</a:t>
            </a:r>
            <a:r>
              <a:rPr lang="en-GB" altLang="zh-CN" sz="2800" dirty="0">
                <a:solidFill>
                  <a:schemeClr val="bg1"/>
                </a:solidFill>
                <a:latin typeface="Arial-Rounded" pitchFamily="34" charset="0"/>
                <a:ea typeface="Arial-Rounded" pitchFamily="34" charset="0"/>
                <a:cs typeface="Arial-Rounded" pitchFamily="34" charset="0"/>
                <a:sym typeface="汉仪意宋W"/>
              </a:rPr>
              <a:t> </a:t>
            </a:r>
            <a:r>
              <a:rPr lang="en-GB" altLang="zh-CN" sz="2800" dirty="0" err="1">
                <a:solidFill>
                  <a:schemeClr val="bg1"/>
                </a:solidFill>
                <a:latin typeface="Arial-Rounded" pitchFamily="34" charset="0"/>
                <a:ea typeface="Arial-Rounded" pitchFamily="34" charset="0"/>
                <a:cs typeface="Arial-Rounded" pitchFamily="34" charset="0"/>
                <a:sym typeface="汉仪意宋W"/>
              </a:rPr>
              <a:t>nổi</a:t>
            </a:r>
            <a:r>
              <a:rPr lang="en-GB" altLang="zh-CN" sz="2800" dirty="0">
                <a:solidFill>
                  <a:schemeClr val="bg1"/>
                </a:solidFill>
                <a:latin typeface="Arial-Rounded" pitchFamily="34" charset="0"/>
                <a:ea typeface="Arial-Rounded" pitchFamily="34" charset="0"/>
                <a:cs typeface="Arial-Rounded" pitchFamily="34" charset="0"/>
                <a:sym typeface="汉仪意宋W"/>
              </a:rPr>
              <a:t> </a:t>
            </a:r>
            <a:r>
              <a:rPr lang="en-GB" altLang="zh-CN" sz="2800" dirty="0" err="1">
                <a:solidFill>
                  <a:schemeClr val="bg1"/>
                </a:solidFill>
                <a:latin typeface="Arial-Rounded" pitchFamily="34" charset="0"/>
                <a:ea typeface="Arial-Rounded" pitchFamily="34" charset="0"/>
                <a:cs typeface="Arial-Rounded" pitchFamily="34" charset="0"/>
                <a:sym typeface="汉仪意宋W"/>
              </a:rPr>
              <a:t>là</a:t>
            </a:r>
            <a:r>
              <a:rPr lang="en-GB" altLang="zh-CN" sz="2800" dirty="0">
                <a:solidFill>
                  <a:schemeClr val="bg1"/>
                </a:solidFill>
                <a:latin typeface="Arial-Rounded" pitchFamily="34" charset="0"/>
                <a:ea typeface="Arial-Rounded" pitchFamily="34" charset="0"/>
                <a:cs typeface="Arial-Rounded" pitchFamily="34" charset="0"/>
                <a:sym typeface="汉仪意宋W"/>
              </a:rPr>
              <a:t>...</a:t>
            </a:r>
            <a:endParaRPr lang="zh-CN" altLang="en-US" sz="4000" dirty="0">
              <a:solidFill>
                <a:schemeClr val="bg1"/>
              </a:solidFill>
              <a:latin typeface="Arial-Rounded" pitchFamily="34" charset="0"/>
              <a:ea typeface="Arial-Rounded" pitchFamily="34" charset="0"/>
              <a:cs typeface="Arial-Rounded" pitchFamily="34" charset="0"/>
              <a:sym typeface="汉仪意宋W"/>
            </a:endParaRPr>
          </a:p>
        </p:txBody>
      </p:sp>
      <p:sp>
        <p:nvSpPr>
          <p:cNvPr id="6" name="Rectangle 5"/>
          <p:cNvSpPr/>
          <p:nvPr/>
        </p:nvSpPr>
        <p:spPr>
          <a:xfrm>
            <a:off x="152400" y="1429042"/>
            <a:ext cx="4258790" cy="1371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a:r>
              <a:rPr lang="en-GB" sz="3200" dirty="0" err="1">
                <a:latin typeface="Arial-Rounded" panose="020B0500000000000000" pitchFamily="34" charset="0"/>
                <a:ea typeface="Arial-Rounded" panose="020B0500000000000000" pitchFamily="34" charset="0"/>
                <a:cs typeface="Arial-Rounded" panose="020B0500000000000000" pitchFamily="34" charset="0"/>
              </a:rPr>
              <a:t>Chợ</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họp</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sông</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hóa</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bày</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bán</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err="1">
                <a:latin typeface="Arial-Rounded" panose="020B0500000000000000" pitchFamily="34" charset="0"/>
                <a:ea typeface="Arial-Rounded" panose="020B0500000000000000" pitchFamily="34" charset="0"/>
                <a:cs typeface="Arial-Rounded" panose="020B0500000000000000" pitchFamily="34" charset="0"/>
              </a:rPr>
              <a:t>trên</a:t>
            </a:r>
            <a:r>
              <a:rPr lang="en-GB" sz="3200">
                <a:latin typeface="Arial-Rounded" panose="020B0500000000000000" pitchFamily="34" charset="0"/>
                <a:ea typeface="Arial-Rounded" panose="020B0500000000000000" pitchFamily="34" charset="0"/>
                <a:cs typeface="Arial-Rounded" panose="020B0500000000000000" pitchFamily="34" charset="0"/>
              </a:rPr>
              <a:t> thuyề</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852126" y="1426459"/>
            <a:ext cx="3987074" cy="1371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a:r>
              <a:rPr lang="en-GB" sz="3200" dirty="0" err="1">
                <a:latin typeface="Arial-Rounded" panose="020B0500000000000000" pitchFamily="34" charset="0"/>
                <a:ea typeface="Arial-Rounded" panose="020B0500000000000000" pitchFamily="34" charset="0"/>
                <a:cs typeface="Arial-Rounded" panose="020B0500000000000000" pitchFamily="34" charset="0"/>
              </a:rPr>
              <a:t>Chợ</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bày</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bán</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hóa</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err="1">
                <a:latin typeface="Arial-Rounded" panose="020B0500000000000000" pitchFamily="34" charset="0"/>
                <a:ea typeface="Arial-Rounded" panose="020B0500000000000000" pitchFamily="34" charset="0"/>
                <a:cs typeface="Arial-Rounded" panose="020B0500000000000000" pitchFamily="34" charset="0"/>
              </a:rPr>
              <a:t>mặt</a:t>
            </a:r>
            <a:r>
              <a:rPr lang="en-GB" sz="3200">
                <a:latin typeface="Arial-Rounded" panose="020B0500000000000000" pitchFamily="34" charset="0"/>
                <a:ea typeface="Arial-Rounded" panose="020B0500000000000000" pitchFamily="34" charset="0"/>
                <a:cs typeface="Arial-Rounded" panose="020B0500000000000000" pitchFamily="34" charset="0"/>
              </a:rPr>
              <a:t> đất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48600" y="238527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855497" y="2332423"/>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05464" y="1300222"/>
            <a:ext cx="3874959" cy="392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7076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367" b="99633" l="2970" r="98515">
                        <a14:foregroundMark x1="22277" y1="15413" x2="21782" y2="21468"/>
                        <a14:foregroundMark x1="21782" y1="21468" x2="21782" y2="21468"/>
                        <a14:foregroundMark x1="36634" y1="18165" x2="35644" y2="24771"/>
                        <a14:foregroundMark x1="55281" y1="71193" x2="75578" y2="82752"/>
                        <a14:foregroundMark x1="75578" y1="82752" x2="75578" y2="82752"/>
                        <a14:foregroundMark x1="83333" y1="75963" x2="68152" y2="86606"/>
                        <a14:foregroundMark x1="68152" y1="86606" x2="67492" y2="85505"/>
                        <a14:foregroundMark x1="67492" y1="85138" x2="67492" y2="84587"/>
                        <a14:foregroundMark x1="71617" y1="85872" x2="71617" y2="85872"/>
                      </a14:backgroundRemoval>
                    </a14:imgEffect>
                  </a14:imgLayer>
                </a14:imgProps>
              </a:ext>
            </a:extLst>
          </a:blip>
          <a:stretch>
            <a:fillRect/>
          </a:stretch>
        </p:blipFill>
        <p:spPr>
          <a:xfrm>
            <a:off x="304800" y="1380186"/>
            <a:ext cx="3800475" cy="3417919"/>
          </a:xfrm>
          <a:prstGeom prst="rect">
            <a:avLst/>
          </a:prstGeom>
        </p:spPr>
      </p:pic>
      <p:pic>
        <p:nvPicPr>
          <p:cNvPr id="7" name="图片 6">
            <a:extLst>
              <a:ext uri="{FF2B5EF4-FFF2-40B4-BE49-F238E27FC236}">
                <a16:creationId xmlns:a16="http://schemas.microsoft.com/office/drawing/2014/main" id="{232605AF-6C80-44CC-8FA9-8758A8836F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469"/>
          <a:stretch/>
        </p:blipFill>
        <p:spPr>
          <a:xfrm>
            <a:off x="4419600" y="677246"/>
            <a:ext cx="4507460" cy="4228282"/>
          </a:xfrm>
          <a:prstGeom prst="rect">
            <a:avLst/>
          </a:prstGeom>
        </p:spPr>
      </p:pic>
      <p:sp>
        <p:nvSpPr>
          <p:cNvPr id="6" name="Google Shape;461;p28"/>
          <p:cNvSpPr txBox="1">
            <a:spLocks noChangeArrowheads="1"/>
          </p:cNvSpPr>
          <p:nvPr/>
        </p:nvSpPr>
        <p:spPr bwMode="auto">
          <a:xfrm>
            <a:off x="2641600" y="546282"/>
            <a:ext cx="3089275" cy="187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73" tIns="121773" rIns="121773" bIns="121773"/>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ts val="600"/>
              </a:spcBef>
              <a:spcAft>
                <a:spcPct val="0"/>
              </a:spcAft>
              <a:buClr>
                <a:srgbClr val="4472C4"/>
              </a:buClr>
              <a:buSzPts val="2600"/>
              <a:buFont typeface="Arial" pitchFamily="34" charset="0"/>
              <a:buNone/>
            </a:pPr>
            <a:r>
              <a:rPr lang="en-US" altLang="en-US" sz="8500" dirty="0" err="1">
                <a:ln>
                  <a:solidFill>
                    <a:srgbClr val="0000FF"/>
                  </a:solidFill>
                </a:ln>
                <a:solidFill>
                  <a:srgbClr val="FFCC00"/>
                </a:solidFill>
                <a:latin typeface="iCiel Cadena" panose="02000503000000020004" pitchFamily="2" charset="0"/>
                <a:cs typeface="Arial-Rounded" pitchFamily="34" charset="0"/>
                <a:sym typeface="Chivo Light"/>
              </a:rPr>
              <a:t>Tiết</a:t>
            </a:r>
            <a:r>
              <a:rPr lang="en-US" altLang="en-US" sz="8500" dirty="0">
                <a:ln>
                  <a:solidFill>
                    <a:srgbClr val="0000FF"/>
                  </a:solidFill>
                </a:ln>
                <a:solidFill>
                  <a:srgbClr val="FFCC00"/>
                </a:solidFill>
                <a:latin typeface="iCiel Cadena" panose="02000503000000020004" pitchFamily="2" charset="0"/>
                <a:cs typeface="Arial-Rounded" pitchFamily="34" charset="0"/>
                <a:sym typeface="Chivo Light"/>
              </a:rPr>
              <a:t> 1</a:t>
            </a:r>
          </a:p>
        </p:txBody>
      </p:sp>
    </p:spTree>
    <p:custDataLst>
      <p:tags r:id="rId1"/>
    </p:custDataLst>
    <p:extLst>
      <p:ext uri="{BB962C8B-B14F-4D97-AF65-F5344CB8AC3E}">
        <p14:creationId xmlns:p14="http://schemas.microsoft.com/office/powerpoint/2010/main" val="140474362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4.xml><?xml version="1.0" encoding="utf-8"?>
<p:tagLst xmlns:a="http://schemas.openxmlformats.org/drawingml/2006/main" xmlns:r="http://schemas.openxmlformats.org/officeDocument/2006/relationships" xmlns:p="http://schemas.openxmlformats.org/presentationml/2006/main">
  <p:tag name="TIMING" val="|0.2|0.2|0.2"/>
</p:tagLst>
</file>

<file path=ppt/tags/tag15.xml><?xml version="1.0" encoding="utf-8"?>
<p:tagLst xmlns:a="http://schemas.openxmlformats.org/drawingml/2006/main" xmlns:r="http://schemas.openxmlformats.org/officeDocument/2006/relationships" xmlns:p="http://schemas.openxmlformats.org/presentationml/2006/main">
  <p:tag name="TIMING" val="|0.2|0.2|0.2"/>
</p:tagLst>
</file>

<file path=ppt/tags/tag16.xml><?xml version="1.0" encoding="utf-8"?>
<p:tagLst xmlns:a="http://schemas.openxmlformats.org/drawingml/2006/main" xmlns:r="http://schemas.openxmlformats.org/officeDocument/2006/relationships" xmlns:p="http://schemas.openxmlformats.org/presentationml/2006/main">
  <p:tag name="TIMING" val="|0.2|0.2|0.2"/>
</p:tagLst>
</file>

<file path=ppt/tags/tag17.xml><?xml version="1.0" encoding="utf-8"?>
<p:tagLst xmlns:a="http://schemas.openxmlformats.org/drawingml/2006/main" xmlns:r="http://schemas.openxmlformats.org/officeDocument/2006/relationships" xmlns:p="http://schemas.openxmlformats.org/presentationml/2006/main">
  <p:tag name="TIMING" val="|0.5|0.4"/>
</p:tagLst>
</file>

<file path=ppt/tags/tag18.xml><?xml version="1.0" encoding="utf-8"?>
<p:tagLst xmlns:a="http://schemas.openxmlformats.org/drawingml/2006/main" xmlns:r="http://schemas.openxmlformats.org/officeDocument/2006/relationships" xmlns:p="http://schemas.openxmlformats.org/presentationml/2006/main">
  <p:tag name="TIMING" val="|0.2|0.2|0.2"/>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TIMING" val="|0.2|0.2|0.2|0.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1855</TotalTime>
  <Words>2657</Words>
  <Application>Microsoft Office PowerPoint</Application>
  <PresentationFormat>On-screen Show (16:9)</PresentationFormat>
  <Paragraphs>190</Paragraphs>
  <Slides>40</Slides>
  <Notes>22</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40</vt:i4>
      </vt:variant>
    </vt:vector>
  </HeadingPairs>
  <TitlesOfParts>
    <vt:vector size="58" baseType="lpstr">
      <vt:lpstr>微软雅黑</vt:lpstr>
      <vt:lpstr>宋体</vt:lpstr>
      <vt:lpstr>Arial</vt:lpstr>
      <vt:lpstr>Arial-Rounded</vt:lpstr>
      <vt:lpstr>Calibri</vt:lpstr>
      <vt:lpstr>Calibri Light</vt:lpstr>
      <vt:lpstr>iCiel Cadena</vt:lpstr>
      <vt:lpstr>SVN-Cookie</vt:lpstr>
      <vt:lpstr>Times New Roman</vt:lpstr>
      <vt:lpstr>Tunga</vt:lpstr>
      <vt:lpstr>VNI-Whimsy</vt:lpstr>
      <vt:lpstr>字魂70号-灵悦黑体</vt:lpstr>
      <vt:lpstr>Office 主题</vt:lpstr>
      <vt:lpstr>1_Office 主题</vt:lpstr>
      <vt:lpstr>3_Office 主题</vt:lpstr>
      <vt:lpstr>4_Office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487</cp:revision>
  <dcterms:created xsi:type="dcterms:W3CDTF">2021-12-15T13:58:02Z</dcterms:created>
  <dcterms:modified xsi:type="dcterms:W3CDTF">2023-01-29T06:35:13Z</dcterms:modified>
</cp:coreProperties>
</file>