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686" r:id="rId3"/>
    <p:sldMasterId id="2147483698" r:id="rId4"/>
  </p:sldMasterIdLst>
  <p:notesMasterIdLst>
    <p:notesMasterId r:id="rId20"/>
  </p:notesMasterIdLst>
  <p:sldIdLst>
    <p:sldId id="314" r:id="rId5"/>
    <p:sldId id="291" r:id="rId6"/>
    <p:sldId id="487" r:id="rId7"/>
    <p:sldId id="751" r:id="rId8"/>
    <p:sldId id="488" r:id="rId9"/>
    <p:sldId id="490" r:id="rId10"/>
    <p:sldId id="498" r:id="rId11"/>
    <p:sldId id="752" r:id="rId12"/>
    <p:sldId id="491" r:id="rId13"/>
    <p:sldId id="258" r:id="rId14"/>
    <p:sldId id="261" r:id="rId15"/>
    <p:sldId id="257" r:id="rId16"/>
    <p:sldId id="256" r:id="rId17"/>
    <p:sldId id="259" r:id="rId18"/>
    <p:sldId id="49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4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1A205-C963-4D18-B11F-12F096FC0852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13AEF7-A87C-496E-BA74-1F8C3BC62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848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8F867-0927-4CBC-BCAD-2FB43950E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A2FFA5-A1CF-43BF-9155-67A02D805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72C62-B899-46B9-967B-092B8E3EAD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440F4-8846-4DD9-83B9-F3B6D504D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395D1-6ED1-4D3D-A610-DA921C31D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02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342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31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44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91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9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81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11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47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13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54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9D0D1-ED57-49E7-97E9-5DEF90BB5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32CDD-335E-41C1-8BB5-25C944D9A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555B4-39E9-4CFB-80D6-13A0DE271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01ED-F01E-4752-8965-1F0A71E30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7E2FA-AB7F-4FE1-8754-59AC8881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694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05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9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323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996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6808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89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22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71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76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30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7668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77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658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598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7706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96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7564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F3B5-650B-4350-89B3-33BB16082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24FC80-96C0-4DDB-ADEE-E7CD1D361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7A3F5-8341-4758-A425-43A2CAE6B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55DF0A-22CD-4AF2-B4B6-76A9DF889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93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162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F0F76-4C80-4CFE-B00B-638CA1AA0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E7D1B-D98C-4AA3-9B60-70D38ADB5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6D40AC-9954-44AC-8E9D-914A2697A7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42182-6BB0-4D84-8D70-E6E176C96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CF13B-018C-4518-801D-D877F2FD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D5233-57D2-4F11-B34D-6C3F62A63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65991D-5FE5-44B2-8210-F374A316CA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193FB2-0F0D-4FB9-89C0-12D4DFE527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9BBB05-470D-446F-9492-8FEF308849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0AB037-BE25-4448-8397-03475AB980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9475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0AB83-9653-4EA4-80E9-AF9418E82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67F6A1-81F4-46B5-8792-698B549349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3CF7BF-F201-4643-98F0-17FB45309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E5324-741A-4190-99DD-74F469DD85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6D150-D17B-42A7-8E32-E4BE764B4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7E6CB-A7A8-46A9-B0EE-4C7A23E8B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82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6244F-52DF-4458-BD8B-CE5D79D27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3CF1A-C8DD-4CA3-BFA5-CDECB945A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96CCF-1A83-4EAC-9BF7-4B0C517176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FC7B4C-3217-4B67-8C14-4F11F850C7D6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43605-4315-4BEF-836C-D954B4753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95C39-334C-4757-992F-CE818605F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647663-4707-4A75-968D-E53FE4616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08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28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61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71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763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1.png"/><Relationship Id="rId18" Type="http://schemas.openxmlformats.org/officeDocument/2006/relationships/image" Target="../media/image33.png"/><Relationship Id="rId3" Type="http://schemas.openxmlformats.org/officeDocument/2006/relationships/slide" Target="slide11.xml"/><Relationship Id="rId21" Type="http://schemas.microsoft.com/office/2007/relationships/hdphoto" Target="../media/hdphoto7.wdp"/><Relationship Id="rId7" Type="http://schemas.openxmlformats.org/officeDocument/2006/relationships/image" Target="../media/image29.png"/><Relationship Id="rId12" Type="http://schemas.openxmlformats.org/officeDocument/2006/relationships/slide" Target="slide14.xml"/><Relationship Id="rId17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12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slide" Target="slide7.xml"/><Relationship Id="rId10" Type="http://schemas.openxmlformats.org/officeDocument/2006/relationships/image" Target="../media/image30.png"/><Relationship Id="rId19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openxmlformats.org/officeDocument/2006/relationships/slide" Target="slide13.xml"/><Relationship Id="rId1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slide" Target="slide10.xml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134" y="2857655"/>
            <a:ext cx="2723980" cy="3391078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  <a:extLst>
              <a:ext uri="{FF2B5EF4-FFF2-40B4-BE49-F238E27FC236}">
                <a16:creationId xmlns:a16="http://schemas.microsoft.com/office/drawing/2014/main" id="{B3DB22F1-1F6C-D25A-91CB-929503DC33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2449" y="2641222"/>
            <a:ext cx="2834641" cy="3528841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885950" y="770017"/>
              <a:ext cx="10306050" cy="8070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 số 5,6,7 lập các số có 2 chữ số khác nhau.</a:t>
              </a:r>
              <a:endParaRPr lang="en-US" sz="3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9"/>
            <a:ext cx="9306480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289677" y="3935286"/>
              <a:ext cx="7022967" cy="8973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56, 65, 67, 76, 57, 76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016103" y="2523340"/>
              <a:ext cx="6159415" cy="74641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56, 65, 67, 76, 57, 75</a:t>
              </a:r>
              <a:endParaRPr kumimoji="0" lang="vi-VN" sz="4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1"/>
            <a:ext cx="8973766" cy="1625767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451784" y="5564860"/>
              <a:ext cx="6257925" cy="79684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55, 65, 67, 76, 57, 75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8524779" y="381258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2647950" y="722392"/>
              <a:ext cx="9031069" cy="99254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 vuông có mấy góc vuông?</a:t>
              </a:r>
              <a:endPara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25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25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178312"/>
            <a:ext cx="13579140" cy="2441764"/>
            <a:chOff x="-693571" y="178312"/>
            <a:chExt cx="13579140" cy="24417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122586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76 : 3 = ?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44" y="178312"/>
              <a:ext cx="2134160" cy="2441764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3178696-FBF2-7D22-7DAF-B42FB1164B24}"/>
              </a:ext>
            </a:extLst>
          </p:cNvPr>
          <p:cNvGrpSpPr/>
          <p:nvPr/>
        </p:nvGrpSpPr>
        <p:grpSpPr>
          <a:xfrm>
            <a:off x="1892879" y="3745121"/>
            <a:ext cx="8546543" cy="1364750"/>
            <a:chOff x="2098496" y="3659454"/>
            <a:chExt cx="8546543" cy="119878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0177BB-906D-74D1-7AFC-72E2157824D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9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1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1DAFA5-A135-FCE4-69AC-CAE9E20165F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3750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 chia.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FC26B6-BB1B-DD2F-8E82-1467A38453BB}"/>
              </a:ext>
            </a:extLst>
          </p:cNvPr>
          <p:cNvGrpSpPr/>
          <p:nvPr/>
        </p:nvGrpSpPr>
        <p:grpSpPr>
          <a:xfrm>
            <a:off x="573990" y="2142550"/>
            <a:ext cx="8819884" cy="1507248"/>
            <a:chOff x="1861723" y="2134893"/>
            <a:chExt cx="8819884" cy="127071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89FA5BC-7F7C-2DC5-D15F-5E162619542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3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5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3D0082-927F-D30B-D3D1-28AAB9BD0C0A}"/>
                </a:ext>
              </a:extLst>
            </p:cNvPr>
            <p:cNvSpPr txBox="1"/>
            <p:nvPr/>
          </p:nvSpPr>
          <p:spPr>
            <a:xfrm>
              <a:off x="3173683" y="2523340"/>
              <a:ext cx="6001835" cy="80382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hỏ hơn số chia.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625102D-5500-22E0-29DA-7DDFF1B6F6EC}"/>
              </a:ext>
            </a:extLst>
          </p:cNvPr>
          <p:cNvGrpSpPr/>
          <p:nvPr/>
        </p:nvGrpSpPr>
        <p:grpSpPr>
          <a:xfrm>
            <a:off x="3013354" y="5104039"/>
            <a:ext cx="8973766" cy="1673529"/>
            <a:chOff x="1612674" y="5184381"/>
            <a:chExt cx="8973766" cy="140905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F75F6AB-0252-BA27-7850-0ACECE8479F8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2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4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2501E40-91D2-B624-851A-338BA3BB697D}"/>
                </a:ext>
              </a:extLst>
            </p:cNvPr>
            <p:cNvSpPr txBox="1"/>
            <p:nvPr/>
          </p:nvSpPr>
          <p:spPr>
            <a:xfrm>
              <a:off x="3237996" y="5564860"/>
              <a:ext cx="5945690" cy="80277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hơn số chia.</a:t>
              </a:r>
            </a:p>
          </p:txBody>
        </p:sp>
      </p:grpSp>
      <p:grpSp>
        <p:nvGrpSpPr>
          <p:cNvPr id="65" name="Google Shape;1408;p39">
            <a:extLst>
              <a:ext uri="{FF2B5EF4-FFF2-40B4-BE49-F238E27FC236}">
                <a16:creationId xmlns:a16="http://schemas.microsoft.com/office/drawing/2014/main" id="{BEDD8ADA-6828-8FED-9236-0B65D628A81C}"/>
              </a:ext>
            </a:extLst>
          </p:cNvPr>
          <p:cNvGrpSpPr/>
          <p:nvPr/>
        </p:nvGrpSpPr>
        <p:grpSpPr>
          <a:xfrm flipH="1">
            <a:off x="7655577" y="2060612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>
              <a:extLst>
                <a:ext uri="{FF2B5EF4-FFF2-40B4-BE49-F238E27FC236}">
                  <a16:creationId xmlns:a16="http://schemas.microsoft.com/office/drawing/2014/main" id="{252848C1-3B5F-3949-880A-0814330A614B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" name="Google Shape;1410;p39">
              <a:extLst>
                <a:ext uri="{FF2B5EF4-FFF2-40B4-BE49-F238E27FC236}">
                  <a16:creationId xmlns:a16="http://schemas.microsoft.com/office/drawing/2014/main" id="{E4E62BEB-130F-F168-254E-CD2BF7302FB9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" name="Google Shape;1411;p39">
              <a:extLst>
                <a:ext uri="{FF2B5EF4-FFF2-40B4-BE49-F238E27FC236}">
                  <a16:creationId xmlns:a16="http://schemas.microsoft.com/office/drawing/2014/main" id="{55036A3E-BBF9-A10B-6D7A-B99DB22D5B47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9" name="Google Shape;1412;p39">
              <a:extLst>
                <a:ext uri="{FF2B5EF4-FFF2-40B4-BE49-F238E27FC236}">
                  <a16:creationId xmlns:a16="http://schemas.microsoft.com/office/drawing/2014/main" id="{55F1A6A3-8547-798A-A2EA-B9A09D69C13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0" name="Google Shape;1413;p39">
              <a:extLst>
                <a:ext uri="{FF2B5EF4-FFF2-40B4-BE49-F238E27FC236}">
                  <a16:creationId xmlns:a16="http://schemas.microsoft.com/office/drawing/2014/main" id="{5680452A-1598-35BC-AF87-EBCECD7FF6B7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1" name="Google Shape;1414;p39">
              <a:extLst>
                <a:ext uri="{FF2B5EF4-FFF2-40B4-BE49-F238E27FC236}">
                  <a16:creationId xmlns:a16="http://schemas.microsoft.com/office/drawing/2014/main" id="{1E2A4A55-0A44-D67D-C21D-E6AD96BA9E3B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2" name="Google Shape;1415;p39">
              <a:extLst>
                <a:ext uri="{FF2B5EF4-FFF2-40B4-BE49-F238E27FC236}">
                  <a16:creationId xmlns:a16="http://schemas.microsoft.com/office/drawing/2014/main" id="{A2C914E5-3ECB-1E65-89BC-083824B88514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" name="Google Shape;1416;p39">
              <a:extLst>
                <a:ext uri="{FF2B5EF4-FFF2-40B4-BE49-F238E27FC236}">
                  <a16:creationId xmlns:a16="http://schemas.microsoft.com/office/drawing/2014/main" id="{11CF964B-BCDE-6F47-0157-E27941EC603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" name="Google Shape;1417;p39">
              <a:extLst>
                <a:ext uri="{FF2B5EF4-FFF2-40B4-BE49-F238E27FC236}">
                  <a16:creationId xmlns:a16="http://schemas.microsoft.com/office/drawing/2014/main" id="{37CF1DFC-BDB1-6EE7-F9DD-A18696FA6B19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5" name="Google Shape;1418;p39">
              <a:extLst>
                <a:ext uri="{FF2B5EF4-FFF2-40B4-BE49-F238E27FC236}">
                  <a16:creationId xmlns:a16="http://schemas.microsoft.com/office/drawing/2014/main" id="{DD6E95CA-419D-9033-2286-14F1C1CA687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6" name="Google Shape;1419;p39">
              <a:extLst>
                <a:ext uri="{FF2B5EF4-FFF2-40B4-BE49-F238E27FC236}">
                  <a16:creationId xmlns:a16="http://schemas.microsoft.com/office/drawing/2014/main" id="{CE6C3633-02B7-2C91-C074-772BE740F74D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7" name="Google Shape;1420;p39">
              <a:extLst>
                <a:ext uri="{FF2B5EF4-FFF2-40B4-BE49-F238E27FC236}">
                  <a16:creationId xmlns:a16="http://schemas.microsoft.com/office/drawing/2014/main" id="{466F0096-28A7-D5BE-0C26-1516E99185A4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8" name="Google Shape;1421;p39">
              <a:extLst>
                <a:ext uri="{FF2B5EF4-FFF2-40B4-BE49-F238E27FC236}">
                  <a16:creationId xmlns:a16="http://schemas.microsoft.com/office/drawing/2014/main" id="{275CE720-BB1F-7DA3-9808-47E3725CCEE2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9" name="Google Shape;1422;p39">
              <a:extLst>
                <a:ext uri="{FF2B5EF4-FFF2-40B4-BE49-F238E27FC236}">
                  <a16:creationId xmlns:a16="http://schemas.microsoft.com/office/drawing/2014/main" id="{8404AC52-0D63-2FCD-3000-3B45EEB1783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80" name="Google Shape;118;p4">
            <a:extLst>
              <a:ext uri="{FF2B5EF4-FFF2-40B4-BE49-F238E27FC236}">
                <a16:creationId xmlns:a16="http://schemas.microsoft.com/office/drawing/2014/main" id="{AB5A5940-A5D4-B7CF-AF26-B176D51424EE}"/>
              </a:ext>
            </a:extLst>
          </p:cNvPr>
          <p:cNvSpPr/>
          <p:nvPr/>
        </p:nvSpPr>
        <p:spPr>
          <a:xfrm rot="19980337">
            <a:off x="9387756" y="36808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864B087-8FB6-03B4-0741-5C128A8BE42A}"/>
              </a:ext>
            </a:extLst>
          </p:cNvPr>
          <p:cNvGrpSpPr/>
          <p:nvPr/>
        </p:nvGrpSpPr>
        <p:grpSpPr>
          <a:xfrm>
            <a:off x="-693571" y="126048"/>
            <a:ext cx="13579140" cy="2378016"/>
            <a:chOff x="-693571" y="126048"/>
            <a:chExt cx="13579140" cy="23780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3D5523-A4D6-F86B-D20B-8A56B42B9755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EE689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1997B3-4618-AD17-DC50-76DF37C019CE}"/>
                </a:ext>
              </a:extLst>
            </p:cNvPr>
            <p:cNvSpPr txBox="1"/>
            <p:nvPr/>
          </p:nvSpPr>
          <p:spPr>
            <a:xfrm>
              <a:off x="2400300" y="446167"/>
              <a:ext cx="9278719" cy="150551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30480" algn="just">
                <a:lnSpc>
                  <a:spcPct val="120000"/>
                </a:lnSpc>
                <a:spcBef>
                  <a:spcPts val="0"/>
                </a:spcBef>
                <a:spcAft>
                  <a:spcPts val="1200"/>
                </a:spcAft>
              </a:pP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chia?</a:t>
              </a:r>
            </a:p>
          </p:txBody>
        </p:sp>
        <p:pic>
          <p:nvPicPr>
            <p:cNvPr id="81" name="Picture 80">
              <a:hlinkClick r:id="rId4" action="ppaction://hlinksldjump"/>
              <a:extLst>
                <a:ext uri="{FF2B5EF4-FFF2-40B4-BE49-F238E27FC236}">
                  <a16:creationId xmlns:a16="http://schemas.microsoft.com/office/drawing/2014/main" id="{0AEF6019-3EDF-269D-A0FB-7BA103773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366" y="126048"/>
              <a:ext cx="2111247" cy="2378016"/>
            </a:xfrm>
            <a:prstGeom prst="rect">
              <a:avLst/>
            </a:prstGeom>
          </p:spPr>
        </p:pic>
      </p:grpSp>
      <p:sp>
        <p:nvSpPr>
          <p:cNvPr id="83" name="Google Shape;118;p4">
            <a:extLst>
              <a:ext uri="{FF2B5EF4-FFF2-40B4-BE49-F238E27FC236}">
                <a16:creationId xmlns:a16="http://schemas.microsoft.com/office/drawing/2014/main" id="{C01D829A-2B32-4827-618D-99641C9A716C}"/>
              </a:ext>
            </a:extLst>
          </p:cNvPr>
          <p:cNvSpPr/>
          <p:nvPr/>
        </p:nvSpPr>
        <p:spPr>
          <a:xfrm rot="19980337">
            <a:off x="10125552" y="532301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53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0" grpId="0" animBg="1"/>
      <p:bldP spid="8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67F842A-667D-4FB6-A784-A98C997785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0F1934-B358-466B-9355-E9F8D583E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41" y="876300"/>
            <a:ext cx="10681118" cy="5767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79AAA0-4441-4052-9CE3-C60C89391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439" y="3519416"/>
            <a:ext cx="3305523" cy="3124200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0E549710-15E6-40A5-838A-C87F37E04A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0" y="2938602"/>
            <a:ext cx="2399609" cy="36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0432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BFE032D-036F-4A4B-8C33-CEA6E19DC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6"/>
            <a:ext cx="12192000" cy="68586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7DC9A6-4910-4432-A7B5-3C6F66B47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192" y="2162319"/>
            <a:ext cx="3305523" cy="3124200"/>
          </a:xfrm>
          <a:prstGeom prst="rect">
            <a:avLst/>
          </a:prstGeom>
        </p:spPr>
      </p:pic>
      <p:pic>
        <p:nvPicPr>
          <p:cNvPr id="28" name="Picture 24">
            <a:extLst>
              <a:ext uri="{FF2B5EF4-FFF2-40B4-BE49-F238E27FC236}">
                <a16:creationId xmlns:a16="http://schemas.microsoft.com/office/drawing/2014/main" id="{36210CEC-D9F4-482E-AA60-0188C3896A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" y="1626147"/>
            <a:ext cx="2399609" cy="360504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28C98F-06F9-416D-9625-7EF3A05645F1}"/>
              </a:ext>
            </a:extLst>
          </p:cNvPr>
          <p:cNvSpPr/>
          <p:nvPr/>
        </p:nvSpPr>
        <p:spPr>
          <a:xfrm>
            <a:off x="1615374" y="204486"/>
            <a:ext cx="9287088" cy="4871126"/>
          </a:xfrm>
          <a:custGeom>
            <a:avLst/>
            <a:gdLst>
              <a:gd name="connsiteX0" fmla="*/ 0 w 9287088"/>
              <a:gd name="connsiteY0" fmla="*/ 485749 h 4871126"/>
              <a:gd name="connsiteX1" fmla="*/ 485749 w 9287088"/>
              <a:gd name="connsiteY1" fmla="*/ 0 h 4871126"/>
              <a:gd name="connsiteX2" fmla="*/ 8801339 w 9287088"/>
              <a:gd name="connsiteY2" fmla="*/ 0 h 4871126"/>
              <a:gd name="connsiteX3" fmla="*/ 9287088 w 9287088"/>
              <a:gd name="connsiteY3" fmla="*/ 485749 h 4871126"/>
              <a:gd name="connsiteX4" fmla="*/ 9287088 w 9287088"/>
              <a:gd name="connsiteY4" fmla="*/ 4385377 h 4871126"/>
              <a:gd name="connsiteX5" fmla="*/ 8801339 w 9287088"/>
              <a:gd name="connsiteY5" fmla="*/ 4871126 h 4871126"/>
              <a:gd name="connsiteX6" fmla="*/ 485749 w 9287088"/>
              <a:gd name="connsiteY6" fmla="*/ 4871126 h 4871126"/>
              <a:gd name="connsiteX7" fmla="*/ 0 w 9287088"/>
              <a:gd name="connsiteY7" fmla="*/ 4385377 h 4871126"/>
              <a:gd name="connsiteX8" fmla="*/ 0 w 9287088"/>
              <a:gd name="connsiteY8" fmla="*/ 485749 h 487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87088" h="4871126" fill="none" extrusionOk="0">
                <a:moveTo>
                  <a:pt x="0" y="485749"/>
                </a:moveTo>
                <a:cubicBezTo>
                  <a:pt x="1310" y="252947"/>
                  <a:pt x="225000" y="12626"/>
                  <a:pt x="485749" y="0"/>
                </a:cubicBezTo>
                <a:cubicBezTo>
                  <a:pt x="1857755" y="72427"/>
                  <a:pt x="6007004" y="61419"/>
                  <a:pt x="8801339" y="0"/>
                </a:cubicBezTo>
                <a:cubicBezTo>
                  <a:pt x="9065726" y="-26742"/>
                  <a:pt x="9279826" y="215280"/>
                  <a:pt x="9287088" y="485749"/>
                </a:cubicBezTo>
                <a:cubicBezTo>
                  <a:pt x="9387964" y="1605468"/>
                  <a:pt x="9179775" y="2827345"/>
                  <a:pt x="9287088" y="4385377"/>
                </a:cubicBezTo>
                <a:cubicBezTo>
                  <a:pt x="9289729" y="4640243"/>
                  <a:pt x="9063970" y="4864802"/>
                  <a:pt x="8801339" y="4871126"/>
                </a:cubicBezTo>
                <a:cubicBezTo>
                  <a:pt x="5763782" y="4900953"/>
                  <a:pt x="3337166" y="4791820"/>
                  <a:pt x="485749" y="4871126"/>
                </a:cubicBezTo>
                <a:cubicBezTo>
                  <a:pt x="257334" y="4866620"/>
                  <a:pt x="-39490" y="4661458"/>
                  <a:pt x="0" y="4385377"/>
                </a:cubicBezTo>
                <a:cubicBezTo>
                  <a:pt x="50037" y="3350220"/>
                  <a:pt x="770" y="1813746"/>
                  <a:pt x="0" y="485749"/>
                </a:cubicBezTo>
                <a:close/>
              </a:path>
              <a:path w="9287088" h="4871126" stroke="0" extrusionOk="0">
                <a:moveTo>
                  <a:pt x="0" y="485749"/>
                </a:moveTo>
                <a:cubicBezTo>
                  <a:pt x="32440" y="226319"/>
                  <a:pt x="239895" y="46707"/>
                  <a:pt x="485749" y="0"/>
                </a:cubicBezTo>
                <a:cubicBezTo>
                  <a:pt x="3786653" y="123000"/>
                  <a:pt x="7680857" y="-96860"/>
                  <a:pt x="8801339" y="0"/>
                </a:cubicBezTo>
                <a:cubicBezTo>
                  <a:pt x="9035621" y="-25905"/>
                  <a:pt x="9296145" y="199217"/>
                  <a:pt x="9287088" y="485749"/>
                </a:cubicBezTo>
                <a:cubicBezTo>
                  <a:pt x="9290261" y="1425780"/>
                  <a:pt x="9381355" y="2742003"/>
                  <a:pt x="9287088" y="4385377"/>
                </a:cubicBezTo>
                <a:cubicBezTo>
                  <a:pt x="9261706" y="4662844"/>
                  <a:pt x="9048318" y="4867641"/>
                  <a:pt x="8801339" y="4871126"/>
                </a:cubicBezTo>
                <a:cubicBezTo>
                  <a:pt x="6653999" y="4710419"/>
                  <a:pt x="1851765" y="4910793"/>
                  <a:pt x="485749" y="4871126"/>
                </a:cubicBezTo>
                <a:cubicBezTo>
                  <a:pt x="209796" y="4869575"/>
                  <a:pt x="-44208" y="4633621"/>
                  <a:pt x="0" y="4385377"/>
                </a:cubicBezTo>
                <a:cubicBezTo>
                  <a:pt x="32216" y="2834182"/>
                  <a:pt x="57206" y="1399110"/>
                  <a:pt x="0" y="48574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54FA25-1CDE-4AA9-BF60-442EDE426E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6048" y="1003477"/>
            <a:ext cx="2633826" cy="856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5C5C28-D3FD-4ACE-AEA2-4251139E2B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1859" y="2979002"/>
            <a:ext cx="2109399" cy="853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B46797-025D-4CD7-9CA7-C05EB12DF5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8263" y="1814640"/>
            <a:ext cx="838882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4200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9810FF4-FB49-41DE-ABAF-EBA6D60735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75">
            <a:extLst>
              <a:ext uri="{FF2B5EF4-FFF2-40B4-BE49-F238E27FC236}">
                <a16:creationId xmlns:a16="http://schemas.microsoft.com/office/drawing/2014/main" id="{66FDD1E6-AE8C-42EE-88B1-B30F1D625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99" y="2096122"/>
            <a:ext cx="6216202" cy="3524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4A3E05-D575-42D0-A9A5-D47914473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982" y="2882976"/>
            <a:ext cx="6596444" cy="2139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E9932D-98B8-49B9-8A76-F2A25707B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46" y="3460757"/>
            <a:ext cx="3305523" cy="3124200"/>
          </a:xfrm>
          <a:prstGeom prst="rect">
            <a:avLst/>
          </a:prstGeom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94D18073-D709-46EC-A7C7-91D6A6D62D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94145" y="2979909"/>
            <a:ext cx="2399609" cy="36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7549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15640" y="-196850"/>
            <a:ext cx="5636895" cy="2044700"/>
            <a:chOff x="3599" y="-390"/>
            <a:chExt cx="11532" cy="3220"/>
          </a:xfrm>
        </p:grpSpPr>
        <p:grpSp>
          <p:nvGrpSpPr>
            <p:cNvPr id="80" name="Group 79"/>
            <p:cNvGrpSpPr/>
            <p:nvPr/>
          </p:nvGrpSpPr>
          <p:grpSpPr>
            <a:xfrm>
              <a:off x="3599" y="-390"/>
              <a:ext cx="11532" cy="3220"/>
              <a:chOff x="3370" y="-182"/>
              <a:chExt cx="11532" cy="3220"/>
            </a:xfrm>
          </p:grpSpPr>
          <p:sp>
            <p:nvSpPr>
              <p:cNvPr id="77" name="Google Shape;4238;p45"/>
              <p:cNvSpPr/>
              <p:nvPr/>
            </p:nvSpPr>
            <p:spPr>
              <a:xfrm rot="599">
                <a:off x="3370" y="786"/>
                <a:ext cx="11532" cy="2252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38" name="Google Shape;4238;p45"/>
              <p:cNvSpPr/>
              <p:nvPr/>
            </p:nvSpPr>
            <p:spPr>
              <a:xfrm rot="599">
                <a:off x="3632" y="786"/>
                <a:ext cx="11009" cy="2113"/>
              </a:xfrm>
              <a:prstGeom prst="rect">
                <a:avLst/>
              </a:prstGeom>
              <a:solidFill>
                <a:srgbClr val="FCDF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24" name="Google Shape;4324;p45"/>
              <p:cNvSpPr/>
              <p:nvPr/>
            </p:nvSpPr>
            <p:spPr>
              <a:xfrm rot="2153968">
                <a:off x="7746" y="-182"/>
                <a:ext cx="2676" cy="1864"/>
              </a:xfrm>
              <a:custGeom>
                <a:avLst/>
                <a:gdLst/>
                <a:ahLst/>
                <a:cxnLst/>
                <a:rect l="l" t="t" r="r" b="b"/>
                <a:pathLst>
                  <a:path w="25370" h="21060" extrusionOk="0">
                    <a:moveTo>
                      <a:pt x="20833" y="1"/>
                    </a:moveTo>
                    <a:lnTo>
                      <a:pt x="1" y="14443"/>
                    </a:lnTo>
                    <a:cubicBezTo>
                      <a:pt x="1" y="14443"/>
                      <a:pt x="1097" y="14443"/>
                      <a:pt x="1513" y="14972"/>
                    </a:cubicBezTo>
                    <a:cubicBezTo>
                      <a:pt x="1891" y="15540"/>
                      <a:pt x="1551" y="16371"/>
                      <a:pt x="1551" y="16371"/>
                    </a:cubicBezTo>
                    <a:cubicBezTo>
                      <a:pt x="1551" y="16371"/>
                      <a:pt x="2647" y="16371"/>
                      <a:pt x="3063" y="16938"/>
                    </a:cubicBezTo>
                    <a:cubicBezTo>
                      <a:pt x="3479" y="17543"/>
                      <a:pt x="3139" y="18867"/>
                      <a:pt x="3139" y="18867"/>
                    </a:cubicBezTo>
                    <a:cubicBezTo>
                      <a:pt x="3139" y="18867"/>
                      <a:pt x="4349" y="19018"/>
                      <a:pt x="4613" y="19396"/>
                    </a:cubicBezTo>
                    <a:cubicBezTo>
                      <a:pt x="4878" y="19774"/>
                      <a:pt x="4727" y="21060"/>
                      <a:pt x="4727" y="21060"/>
                    </a:cubicBezTo>
                    <a:lnTo>
                      <a:pt x="25370" y="6768"/>
                    </a:lnTo>
                    <a:cubicBezTo>
                      <a:pt x="23442" y="6579"/>
                      <a:pt x="23782" y="4575"/>
                      <a:pt x="23782" y="4575"/>
                    </a:cubicBezTo>
                    <a:cubicBezTo>
                      <a:pt x="23782" y="4575"/>
                      <a:pt x="22912" y="4235"/>
                      <a:pt x="22459" y="3819"/>
                    </a:cubicBezTo>
                    <a:cubicBezTo>
                      <a:pt x="22043" y="3403"/>
                      <a:pt x="22345" y="2156"/>
                      <a:pt x="22345" y="2156"/>
                    </a:cubicBezTo>
                    <a:cubicBezTo>
                      <a:pt x="22345" y="2156"/>
                      <a:pt x="21173" y="2118"/>
                      <a:pt x="20795" y="1626"/>
                    </a:cubicBezTo>
                    <a:cubicBezTo>
                      <a:pt x="20455" y="1135"/>
                      <a:pt x="20833" y="1"/>
                      <a:pt x="20833" y="1"/>
                    </a:cubicBezTo>
                    <a:close/>
                  </a:path>
                </a:pathLst>
              </a:custGeom>
              <a:solidFill>
                <a:srgbClr val="F46A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04" name="Picture 10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8259" y="-10"/>
              <a:ext cx="2552" cy="128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87" name="Picture 86" descr="Picture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50" y="611505"/>
            <a:ext cx="5175250" cy="1042670"/>
          </a:xfrm>
          <a:prstGeom prst="rect">
            <a:avLst/>
          </a:prstGeom>
        </p:spPr>
      </p:pic>
      <p:pic>
        <p:nvPicPr>
          <p:cNvPr id="90" name="图片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-265430" y="1102995"/>
            <a:ext cx="11946890" cy="5755005"/>
          </a:xfrm>
          <a:prstGeom prst="rect">
            <a:avLst/>
          </a:prstGeom>
        </p:spPr>
      </p:pic>
      <p:sp>
        <p:nvSpPr>
          <p:cNvPr id="91" name="Text Box 90"/>
          <p:cNvSpPr txBox="1"/>
          <p:nvPr/>
        </p:nvSpPr>
        <p:spPr>
          <a:xfrm>
            <a:off x="1260377" y="2445688"/>
            <a:ext cx="97537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Luật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chơi: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 1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chu vi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tam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giác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giác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- 1 HS kia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ứng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Tổ nào có tất cả thành viên viết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xong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chính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xác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thì thắng lượt.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3" tmFilter="0, 0; 0.125,0.2665; 0.25,0.4; 0.375,0.465; 0.5,0.5;  0.625,0.535; 0.75,0.6; 0.875,0.7335; 1,1">
                                          <p:stCondLst>
                                            <p:cond delay="333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3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4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2" decel="50000">
                                          <p:stCondLst>
                                            <p:cond delay="33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4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2" decel="50000">
                                          <p:stCondLst>
                                            <p:cond delay="67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4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2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4">
                                          <p:stCondLst>
                                            <p:cond delay="90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2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3" tmFilter="0, 0; 0.125,0.2665; 0.25,0.4; 0.375,0.465; 0.5,0.5;  0.625,0.535; 0.75,0.6; 0.875,0.7335; 1,1">
                                          <p:stCondLst>
                                            <p:cond delay="33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4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2" decel="50000">
                                          <p:stCondLst>
                                            <p:cond delay="33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4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2" decel="50000">
                                          <p:stCondLst>
                                            <p:cond delay="67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4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2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4">
                                          <p:stCondLst>
                                            <p:cond delay="90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2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67F842A-667D-4FB6-A784-A98C997785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63C41-4FEF-4860-ADED-7F567964B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240" y="1664055"/>
            <a:ext cx="6602540" cy="3529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E2FD18-A47B-43FF-ADC5-6A7D9ED4A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826" y="3343419"/>
            <a:ext cx="3305523" cy="3124200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11FB6DA0-3BBD-427B-A0E9-05EEDC195B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5631" y="2807247"/>
            <a:ext cx="2399609" cy="360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8906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DFCDDEE-710D-4B8A-895A-E78C62EBD543}"/>
              </a:ext>
            </a:extLst>
          </p:cNvPr>
          <p:cNvSpPr/>
          <p:nvPr/>
        </p:nvSpPr>
        <p:spPr bwMode="auto">
          <a:xfrm>
            <a:off x="242497" y="444656"/>
            <a:ext cx="619565" cy="619565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214" tIns="45607" rIns="91214" bIns="45607" numCol="1" rtlCol="0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CF3D35E-B6B3-4C1D-8B15-80FA6F1766AC}"/>
              </a:ext>
            </a:extLst>
          </p:cNvPr>
          <p:cNvSpPr/>
          <p:nvPr/>
        </p:nvSpPr>
        <p:spPr>
          <a:xfrm>
            <a:off x="1047750" y="323850"/>
            <a:ext cx="5772150" cy="9810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4DEC2-BB70-4646-93DE-552D00FF6E82}"/>
              </a:ext>
            </a:extLst>
          </p:cNvPr>
          <p:cNvSpPr txBox="1"/>
          <p:nvPr/>
        </p:nvSpPr>
        <p:spPr>
          <a:xfrm>
            <a:off x="1038225" y="495300"/>
            <a:ext cx="106870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B2643C-8719-4DF5-BEC6-8F90350CC269}"/>
              </a:ext>
            </a:extLst>
          </p:cNvPr>
          <p:cNvSpPr txBox="1"/>
          <p:nvPr/>
        </p:nvSpPr>
        <p:spPr>
          <a:xfrm>
            <a:off x="400050" y="1762125"/>
            <a:ext cx="6934200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a) Lấy các thẻ số 2, 3, 4.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b) Lập các số có hai chữ số khác nhau.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c) Lấy các số vừa lập được chia cho 2 hoặc cho 3 rồi nêu nhận xét về thương và số dư trong các phép chia đó.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D16C68-95C3-4DF7-ACA5-B2BBEC98C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205" y="2152649"/>
            <a:ext cx="4585519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88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657225" y="485774"/>
            <a:ext cx="10662194" cy="6276976"/>
          </a:xfrm>
          <a:custGeom>
            <a:avLst/>
            <a:gdLst>
              <a:gd name="connsiteX0" fmla="*/ 0 w 10662194"/>
              <a:gd name="connsiteY0" fmla="*/ 625940 h 6276976"/>
              <a:gd name="connsiteX1" fmla="*/ 625940 w 10662194"/>
              <a:gd name="connsiteY1" fmla="*/ 0 h 6276976"/>
              <a:gd name="connsiteX2" fmla="*/ 10036254 w 10662194"/>
              <a:gd name="connsiteY2" fmla="*/ 0 h 6276976"/>
              <a:gd name="connsiteX3" fmla="*/ 10662194 w 10662194"/>
              <a:gd name="connsiteY3" fmla="*/ 625940 h 6276976"/>
              <a:gd name="connsiteX4" fmla="*/ 10662194 w 10662194"/>
              <a:gd name="connsiteY4" fmla="*/ 5651036 h 6276976"/>
              <a:gd name="connsiteX5" fmla="*/ 10036254 w 10662194"/>
              <a:gd name="connsiteY5" fmla="*/ 6276976 h 6276976"/>
              <a:gd name="connsiteX6" fmla="*/ 625940 w 10662194"/>
              <a:gd name="connsiteY6" fmla="*/ 6276976 h 6276976"/>
              <a:gd name="connsiteX7" fmla="*/ 0 w 10662194"/>
              <a:gd name="connsiteY7" fmla="*/ 5651036 h 6276976"/>
              <a:gd name="connsiteX8" fmla="*/ 0 w 10662194"/>
              <a:gd name="connsiteY8" fmla="*/ 625940 h 6276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2194" h="6276976" fill="none" extrusionOk="0">
                <a:moveTo>
                  <a:pt x="0" y="625940"/>
                </a:moveTo>
                <a:cubicBezTo>
                  <a:pt x="377" y="290455"/>
                  <a:pt x="300929" y="34718"/>
                  <a:pt x="625940" y="0"/>
                </a:cubicBezTo>
                <a:cubicBezTo>
                  <a:pt x="2957338" y="72427"/>
                  <a:pt x="6161850" y="61419"/>
                  <a:pt x="10036254" y="0"/>
                </a:cubicBezTo>
                <a:cubicBezTo>
                  <a:pt x="10375514" y="-44309"/>
                  <a:pt x="10653118" y="277498"/>
                  <a:pt x="10662194" y="625940"/>
                </a:cubicBezTo>
                <a:cubicBezTo>
                  <a:pt x="10763070" y="2171093"/>
                  <a:pt x="10554881" y="3245023"/>
                  <a:pt x="10662194" y="5651036"/>
                </a:cubicBezTo>
                <a:cubicBezTo>
                  <a:pt x="10671022" y="5951930"/>
                  <a:pt x="10362363" y="6255018"/>
                  <a:pt x="10036254" y="6276976"/>
                </a:cubicBezTo>
                <a:cubicBezTo>
                  <a:pt x="7121959" y="6306803"/>
                  <a:pt x="5213227" y="6197670"/>
                  <a:pt x="625940" y="6276976"/>
                </a:cubicBezTo>
                <a:cubicBezTo>
                  <a:pt x="298436" y="6274919"/>
                  <a:pt x="-44952" y="6005622"/>
                  <a:pt x="0" y="5651036"/>
                </a:cubicBezTo>
                <a:cubicBezTo>
                  <a:pt x="50037" y="4562014"/>
                  <a:pt x="770" y="2981189"/>
                  <a:pt x="0" y="625940"/>
                </a:cubicBezTo>
                <a:close/>
              </a:path>
              <a:path w="10662194" h="6276976" stroke="0" extrusionOk="0">
                <a:moveTo>
                  <a:pt x="0" y="625940"/>
                </a:moveTo>
                <a:cubicBezTo>
                  <a:pt x="59102" y="296353"/>
                  <a:pt x="293117" y="26823"/>
                  <a:pt x="625940" y="0"/>
                </a:cubicBezTo>
                <a:cubicBezTo>
                  <a:pt x="3421547" y="123000"/>
                  <a:pt x="8338415" y="-96860"/>
                  <a:pt x="10036254" y="0"/>
                </a:cubicBezTo>
                <a:cubicBezTo>
                  <a:pt x="10336803" y="-34409"/>
                  <a:pt x="10666279" y="272008"/>
                  <a:pt x="10662194" y="625940"/>
                </a:cubicBezTo>
                <a:cubicBezTo>
                  <a:pt x="10665367" y="2164841"/>
                  <a:pt x="10756461" y="5011690"/>
                  <a:pt x="10662194" y="5651036"/>
                </a:cubicBezTo>
                <a:cubicBezTo>
                  <a:pt x="10655586" y="5999127"/>
                  <a:pt x="10341435" y="6270345"/>
                  <a:pt x="10036254" y="6276976"/>
                </a:cubicBezTo>
                <a:cubicBezTo>
                  <a:pt x="6914350" y="6116269"/>
                  <a:pt x="3768857" y="6316643"/>
                  <a:pt x="625940" y="6276976"/>
                </a:cubicBezTo>
                <a:cubicBezTo>
                  <a:pt x="263962" y="6273688"/>
                  <a:pt x="-15256" y="5989821"/>
                  <a:pt x="0" y="5651036"/>
                </a:cubicBezTo>
                <a:cubicBezTo>
                  <a:pt x="32216" y="4982487"/>
                  <a:pt x="57206" y="2226591"/>
                  <a:pt x="0" y="625940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0DDE81-F75C-4C92-8B3A-BF8863F733E8}"/>
              </a:ext>
            </a:extLst>
          </p:cNvPr>
          <p:cNvGrpSpPr/>
          <p:nvPr/>
        </p:nvGrpSpPr>
        <p:grpSpPr>
          <a:xfrm>
            <a:off x="1041939" y="275986"/>
            <a:ext cx="7759162" cy="847964"/>
            <a:chOff x="3886200" y="1104898"/>
            <a:chExt cx="13819893" cy="314538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F02E43D-8E0E-4C44-9919-7807833A1A57}"/>
                </a:ext>
              </a:extLst>
            </p:cNvPr>
            <p:cNvSpPr/>
            <p:nvPr/>
          </p:nvSpPr>
          <p:spPr>
            <a:xfrm>
              <a:off x="3886200" y="1104898"/>
              <a:ext cx="13819893" cy="3145383"/>
            </a:xfrm>
            <a:prstGeom prst="roundRect">
              <a:avLst/>
            </a:prstGeom>
            <a:grpFill/>
            <a:ln w="7620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ounded Rectangle 24">
              <a:extLst>
                <a:ext uri="{FF2B5EF4-FFF2-40B4-BE49-F238E27FC236}">
                  <a16:creationId xmlns:a16="http://schemas.microsoft.com/office/drawing/2014/main" id="{9430F05F-E3B6-4764-B20F-21C24E0BDD61}"/>
                </a:ext>
              </a:extLst>
            </p:cNvPr>
            <p:cNvSpPr/>
            <p:nvPr/>
          </p:nvSpPr>
          <p:spPr>
            <a:xfrm>
              <a:off x="4304045" y="2097230"/>
              <a:ext cx="12453521" cy="106285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cs typeface="Calibri" panose="020F0502020204030204" pitchFamily="34" charset="0"/>
                </a:rPr>
                <a:t>a) Em lấy các thẻ số 2, 3, 4.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64E597-3EEB-43A3-801B-0186CEC409DD}"/>
              </a:ext>
            </a:extLst>
          </p:cNvPr>
          <p:cNvGrpSpPr/>
          <p:nvPr/>
        </p:nvGrpSpPr>
        <p:grpSpPr>
          <a:xfrm>
            <a:off x="876300" y="1342786"/>
            <a:ext cx="9972675" cy="1238489"/>
            <a:chOff x="3886200" y="1104898"/>
            <a:chExt cx="13819893" cy="314538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5210E3C-DFBE-494C-89D3-F2DDD76C983B}"/>
                </a:ext>
              </a:extLst>
            </p:cNvPr>
            <p:cNvSpPr/>
            <p:nvPr/>
          </p:nvSpPr>
          <p:spPr>
            <a:xfrm>
              <a:off x="3886200" y="1104898"/>
              <a:ext cx="13819893" cy="3145383"/>
            </a:xfrm>
            <a:prstGeom prst="roundRect">
              <a:avLst/>
            </a:prstGeom>
            <a:grpFill/>
            <a:ln w="7620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ounded Rectangle 24">
              <a:extLst>
                <a:ext uri="{FF2B5EF4-FFF2-40B4-BE49-F238E27FC236}">
                  <a16:creationId xmlns:a16="http://schemas.microsoft.com/office/drawing/2014/main" id="{5ABDB5EC-DA85-4C9C-B63D-9A3E4CAA6F8C}"/>
                </a:ext>
              </a:extLst>
            </p:cNvPr>
            <p:cNvSpPr/>
            <p:nvPr/>
          </p:nvSpPr>
          <p:spPr>
            <a:xfrm>
              <a:off x="4304045" y="2097230"/>
              <a:ext cx="12453521" cy="106285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b) Em lập được các số có 2 chữ số khác nhau là 23; 24; 34; 32; 43; 42.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066F367-AE6D-47BD-A550-186C09B10A7E}"/>
              </a:ext>
            </a:extLst>
          </p:cNvPr>
          <p:cNvGrpSpPr/>
          <p:nvPr/>
        </p:nvGrpSpPr>
        <p:grpSpPr>
          <a:xfrm>
            <a:off x="965738" y="2762011"/>
            <a:ext cx="9035511" cy="724139"/>
            <a:chOff x="3886200" y="1104898"/>
            <a:chExt cx="13819893" cy="314538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4ACC4C4-4A78-41D7-AF69-D16C0644CFB8}"/>
                </a:ext>
              </a:extLst>
            </p:cNvPr>
            <p:cNvSpPr/>
            <p:nvPr/>
          </p:nvSpPr>
          <p:spPr>
            <a:xfrm>
              <a:off x="3886200" y="1104898"/>
              <a:ext cx="13819893" cy="3145383"/>
            </a:xfrm>
            <a:prstGeom prst="roundRect">
              <a:avLst/>
            </a:prstGeom>
            <a:grpFill/>
            <a:ln w="7620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24">
              <a:extLst>
                <a:ext uri="{FF2B5EF4-FFF2-40B4-BE49-F238E27FC236}">
                  <a16:creationId xmlns:a16="http://schemas.microsoft.com/office/drawing/2014/main" id="{49594DAE-2C88-4B47-96ED-88117EB95B53}"/>
                </a:ext>
              </a:extLst>
            </p:cNvPr>
            <p:cNvSpPr/>
            <p:nvPr/>
          </p:nvSpPr>
          <p:spPr>
            <a:xfrm>
              <a:off x="4304045" y="2097230"/>
              <a:ext cx="12453521" cy="106285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cs typeface="Calibri" panose="020F0502020204030204" pitchFamily="34" charset="0"/>
                </a:rPr>
                <a:t>c) Em thực hiện các phép chia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7F98DCD-512F-40C4-A6DE-728D1A4B95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53286"/>
              </p:ext>
            </p:extLst>
          </p:nvPr>
        </p:nvGraphicFramePr>
        <p:xfrm>
          <a:off x="2362200" y="3663442"/>
          <a:ext cx="6591299" cy="295656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3265330">
                  <a:extLst>
                    <a:ext uri="{9D8B030D-6E8A-4147-A177-3AD203B41FA5}">
                      <a16:colId xmlns:a16="http://schemas.microsoft.com/office/drawing/2014/main" val="643360398"/>
                    </a:ext>
                  </a:extLst>
                </a:gridCol>
                <a:gridCol w="3325969">
                  <a:extLst>
                    <a:ext uri="{9D8B030D-6E8A-4147-A177-3AD203B41FA5}">
                      <a16:colId xmlns:a16="http://schemas.microsoft.com/office/drawing/2014/main" val="9493271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</a:rPr>
                        <a:t>23 : 2 = 11 (</a:t>
                      </a:r>
                      <a:r>
                        <a:rPr lang="en-US" sz="2400" dirty="0" err="1">
                          <a:effectLst/>
                        </a:rPr>
                        <a:t>dư</a:t>
                      </a:r>
                      <a:r>
                        <a:rPr lang="en-US" sz="2400" dirty="0">
                          <a:effectLst/>
                        </a:rPr>
                        <a:t> 1)</a:t>
                      </a:r>
                    </a:p>
                    <a:p>
                      <a:pPr marL="30480" marR="3048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</a:rPr>
                        <a:t>24 : 2 = 12</a:t>
                      </a:r>
                    </a:p>
                    <a:p>
                      <a:pPr marL="30480" marR="3048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</a:rPr>
                        <a:t>34 : 2 = 17</a:t>
                      </a:r>
                    </a:p>
                    <a:p>
                      <a:pPr marL="30480" marR="3048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</a:rPr>
                        <a:t>32 : 2 = 16</a:t>
                      </a:r>
                    </a:p>
                    <a:p>
                      <a:pPr marL="30480" marR="3048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</a:rPr>
                        <a:t>43 : 2 = 21 (</a:t>
                      </a:r>
                      <a:r>
                        <a:rPr lang="en-US" sz="2400" dirty="0" err="1">
                          <a:effectLst/>
                        </a:rPr>
                        <a:t>dư</a:t>
                      </a:r>
                      <a:r>
                        <a:rPr lang="en-US" sz="2400" dirty="0">
                          <a:effectLst/>
                        </a:rPr>
                        <a:t> 1)</a:t>
                      </a:r>
                    </a:p>
                    <a:p>
                      <a:pPr marL="30480" marR="3048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</a:rPr>
                        <a:t>42 : 2 = 21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</a:rPr>
                        <a:t>23 : 3 = 7 (</a:t>
                      </a:r>
                      <a:r>
                        <a:rPr lang="en-US" sz="2400" dirty="0" err="1">
                          <a:effectLst/>
                        </a:rPr>
                        <a:t>dư</a:t>
                      </a:r>
                      <a:r>
                        <a:rPr lang="en-US" sz="2400" dirty="0">
                          <a:effectLst/>
                        </a:rPr>
                        <a:t> 2)</a:t>
                      </a:r>
                    </a:p>
                    <a:p>
                      <a:pPr marL="30480" marR="3048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</a:rPr>
                        <a:t>24 : 3 = 8</a:t>
                      </a:r>
                    </a:p>
                    <a:p>
                      <a:pPr marL="30480" marR="3048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</a:rPr>
                        <a:t>34 : 3 = 11 (</a:t>
                      </a:r>
                      <a:r>
                        <a:rPr lang="en-US" sz="2400" dirty="0" err="1">
                          <a:effectLst/>
                        </a:rPr>
                        <a:t>dư</a:t>
                      </a:r>
                      <a:r>
                        <a:rPr lang="en-US" sz="2400" dirty="0">
                          <a:effectLst/>
                        </a:rPr>
                        <a:t> 1)</a:t>
                      </a:r>
                    </a:p>
                    <a:p>
                      <a:pPr marL="30480" marR="3048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</a:rPr>
                        <a:t>32 : 3 = 10 (</a:t>
                      </a:r>
                      <a:r>
                        <a:rPr lang="en-US" sz="2400" dirty="0" err="1">
                          <a:effectLst/>
                        </a:rPr>
                        <a:t>dư</a:t>
                      </a:r>
                      <a:r>
                        <a:rPr lang="en-US" sz="2400" dirty="0">
                          <a:effectLst/>
                        </a:rPr>
                        <a:t> 2)</a:t>
                      </a:r>
                    </a:p>
                    <a:p>
                      <a:pPr marL="30480" marR="3048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</a:rPr>
                        <a:t>43 : 3 = 14 (</a:t>
                      </a:r>
                      <a:r>
                        <a:rPr lang="en-US" sz="2400" dirty="0" err="1">
                          <a:effectLst/>
                        </a:rPr>
                        <a:t>dư</a:t>
                      </a:r>
                      <a:r>
                        <a:rPr lang="en-US" sz="2400" dirty="0">
                          <a:effectLst/>
                        </a:rPr>
                        <a:t> 1)</a:t>
                      </a:r>
                    </a:p>
                    <a:p>
                      <a:pPr marL="30480" marR="3048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</a:rPr>
                        <a:t>42 : 3 = 14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925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8509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CD59B15-73A2-44BD-909F-D388752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66"/>
          <a:stretch/>
        </p:blipFill>
        <p:spPr>
          <a:xfrm>
            <a:off x="18214" y="14300"/>
            <a:ext cx="12173785" cy="68437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10F580-1D24-4759-8737-FF389EA38030}"/>
              </a:ext>
            </a:extLst>
          </p:cNvPr>
          <p:cNvSpPr/>
          <p:nvPr/>
        </p:nvSpPr>
        <p:spPr>
          <a:xfrm>
            <a:off x="96641" y="151434"/>
            <a:ext cx="12013353" cy="6555131"/>
          </a:xfrm>
          <a:custGeom>
            <a:avLst/>
            <a:gdLst>
              <a:gd name="connsiteX0" fmla="*/ 0 w 12013353"/>
              <a:gd name="connsiteY0" fmla="*/ 653678 h 6555131"/>
              <a:gd name="connsiteX1" fmla="*/ 653678 w 12013353"/>
              <a:gd name="connsiteY1" fmla="*/ 0 h 6555131"/>
              <a:gd name="connsiteX2" fmla="*/ 11359675 w 12013353"/>
              <a:gd name="connsiteY2" fmla="*/ 0 h 6555131"/>
              <a:gd name="connsiteX3" fmla="*/ 12013353 w 12013353"/>
              <a:gd name="connsiteY3" fmla="*/ 653678 h 6555131"/>
              <a:gd name="connsiteX4" fmla="*/ 12013353 w 12013353"/>
              <a:gd name="connsiteY4" fmla="*/ 5901453 h 6555131"/>
              <a:gd name="connsiteX5" fmla="*/ 11359675 w 12013353"/>
              <a:gd name="connsiteY5" fmla="*/ 6555131 h 6555131"/>
              <a:gd name="connsiteX6" fmla="*/ 653678 w 12013353"/>
              <a:gd name="connsiteY6" fmla="*/ 6555131 h 6555131"/>
              <a:gd name="connsiteX7" fmla="*/ 0 w 12013353"/>
              <a:gd name="connsiteY7" fmla="*/ 5901453 h 6555131"/>
              <a:gd name="connsiteX8" fmla="*/ 0 w 12013353"/>
              <a:gd name="connsiteY8" fmla="*/ 653678 h 655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13353" h="6555131" fill="none" extrusionOk="0">
                <a:moveTo>
                  <a:pt x="0" y="653678"/>
                </a:moveTo>
                <a:cubicBezTo>
                  <a:pt x="2477" y="359713"/>
                  <a:pt x="314649" y="36900"/>
                  <a:pt x="653678" y="0"/>
                </a:cubicBezTo>
                <a:cubicBezTo>
                  <a:pt x="5021643" y="72427"/>
                  <a:pt x="8083348" y="61419"/>
                  <a:pt x="11359675" y="0"/>
                </a:cubicBezTo>
                <a:cubicBezTo>
                  <a:pt x="11714292" y="-44048"/>
                  <a:pt x="11953051" y="274422"/>
                  <a:pt x="12013353" y="653678"/>
                </a:cubicBezTo>
                <a:cubicBezTo>
                  <a:pt x="12114229" y="2066087"/>
                  <a:pt x="11906040" y="4571528"/>
                  <a:pt x="12013353" y="5901453"/>
                </a:cubicBezTo>
                <a:cubicBezTo>
                  <a:pt x="12022407" y="6216518"/>
                  <a:pt x="11686589" y="6516902"/>
                  <a:pt x="11359675" y="6555131"/>
                </a:cubicBezTo>
                <a:cubicBezTo>
                  <a:pt x="9046540" y="6584958"/>
                  <a:pt x="5838935" y="6475825"/>
                  <a:pt x="653678" y="6555131"/>
                </a:cubicBezTo>
                <a:cubicBezTo>
                  <a:pt x="350235" y="6548623"/>
                  <a:pt x="-55183" y="6273381"/>
                  <a:pt x="0" y="5901453"/>
                </a:cubicBezTo>
                <a:cubicBezTo>
                  <a:pt x="50037" y="4274247"/>
                  <a:pt x="770" y="2138025"/>
                  <a:pt x="0" y="653678"/>
                </a:cubicBezTo>
                <a:close/>
              </a:path>
              <a:path w="12013353" h="6555131" stroke="0" extrusionOk="0">
                <a:moveTo>
                  <a:pt x="0" y="653678"/>
                </a:moveTo>
                <a:cubicBezTo>
                  <a:pt x="6556" y="294449"/>
                  <a:pt x="316987" y="50680"/>
                  <a:pt x="653678" y="0"/>
                </a:cubicBezTo>
                <a:cubicBezTo>
                  <a:pt x="3196794" y="123000"/>
                  <a:pt x="7276600" y="-96860"/>
                  <a:pt x="11359675" y="0"/>
                </a:cubicBezTo>
                <a:cubicBezTo>
                  <a:pt x="11676481" y="-33695"/>
                  <a:pt x="12018023" y="283248"/>
                  <a:pt x="12013353" y="653678"/>
                </a:cubicBezTo>
                <a:cubicBezTo>
                  <a:pt x="12016526" y="2591228"/>
                  <a:pt x="12107620" y="3309761"/>
                  <a:pt x="12013353" y="5901453"/>
                </a:cubicBezTo>
                <a:cubicBezTo>
                  <a:pt x="11986566" y="6272173"/>
                  <a:pt x="11704128" y="6552420"/>
                  <a:pt x="11359675" y="6555131"/>
                </a:cubicBezTo>
                <a:cubicBezTo>
                  <a:pt x="8799162" y="6394424"/>
                  <a:pt x="5208554" y="6594798"/>
                  <a:pt x="653678" y="6555131"/>
                </a:cubicBezTo>
                <a:cubicBezTo>
                  <a:pt x="281293" y="6552835"/>
                  <a:pt x="-26092" y="6250648"/>
                  <a:pt x="0" y="5901453"/>
                </a:cubicBezTo>
                <a:cubicBezTo>
                  <a:pt x="32216" y="5160172"/>
                  <a:pt x="57206" y="2677856"/>
                  <a:pt x="0" y="653678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DFCDDEE-710D-4B8A-895A-E78C62EBD543}"/>
              </a:ext>
            </a:extLst>
          </p:cNvPr>
          <p:cNvSpPr/>
          <p:nvPr/>
        </p:nvSpPr>
        <p:spPr bwMode="auto">
          <a:xfrm>
            <a:off x="404422" y="416081"/>
            <a:ext cx="619565" cy="619565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214" tIns="45607" rIns="91214" bIns="45607" numCol="1" rtlCol="0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CF3D35E-B6B3-4C1D-8B15-80FA6F1766AC}"/>
              </a:ext>
            </a:extLst>
          </p:cNvPr>
          <p:cNvSpPr/>
          <p:nvPr/>
        </p:nvSpPr>
        <p:spPr>
          <a:xfrm>
            <a:off x="1047750" y="323850"/>
            <a:ext cx="8420100" cy="8858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4DEC2-BB70-4646-93DE-552D00FF6E82}"/>
              </a:ext>
            </a:extLst>
          </p:cNvPr>
          <p:cNvSpPr txBox="1"/>
          <p:nvPr/>
        </p:nvSpPr>
        <p:spPr>
          <a:xfrm>
            <a:off x="1038225" y="495300"/>
            <a:ext cx="10687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84D116-2FE0-485C-BB44-0B0C7EBBB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" y="2066925"/>
            <a:ext cx="5667375" cy="269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39C7E0-B42E-4DBC-BBF1-999F42334E7B}"/>
              </a:ext>
            </a:extLst>
          </p:cNvPr>
          <p:cNvSpPr txBox="1"/>
          <p:nvPr/>
        </p:nvSpPr>
        <p:spPr>
          <a:xfrm>
            <a:off x="6315076" y="1743075"/>
            <a:ext cx="55721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</a:rPr>
              <a:t>Vì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nhật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chu vi 24 cm </a:t>
            </a:r>
            <a:r>
              <a:rPr lang="en-US" sz="3200" b="1" dirty="0" err="1">
                <a:solidFill>
                  <a:srgbClr val="FF0000"/>
                </a:solidFill>
              </a:rPr>
              <a:t>nên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tổng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chiều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chiều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rộng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 12 cm.</a:t>
            </a:r>
          </a:p>
          <a:p>
            <a:pPr algn="just"/>
            <a:r>
              <a:rPr lang="en-US" sz="3200" b="1" dirty="0">
                <a:solidFill>
                  <a:srgbClr val="FF0000"/>
                </a:solidFill>
              </a:rPr>
              <a:t>12 = 11 + 1 = 10 + 2 = 9 + 3 = 8 + 4 = 7 + 5</a:t>
            </a:r>
          </a:p>
          <a:p>
            <a:pPr algn="just"/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cắt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nhật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chiều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 11cm, </a:t>
            </a:r>
            <a:r>
              <a:rPr lang="en-US" sz="3200" b="1" dirty="0" err="1">
                <a:solidFill>
                  <a:srgbClr val="FF0000"/>
                </a:solidFill>
              </a:rPr>
              <a:t>chiều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rộng</a:t>
            </a:r>
            <a:r>
              <a:rPr lang="en-US" sz="3200" b="1" dirty="0">
                <a:solidFill>
                  <a:srgbClr val="FF0000"/>
                </a:solidFill>
              </a:rPr>
              <a:t> 1cm; </a:t>
            </a:r>
            <a:r>
              <a:rPr lang="en-US" sz="3200" b="1" dirty="0" err="1">
                <a:solidFill>
                  <a:srgbClr val="FF0000"/>
                </a:solidFill>
              </a:rPr>
              <a:t>chiều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dài</a:t>
            </a:r>
            <a:r>
              <a:rPr lang="en-US" sz="3200" b="1" dirty="0">
                <a:solidFill>
                  <a:srgbClr val="FF0000"/>
                </a:solidFill>
              </a:rPr>
              <a:t> 10 cm, </a:t>
            </a:r>
            <a:r>
              <a:rPr lang="en-US" sz="3200" b="1" dirty="0" err="1">
                <a:solidFill>
                  <a:srgbClr val="FF0000"/>
                </a:solidFill>
              </a:rPr>
              <a:t>chiều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rộng</a:t>
            </a:r>
            <a:r>
              <a:rPr lang="en-US" sz="3200" b="1" dirty="0">
                <a:solidFill>
                  <a:srgbClr val="FF0000"/>
                </a:solidFill>
              </a:rPr>
              <a:t> 2 cm,…</a:t>
            </a:r>
          </a:p>
        </p:txBody>
      </p:sp>
    </p:spTree>
    <p:extLst>
      <p:ext uri="{BB962C8B-B14F-4D97-AF65-F5344CB8AC3E}">
        <p14:creationId xmlns:p14="http://schemas.microsoft.com/office/powerpoint/2010/main" val="9521744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67F842A-667D-4FB6-A784-A98C997785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72AC96-228E-4767-99E3-9AAE32D71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477" y="3286269"/>
            <a:ext cx="3305523" cy="3124200"/>
          </a:xfrm>
          <a:prstGeom prst="rect">
            <a:avLst/>
          </a:prstGeom>
        </p:spPr>
      </p:pic>
      <p:pic>
        <p:nvPicPr>
          <p:cNvPr id="18" name="Picture 24">
            <a:extLst>
              <a:ext uri="{FF2B5EF4-FFF2-40B4-BE49-F238E27FC236}">
                <a16:creationId xmlns:a16="http://schemas.microsoft.com/office/drawing/2014/main" id="{5CB3FAAD-2C8D-4B48-882E-F36E00D3B3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46718" y="2750097"/>
            <a:ext cx="2399609" cy="3605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CFDAAF-20B7-4B31-835F-6EA2D9312B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7425" y="2032921"/>
            <a:ext cx="6059949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4774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490</Words>
  <Application>Microsoft Office PowerPoint</Application>
  <PresentationFormat>Widescreen</PresentationFormat>
  <Paragraphs>54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等线</vt:lpstr>
      <vt:lpstr>#9Slide05 Angelline</vt:lpstr>
      <vt:lpstr>Arial</vt:lpstr>
      <vt:lpstr>Calibri</vt:lpstr>
      <vt:lpstr>Calibri Light</vt:lpstr>
      <vt:lpstr>Cambria</vt:lpstr>
      <vt:lpstr>Times New Roman</vt:lpstr>
      <vt:lpstr>UTM Avo</vt:lpstr>
      <vt:lpstr>Wingdings</vt:lpstr>
      <vt:lpstr>Custom Design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11</cp:revision>
  <dcterms:created xsi:type="dcterms:W3CDTF">2022-12-17T11:20:04Z</dcterms:created>
  <dcterms:modified xsi:type="dcterms:W3CDTF">2022-12-25T13:17:56Z</dcterms:modified>
</cp:coreProperties>
</file>