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notesSlides/notesSlide6.xml" ContentType="application/vnd.openxmlformats-officedocument.presentationml.notesSlide+xml"/>
  <Override PartName="/ppt/tags/tag2.xml" ContentType="application/vnd.openxmlformats-officedocument.presentationml.tags+xml"/>
  <Override PartName="/ppt/notesSlides/notesSlide7.xml" ContentType="application/vnd.openxmlformats-officedocument.presentationml.notesSlide+xml"/>
  <Override PartName="/ppt/tags/tag3.xml" ContentType="application/vnd.openxmlformats-officedocument.presentationml.tags+xml"/>
  <Override PartName="/ppt/notesSlides/notesSlide8.xml" ContentType="application/vnd.openxmlformats-officedocument.presentationml.notesSlide+xml"/>
  <Override PartName="/ppt/tags/tag4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5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6.xml" ContentType="application/vnd.openxmlformats-officedocument.presentationml.tags+xml"/>
  <Override PartName="/ppt/notesSlides/notesSlide15.xml" ContentType="application/vnd.openxmlformats-officedocument.presentationml.notesSlide+xml"/>
  <Override PartName="/ppt/tags/tag7.xml" ContentType="application/vnd.openxmlformats-officedocument.presentationml.tags+xml"/>
  <Override PartName="/ppt/notesSlides/notesSlide16.xml" ContentType="application/vnd.openxmlformats-officedocument.presentationml.notesSlide+xml"/>
  <Override PartName="/ppt/tags/tag8.xml" ContentType="application/vnd.openxmlformats-officedocument.presentationml.tags+xml"/>
  <Override PartName="/ppt/notesSlides/notesSlide17.xml" ContentType="application/vnd.openxmlformats-officedocument.presentationml.notesSlide+xml"/>
  <Override PartName="/ppt/tags/tag9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29" r:id="rId2"/>
  </p:sldMasterIdLst>
  <p:notesMasterIdLst>
    <p:notesMasterId r:id="rId27"/>
  </p:notesMasterIdLst>
  <p:sldIdLst>
    <p:sldId id="314" r:id="rId3"/>
    <p:sldId id="281" r:id="rId4"/>
    <p:sldId id="326" r:id="rId5"/>
    <p:sldId id="327" r:id="rId6"/>
    <p:sldId id="257" r:id="rId7"/>
    <p:sldId id="328" r:id="rId8"/>
    <p:sldId id="329" r:id="rId9"/>
    <p:sldId id="331" r:id="rId10"/>
    <p:sldId id="336" r:id="rId11"/>
    <p:sldId id="337" r:id="rId12"/>
    <p:sldId id="638" r:id="rId13"/>
    <p:sldId id="639" r:id="rId14"/>
    <p:sldId id="640" r:id="rId15"/>
    <p:sldId id="641" r:id="rId16"/>
    <p:sldId id="332" r:id="rId17"/>
    <p:sldId id="333" r:id="rId18"/>
    <p:sldId id="642" r:id="rId19"/>
    <p:sldId id="334" r:id="rId20"/>
    <p:sldId id="643" r:id="rId21"/>
    <p:sldId id="335" r:id="rId22"/>
    <p:sldId id="644" r:id="rId23"/>
    <p:sldId id="324" r:id="rId24"/>
    <p:sldId id="645" r:id="rId25"/>
    <p:sldId id="323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3" d="100"/>
          <a:sy n="63" d="100"/>
        </p:scale>
        <p:origin x="804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9FC35B1-08E0-486A-BBA0-CD362E54FD76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8B2175E-D103-4B99-ADED-BE86662E21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9364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0935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1532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0731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1135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50950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94115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15216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65732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0307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929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31673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19628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754066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6051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956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93882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9864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13929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3087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23476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88831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1607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1039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66793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3098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999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0792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543814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79896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0485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1675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064017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8249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99417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830679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04094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19087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69774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16570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073095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30704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691188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47228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008830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84340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  <p:pic>
        <p:nvPicPr>
          <p:cNvPr id="8" name="Picture 7" descr="Shape&#10;&#10;Description automatically generated with medium confidence">
            <a:extLst>
              <a:ext uri="{FF2B5EF4-FFF2-40B4-BE49-F238E27FC236}">
                <a16:creationId xmlns:a16="http://schemas.microsoft.com/office/drawing/2014/main" id="{1065C9E6-2FD9-425D-BBB1-E53355525C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50505" y="86139"/>
            <a:ext cx="1281022" cy="1281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75987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589329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69542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041343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969033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784058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318945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92358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81184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573911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31244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830479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584102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8768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63262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58823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695499" y="-2895601"/>
            <a:ext cx="8801001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CD2D2B4-C263-4DF2-9711-FC1EBFC5A40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990165" y="-2891117"/>
            <a:ext cx="8377518" cy="1281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718016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268635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524296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567403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17779" y="802298"/>
            <a:ext cx="8637073" cy="2541431"/>
          </a:xfrm>
        </p:spPr>
        <p:txBody>
          <a:bodyPr bIns="0" anchor="b">
            <a:normAutofit/>
          </a:bodyPr>
          <a:lstStyle>
            <a:lvl1pPr algn="l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17780" y="3531204"/>
            <a:ext cx="8637072" cy="977621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416500" y="329307"/>
            <a:ext cx="4973915" cy="309201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437664" y="798973"/>
            <a:ext cx="811019" cy="503578"/>
          </a:xfrm>
        </p:spPr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2417780" y="3528542"/>
            <a:ext cx="863707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4210183"/>
      </p:ext>
    </p:extLst>
  </p:cSld>
  <p:clrMapOvr>
    <a:masterClrMapping/>
  </p:clrMapOvr>
  <p:hf hdr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33" name="Straight Connector 32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29359542"/>
      </p:ext>
    </p:extLst>
  </p:cSld>
  <p:clrMapOvr>
    <a:masterClrMapping/>
  </p:clrMapOvr>
  <p:hf hdr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07162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4239" y="1756130"/>
            <a:ext cx="8643154" cy="188795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4239" y="3806195"/>
            <a:ext cx="8630446" cy="1012929"/>
          </a:xfrm>
        </p:spPr>
        <p:txBody>
          <a:bodyPr tIns="9144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1454239" y="3804985"/>
            <a:ext cx="8630446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70623744"/>
      </p:ext>
    </p:extLst>
  </p:cSld>
  <p:clrMapOvr>
    <a:masterClrMapping/>
  </p:clrMapOvr>
  <p:hf hdr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9217" y="804889"/>
            <a:ext cx="9605635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7331" y="2010878"/>
            <a:ext cx="4645152" cy="344859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13771" y="2017343"/>
            <a:ext cx="4645152" cy="3441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35" name="Straight Connector 3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4548970"/>
      </p:ext>
    </p:extLst>
  </p:cSld>
  <p:clrMapOvr>
    <a:masterClrMapping/>
  </p:clrMapOvr>
  <p:hf hdr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191" y="804163"/>
            <a:ext cx="9607661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7191" y="2019549"/>
            <a:ext cx="4645152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47191" y="2824269"/>
            <a:ext cx="4645152" cy="264445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12362" y="2023003"/>
            <a:ext cx="4645152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12362" y="2821491"/>
            <a:ext cx="4645152" cy="263737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29" name="Straight Connector 28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625636"/>
      </p:ext>
    </p:extLst>
  </p:cSld>
  <p:clrMapOvr>
    <a:masterClrMapping/>
  </p:clrMapOvr>
  <p:hf hdr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0104891"/>
      </p:ext>
    </p:extLst>
  </p:cSld>
  <p:clrMapOvr>
    <a:masterClrMapping/>
  </p:clrMapOvr>
  <p:hf hdr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82475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4671" y="798973"/>
            <a:ext cx="3273099" cy="2247117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43714" y="798974"/>
            <a:ext cx="6012470" cy="4658826"/>
          </a:xfrm>
        </p:spPr>
        <p:txBody>
          <a:bodyPr anchor="ctr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44671" y="3205491"/>
            <a:ext cx="3275013" cy="2248181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17" name="Straight Connector 16"/>
          <p:cNvCxnSpPr/>
          <p:nvPr/>
        </p:nvCxnSpPr>
        <p:spPr>
          <a:xfrm>
            <a:off x="1448280" y="3205491"/>
            <a:ext cx="3269490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4703330"/>
      </p:ext>
    </p:extLst>
  </p:cSld>
  <p:clrMapOvr>
    <a:masterClrMapping/>
  </p:clrMapOvr>
  <p:hf hdr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 bwMode="black">
            <a:xfrm>
              <a:off x="7477387" y="482170"/>
              <a:ext cx="4074533" cy="5149101"/>
            </a:xfrm>
            <a:prstGeom prst="rect">
              <a:avLst/>
            </a:prstGeom>
            <a:gradFill>
              <a:gsLst>
                <a:gs pos="0">
                  <a:srgbClr val="000001"/>
                </a:gs>
                <a:gs pos="100000">
                  <a:srgbClr val="191919"/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 bwMode="blackWhite"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1206" y="1129513"/>
            <a:ext cx="5532328" cy="1830584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50329" y="3145992"/>
            <a:ext cx="5524404" cy="2003742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447382" y="5469856"/>
            <a:ext cx="5527351" cy="320123"/>
          </a:xfrm>
        </p:spPr>
        <p:txBody>
          <a:bodyPr/>
          <a:lstStyle>
            <a:lvl1pPr algn="l">
              <a:defRPr/>
            </a:lvl1pPr>
          </a:lstStyle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447382" y="318640"/>
            <a:ext cx="5541004" cy="320931"/>
          </a:xfr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31" name="Straight Connector 30"/>
          <p:cNvCxnSpPr/>
          <p:nvPr/>
        </p:nvCxnSpPr>
        <p:spPr>
          <a:xfrm>
            <a:off x="1447382" y="3143605"/>
            <a:ext cx="5527351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4354262"/>
      </p:ext>
    </p:extLst>
  </p:cSld>
  <p:clrMapOvr>
    <a:masterClrMapping/>
  </p:clrMapOvr>
  <p:hf hdr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26" name="Straight Connector 25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6882880"/>
      </p:ext>
    </p:extLst>
  </p:cSld>
  <p:clrMapOvr>
    <a:masterClrMapping/>
  </p:clrMapOvr>
  <p:hf hdr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439111" y="798973"/>
            <a:ext cx="1615742" cy="465988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4672" y="798973"/>
            <a:ext cx="7828830" cy="465988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84BD1C-4F0C-4FD6-83AB-D90703889BDF}" type="datetimeFigureOut">
              <a:rPr lang="en-US" smtClean="0"/>
              <a:t>12/18/2022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6F9A13-C4F8-4BA0-9312-37DEDF2766C9}" type="slidenum">
              <a:rPr lang="en-US" smtClean="0"/>
              <a:t>‹#›</a:t>
            </a:fld>
            <a:endParaRPr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9439111" y="798973"/>
            <a:ext cx="0" cy="4659889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5828050"/>
      </p:ext>
    </p:extLst>
  </p:cSld>
  <p:clrMapOvr>
    <a:masterClrMapping/>
  </p:clrMapOvr>
  <p:hf hdr="0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Title and subtitle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title"/>
          </p:nvPr>
        </p:nvSpPr>
        <p:spPr>
          <a:xfrm>
            <a:off x="2511201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788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28670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01522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84411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75757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90234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theme" Target="../theme/theme1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4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E1F3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32656589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  <p:sldLayoutId id="2147483706" r:id="rId46"/>
    <p:sldLayoutId id="2147483707" r:id="rId4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2019476"/>
            <a:ext cx="12192000" cy="4105941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" b="-1538"/>
          <a:stretch/>
        </p:blipFill>
        <p:spPr bwMode="black">
          <a:xfrm>
            <a:off x="0" y="6126480"/>
            <a:ext cx="12192000" cy="74295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51579" y="804519"/>
            <a:ext cx="9603275" cy="10492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1579" y="2015732"/>
            <a:ext cx="9603275" cy="34506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4138" y="330370"/>
            <a:ext cx="3500715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C9CE71-C288-4305-B6AB-93D6BC707C6A}" type="datetimeFigureOut">
              <a:rPr lang="zh-CN" altLang="en-US" smtClean="0"/>
              <a:pPr/>
              <a:t>2022/12/18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451579" y="329307"/>
            <a:ext cx="5938836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0060" y="798973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814040FA-559C-4D0E-8174-A38CF1F1D5E9}" type="slidenum">
              <a:rPr lang="zh-CN" altLang="en-US" smtClean="0"/>
              <a:pPr/>
              <a:t>‹#›</a:t>
            </a:fld>
            <a:endParaRPr lang="zh-CN" alt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0" y="6128413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48018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  <p:sldLayoutId id="214748374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all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2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2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4" Type="http://schemas.openxmlformats.org/officeDocument/2006/relationships/image" Target="../media/image2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20.png"/><Relationship Id="rId4" Type="http://schemas.openxmlformats.org/officeDocument/2006/relationships/image" Target="../media/image2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5" Type="http://schemas.openxmlformats.org/officeDocument/2006/relationships/image" Target="../media/image20.png"/><Relationship Id="rId4" Type="http://schemas.openxmlformats.org/officeDocument/2006/relationships/image" Target="../media/image2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4" Type="http://schemas.openxmlformats.org/officeDocument/2006/relationships/image" Target="../media/image2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4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screenshot of a video game&#10;&#10;Description automatically generated with low confidence">
            <a:extLst>
              <a:ext uri="{FF2B5EF4-FFF2-40B4-BE49-F238E27FC236}">
                <a16:creationId xmlns:a16="http://schemas.microsoft.com/office/drawing/2014/main" id="{40E3A9F1-4B85-1518-8581-A479D2F012E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4" y="4474"/>
            <a:ext cx="12176094" cy="684905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7CAA1-2A30-15DE-46EF-BC77529C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791" y="1277007"/>
            <a:ext cx="8194421" cy="456041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 BAN NHÂN DÂN QUẬN LONG BIÊN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042B2C-75C6-02A5-EC11-D148A90624DC}"/>
              </a:ext>
            </a:extLst>
          </p:cNvPr>
          <p:cNvSpPr/>
          <p:nvPr/>
        </p:nvSpPr>
        <p:spPr>
          <a:xfrm>
            <a:off x="1820873" y="3936358"/>
            <a:ext cx="8550262" cy="282277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750156"/>
              </a:avLst>
            </a:prstTxWarp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GIẢNG ĐIỆN TỬ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KHỐI </a:t>
            </a: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pic>
        <p:nvPicPr>
          <p:cNvPr id="6" name="Hình ảnh 3">
            <a:extLst>
              <a:ext uri="{FF2B5EF4-FFF2-40B4-BE49-F238E27FC236}">
                <a16:creationId xmlns:a16="http://schemas.microsoft.com/office/drawing/2014/main" id="{1D06DA11-F90D-FF11-5748-7BDE94480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271" y="820061"/>
            <a:ext cx="1306897" cy="1340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Hình chữ nhật 1">
            <a:extLst>
              <a:ext uri="{FF2B5EF4-FFF2-40B4-BE49-F238E27FC236}">
                <a16:creationId xmlns:a16="http://schemas.microsoft.com/office/drawing/2014/main" id="{2ED74E39-3004-EA47-095A-D77D1F42A02C}"/>
              </a:ext>
            </a:extLst>
          </p:cNvPr>
          <p:cNvSpPr/>
          <p:nvPr/>
        </p:nvSpPr>
        <p:spPr>
          <a:xfrm>
            <a:off x="3487976" y="4900336"/>
            <a:ext cx="5045273" cy="1105137"/>
          </a:xfrm>
          <a:prstGeom prst="rect">
            <a:avLst/>
          </a:prstGeom>
          <a:noFill/>
        </p:spPr>
        <p:txBody>
          <a:bodyPr wrap="none" lIns="91208" tIns="45606" rIns="91208" bIns="45606">
            <a:spAutoFit/>
          </a:bodyPr>
          <a:lstStyle/>
          <a:p>
            <a:pPr algn="ctr">
              <a:defRPr/>
            </a:pPr>
            <a:r>
              <a:rPr lang="en-US" sz="6583" b="1">
                <a:ln w="10160">
                  <a:solidFill>
                    <a:schemeClr val="accent6">
                      <a:lumMod val="50000"/>
                    </a:schemeClr>
                  </a:solidFill>
                  <a:prstDash val="solid"/>
                </a:ln>
                <a:solidFill>
                  <a:srgbClr val="FFC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MÔN: TOÁN</a:t>
            </a:r>
            <a:endParaRPr lang="vi-VN" sz="6583" b="1">
              <a:ln w="10160">
                <a:solidFill>
                  <a:schemeClr val="accent6">
                    <a:lumMod val="50000"/>
                  </a:schemeClr>
                </a:solidFill>
                <a:prstDash val="solid"/>
              </a:ln>
              <a:solidFill>
                <a:srgbClr val="FFC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0634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Làm quen với ê ke.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185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568665"/>
            <a:ext cx="2259725" cy="3129654"/>
            <a:chOff x="1781503" y="1024758"/>
            <a:chExt cx="2259725" cy="2073166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/>
            <p:nvPr/>
          </p:nvCxnSpPr>
          <p:spPr>
            <a:xfrm>
              <a:off x="1781503" y="1024758"/>
              <a:ext cx="0" cy="2073166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503176" y="523359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3CFA48D-C7E6-3BB7-E98E-82BA4A0AE95D}"/>
              </a:ext>
            </a:extLst>
          </p:cNvPr>
          <p:cNvSpPr txBox="1"/>
          <p:nvPr/>
        </p:nvSpPr>
        <p:spPr>
          <a:xfrm>
            <a:off x="2504884" y="231212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406343" y="5613102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7078036" y="5051989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vuông</a:t>
            </a:r>
          </a:p>
        </p:txBody>
      </p:sp>
    </p:spTree>
    <p:extLst>
      <p:ext uri="{BB962C8B-B14F-4D97-AF65-F5344CB8AC3E}">
        <p14:creationId xmlns:p14="http://schemas.microsoft.com/office/powerpoint/2010/main" val="2410060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2504885" y="2666071"/>
            <a:ext cx="2934331" cy="3032246"/>
            <a:chOff x="1106897" y="1089283"/>
            <a:chExt cx="2934331" cy="2008641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>
              <a:off x="1106897" y="1089283"/>
              <a:ext cx="674606" cy="2008641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O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không vuông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1642058" y="242290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P</a:t>
            </a:r>
          </a:p>
        </p:txBody>
      </p:sp>
    </p:spTree>
    <p:extLst>
      <p:ext uri="{BB962C8B-B14F-4D97-AF65-F5344CB8AC3E}">
        <p14:creationId xmlns:p14="http://schemas.microsoft.com/office/powerpoint/2010/main" val="1132590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727434"/>
            <a:ext cx="2259725" cy="2970882"/>
            <a:chOff x="1781503" y="1129932"/>
            <a:chExt cx="2259725" cy="1967992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1129932"/>
              <a:ext cx="302257" cy="1967992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không vuông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2488519" y="238567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</p:spTree>
    <p:extLst>
      <p:ext uri="{BB962C8B-B14F-4D97-AF65-F5344CB8AC3E}">
        <p14:creationId xmlns:p14="http://schemas.microsoft.com/office/powerpoint/2010/main" val="1394399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75289" y="541238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Đọc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tên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8D84476-0EB7-4C22-B552-5B4FA89B3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90875" y="1466565"/>
            <a:ext cx="6076950" cy="355787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C1C157E-8CBD-42FD-9C33-19FD6EA1D8FE}"/>
              </a:ext>
            </a:extLst>
          </p:cNvPr>
          <p:cNvSpPr txBox="1"/>
          <p:nvPr/>
        </p:nvSpPr>
        <p:spPr>
          <a:xfrm>
            <a:off x="3190875" y="5105400"/>
            <a:ext cx="67437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Góc đỉnh O; cạnh OA, OB.</a:t>
            </a:r>
            <a:endParaRPr lang="en-US" sz="4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002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4EF2A1A-5D0E-4B8A-BD5C-0FDEE9DBD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003"/>
            <a:ext cx="12192000" cy="6827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793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89514" y="760313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vi-VN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Dùng ê ke </a:t>
            </a:r>
            <a:r>
              <a:rPr lang="en-US" altLang="zh-CN" sz="32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vi-VN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n</a:t>
            </a:r>
            <a:r>
              <a:rPr lang="vi-VN" altLang="zh-CN" sz="32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hận biết góc nào là góc vuông, góc nào là góc không vuông trong mỗi hình dưới đây.</a:t>
            </a:r>
            <a:endParaRPr kumimoji="0" lang="zh-CN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634722" y="4265604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667" y="2538603"/>
            <a:ext cx="10815638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7319" y="1632351"/>
            <a:ext cx="1488677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5014699" y="4320468"/>
            <a:ext cx="2620542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93207" y="1540911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8458200" y="4347900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00615" y="1330599"/>
            <a:ext cx="1488677" cy="2466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857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" grpId="0" animBg="1"/>
      <p:bldP spid="717" grpId="0" animBg="1"/>
      <p:bldP spid="71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89514" y="760313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1. </a:t>
            </a:r>
            <a:r>
              <a:rPr kumimoji="0" lang="vi-VN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Dùng ê ke </a:t>
            </a:r>
            <a:r>
              <a:rPr kumimoji="0" lang="en-US" altLang="zh-CN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để</a:t>
            </a:r>
            <a:r>
              <a:rPr kumimoji="0" lang="vi-VN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</a:t>
            </a:r>
            <a:r>
              <a:rPr kumimoji="0" lang="vi-VN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hận biết góc nào là góc vuông, góc nào là góc không vuông trong mỗi hình dưới đây.</a:t>
            </a:r>
            <a:endParaRPr kumimoji="0" lang="zh-CN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  <a:cs typeface="+mn-cs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1709928" y="4265604"/>
            <a:ext cx="25035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697257" y="2538603"/>
            <a:ext cx="8942457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2156188" y="1321455"/>
            <a:ext cx="1812308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4498848" y="4302180"/>
            <a:ext cx="352044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không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5256409">
            <a:off x="5266943" y="1833520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8458200" y="4347900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không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716531" flipH="1">
            <a:off x="8995900" y="1257447"/>
            <a:ext cx="1693436" cy="2466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920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" grpId="0" animBg="1"/>
      <p:bldP spid="717" grpId="0" animBg="1"/>
      <p:bldP spid="71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89514" y="760313"/>
            <a:ext cx="1087694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libri" panose="020F0502020204030204" pitchFamily="34" charset="0"/>
                <a:ea typeface="Microsoft YaHei UI" panose="020B0503020204020204" pitchFamily="34" charset="-122"/>
                <a:cs typeface="Calibri" panose="020F0502020204030204" pitchFamily="34" charset="0"/>
              </a:rPr>
              <a:t>2.  a) </a:t>
            </a:r>
            <a:r>
              <a:rPr lang="vi-VN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libri" panose="020F0502020204030204" pitchFamily="34" charset="0"/>
                <a:ea typeface="Microsoft YaHei UI" panose="020B0503020204020204" pitchFamily="34" charset="-122"/>
                <a:cs typeface="Calibri" panose="020F0502020204030204" pitchFamily="34" charset="0"/>
              </a:rPr>
              <a:t>Nêu tên đỉnh và cạnh của mỗi góc trong các hình dưới đây.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libri" panose="020F0502020204030204" pitchFamily="34" charset="0"/>
              <a:ea typeface="Microsoft YaHei UI" panose="020B0503020204020204" pitchFamily="34" charset="-122"/>
              <a:cs typeface="Calibri" panose="020F0502020204030204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E68D325-BC7A-4BA9-8A96-47BF2640B8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93" y="2608707"/>
            <a:ext cx="10877550" cy="1695450"/>
          </a:xfrm>
          <a:prstGeom prst="rect">
            <a:avLst/>
          </a:prstGeom>
        </p:spPr>
      </p:pic>
      <p:sp>
        <p:nvSpPr>
          <p:cNvPr id="416" name="TextBox 415">
            <a:extLst>
              <a:ext uri="{FF2B5EF4-FFF2-40B4-BE49-F238E27FC236}">
                <a16:creationId xmlns:a16="http://schemas.microsoft.com/office/drawing/2014/main" id="{DC8B2DE8-9C27-4A12-B452-AB4B21C5D60F}"/>
              </a:ext>
            </a:extLst>
          </p:cNvPr>
          <p:cNvSpPr txBox="1"/>
          <p:nvPr/>
        </p:nvSpPr>
        <p:spPr>
          <a:xfrm>
            <a:off x="753594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Đỉnh B, cạnh BA, cạnh BC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07C7283E-5C74-4073-A6DC-169B43FD25CC}"/>
              </a:ext>
            </a:extLst>
          </p:cNvPr>
          <p:cNvSpPr txBox="1"/>
          <p:nvPr/>
        </p:nvSpPr>
        <p:spPr>
          <a:xfrm>
            <a:off x="4694658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E,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ED,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EG</a:t>
            </a:r>
          </a:p>
        </p:txBody>
      </p:sp>
      <p:sp>
        <p:nvSpPr>
          <p:cNvPr id="655" name="TextBox 654">
            <a:extLst>
              <a:ext uri="{FF2B5EF4-FFF2-40B4-BE49-F238E27FC236}">
                <a16:creationId xmlns:a16="http://schemas.microsoft.com/office/drawing/2014/main" id="{ADF4C384-281A-4972-BE09-33715089C4F4}"/>
              </a:ext>
            </a:extLst>
          </p:cNvPr>
          <p:cNvSpPr txBox="1"/>
          <p:nvPr/>
        </p:nvSpPr>
        <p:spPr>
          <a:xfrm>
            <a:off x="8613231" y="456735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P,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PO,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PQ</a:t>
            </a:r>
          </a:p>
        </p:txBody>
      </p:sp>
    </p:spTree>
    <p:extLst>
      <p:ext uri="{BB962C8B-B14F-4D97-AF65-F5344CB8AC3E}">
        <p14:creationId xmlns:p14="http://schemas.microsoft.com/office/powerpoint/2010/main" val="542911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6" grpId="0" animBg="1"/>
      <p:bldP spid="653" grpId="0" animBg="1"/>
      <p:bldP spid="65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89514" y="760313"/>
            <a:ext cx="1087694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Microsoft YaHei UI" panose="020B0503020204020204" pitchFamily="34" charset="-122"/>
                <a:cs typeface="Calibri" panose="020F0502020204030204" pitchFamily="34" charset="0"/>
              </a:rPr>
              <a:t>2.  a) </a:t>
            </a:r>
            <a:r>
              <a:rPr kumimoji="0" lang="vi-VN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Microsoft YaHei UI" panose="020B0503020204020204" pitchFamily="34" charset="-122"/>
                <a:cs typeface="Calibri" panose="020F0502020204030204" pitchFamily="34" charset="0"/>
              </a:rPr>
              <a:t>Nêu tên đỉnh và cạnh của mỗi góc trong các hình dưới đây.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libri" panose="020F0502020204030204" pitchFamily="34" charset="0"/>
              <a:ea typeface="Microsoft YaHei UI" panose="020B0503020204020204" pitchFamily="34" charset="-122"/>
              <a:cs typeface="Calibri" panose="020F050202020403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90C4527-5ECE-4E0E-A638-81C9610E62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344" y="2231052"/>
            <a:ext cx="11071296" cy="1938696"/>
          </a:xfrm>
          <a:prstGeom prst="rect">
            <a:avLst/>
          </a:prstGeom>
        </p:spPr>
      </p:pic>
      <p:sp>
        <p:nvSpPr>
          <p:cNvPr id="656" name="TextBox 655">
            <a:extLst>
              <a:ext uri="{FF2B5EF4-FFF2-40B4-BE49-F238E27FC236}">
                <a16:creationId xmlns:a16="http://schemas.microsoft.com/office/drawing/2014/main" id="{1C257C2D-6F40-4A6D-8A4F-EF9609806A42}"/>
              </a:ext>
            </a:extLst>
          </p:cNvPr>
          <p:cNvSpPr txBox="1"/>
          <p:nvPr/>
        </p:nvSpPr>
        <p:spPr>
          <a:xfrm>
            <a:off x="753595" y="4613076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Đỉnh I, cạnh IH, cạnh IK.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EC39D842-013A-4CE0-BA9D-208C8B5BBEA2}"/>
              </a:ext>
            </a:extLst>
          </p:cNvPr>
          <p:cNvSpPr txBox="1"/>
          <p:nvPr/>
        </p:nvSpPr>
        <p:spPr>
          <a:xfrm>
            <a:off x="4530067" y="4594788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Đỉnh M, cạnh MN, cạnh ML.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9BF899FC-C9B3-41F4-9282-3452B6E0C5DE}"/>
              </a:ext>
            </a:extLst>
          </p:cNvPr>
          <p:cNvSpPr txBox="1"/>
          <p:nvPr/>
        </p:nvSpPr>
        <p:spPr>
          <a:xfrm>
            <a:off x="8379691" y="4603932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Đỉnh S, cạnh SR, cạnh ST.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097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" grpId="0" animBg="1"/>
      <p:bldP spid="657" grpId="0" animBg="1"/>
      <p:bldP spid="65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CE3A4F74-C93F-4A8A-8AA0-BDD2935EF4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73476" y="2615113"/>
            <a:ext cx="7645047" cy="1627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131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91118" y="67602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735" name="Picture 734">
            <a:extLst>
              <a:ext uri="{FF2B5EF4-FFF2-40B4-BE49-F238E27FC236}">
                <a16:creationId xmlns:a16="http://schemas.microsoft.com/office/drawing/2014/main" id="{C3E801A3-B07C-40FB-8C87-734535CB50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8665" y="2526411"/>
            <a:ext cx="10877550" cy="1695450"/>
          </a:xfrm>
          <a:prstGeom prst="rect">
            <a:avLst/>
          </a:prstGeom>
        </p:spPr>
      </p:pic>
      <p:sp>
        <p:nvSpPr>
          <p:cNvPr id="736" name="TextBox 735">
            <a:extLst>
              <a:ext uri="{FF2B5EF4-FFF2-40B4-BE49-F238E27FC236}">
                <a16:creationId xmlns:a16="http://schemas.microsoft.com/office/drawing/2014/main" id="{1C493300-C902-435B-BE8B-493B6EA919E2}"/>
              </a:ext>
            </a:extLst>
          </p:cNvPr>
          <p:cNvSpPr txBox="1"/>
          <p:nvPr/>
        </p:nvSpPr>
        <p:spPr>
          <a:xfrm>
            <a:off x="524995" y="450334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37" name="Picture 736">
            <a:extLst>
              <a:ext uri="{FF2B5EF4-FFF2-40B4-BE49-F238E27FC236}">
                <a16:creationId xmlns:a16="http://schemas.microsoft.com/office/drawing/2014/main" id="{3566863B-5B92-4D2F-8CE3-20F207EF10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315386">
            <a:off x="1051559" y="1559199"/>
            <a:ext cx="1488677" cy="2466512"/>
          </a:xfrm>
          <a:prstGeom prst="rect">
            <a:avLst/>
          </a:prstGeom>
        </p:spPr>
      </p:pic>
      <p:sp>
        <p:nvSpPr>
          <p:cNvPr id="738" name="TextBox 737">
            <a:extLst>
              <a:ext uri="{FF2B5EF4-FFF2-40B4-BE49-F238E27FC236}">
                <a16:creationId xmlns:a16="http://schemas.microsoft.com/office/drawing/2014/main" id="{88B04728-AB48-4DE9-ACAC-B3F28A0999E9}"/>
              </a:ext>
            </a:extLst>
          </p:cNvPr>
          <p:cNvSpPr txBox="1"/>
          <p:nvPr/>
        </p:nvSpPr>
        <p:spPr>
          <a:xfrm>
            <a:off x="4621506" y="454906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39" name="Picture 738">
            <a:extLst>
              <a:ext uri="{FF2B5EF4-FFF2-40B4-BE49-F238E27FC236}">
                <a16:creationId xmlns:a16="http://schemas.microsoft.com/office/drawing/2014/main" id="{1FD7C585-7A89-464C-9159-F31D1FD4D22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61886" y="1422039"/>
            <a:ext cx="1488677" cy="2466512"/>
          </a:xfrm>
          <a:prstGeom prst="rect">
            <a:avLst/>
          </a:prstGeom>
        </p:spPr>
      </p:pic>
      <p:sp>
        <p:nvSpPr>
          <p:cNvPr id="740" name="TextBox 739">
            <a:extLst>
              <a:ext uri="{FF2B5EF4-FFF2-40B4-BE49-F238E27FC236}">
                <a16:creationId xmlns:a16="http://schemas.microsoft.com/office/drawing/2014/main" id="{0AF340B9-D3FC-42E8-98B2-C323EF058D1A}"/>
              </a:ext>
            </a:extLst>
          </p:cNvPr>
          <p:cNvSpPr txBox="1"/>
          <p:nvPr/>
        </p:nvSpPr>
        <p:spPr>
          <a:xfrm>
            <a:off x="8842248" y="4430196"/>
            <a:ext cx="269748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41" name="Picture 740">
            <a:extLst>
              <a:ext uri="{FF2B5EF4-FFF2-40B4-BE49-F238E27FC236}">
                <a16:creationId xmlns:a16="http://schemas.microsoft.com/office/drawing/2014/main" id="{7EA6F65B-6C1D-499E-A7C0-A23F4470F4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75579">
            <a:off x="8904785" y="1219021"/>
            <a:ext cx="1488677" cy="2500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9836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6" grpId="0" animBg="1"/>
      <p:bldP spid="738" grpId="0" animBg="1"/>
      <p:bldP spid="74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91118" y="67602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33" name="Picture 632">
            <a:extLst>
              <a:ext uri="{FF2B5EF4-FFF2-40B4-BE49-F238E27FC236}">
                <a16:creationId xmlns:a16="http://schemas.microsoft.com/office/drawing/2014/main" id="{0C1FB9F7-1762-40B7-8862-0228A44DD1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504" y="2157900"/>
            <a:ext cx="11071296" cy="1938696"/>
          </a:xfrm>
          <a:prstGeom prst="rect">
            <a:avLst/>
          </a:prstGeom>
        </p:spPr>
      </p:pic>
      <p:sp>
        <p:nvSpPr>
          <p:cNvPr id="655" name="TextBox 654">
            <a:extLst>
              <a:ext uri="{FF2B5EF4-FFF2-40B4-BE49-F238E27FC236}">
                <a16:creationId xmlns:a16="http://schemas.microsoft.com/office/drawing/2014/main" id="{8EBA4EDD-63D1-41BC-9723-37E344225B4F}"/>
              </a:ext>
            </a:extLst>
          </p:cNvPr>
          <p:cNvSpPr txBox="1"/>
          <p:nvPr/>
        </p:nvSpPr>
        <p:spPr>
          <a:xfrm>
            <a:off x="1207747" y="4564308"/>
            <a:ext cx="2733317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56" name="Picture 655">
            <a:extLst>
              <a:ext uri="{FF2B5EF4-FFF2-40B4-BE49-F238E27FC236}">
                <a16:creationId xmlns:a16="http://schemas.microsoft.com/office/drawing/2014/main" id="{E42D5E83-6479-4B14-9371-33384C3B3C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6255450">
            <a:off x="1862326" y="2680863"/>
            <a:ext cx="1488677" cy="2466512"/>
          </a:xfrm>
          <a:prstGeom prst="rect">
            <a:avLst/>
          </a:prstGeom>
        </p:spPr>
      </p:pic>
      <p:sp>
        <p:nvSpPr>
          <p:cNvPr id="657" name="TextBox 656">
            <a:extLst>
              <a:ext uri="{FF2B5EF4-FFF2-40B4-BE49-F238E27FC236}">
                <a16:creationId xmlns:a16="http://schemas.microsoft.com/office/drawing/2014/main" id="{B0EF958A-8DFC-4690-8ED3-4C5282E7DA8B}"/>
              </a:ext>
            </a:extLst>
          </p:cNvPr>
          <p:cNvSpPr txBox="1"/>
          <p:nvPr/>
        </p:nvSpPr>
        <p:spPr>
          <a:xfrm>
            <a:off x="4745737" y="4546021"/>
            <a:ext cx="3438144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58" name="Picture 657">
            <a:extLst>
              <a:ext uri="{FF2B5EF4-FFF2-40B4-BE49-F238E27FC236}">
                <a16:creationId xmlns:a16="http://schemas.microsoft.com/office/drawing/2014/main" id="{A970B066-D84F-471E-B84A-7F199B9717A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630628">
            <a:off x="5757671" y="1839616"/>
            <a:ext cx="1488677" cy="2466512"/>
          </a:xfrm>
          <a:prstGeom prst="rect">
            <a:avLst/>
          </a:prstGeom>
        </p:spPr>
      </p:pic>
      <p:sp>
        <p:nvSpPr>
          <p:cNvPr id="659" name="TextBox 658">
            <a:extLst>
              <a:ext uri="{FF2B5EF4-FFF2-40B4-BE49-F238E27FC236}">
                <a16:creationId xmlns:a16="http://schemas.microsoft.com/office/drawing/2014/main" id="{644F5C8C-87D1-434F-B6CE-001DBC0707B9}"/>
              </a:ext>
            </a:extLst>
          </p:cNvPr>
          <p:cNvSpPr txBox="1"/>
          <p:nvPr/>
        </p:nvSpPr>
        <p:spPr>
          <a:xfrm>
            <a:off x="8753856" y="4527733"/>
            <a:ext cx="3438144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60" name="Picture 659">
            <a:extLst>
              <a:ext uri="{FF2B5EF4-FFF2-40B4-BE49-F238E27FC236}">
                <a16:creationId xmlns:a16="http://schemas.microsoft.com/office/drawing/2014/main" id="{54AD3C68-FA5D-4E90-859B-182DA5B845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8410683" y="1062376"/>
            <a:ext cx="1894605" cy="2466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78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nimBg="1"/>
      <p:bldP spid="657" grpId="0" animBg="1"/>
      <p:bldP spid="65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D505EFA-9F3F-490B-8555-3FC70AC56E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1266"/>
            <a:ext cx="12192000" cy="6675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89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653" name="Picture 2" descr="Boy GIFs - Find &amp; Share on GIPHY | Kids questions, Giphy, Cool gifs">
            <a:extLst>
              <a:ext uri="{FF2B5EF4-FFF2-40B4-BE49-F238E27FC236}">
                <a16:creationId xmlns:a16="http://schemas.microsoft.com/office/drawing/2014/main" id="{8D7CD147-5AD6-4B60-8DC0-991DC0110F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4087" y="2923211"/>
            <a:ext cx="3705646" cy="3682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1" name="Picture 4" descr="bộ phận cơ thể cánh tay cho trẻ em&#10;">
            <a:extLst>
              <a:ext uri="{FF2B5EF4-FFF2-40B4-BE49-F238E27FC236}">
                <a16:creationId xmlns:a16="http://schemas.microsoft.com/office/drawing/2014/main" id="{0ADF7594-4502-43E8-88E1-A5D37DFA3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733" y="2475191"/>
            <a:ext cx="2467786" cy="4130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79E73BE-9D5C-4FFA-86A4-C259E0688476}"/>
              </a:ext>
            </a:extLst>
          </p:cNvPr>
          <p:cNvSpPr txBox="1"/>
          <p:nvPr/>
        </p:nvSpPr>
        <p:spPr>
          <a:xfrm>
            <a:off x="1828800" y="1161288"/>
            <a:ext cx="856792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Nhanh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mắt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tìm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lớp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học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137794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AFE4C2D-0CF1-47F3-88B6-706D5AFEA2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8802" y="1950592"/>
            <a:ext cx="8614395" cy="295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1339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1135721" y="954905"/>
            <a:ext cx="9867670" cy="4911808"/>
          </a:xfrm>
          <a:prstGeom prst="roundRect">
            <a:avLst/>
          </a:prstGeom>
          <a:solidFill>
            <a:schemeClr val="lt1"/>
          </a:solidFill>
          <a:ln w="76200">
            <a:solidFill>
              <a:srgbClr val="1E1F3B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C036C07-919A-46C9-826E-9CB9C94A80C6}"/>
              </a:ext>
            </a:extLst>
          </p:cNvPr>
          <p:cNvSpPr txBox="1"/>
          <p:nvPr/>
        </p:nvSpPr>
        <p:spPr>
          <a:xfrm>
            <a:off x="4404110" y="4670100"/>
            <a:ext cx="33808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	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TIẾT 1</a:t>
            </a: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B49E46D-B9F9-4FDB-B4B8-D868BB7ED9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2820" y="1158955"/>
            <a:ext cx="3670110" cy="107298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6F55F7A-0F91-4468-A83F-9BE49AD8EF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57669" y="2011944"/>
            <a:ext cx="9638611" cy="2700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294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612739" y="560350"/>
            <a:ext cx="11156101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C0A8A1E-D6A1-4C83-A1FC-391B1C38BA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024" y="2516570"/>
            <a:ext cx="5458193" cy="2331655"/>
          </a:xfrm>
          <a:prstGeom prst="rect">
            <a:avLst/>
          </a:prstGeom>
        </p:spPr>
      </p:pic>
      <p:sp>
        <p:nvSpPr>
          <p:cNvPr id="3" name="Speech Bubble: Rectangle with Corners Rounded 2">
            <a:extLst>
              <a:ext uri="{FF2B5EF4-FFF2-40B4-BE49-F238E27FC236}">
                <a16:creationId xmlns:a16="http://schemas.microsoft.com/office/drawing/2014/main" id="{2E4D500D-9658-4467-9B27-5B2BBFEED1F2}"/>
              </a:ext>
            </a:extLst>
          </p:cNvPr>
          <p:cNvSpPr/>
          <p:nvPr/>
        </p:nvSpPr>
        <p:spPr>
          <a:xfrm>
            <a:off x="6238875" y="1276351"/>
            <a:ext cx="4591050" cy="1200150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Qua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hát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tập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động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tác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? </a:t>
            </a:r>
          </a:p>
        </p:txBody>
      </p:sp>
      <p:sp>
        <p:nvSpPr>
          <p:cNvPr id="416" name="Speech Bubble: Rectangle with Corners Rounded 415">
            <a:extLst>
              <a:ext uri="{FF2B5EF4-FFF2-40B4-BE49-F238E27FC236}">
                <a16:creationId xmlns:a16="http://schemas.microsoft.com/office/drawing/2014/main" id="{9EFC4F1B-5F9A-47FC-8BE0-EAB706AA66C1}"/>
              </a:ext>
            </a:extLst>
          </p:cNvPr>
          <p:cNvSpPr/>
          <p:nvPr/>
        </p:nvSpPr>
        <p:spPr>
          <a:xfrm>
            <a:off x="6629399" y="2867025"/>
            <a:ext cx="4772025" cy="1447799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200" b="1">
                <a:latin typeface="Calibri" panose="020F0502020204030204" pitchFamily="34" charset="0"/>
                <a:cs typeface="Calibri" panose="020F0502020204030204" pitchFamily="34" charset="0"/>
              </a:rPr>
              <a:t>Các động tác vừa tập vừa rồi giúp các con tạo được các góc như thế nào?</a:t>
            </a:r>
            <a:endParaRPr lang="en-US" sz="3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9637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FD87DBC-F2CD-4684-8E33-68D9FEFF61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47469" y="1614122"/>
            <a:ext cx="5688061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94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1DCEF72-6965-4BF2-A581-F16652B18A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76399" y="801607"/>
            <a:ext cx="9020175" cy="343300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3B30EA5-D2B0-47AE-B877-E403D1E8CEB9}"/>
              </a:ext>
            </a:extLst>
          </p:cNvPr>
          <p:cNvSpPr txBox="1"/>
          <p:nvPr/>
        </p:nvSpPr>
        <p:spPr>
          <a:xfrm>
            <a:off x="4048125" y="4362450"/>
            <a:ext cx="57816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err="1"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6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6000" dirty="0" err="1"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6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6000" dirty="0" err="1">
                <a:latin typeface="Cambria" panose="02040503050406030204" pitchFamily="18" charset="0"/>
                <a:ea typeface="Cambria" panose="02040503050406030204" pitchFamily="18" charset="0"/>
              </a:rPr>
              <a:t>gì</a:t>
            </a:r>
            <a:r>
              <a:rPr lang="en-US" sz="60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4768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400050"/>
            <a:ext cx="11559975" cy="6153150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38D6912-0828-486C-B773-0DA064308D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94294" y="1457192"/>
            <a:ext cx="9792831" cy="35124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480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EAC9521-3438-41B7-87E8-DBAEE80A4A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5812" y="2062162"/>
            <a:ext cx="2629520" cy="297656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693E33F-AE6F-48B1-9BEF-19B2B7E970B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3800" y="2047874"/>
            <a:ext cx="3985532" cy="288607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524C097-038D-41F9-A026-898F5E2EC9A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62875" y="2328862"/>
            <a:ext cx="4016738" cy="25669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353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0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Làm quen với ê ke.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79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DFDBD5"/>
      </a:lt2>
      <a:accent1>
        <a:srgbClr val="B71E42"/>
      </a:accent1>
      <a:accent2>
        <a:srgbClr val="DE478E"/>
      </a:accent2>
      <a:accent3>
        <a:srgbClr val="BC72F0"/>
      </a:accent3>
      <a:accent4>
        <a:srgbClr val="795FAF"/>
      </a:accent4>
      <a:accent5>
        <a:srgbClr val="586EA6"/>
      </a:accent5>
      <a:accent6>
        <a:srgbClr val="6892A0"/>
      </a:accent6>
      <a:hlink>
        <a:srgbClr val="FA2B5C"/>
      </a:hlink>
      <a:folHlink>
        <a:srgbClr val="BC658E"/>
      </a:folHlink>
    </a:clrScheme>
    <a:fontScheme name="Gallery">
      <a:majorFont>
        <a:latin typeface="Gill Sans MT" panose="020B0502020104020203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F5E91637-A7B6-4E27-B710-77DA7014EE1E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42</TotalTime>
  <Words>412</Words>
  <Application>Microsoft Office PowerPoint</Application>
  <PresentationFormat>Widescreen</PresentationFormat>
  <Paragraphs>77</Paragraphs>
  <Slides>24</Slides>
  <Notes>23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24</vt:i4>
      </vt:variant>
    </vt:vector>
  </HeadingPairs>
  <TitlesOfParts>
    <vt:vector size="35" baseType="lpstr">
      <vt:lpstr>等线</vt:lpstr>
      <vt:lpstr>等线 Light</vt:lpstr>
      <vt:lpstr>微软雅黑</vt:lpstr>
      <vt:lpstr>Arial</vt:lpstr>
      <vt:lpstr>Calibri</vt:lpstr>
      <vt:lpstr>Cambria</vt:lpstr>
      <vt:lpstr>Gill Sans MT</vt:lpstr>
      <vt:lpstr>Times New Roman</vt:lpstr>
      <vt:lpstr>Varela Round</vt:lpstr>
      <vt:lpstr>Office 主题​​</vt:lpstr>
      <vt:lpstr>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Hà Nguyễn Thị Thu</cp:lastModifiedBy>
  <cp:revision>26</cp:revision>
  <dcterms:created xsi:type="dcterms:W3CDTF">2022-12-03T07:00:05Z</dcterms:created>
  <dcterms:modified xsi:type="dcterms:W3CDTF">2022-12-18T14:25:51Z</dcterms:modified>
</cp:coreProperties>
</file>