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34" r:id="rId2"/>
    <p:sldId id="295" r:id="rId3"/>
    <p:sldId id="303" r:id="rId4"/>
    <p:sldId id="304" r:id="rId5"/>
    <p:sldId id="329" r:id="rId6"/>
    <p:sldId id="330" r:id="rId7"/>
    <p:sldId id="331" r:id="rId8"/>
    <p:sldId id="305" r:id="rId9"/>
    <p:sldId id="306" r:id="rId10"/>
    <p:sldId id="328" r:id="rId11"/>
    <p:sldId id="307" r:id="rId12"/>
    <p:sldId id="332" r:id="rId13"/>
    <p:sldId id="313" r:id="rId14"/>
    <p:sldId id="314" r:id="rId15"/>
    <p:sldId id="315" r:id="rId16"/>
    <p:sldId id="320" r:id="rId17"/>
    <p:sldId id="333" r:id="rId18"/>
    <p:sldId id="321" r:id="rId19"/>
    <p:sldId id="322" r:id="rId20"/>
    <p:sldId id="323" r:id="rId21"/>
    <p:sldId id="324" r:id="rId22"/>
    <p:sldId id="325" r:id="rId23"/>
    <p:sldId id="302" r:id="rId24"/>
    <p:sldId id="326" r:id="rId25"/>
    <p:sldId id="3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FAB6B-F64D-4727-A04F-2303AD5E90C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7924D-3950-490F-B729-74AED2049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6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8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7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0375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3340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1278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3202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809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823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2328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8208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9237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3960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113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21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655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8691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21124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77409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7251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642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8236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35936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5605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9121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19002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816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6466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3192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3241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18492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61388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74961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80171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96598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900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1386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644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29955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5520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23434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50939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7676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97506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4815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97028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5147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98123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98305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69343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6240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28079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86274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27105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84700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92646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06221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1989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51173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9570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9796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9290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87075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79391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43055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84641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13873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43837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4309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59230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96206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69323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94238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52424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6743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92970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66813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49024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86451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420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10375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1008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2349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78879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6429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0141"/>
      </p:ext>
    </p:extLst>
  </p:cSld>
  <p:clrMapOvr>
    <a:masterClrMapping/>
  </p:clrMapOvr>
  <p:transition spd="slow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9296"/>
      </p:ext>
    </p:extLst>
  </p:cSld>
  <p:clrMapOvr>
    <a:masterClrMapping/>
  </p:clrMapOvr>
  <p:transition spd="slow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7482"/>
      </p:ext>
    </p:extLst>
  </p:cSld>
  <p:clrMapOvr>
    <a:masterClrMapping/>
  </p:clrMapOvr>
  <p:transition spd="slow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38430"/>
      </p:ext>
    </p:extLst>
  </p:cSld>
  <p:clrMapOvr>
    <a:masterClrMapping/>
  </p:clrMapOvr>
  <p:transition spd="slow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14690"/>
      </p:ext>
    </p:extLst>
  </p:cSld>
  <p:clrMapOvr>
    <a:masterClrMapping/>
  </p:clrMapOvr>
  <p:transition spd="slow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0211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97299"/>
      </p:ext>
    </p:extLst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0817"/>
      </p:ext>
    </p:extLst>
  </p:cSld>
  <p:clrMapOvr>
    <a:masterClrMapping/>
  </p:clrMapOvr>
  <p:transition spd="slow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3712"/>
      </p:ext>
    </p:extLst>
  </p:cSld>
  <p:clrMapOvr>
    <a:masterClrMapping/>
  </p:clrMapOvr>
  <p:transition spd="slow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11832"/>
      </p:ext>
    </p:extLst>
  </p:cSld>
  <p:clrMapOvr>
    <a:masterClrMapping/>
  </p:clrMapOvr>
  <p:transition spd="slow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65953"/>
      </p:ext>
    </p:extLst>
  </p:cSld>
  <p:clrMapOvr>
    <a:masterClrMapping/>
  </p:clrMapOvr>
  <p:transition spd="slow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94255"/>
      </p:ext>
    </p:extLst>
  </p:cSld>
  <p:clrMapOvr>
    <a:masterClrMapping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95585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17163"/>
      </p:ext>
    </p:extLst>
  </p:cSld>
  <p:clrMapOvr>
    <a:masterClrMapping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42652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65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71475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0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jpeg"/><Relationship Id="rId7" Type="http://schemas.openxmlformats.org/officeDocument/2006/relationships/image" Target="../media/image2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jpeg"/><Relationship Id="rId7" Type="http://schemas.openxmlformats.org/officeDocument/2006/relationships/image" Target="../media/image26.sv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8.jpeg"/><Relationship Id="rId7" Type="http://schemas.openxmlformats.org/officeDocument/2006/relationships/image" Target="../media/image26.svg"/><Relationship Id="rId12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microsoft.com/office/2007/relationships/hdphoto" Target="../media/hdphoto1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13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3" y="4902203"/>
            <a:ext cx="5053522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133350"/>
            <a:ext cx="10912838" cy="6102558"/>
          </a:xfrm>
          <a:custGeom>
            <a:avLst/>
            <a:gdLst>
              <a:gd name="connsiteX0" fmla="*/ 0 w 10912838"/>
              <a:gd name="connsiteY0" fmla="*/ 608547 h 6102558"/>
              <a:gd name="connsiteX1" fmla="*/ 608547 w 10912838"/>
              <a:gd name="connsiteY1" fmla="*/ 0 h 6102558"/>
              <a:gd name="connsiteX2" fmla="*/ 10304291 w 10912838"/>
              <a:gd name="connsiteY2" fmla="*/ 0 h 6102558"/>
              <a:gd name="connsiteX3" fmla="*/ 10912838 w 10912838"/>
              <a:gd name="connsiteY3" fmla="*/ 608547 h 6102558"/>
              <a:gd name="connsiteX4" fmla="*/ 10912838 w 10912838"/>
              <a:gd name="connsiteY4" fmla="*/ 5494011 h 6102558"/>
              <a:gd name="connsiteX5" fmla="*/ 10304291 w 10912838"/>
              <a:gd name="connsiteY5" fmla="*/ 6102558 h 6102558"/>
              <a:gd name="connsiteX6" fmla="*/ 608547 w 10912838"/>
              <a:gd name="connsiteY6" fmla="*/ 6102558 h 6102558"/>
              <a:gd name="connsiteX7" fmla="*/ 0 w 10912838"/>
              <a:gd name="connsiteY7" fmla="*/ 5494011 h 6102558"/>
              <a:gd name="connsiteX8" fmla="*/ 0 w 10912838"/>
              <a:gd name="connsiteY8" fmla="*/ 608547 h 61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102558" fill="none" extrusionOk="0">
                <a:moveTo>
                  <a:pt x="0" y="608547"/>
                </a:moveTo>
                <a:cubicBezTo>
                  <a:pt x="480" y="285435"/>
                  <a:pt x="274740" y="3834"/>
                  <a:pt x="608547" y="0"/>
                </a:cubicBezTo>
                <a:cubicBezTo>
                  <a:pt x="1816120" y="72427"/>
                  <a:pt x="8866985" y="61419"/>
                  <a:pt x="10304291" y="0"/>
                </a:cubicBezTo>
                <a:cubicBezTo>
                  <a:pt x="10631343" y="-62221"/>
                  <a:pt x="10891927" y="266131"/>
                  <a:pt x="10912838" y="608547"/>
                </a:cubicBezTo>
                <a:cubicBezTo>
                  <a:pt x="11013714" y="2447441"/>
                  <a:pt x="10805525" y="3333970"/>
                  <a:pt x="10912838" y="5494011"/>
                </a:cubicBezTo>
                <a:cubicBezTo>
                  <a:pt x="10914557" y="5821378"/>
                  <a:pt x="10627274" y="6087864"/>
                  <a:pt x="10304291" y="6102558"/>
                </a:cubicBezTo>
                <a:cubicBezTo>
                  <a:pt x="8152967" y="6132385"/>
                  <a:pt x="3650815" y="6023252"/>
                  <a:pt x="608547" y="6102558"/>
                </a:cubicBezTo>
                <a:cubicBezTo>
                  <a:pt x="314490" y="6097806"/>
                  <a:pt x="-5606" y="5831210"/>
                  <a:pt x="0" y="5494011"/>
                </a:cubicBezTo>
                <a:cubicBezTo>
                  <a:pt x="50037" y="3772824"/>
                  <a:pt x="770" y="2144745"/>
                  <a:pt x="0" y="608547"/>
                </a:cubicBezTo>
                <a:close/>
              </a:path>
              <a:path w="10912838" h="6102558" stroke="0" extrusionOk="0">
                <a:moveTo>
                  <a:pt x="0" y="608547"/>
                </a:moveTo>
                <a:cubicBezTo>
                  <a:pt x="5381" y="273923"/>
                  <a:pt x="295704" y="48436"/>
                  <a:pt x="608547" y="0"/>
                </a:cubicBezTo>
                <a:cubicBezTo>
                  <a:pt x="2405149" y="123000"/>
                  <a:pt x="6088012" y="-96860"/>
                  <a:pt x="10304291" y="0"/>
                </a:cubicBezTo>
                <a:cubicBezTo>
                  <a:pt x="10610582" y="-22712"/>
                  <a:pt x="10940014" y="217669"/>
                  <a:pt x="10912838" y="608547"/>
                </a:cubicBezTo>
                <a:cubicBezTo>
                  <a:pt x="10916011" y="1550851"/>
                  <a:pt x="11007105" y="3091260"/>
                  <a:pt x="10912838" y="5494011"/>
                </a:cubicBezTo>
                <a:cubicBezTo>
                  <a:pt x="10896458" y="5836036"/>
                  <a:pt x="10581028" y="6092844"/>
                  <a:pt x="10304291" y="6102558"/>
                </a:cubicBezTo>
                <a:cubicBezTo>
                  <a:pt x="5944094" y="5941851"/>
                  <a:pt x="2070976" y="6142225"/>
                  <a:pt x="608547" y="6102558"/>
                </a:cubicBezTo>
                <a:cubicBezTo>
                  <a:pt x="227206" y="6093419"/>
                  <a:pt x="-38932" y="5812464"/>
                  <a:pt x="0" y="5494011"/>
                </a:cubicBezTo>
                <a:cubicBezTo>
                  <a:pt x="32216" y="3554810"/>
                  <a:pt x="57206" y="1337600"/>
                  <a:pt x="0" y="60854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B5E32E-86B1-4E38-AECB-F2A038021765}"/>
              </a:ext>
            </a:extLst>
          </p:cNvPr>
          <p:cNvSpPr txBox="1"/>
          <p:nvPr/>
        </p:nvSpPr>
        <p:spPr>
          <a:xfrm>
            <a:off x="-357421" y="230873"/>
            <a:ext cx="793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Ví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thức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4650FF-38CE-46DC-ABEE-8D6C8342AC1D}"/>
              </a:ext>
            </a:extLst>
          </p:cNvPr>
          <p:cNvSpPr txBox="1"/>
          <p:nvPr/>
        </p:nvSpPr>
        <p:spPr>
          <a:xfrm>
            <a:off x="1289826" y="988260"/>
            <a:ext cx="918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381 + 135, 95 – 17, 13 x 3, 64 : 8;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445859" y="3114675"/>
            <a:ext cx="3344780" cy="312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DDD092E-4002-4876-97CF-AC774A79BEFD}"/>
              </a:ext>
            </a:extLst>
          </p:cNvPr>
          <p:cNvSpPr txBox="1"/>
          <p:nvPr/>
        </p:nvSpPr>
        <p:spPr>
          <a:xfrm>
            <a:off x="1289826" y="1788360"/>
            <a:ext cx="9959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265 – 82 + 10; 11 x 3 + 4; 5 x 12 : 2; 93 : 3 – 20;…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(hay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artoon cafe background cafeteria interior Vector Image">
            <a:extLst>
              <a:ext uri="{FF2B5EF4-FFF2-40B4-BE49-F238E27FC236}">
                <a16:creationId xmlns:a16="http://schemas.microsoft.com/office/drawing/2014/main" id="{FD57FAE2-72BC-41A4-81AB-E0211912A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AE9553-53AE-42BF-8FC8-E6DFB9ADD320}"/>
              </a:ext>
            </a:extLst>
          </p:cNvPr>
          <p:cNvGrpSpPr/>
          <p:nvPr/>
        </p:nvGrpSpPr>
        <p:grpSpPr>
          <a:xfrm>
            <a:off x="2312688" y="1905000"/>
            <a:ext cx="8736312" cy="2943510"/>
            <a:chOff x="2105100" y="4212346"/>
            <a:chExt cx="4680391" cy="1754326"/>
          </a:xfrm>
        </p:grpSpPr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132CB85B-7EFC-43A6-A0AE-ECECF0564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4212346"/>
              <a:ext cx="4680391" cy="17543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84FD33-7E4B-4EE6-8F6D-2379332D3D80}"/>
                </a:ext>
              </a:extLst>
            </p:cNvPr>
            <p:cNvSpPr txBox="1"/>
            <p:nvPr/>
          </p:nvSpPr>
          <p:spPr>
            <a:xfrm>
              <a:off x="2421845" y="4345137"/>
              <a:ext cx="3873765" cy="104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 thức là một dãy các số, dấu phép tính viết xen kẽ  với nhau (nối lại với nhau)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5C881427-2B2E-4110-B9F1-8CA9D4987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658756" y="3374788"/>
            <a:ext cx="3078214" cy="28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64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D421D89-48C1-44EE-A359-6E8789E91590}"/>
              </a:ext>
            </a:extLst>
          </p:cNvPr>
          <p:cNvSpPr/>
          <p:nvPr/>
        </p:nvSpPr>
        <p:spPr>
          <a:xfrm>
            <a:off x="528927" y="19809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A2EAE-715A-41F8-9E3F-29CCE93C7A05}"/>
              </a:ext>
            </a:extLst>
          </p:cNvPr>
          <p:cNvSpPr txBox="1"/>
          <p:nvPr/>
        </p:nvSpPr>
        <p:spPr>
          <a:xfrm>
            <a:off x="1338824" y="263406"/>
            <a:ext cx="805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 các biểu thức sau (theo mẫu):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10DA8-3104-4794-8D41-187AFCD54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7" y="1247775"/>
            <a:ext cx="9496425" cy="49720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D76308-18BA-4097-A4C0-DE07960AAF20}"/>
              </a:ext>
            </a:extLst>
          </p:cNvPr>
          <p:cNvSpPr/>
          <p:nvPr/>
        </p:nvSpPr>
        <p:spPr>
          <a:xfrm flipH="1">
            <a:off x="4533898" y="2733674"/>
            <a:ext cx="5657851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lăm</a:t>
            </a:r>
            <a:r>
              <a:rPr lang="en-US" sz="3600" dirty="0"/>
              <a:t> </a:t>
            </a:r>
            <a:r>
              <a:rPr lang="en-US" sz="3600" dirty="0" err="1"/>
              <a:t>trừ</a:t>
            </a:r>
            <a:r>
              <a:rPr lang="en-US" sz="3600" dirty="0"/>
              <a:t> </a:t>
            </a:r>
            <a:r>
              <a:rPr lang="en-US" sz="3600" dirty="0" err="1"/>
              <a:t>mười</a:t>
            </a:r>
            <a:r>
              <a:rPr lang="en-US" sz="3600" dirty="0"/>
              <a:t> </a:t>
            </a:r>
            <a:r>
              <a:rPr lang="en-US" sz="3600" dirty="0" err="1"/>
              <a:t>bảy</a:t>
            </a:r>
            <a:endParaRPr lang="en-US" sz="36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C65062-11A8-41D4-85CF-184BAB7052FA}"/>
              </a:ext>
            </a:extLst>
          </p:cNvPr>
          <p:cNvSpPr/>
          <p:nvPr/>
        </p:nvSpPr>
        <p:spPr>
          <a:xfrm flipH="1">
            <a:off x="4600573" y="3495674"/>
            <a:ext cx="5657851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Mười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09138E-758C-4202-AFC7-A6D850013196}"/>
              </a:ext>
            </a:extLst>
          </p:cNvPr>
          <p:cNvSpPr/>
          <p:nvPr/>
        </p:nvSpPr>
        <p:spPr>
          <a:xfrm flipH="1">
            <a:off x="4686298" y="4152899"/>
            <a:ext cx="5657851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Sáu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chia </a:t>
            </a:r>
            <a:r>
              <a:rPr lang="en-US" sz="3600" dirty="0" err="1"/>
              <a:t>tám</a:t>
            </a:r>
            <a:endParaRPr lang="en-US" sz="3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1C20CC-8A12-4CB5-8FB4-B6813041705A}"/>
              </a:ext>
            </a:extLst>
          </p:cNvPr>
          <p:cNvSpPr/>
          <p:nvPr/>
        </p:nvSpPr>
        <p:spPr>
          <a:xfrm flipH="1">
            <a:off x="3667123" y="4829174"/>
            <a:ext cx="7067551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Sáu</a:t>
            </a:r>
            <a:r>
              <a:rPr lang="en-US" sz="3000" dirty="0"/>
              <a:t> </a:t>
            </a:r>
            <a:r>
              <a:rPr lang="en-US" sz="3000" dirty="0" err="1"/>
              <a:t>mươi</a:t>
            </a:r>
            <a:r>
              <a:rPr lang="en-US" sz="3000" dirty="0"/>
              <a:t> </a:t>
            </a:r>
            <a:r>
              <a:rPr lang="en-US" sz="3000" dirty="0" err="1"/>
              <a:t>lăm</a:t>
            </a:r>
            <a:r>
              <a:rPr lang="en-US" sz="3000" dirty="0"/>
              <a:t> </a:t>
            </a:r>
            <a:r>
              <a:rPr lang="en-US" sz="3000" dirty="0" err="1"/>
              <a:t>trừ</a:t>
            </a:r>
            <a:r>
              <a:rPr lang="en-US" sz="3000" dirty="0"/>
              <a:t> </a:t>
            </a:r>
            <a:r>
              <a:rPr lang="en-US" sz="3000" dirty="0" err="1"/>
              <a:t>bốn</a:t>
            </a:r>
            <a:r>
              <a:rPr lang="en-US" sz="3000" dirty="0"/>
              <a:t> </a:t>
            </a:r>
            <a:r>
              <a:rPr lang="en-US" sz="3000" dirty="0" err="1"/>
              <a:t>mươi</a:t>
            </a:r>
            <a:r>
              <a:rPr lang="en-US" sz="3000" dirty="0"/>
              <a:t> </a:t>
            </a:r>
            <a:r>
              <a:rPr lang="en-US" sz="3000" dirty="0" err="1"/>
              <a:t>hai</a:t>
            </a:r>
            <a:r>
              <a:rPr lang="en-US" sz="3000" dirty="0"/>
              <a:t> </a:t>
            </a:r>
            <a:r>
              <a:rPr lang="en-US" sz="3000" dirty="0" err="1"/>
              <a:t>cộng</a:t>
            </a:r>
            <a:r>
              <a:rPr lang="en-US" sz="3000" dirty="0"/>
              <a:t> </a:t>
            </a:r>
            <a:r>
              <a:rPr lang="en-US" sz="3000" dirty="0" err="1"/>
              <a:t>mười</a:t>
            </a:r>
            <a:endParaRPr lang="en-US" sz="30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67D9749-A44D-44F8-A4BC-B30D2C5A433C}"/>
              </a:ext>
            </a:extLst>
          </p:cNvPr>
          <p:cNvSpPr/>
          <p:nvPr/>
        </p:nvSpPr>
        <p:spPr>
          <a:xfrm flipH="1">
            <a:off x="3638548" y="5553074"/>
            <a:ext cx="7067551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Mười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nhân</a:t>
            </a:r>
            <a:r>
              <a:rPr lang="en-US" sz="3000" dirty="0"/>
              <a:t> </a:t>
            </a:r>
            <a:r>
              <a:rPr lang="en-US" sz="3000" dirty="0" err="1"/>
              <a:t>ba</a:t>
            </a:r>
            <a:r>
              <a:rPr lang="en-US" sz="3000" dirty="0"/>
              <a:t> </a:t>
            </a:r>
            <a:r>
              <a:rPr lang="en-US" sz="3000" dirty="0" err="1"/>
              <a:t>cộng</a:t>
            </a:r>
            <a:r>
              <a:rPr lang="en-US" sz="3000" dirty="0"/>
              <a:t> </a:t>
            </a:r>
            <a:r>
              <a:rPr lang="en-US" sz="3000" dirty="0" err="1"/>
              <a:t>bốn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D421D89-48C1-44EE-A359-6E8789E91590}"/>
              </a:ext>
            </a:extLst>
          </p:cNvPr>
          <p:cNvSpPr/>
          <p:nvPr/>
        </p:nvSpPr>
        <p:spPr>
          <a:xfrm>
            <a:off x="528927" y="19809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A2EAE-715A-41F8-9E3F-29CCE93C7A05}"/>
              </a:ext>
            </a:extLst>
          </p:cNvPr>
          <p:cNvSpPr txBox="1"/>
          <p:nvPr/>
        </p:nvSpPr>
        <p:spPr>
          <a:xfrm>
            <a:off x="1338823" y="263406"/>
            <a:ext cx="1023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Chọn cách đọc tương ứng với mỗi biểu thức: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A683B-90B1-4C02-B973-B9FFDBBE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505751"/>
            <a:ext cx="10634662" cy="44092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C5B1C1-3B16-4158-A244-DC79A2F30DF5}"/>
              </a:ext>
            </a:extLst>
          </p:cNvPr>
          <p:cNvCxnSpPr/>
          <p:nvPr/>
        </p:nvCxnSpPr>
        <p:spPr>
          <a:xfrm>
            <a:off x="7419975" y="2076450"/>
            <a:ext cx="1457325" cy="1057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9D55FE-3D2C-4E38-9E5F-CFFBB661ADB6}"/>
              </a:ext>
            </a:extLst>
          </p:cNvPr>
          <p:cNvCxnSpPr/>
          <p:nvPr/>
        </p:nvCxnSpPr>
        <p:spPr>
          <a:xfrm>
            <a:off x="7410450" y="3114675"/>
            <a:ext cx="1457325" cy="1057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526CB2-DC53-4497-8FE6-DF86DEB4332D}"/>
              </a:ext>
            </a:extLst>
          </p:cNvPr>
          <p:cNvCxnSpPr/>
          <p:nvPr/>
        </p:nvCxnSpPr>
        <p:spPr>
          <a:xfrm>
            <a:off x="7372350" y="4095750"/>
            <a:ext cx="1457325" cy="1057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752738-03C6-4136-8416-FF42488F70DC}"/>
              </a:ext>
            </a:extLst>
          </p:cNvPr>
          <p:cNvCxnSpPr>
            <a:cxnSpLocks/>
          </p:cNvCxnSpPr>
          <p:nvPr/>
        </p:nvCxnSpPr>
        <p:spPr>
          <a:xfrm flipV="1">
            <a:off x="7381875" y="2066925"/>
            <a:ext cx="1533525" cy="3086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57BD0-F93A-4B42-9DEF-887FDEAAB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8" y="166688"/>
            <a:ext cx="5119688" cy="96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1648D-D584-495E-9EEA-7D9B9D29A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385" y="3352799"/>
            <a:ext cx="2694340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6C0A2-8817-4F9B-A4BD-803AC6F8C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37" y="1290638"/>
            <a:ext cx="5405438" cy="2413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C44FDB-A8EE-42DA-BC1B-0B4BEF2DB0E1}"/>
              </a:ext>
            </a:extLst>
          </p:cNvPr>
          <p:cNvSpPr txBox="1"/>
          <p:nvPr/>
        </p:nvSpPr>
        <p:spPr>
          <a:xfrm>
            <a:off x="390525" y="3733800"/>
            <a:ext cx="638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21 - 3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EAD1F5-9BF7-4C43-8784-84BE81A3ACA1}"/>
              </a:ext>
            </a:extLst>
          </p:cNvPr>
          <p:cNvSpPr txBox="1"/>
          <p:nvPr/>
        </p:nvSpPr>
        <p:spPr>
          <a:xfrm>
            <a:off x="352425" y="4333875"/>
            <a:ext cx="85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Thương của 21 chia cho 3 là 21 :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DAD960-044D-44A5-A843-2730FEAFC638}"/>
              </a:ext>
            </a:extLst>
          </p:cNvPr>
          <p:cNvSpPr txBox="1"/>
          <p:nvPr/>
        </p:nvSpPr>
        <p:spPr>
          <a:xfrm>
            <a:off x="361950" y="4962525"/>
            <a:ext cx="85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Tổng của ba số 23, 15 và 40 là 23 + 15 + 40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5A240A-50B0-4A85-8ECA-7AF53CBFBD87}"/>
              </a:ext>
            </a:extLst>
          </p:cNvPr>
          <p:cNvSpPr txBox="1"/>
          <p:nvPr/>
        </p:nvSpPr>
        <p:spPr>
          <a:xfrm>
            <a:off x="352425" y="5648325"/>
            <a:ext cx="85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Tích của ba số 5, 2 và 7 là 5 x 2 x 7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494675" y="265043"/>
            <a:ext cx="11197653" cy="630064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C00C7-F2CD-42D4-BA47-A0759B97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538162"/>
            <a:ext cx="10296525" cy="4105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E034E-C8CF-4131-855C-E377A10F3BB6}"/>
              </a:ext>
            </a:extLst>
          </p:cNvPr>
          <p:cNvSpPr txBox="1"/>
          <p:nvPr/>
        </p:nvSpPr>
        <p:spPr>
          <a:xfrm>
            <a:off x="1676400" y="4772025"/>
            <a:ext cx="9972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 err="1">
                <a:solidFill>
                  <a:srgbClr val="000000"/>
                </a:solidFill>
                <a:effectLst/>
              </a:rPr>
              <a:t>Dựa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vẽ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nêu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ý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thức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l"/>
            <a:r>
              <a:rPr lang="en-US" sz="2800" b="1" i="0" dirty="0">
                <a:solidFill>
                  <a:srgbClr val="000000"/>
                </a:solidFill>
                <a:effectLst/>
              </a:rPr>
              <a:t>a) 8 + 9                                   b) 8 + 6                              c) 8 + 9 + 6</a:t>
            </a:r>
          </a:p>
        </p:txBody>
      </p:sp>
    </p:spTree>
    <p:extLst>
      <p:ext uri="{BB962C8B-B14F-4D97-AF65-F5344CB8AC3E}">
        <p14:creationId xmlns:p14="http://schemas.microsoft.com/office/powerpoint/2010/main" val="312310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494675" y="265043"/>
            <a:ext cx="11197653" cy="630064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7FC53-DFC3-4AFA-A3F1-ABE4DDAF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8" y="442913"/>
            <a:ext cx="6103858" cy="2433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83E16-0AD7-4587-B14A-2D3C2A334443}"/>
              </a:ext>
            </a:extLst>
          </p:cNvPr>
          <p:cNvSpPr txBox="1"/>
          <p:nvPr/>
        </p:nvSpPr>
        <p:spPr>
          <a:xfrm>
            <a:off x="1133475" y="3381375"/>
            <a:ext cx="9877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Bình</a:t>
            </a:r>
            <a:r>
              <a:rPr lang="en-US" sz="2800" b="1" dirty="0">
                <a:solidFill>
                  <a:srgbClr val="002060"/>
                </a:solidFill>
              </a:rPr>
              <a:t> A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8 con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Bình</a:t>
            </a:r>
            <a:r>
              <a:rPr lang="en-US" sz="2800" b="1" dirty="0">
                <a:solidFill>
                  <a:srgbClr val="002060"/>
                </a:solidFill>
              </a:rPr>
              <a:t> B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9 con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Bình</a:t>
            </a:r>
            <a:r>
              <a:rPr lang="en-US" sz="2800" b="1" dirty="0">
                <a:solidFill>
                  <a:srgbClr val="002060"/>
                </a:solidFill>
              </a:rPr>
              <a:t> C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6 con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a) </a:t>
            </a:r>
            <a:r>
              <a:rPr lang="en-US" sz="2800" b="1" dirty="0" err="1">
                <a:solidFill>
                  <a:srgbClr val="002060"/>
                </a:solidFill>
              </a:rPr>
              <a:t>Biểu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8 + 9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tổng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r>
              <a:rPr lang="en-US" sz="2800" b="1" dirty="0">
                <a:solidFill>
                  <a:srgbClr val="002060"/>
                </a:solidFill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</a:rPr>
              <a:t>hai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bình</a:t>
            </a:r>
            <a:r>
              <a:rPr lang="en-US" sz="2800" b="1" dirty="0">
                <a:solidFill>
                  <a:srgbClr val="002060"/>
                </a:solidFill>
              </a:rPr>
              <a:t> A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B.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b) </a:t>
            </a:r>
            <a:r>
              <a:rPr lang="en-US" sz="2800" b="1" dirty="0" err="1">
                <a:solidFill>
                  <a:srgbClr val="002060"/>
                </a:solidFill>
              </a:rPr>
              <a:t>Biểu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8 + 6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tổng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r>
              <a:rPr lang="en-US" sz="2800" b="1" dirty="0">
                <a:solidFill>
                  <a:srgbClr val="002060"/>
                </a:solidFill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</a:rPr>
              <a:t>hai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bình</a:t>
            </a:r>
            <a:r>
              <a:rPr lang="en-US" sz="2800" b="1" dirty="0">
                <a:solidFill>
                  <a:srgbClr val="002060"/>
                </a:solidFill>
              </a:rPr>
              <a:t> A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C.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c) </a:t>
            </a:r>
            <a:r>
              <a:rPr lang="en-US" sz="2800" b="1" dirty="0" err="1">
                <a:solidFill>
                  <a:srgbClr val="002060"/>
                </a:solidFill>
              </a:rPr>
              <a:t>Biểu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8 + 9 + 6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tổng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r>
              <a:rPr lang="en-US" sz="2800" b="1" dirty="0">
                <a:solidFill>
                  <a:srgbClr val="002060"/>
                </a:solidFill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</a:rPr>
              <a:t>ba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bình</a:t>
            </a:r>
            <a:r>
              <a:rPr lang="en-US" sz="2800" b="1" dirty="0">
                <a:solidFill>
                  <a:srgbClr val="002060"/>
                </a:solidFill>
              </a:rPr>
              <a:t> A, B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C.</a:t>
            </a:r>
          </a:p>
        </p:txBody>
      </p:sp>
    </p:spTree>
    <p:extLst>
      <p:ext uri="{BB962C8B-B14F-4D97-AF65-F5344CB8AC3E}">
        <p14:creationId xmlns:p14="http://schemas.microsoft.com/office/powerpoint/2010/main" val="692993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19637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1710096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D64D07-94DE-4616-91FA-8625BB752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40" y="1260295"/>
            <a:ext cx="997392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39356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3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</a:rPr>
              <a:t>Mười lăm nhân 3</a:t>
            </a:r>
            <a:endParaRPr lang="vi-VN" sz="3200" b="1" dirty="0">
              <a:solidFill>
                <a:prstClr val="black"/>
              </a:solidFill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222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46 - 7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5627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6, 3 , 8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x 3 x 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</a:rPr>
              <a:t>: 83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Phép tính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56 + 27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= 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48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Phép tính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63 – 15 = 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48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Phép tính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63 – 15 = 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680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Phép tính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362 + 418 = 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0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thành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kiến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8FDB3-99E2-4664-BDDD-8438CEF5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609600"/>
            <a:ext cx="97821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484</Words>
  <Application>Microsoft Office PowerPoint</Application>
  <PresentationFormat>Widescreen</PresentationFormat>
  <Paragraphs>77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#9Slide07 IcielLa Chic Pro Shad</vt:lpstr>
      <vt:lpstr>Arial</vt:lpstr>
      <vt:lpstr>Calibri</vt:lpstr>
      <vt:lpstr>Calibri Light</vt:lpstr>
      <vt:lpstr>Times New Roman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30</cp:revision>
  <dcterms:created xsi:type="dcterms:W3CDTF">2022-11-18T10:58:10Z</dcterms:created>
  <dcterms:modified xsi:type="dcterms:W3CDTF">2022-11-27T11:25:06Z</dcterms:modified>
</cp:coreProperties>
</file>