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04" r:id="rId4"/>
    <p:sldMasterId id="2147483715" r:id="rId5"/>
    <p:sldMasterId id="2147483728" r:id="rId6"/>
    <p:sldMasterId id="2147483740" r:id="rId7"/>
  </p:sldMasterIdLst>
  <p:notesMasterIdLst>
    <p:notesMasterId r:id="rId25"/>
  </p:notesMasterIdLst>
  <p:sldIdLst>
    <p:sldId id="314" r:id="rId8"/>
    <p:sldId id="471" r:id="rId9"/>
    <p:sldId id="2635" r:id="rId10"/>
    <p:sldId id="298" r:id="rId11"/>
    <p:sldId id="299" r:id="rId12"/>
    <p:sldId id="265" r:id="rId13"/>
    <p:sldId id="279" r:id="rId14"/>
    <p:sldId id="285" r:id="rId15"/>
    <p:sldId id="2636" r:id="rId16"/>
    <p:sldId id="2630" r:id="rId17"/>
    <p:sldId id="2631" r:id="rId18"/>
    <p:sldId id="2632" r:id="rId19"/>
    <p:sldId id="2633" r:id="rId20"/>
    <p:sldId id="2634" r:id="rId21"/>
    <p:sldId id="337" r:id="rId22"/>
    <p:sldId id="2637" r:id="rId23"/>
    <p:sldId id="3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7E143-CCEE-499F-A534-57099950254D}"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D9A17-020D-42D7-A6B7-A82D4E252355}" type="slidenum">
              <a:rPr lang="en-US" smtClean="0"/>
              <a:t>‹#›</a:t>
            </a:fld>
            <a:endParaRPr lang="en-US"/>
          </a:p>
        </p:txBody>
      </p:sp>
    </p:spTree>
    <p:extLst>
      <p:ext uri="{BB962C8B-B14F-4D97-AF65-F5344CB8AC3E}">
        <p14:creationId xmlns:p14="http://schemas.microsoft.com/office/powerpoint/2010/main" val="387931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30332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9342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3343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7300163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3356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95799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9567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305828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192590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68218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42885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110514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439230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40064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26741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66692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30193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467854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037451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537497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28136415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8293719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4307051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737178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481533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85638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089369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99551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229541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777726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1020691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023708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6455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444338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279182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4553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839123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071119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997651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870077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304240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1302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85524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561536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58740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53614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58768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639186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3694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417616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9446574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99818259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1424614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47959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6635264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13007832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564100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72680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8505939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3043843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1118959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5032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52496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539553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1527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4334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77205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878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333931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41728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8522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55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91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381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18774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10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25713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4012556423"/>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68040"/>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1206043"/>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211286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5368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Viết, vẽ hoặc sưu tầm tranh ảnh về sự cần thiết của việc tiêu dùng sản phẩm công nghiệp và thủ công tiết kiệm, bảo vệ môi trường.</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013AEB8E-2C72-4EEA-A590-28F43EA635C8}"/>
              </a:ext>
            </a:extLst>
          </p:cNvPr>
          <p:cNvPicPr>
            <a:picLocks noChangeAspect="1"/>
          </p:cNvPicPr>
          <p:nvPr/>
        </p:nvPicPr>
        <p:blipFill>
          <a:blip r:embed="rId5"/>
          <a:stretch>
            <a:fillRect/>
          </a:stretch>
        </p:blipFill>
        <p:spPr>
          <a:xfrm>
            <a:off x="2581275" y="1757201"/>
            <a:ext cx="6934200" cy="3819686"/>
          </a:xfrm>
          <a:prstGeom prst="rect">
            <a:avLst/>
          </a:prstGeom>
        </p:spPr>
      </p:pic>
    </p:spTree>
    <p:extLst>
      <p:ext uri="{BB962C8B-B14F-4D97-AF65-F5344CB8AC3E}">
        <p14:creationId xmlns:p14="http://schemas.microsoft.com/office/powerpoint/2010/main" val="324286637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4" name="Picture 3">
            <a:extLst>
              <a:ext uri="{FF2B5EF4-FFF2-40B4-BE49-F238E27FC236}">
                <a16:creationId xmlns:a16="http://schemas.microsoft.com/office/drawing/2014/main" id="{EAE1BF50-D3AD-452A-9BB8-8376FE2C710B}"/>
              </a:ext>
            </a:extLst>
          </p:cNvPr>
          <p:cNvPicPr>
            <a:picLocks noChangeAspect="1"/>
          </p:cNvPicPr>
          <p:nvPr/>
        </p:nvPicPr>
        <p:blipFill>
          <a:blip r:embed="rId5"/>
          <a:stretch>
            <a:fillRect/>
          </a:stretch>
        </p:blipFill>
        <p:spPr>
          <a:xfrm>
            <a:off x="771525" y="2169946"/>
            <a:ext cx="10810875" cy="1607850"/>
          </a:xfrm>
          <a:prstGeom prst="rect">
            <a:avLst/>
          </a:prstGeom>
          <a:ln>
            <a:noFill/>
          </a:ln>
          <a:effectLst>
            <a:softEdge rad="112500"/>
          </a:effectLst>
        </p:spPr>
      </p:pic>
    </p:spTree>
    <p:extLst>
      <p:ext uri="{BB962C8B-B14F-4D97-AF65-F5344CB8AC3E}">
        <p14:creationId xmlns:p14="http://schemas.microsoft.com/office/powerpoint/2010/main" val="2026763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sp>
        <p:nvSpPr>
          <p:cNvPr id="7" name="Rectangle: Rounded Corners 6">
            <a:extLst>
              <a:ext uri="{FF2B5EF4-FFF2-40B4-BE49-F238E27FC236}">
                <a16:creationId xmlns:a16="http://schemas.microsoft.com/office/drawing/2014/main" id="{5AC5A3B5-EBF6-49B2-B287-71131EBE0DE9}"/>
              </a:ext>
            </a:extLst>
          </p:cNvPr>
          <p:cNvSpPr/>
          <p:nvPr/>
        </p:nvSpPr>
        <p:spPr>
          <a:xfrm>
            <a:off x="1409700" y="1801372"/>
            <a:ext cx="9828142" cy="28658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V</a:t>
            </a:r>
            <a:r>
              <a:rPr lang="vi-VN" sz="4800" i="1" dirty="0">
                <a:solidFill>
                  <a:prstClr val="black"/>
                </a:solidFill>
                <a:latin typeface="Arial" panose="020B0604020202020204" pitchFamily="34" charset="0"/>
                <a:cs typeface="Arial" panose="020B0604020202020204" pitchFamily="34" charset="0"/>
              </a:rPr>
              <a:t>ề nhà sưu tầm tranh, ảnh về di tích lịch sử - văn hóa hoặc cảnh quan thiên nhiên để chuẩn bị học bài sau.</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28A4D331-47F7-4B64-845D-F2226BC36C6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3276" y="1789549"/>
            <a:ext cx="963175" cy="963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E643A1-A19E-40F0-8D25-24026EEF047A}"/>
              </a:ext>
            </a:extLst>
          </p:cNvPr>
          <p:cNvPicPr>
            <a:picLocks noChangeAspect="1"/>
          </p:cNvPicPr>
          <p:nvPr/>
        </p:nvPicPr>
        <p:blipFill>
          <a:blip r:embed="rId6"/>
          <a:stretch>
            <a:fillRect/>
          </a:stretch>
        </p:blipFill>
        <p:spPr>
          <a:xfrm>
            <a:off x="3236335" y="82237"/>
            <a:ext cx="6005080" cy="1359526"/>
          </a:xfrm>
          <a:prstGeom prst="rect">
            <a:avLst/>
          </a:prstGeom>
        </p:spPr>
      </p:pic>
    </p:spTree>
    <p:extLst>
      <p:ext uri="{BB962C8B-B14F-4D97-AF65-F5344CB8AC3E}">
        <p14:creationId xmlns:p14="http://schemas.microsoft.com/office/powerpoint/2010/main" val="258880461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hể dục buổi sáng_v720P">
            <a:hlinkClick r:id="" action="ppaction://media"/>
            <a:extLst>
              <a:ext uri="{FF2B5EF4-FFF2-40B4-BE49-F238E27FC236}">
                <a16:creationId xmlns:a16="http://schemas.microsoft.com/office/drawing/2014/main" id="{27E4A6D5-77C2-419B-A3AE-2C6611747F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5008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3" name="Picture 2">
            <a:extLst>
              <a:ext uri="{FF2B5EF4-FFF2-40B4-BE49-F238E27FC236}">
                <a16:creationId xmlns:a16="http://schemas.microsoft.com/office/drawing/2014/main" id="{2B1BC850-E0BA-4C9E-9CCA-A067DFE8D73B}"/>
              </a:ext>
            </a:extLst>
          </p:cNvPr>
          <p:cNvPicPr>
            <a:picLocks noChangeAspect="1"/>
          </p:cNvPicPr>
          <p:nvPr/>
        </p:nvPicPr>
        <p:blipFill>
          <a:blip r:embed="rId8"/>
          <a:stretch>
            <a:fillRect/>
          </a:stretch>
        </p:blipFill>
        <p:spPr>
          <a:xfrm>
            <a:off x="2268140" y="1723912"/>
            <a:ext cx="7693819" cy="2591025"/>
          </a:xfrm>
          <a:prstGeom prst="rect">
            <a:avLst/>
          </a:prstGeom>
        </p:spPr>
      </p:pic>
    </p:spTree>
    <p:extLst>
      <p:ext uri="{BB962C8B-B14F-4D97-AF65-F5344CB8AC3E}">
        <p14:creationId xmlns:p14="http://schemas.microsoft.com/office/powerpoint/2010/main" val="203888574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878194"/>
            <a:ext cx="8285482" cy="2650264"/>
            <a:chOff x="299504" y="1953671"/>
            <a:chExt cx="10081625" cy="4418553"/>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008750" y="1953671"/>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1" i="1"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sz="88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pic>
        <p:nvPicPr>
          <p:cNvPr id="25" name="Picture 24" descr="A picture containing doll, toy, vector graphics&#10;&#10;Description automatically generated">
            <a:extLst>
              <a:ext uri="{FF2B5EF4-FFF2-40B4-BE49-F238E27FC236}">
                <a16:creationId xmlns:a16="http://schemas.microsoft.com/office/drawing/2014/main" id="{83D61A53-8D29-446D-B98B-42A447A56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57800"/>
            <a:ext cx="2753032" cy="1600200"/>
          </a:xfrm>
          <a:prstGeom prst="rect">
            <a:avLst/>
          </a:prstGeom>
        </p:spPr>
      </p:pic>
      <p:sp>
        <p:nvSpPr>
          <p:cNvPr id="27" name="Rectangle: Rounded Corners 26">
            <a:extLst>
              <a:ext uri="{FF2B5EF4-FFF2-40B4-BE49-F238E27FC236}">
                <a16:creationId xmlns:a16="http://schemas.microsoft.com/office/drawing/2014/main" id="{74712736-1F45-4634-BC3D-3222F7C6DD34}"/>
              </a:ext>
            </a:extLst>
          </p:cNvPr>
          <p:cNvSpPr/>
          <p:nvPr/>
        </p:nvSpPr>
        <p:spPr>
          <a:xfrm>
            <a:off x="1695450" y="112000"/>
            <a:ext cx="9858375" cy="111672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sẽ khuyên bạn điều gì trong tình huống dưới đây? Vì sao?</a:t>
            </a:r>
            <a:endParaRPr lang="en-US" sz="3600" b="1"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51D1A28-907E-4D8F-9E87-4C4CAB792ACA}"/>
              </a:ext>
            </a:extLst>
          </p:cNvPr>
          <p:cNvPicPr>
            <a:picLocks noChangeAspect="1"/>
          </p:cNvPicPr>
          <p:nvPr/>
        </p:nvPicPr>
        <p:blipFill>
          <a:blip r:embed="rId6"/>
          <a:stretch>
            <a:fillRect/>
          </a:stretch>
        </p:blipFill>
        <p:spPr>
          <a:xfrm>
            <a:off x="3038475" y="1440197"/>
            <a:ext cx="6667500" cy="4793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6" name="Picture 5" descr="A group of kids sitting at a table&#10;&#10;Description automatically generated with low confidence">
            <a:extLst>
              <a:ext uri="{FF2B5EF4-FFF2-40B4-BE49-F238E27FC236}">
                <a16:creationId xmlns:a16="http://schemas.microsoft.com/office/drawing/2014/main" id="{BF7B62AF-F083-4F89-8D3D-C9979EDCC3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2392" y="3652590"/>
            <a:ext cx="4929406" cy="2796323"/>
          </a:xfrm>
          <a:prstGeom prst="rect">
            <a:avLst/>
          </a:prstGeom>
        </p:spPr>
      </p:pic>
      <p:sp>
        <p:nvSpPr>
          <p:cNvPr id="7" name="Rectangle: Rounded Corners 6">
            <a:extLst>
              <a:ext uri="{FF2B5EF4-FFF2-40B4-BE49-F238E27FC236}">
                <a16:creationId xmlns:a16="http://schemas.microsoft.com/office/drawing/2014/main" id="{2BD90869-3E20-4232-AE82-86B6185D5473}"/>
              </a:ext>
            </a:extLst>
          </p:cNvPr>
          <p:cNvSpPr/>
          <p:nvPr/>
        </p:nvSpPr>
        <p:spPr>
          <a:xfrm>
            <a:off x="4295774" y="1400175"/>
            <a:ext cx="6715126" cy="2113140"/>
          </a:xfrm>
          <a:custGeom>
            <a:avLst/>
            <a:gdLst>
              <a:gd name="connsiteX0" fmla="*/ 0 w 6715126"/>
              <a:gd name="connsiteY0" fmla="*/ 352197 h 2113140"/>
              <a:gd name="connsiteX1" fmla="*/ 352197 w 6715126"/>
              <a:gd name="connsiteY1" fmla="*/ 0 h 2113140"/>
              <a:gd name="connsiteX2" fmla="*/ 6362929 w 6715126"/>
              <a:gd name="connsiteY2" fmla="*/ 0 h 2113140"/>
              <a:gd name="connsiteX3" fmla="*/ 6715126 w 6715126"/>
              <a:gd name="connsiteY3" fmla="*/ 352197 h 2113140"/>
              <a:gd name="connsiteX4" fmla="*/ 6715126 w 6715126"/>
              <a:gd name="connsiteY4" fmla="*/ 1760943 h 2113140"/>
              <a:gd name="connsiteX5" fmla="*/ 6362929 w 6715126"/>
              <a:gd name="connsiteY5" fmla="*/ 2113140 h 2113140"/>
              <a:gd name="connsiteX6" fmla="*/ 352197 w 6715126"/>
              <a:gd name="connsiteY6" fmla="*/ 2113140 h 2113140"/>
              <a:gd name="connsiteX7" fmla="*/ 0 w 6715126"/>
              <a:gd name="connsiteY7" fmla="*/ 1760943 h 2113140"/>
              <a:gd name="connsiteX8" fmla="*/ 0 w 6715126"/>
              <a:gd name="connsiteY8" fmla="*/ 352197 h 211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126" h="2113140" fill="none" extrusionOk="0">
                <a:moveTo>
                  <a:pt x="0" y="352197"/>
                </a:moveTo>
                <a:cubicBezTo>
                  <a:pt x="-24286" y="180959"/>
                  <a:pt x="124046" y="10917"/>
                  <a:pt x="352197" y="0"/>
                </a:cubicBezTo>
                <a:cubicBezTo>
                  <a:pt x="1552944" y="-88141"/>
                  <a:pt x="4315980" y="-30127"/>
                  <a:pt x="6362929" y="0"/>
                </a:cubicBezTo>
                <a:cubicBezTo>
                  <a:pt x="6554792" y="-7669"/>
                  <a:pt x="6722659" y="155127"/>
                  <a:pt x="6715126" y="352197"/>
                </a:cubicBezTo>
                <a:cubicBezTo>
                  <a:pt x="6837902" y="658719"/>
                  <a:pt x="6598380" y="1105948"/>
                  <a:pt x="6715126" y="1760943"/>
                </a:cubicBezTo>
                <a:cubicBezTo>
                  <a:pt x="6717428" y="1957419"/>
                  <a:pt x="6573319" y="2128627"/>
                  <a:pt x="6362929" y="2113140"/>
                </a:cubicBezTo>
                <a:cubicBezTo>
                  <a:pt x="3625536" y="1955748"/>
                  <a:pt x="3297708" y="2095362"/>
                  <a:pt x="352197" y="2113140"/>
                </a:cubicBezTo>
                <a:cubicBezTo>
                  <a:pt x="145921" y="2096648"/>
                  <a:pt x="-1191" y="1946923"/>
                  <a:pt x="0" y="1760943"/>
                </a:cubicBezTo>
                <a:cubicBezTo>
                  <a:pt x="-79096" y="1262162"/>
                  <a:pt x="7839" y="712233"/>
                  <a:pt x="0" y="352197"/>
                </a:cubicBezTo>
                <a:close/>
              </a:path>
              <a:path w="6715126" h="2113140" stroke="0" extrusionOk="0">
                <a:moveTo>
                  <a:pt x="0" y="352197"/>
                </a:moveTo>
                <a:cubicBezTo>
                  <a:pt x="-31058" y="158390"/>
                  <a:pt x="140107" y="-27638"/>
                  <a:pt x="352197" y="0"/>
                </a:cubicBezTo>
                <a:cubicBezTo>
                  <a:pt x="3049435" y="35450"/>
                  <a:pt x="3824569" y="37244"/>
                  <a:pt x="6362929" y="0"/>
                </a:cubicBezTo>
                <a:cubicBezTo>
                  <a:pt x="6563657" y="-16024"/>
                  <a:pt x="6689672" y="156592"/>
                  <a:pt x="6715126" y="352197"/>
                </a:cubicBezTo>
                <a:cubicBezTo>
                  <a:pt x="6622375" y="957763"/>
                  <a:pt x="6671612" y="1070304"/>
                  <a:pt x="6715126" y="1760943"/>
                </a:cubicBezTo>
                <a:cubicBezTo>
                  <a:pt x="6734958" y="1952713"/>
                  <a:pt x="6555105" y="2106846"/>
                  <a:pt x="6362929" y="2113140"/>
                </a:cubicBezTo>
                <a:cubicBezTo>
                  <a:pt x="4862443" y="2091635"/>
                  <a:pt x="1094602" y="2241267"/>
                  <a:pt x="352197" y="2113140"/>
                </a:cubicBezTo>
                <a:cubicBezTo>
                  <a:pt x="189704" y="2094223"/>
                  <a:pt x="30840" y="1970598"/>
                  <a:pt x="0" y="1760943"/>
                </a:cubicBezTo>
                <a:cubicBezTo>
                  <a:pt x="-56486" y="1224166"/>
                  <a:pt x="71938" y="767612"/>
                  <a:pt x="0" y="352197"/>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Thảo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luận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đóng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vai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huống</a:t>
            </a:r>
            <a:endParaRPr lang="en-US" sz="4000"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05594" y="826417"/>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a:rPr>
              <a:t>Em sẽ khuyên bạn không nên nghĩ như vậy. Vì việc sử dụng lại áo cũ vừa giúp tiết kiệm tiền, vừa góp phần bảo vệ môi trường. Bởi để tạo ra được các sản phẩm công nghiệp mất rất nhiều thời gian, công sức và tiêu hủy chúng càng khó khăn, gây ô nhiễm.</a:t>
            </a:r>
            <a:endParaRPr kumimoji="0" lang="en-US" sz="36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878194"/>
            <a:ext cx="8285482" cy="2650264"/>
            <a:chOff x="299504" y="1953671"/>
            <a:chExt cx="10081625" cy="4418553"/>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008750" y="1953671"/>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1" i="1"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Vận dụng</a:t>
              </a:r>
              <a:endParaRPr kumimoji="0" sz="88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Tree>
    <p:extLst>
      <p:ext uri="{BB962C8B-B14F-4D97-AF65-F5344CB8AC3E}">
        <p14:creationId xmlns:p14="http://schemas.microsoft.com/office/powerpoint/2010/main" val="991895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208</Words>
  <Application>Microsoft Office PowerPoint</Application>
  <PresentationFormat>Widescreen</PresentationFormat>
  <Paragraphs>25</Paragraphs>
  <Slides>17</Slides>
  <Notes>12</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17</vt:i4>
      </vt:variant>
    </vt:vector>
  </HeadingPairs>
  <TitlesOfParts>
    <vt:vector size="33" baseType="lpstr">
      <vt:lpstr>等线</vt:lpstr>
      <vt:lpstr>Arial</vt:lpstr>
      <vt:lpstr>Calibri</vt:lpstr>
      <vt:lpstr>Calibri Light</vt:lpstr>
      <vt:lpstr>Georgia</vt:lpstr>
      <vt:lpstr>ITC Avant Garde Std Bk</vt:lpstr>
      <vt:lpstr>Tahoma</vt:lpstr>
      <vt:lpstr>Times New Roman</vt:lpstr>
      <vt:lpstr>字魂36号-正文宋楷</vt:lpstr>
      <vt:lpstr>1_Office Theme</vt:lpstr>
      <vt:lpstr>1_Office 主题</vt:lpstr>
      <vt:lpstr>3_Office 主题​​</vt:lpstr>
      <vt:lpstr>2_Office 主题​​</vt:lpstr>
      <vt:lpstr>1_Simple Light</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16</cp:revision>
  <dcterms:created xsi:type="dcterms:W3CDTF">2022-11-11T10:07:24Z</dcterms:created>
  <dcterms:modified xsi:type="dcterms:W3CDTF">2022-11-27T11:11:40Z</dcterms:modified>
</cp:coreProperties>
</file>