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21" r:id="rId2"/>
    <p:sldId id="453" r:id="rId3"/>
    <p:sldId id="443" r:id="rId4"/>
    <p:sldId id="456" r:id="rId5"/>
    <p:sldId id="434" r:id="rId6"/>
    <p:sldId id="457" r:id="rId7"/>
    <p:sldId id="449" r:id="rId8"/>
    <p:sldId id="450" r:id="rId9"/>
    <p:sldId id="447" r:id="rId10"/>
    <p:sldId id="458" r:id="rId11"/>
    <p:sldId id="440" r:id="rId12"/>
    <p:sldId id="446" r:id="rId13"/>
    <p:sldId id="459" r:id="rId14"/>
    <p:sldId id="452" r:id="rId15"/>
    <p:sldId id="451" r:id="rId16"/>
    <p:sldId id="448" r:id="rId17"/>
    <p:sldId id="460" r:id="rId18"/>
    <p:sldId id="445" r:id="rId19"/>
    <p:sldId id="461" r:id="rId20"/>
    <p:sldId id="462" r:id="rId21"/>
  </p:sldIdLst>
  <p:sldSz cx="16276638" cy="9144000"/>
  <p:notesSz cx="6858000" cy="9144000"/>
  <p:custDataLst>
    <p:tags r:id="rId2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EDEEC"/>
    <a:srgbClr val="FDCFE3"/>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47" d="100"/>
          <a:sy n="47" d="100"/>
        </p:scale>
        <p:origin x="744" y="6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262746" cy="482837"/>
            </a:xfrm>
            <a:prstGeom prst="rect">
              <a:avLst/>
            </a:prstGeom>
            <a:noFill/>
          </p:spPr>
          <p:txBody>
            <a:bodyPr wrap="none" rtlCol="0">
              <a:spAutoFit/>
            </a:bodyPr>
            <a:lstStyle/>
            <a:p>
              <a:r>
                <a:rPr lang="en-US" sz="4978" dirty="0">
                  <a:solidFill>
                    <a:srgbClr val="438030"/>
                  </a:solidFill>
                  <a:latin typeface="UTM Cookies" panose="02040603050506020204" pitchFamily="18" charset="0"/>
                </a:rPr>
                <a:t>CHỦ</a:t>
              </a:r>
              <a:r>
                <a:rPr lang="en-US" sz="4978" baseline="0" dirty="0">
                  <a:solidFill>
                    <a:srgbClr val="438030"/>
                  </a:solidFill>
                  <a:latin typeface="UTM Cookies" panose="02040603050506020204" pitchFamily="18" charset="0"/>
                </a:rPr>
                <a:t> ĐỀ</a:t>
              </a:r>
              <a:endParaRPr lang="en-US" sz="4978" dirty="0">
                <a:solidFill>
                  <a:srgbClr val="438030"/>
                </a:solidFill>
                <a:latin typeface="UTM Cookies" panose="02040603050506020204" pitchFamily="18" charset="0"/>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spTree>
    <p:extLst>
      <p:ext uri="{BB962C8B-B14F-4D97-AF65-F5344CB8AC3E}">
        <p14:creationId xmlns:p14="http://schemas.microsoft.com/office/powerpoint/2010/main" val="363901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0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337127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25855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3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55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239D790-E980-B048-0202-4F58B09156E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77056" y="65314"/>
            <a:ext cx="1195387" cy="1513837"/>
          </a:xfrm>
          <a:prstGeom prst="rect">
            <a:avLst/>
          </a:prstGeom>
        </p:spPr>
      </p:pic>
    </p:spTree>
    <p:extLst>
      <p:ext uri="{BB962C8B-B14F-4D97-AF65-F5344CB8AC3E}">
        <p14:creationId xmlns:p14="http://schemas.microsoft.com/office/powerpoint/2010/main" val="289880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78" y="24276"/>
            <a:ext cx="16169686" cy="90954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97281" y="1714182"/>
            <a:ext cx="10882077" cy="60561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61006" y="5245762"/>
            <a:ext cx="11354631" cy="374860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5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55"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5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218" y="1107364"/>
            <a:ext cx="1735539" cy="178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695810" y="6525910"/>
            <a:ext cx="6658227" cy="1467742"/>
          </a:xfrm>
          <a:prstGeom prst="rect">
            <a:avLst/>
          </a:prstGeom>
          <a:noFill/>
        </p:spPr>
        <p:txBody>
          <a:bodyPr wrap="none" lIns="121123" tIns="60563" rIns="121123" bIns="60563">
            <a:spAutoFit/>
          </a:bodyPr>
          <a:lstStyle/>
          <a:p>
            <a:pPr algn="ctr">
              <a:defRPr/>
            </a:pPr>
            <a:r>
              <a:rPr lang="en-US" sz="874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HĐTN</a:t>
            </a:r>
            <a:endParaRPr lang="vi-VN" sz="874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E15C6DFC-EE2E-FDA5-9F3D-5B2BA1FCE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890" y="2402357"/>
            <a:ext cx="7392857" cy="4339286"/>
          </a:xfrm>
          <a:prstGeom prst="rect">
            <a:avLst/>
          </a:prstGeom>
        </p:spPr>
      </p:pic>
    </p:spTree>
    <p:extLst>
      <p:ext uri="{BB962C8B-B14F-4D97-AF65-F5344CB8AC3E}">
        <p14:creationId xmlns:p14="http://schemas.microsoft.com/office/powerpoint/2010/main" val="160631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EFBB8D7-D4C5-6838-3B64-C46417D39576}"/>
              </a:ext>
            </a:extLst>
          </p:cNvPr>
          <p:cNvSpPr txBox="1"/>
          <p:nvPr/>
        </p:nvSpPr>
        <p:spPr>
          <a:xfrm>
            <a:off x="632619" y="453104"/>
            <a:ext cx="15011400" cy="646331"/>
          </a:xfrm>
          <a:prstGeom prst="rect">
            <a:avLst/>
          </a:prstGeom>
          <a:noFill/>
        </p:spPr>
        <p:txBody>
          <a:bodyPr wrap="square">
            <a:spAutoFit/>
          </a:bodyPr>
          <a:lstStyle/>
          <a:p>
            <a:pPr algn="ctr"/>
            <a:r>
              <a:rPr lang="en-US" sz="3600" b="1" dirty="0" err="1">
                <a:effectLst/>
                <a:latin typeface="AvantGarde" panose="00000400000000000000" pitchFamily="2" charset="0"/>
                <a:ea typeface="AvantGarde" panose="00000400000000000000" pitchFamily="2" charset="0"/>
                <a:cs typeface="AvantGarde" panose="00000400000000000000" pitchFamily="2" charset="0"/>
              </a:rPr>
              <a:t>Thực</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hành</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thể</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hiện</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sự</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quan</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tâm</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đến</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những</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người</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xung</a:t>
            </a:r>
            <a:r>
              <a:rPr lang="en-US" sz="3600" b="1" dirty="0">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effectLst/>
                <a:latin typeface="AvantGarde" panose="00000400000000000000" pitchFamily="2" charset="0"/>
                <a:ea typeface="AvantGarde" panose="00000400000000000000" pitchFamily="2" charset="0"/>
                <a:cs typeface="AvantGarde" panose="00000400000000000000" pitchFamily="2" charset="0"/>
              </a:rPr>
              <a:t>quanh</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p:cNvSpPr/>
          <p:nvPr/>
        </p:nvSpPr>
        <p:spPr>
          <a:xfrm>
            <a:off x="1204119" y="1099435"/>
            <a:ext cx="15605919" cy="584775"/>
          </a:xfrm>
          <a:prstGeom prst="rect">
            <a:avLst/>
          </a:prstGeom>
        </p:spPr>
        <p:txBody>
          <a:bodyPr wrap="square">
            <a:spAutoFit/>
          </a:bodyPr>
          <a:lstStyle/>
          <a:p>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Đóng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vai</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thể</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hiện</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cách</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ứng</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xử</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của</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nhỏ</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trong</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mỗi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tình</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huống</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sau</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endParaRPr lang="en-US"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5" descr="Graphical user interface, application, timeline&#10;&#10;Description automatically generated">
            <a:extLst>
              <a:ext uri="{FF2B5EF4-FFF2-40B4-BE49-F238E27FC236}">
                <a16:creationId xmlns:a16="http://schemas.microsoft.com/office/drawing/2014/main" id="{5AE785B2-DEE5-53ED-5A5F-2CC5A8AA4D38}"/>
              </a:ext>
            </a:extLst>
          </p:cNvPr>
          <p:cNvPicPr>
            <a:picLocks noChangeAspect="1"/>
          </p:cNvPicPr>
          <p:nvPr/>
        </p:nvPicPr>
        <p:blipFill rotWithShape="1">
          <a:blip r:embed="rId2">
            <a:extLst>
              <a:ext uri="{28A0092B-C50C-407E-A947-70E740481C1C}">
                <a14:useLocalDpi xmlns:a14="http://schemas.microsoft.com/office/drawing/2010/main" val="0"/>
              </a:ext>
            </a:extLst>
          </a:blip>
          <a:srcRect l="9137" t="22500" r="8518" b="7911"/>
          <a:stretch/>
        </p:blipFill>
        <p:spPr>
          <a:xfrm>
            <a:off x="842169" y="1676400"/>
            <a:ext cx="14592300" cy="5786213"/>
          </a:xfrm>
          <a:prstGeom prst="rect">
            <a:avLst/>
          </a:prstGeom>
        </p:spPr>
      </p:pic>
      <p:sp>
        <p:nvSpPr>
          <p:cNvPr id="4" name="Rectangle 3"/>
          <p:cNvSpPr/>
          <p:nvPr/>
        </p:nvSpPr>
        <p:spPr>
          <a:xfrm>
            <a:off x="708819" y="7186146"/>
            <a:ext cx="7292181" cy="1569660"/>
          </a:xfrm>
          <a:prstGeom prst="rect">
            <a:avLst/>
          </a:prstGeom>
        </p:spPr>
        <p:txBody>
          <a:bodyPr wrap="square">
            <a:spAutoFit/>
          </a:bodyPr>
          <a:lstStyle/>
          <a:p>
            <a:pPr lvl="0"/>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Một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nữ</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nhìn</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thấy</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hai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nam</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đang</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bắt</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nạt</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cụ</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thể</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là do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lấy</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bút</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của</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một</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em</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lớp</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dưới</a:t>
            </a: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6" name="TextBox 15">
            <a:extLst>
              <a:ext uri="{FF2B5EF4-FFF2-40B4-BE49-F238E27FC236}">
                <a16:creationId xmlns:a16="http://schemas.microsoft.com/office/drawing/2014/main" id="{394B75A3-1D5B-B4E2-AD53-C723685F866A}"/>
              </a:ext>
            </a:extLst>
          </p:cNvPr>
          <p:cNvSpPr txBox="1"/>
          <p:nvPr/>
        </p:nvSpPr>
        <p:spPr>
          <a:xfrm>
            <a:off x="8057387" y="7186146"/>
            <a:ext cx="7717616" cy="1569660"/>
          </a:xfrm>
          <a:prstGeom prst="rect">
            <a:avLst/>
          </a:prstGeom>
          <a:noFill/>
        </p:spPr>
        <p:txBody>
          <a:bodyPr wrap="square">
            <a:spAutoFit/>
          </a:bodyPr>
          <a:lstStyle/>
          <a:p>
            <a:pPr algn="just"/>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thấy</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cha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mẹ</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đang</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gói</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những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phần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quà</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để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gửi</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tặng</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những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gặp</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hoàn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cảnh</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khó</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khăn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95556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imeline&#10;&#10;Description automatically generated">
            <a:extLst>
              <a:ext uri="{FF2B5EF4-FFF2-40B4-BE49-F238E27FC236}">
                <a16:creationId xmlns:a16="http://schemas.microsoft.com/office/drawing/2014/main" id="{67CABB3E-D6AE-BA25-C347-5678518ED5EC}"/>
              </a:ext>
            </a:extLst>
          </p:cNvPr>
          <p:cNvPicPr>
            <a:picLocks noChangeAspect="1"/>
          </p:cNvPicPr>
          <p:nvPr/>
        </p:nvPicPr>
        <p:blipFill rotWithShape="1">
          <a:blip r:embed="rId2">
            <a:extLst>
              <a:ext uri="{28A0092B-C50C-407E-A947-70E740481C1C}">
                <a14:useLocalDpi xmlns:a14="http://schemas.microsoft.com/office/drawing/2010/main" val="0"/>
              </a:ext>
            </a:extLst>
          </a:blip>
          <a:srcRect l="9137" t="22500" r="8518" b="7911"/>
          <a:stretch/>
        </p:blipFill>
        <p:spPr>
          <a:xfrm>
            <a:off x="842169" y="457200"/>
            <a:ext cx="14592300" cy="5786213"/>
          </a:xfrm>
          <a:prstGeom prst="rect">
            <a:avLst/>
          </a:prstGeom>
        </p:spPr>
      </p:pic>
      <p:sp>
        <p:nvSpPr>
          <p:cNvPr id="13" name="TextBox 12">
            <a:extLst>
              <a:ext uri="{FF2B5EF4-FFF2-40B4-BE49-F238E27FC236}">
                <a16:creationId xmlns:a16="http://schemas.microsoft.com/office/drawing/2014/main" id="{299DF346-9A9D-A898-0AE8-9AB8B75623A6}"/>
              </a:ext>
            </a:extLst>
          </p:cNvPr>
          <p:cNvSpPr txBox="1"/>
          <p:nvPr/>
        </p:nvSpPr>
        <p:spPr>
          <a:xfrm>
            <a:off x="808038" y="6262463"/>
            <a:ext cx="15034259" cy="1938992"/>
          </a:xfrm>
          <a:prstGeom prst="rect">
            <a:avLst/>
          </a:prstGeom>
          <a:noFill/>
        </p:spPr>
        <p:txBody>
          <a:bodyPr wrap="square">
            <a:spAutoFit/>
          </a:bodyPr>
          <a:lstStyle/>
          <a:p>
            <a:pPr algn="l"/>
            <a:r>
              <a:rPr lang="en-GB" sz="4000" b="1" dirty="0">
                <a:latin typeface="AvantGarde" panose="00000400000000000000" pitchFamily="2" charset="0"/>
                <a:ea typeface="AvantGarde" panose="00000400000000000000" pitchFamily="2" charset="0"/>
                <a:cs typeface="AvantGarde" panose="00000400000000000000" pitchFamily="2" charset="0"/>
              </a:rPr>
              <a:t>- </a:t>
            </a:r>
            <a:r>
              <a:rPr lang="en-GB" sz="4000" b="1" dirty="0" err="1">
                <a:latin typeface="AvantGarde" panose="00000400000000000000" pitchFamily="2" charset="0"/>
                <a:ea typeface="AvantGarde" panose="00000400000000000000" pitchFamily="2" charset="0"/>
                <a:cs typeface="AvantGarde" panose="00000400000000000000" pitchFamily="2" charset="0"/>
              </a:rPr>
              <a:t>Hãy</a:t>
            </a:r>
            <a:r>
              <a:rPr lang="en-GB" sz="4000" b="1" dirty="0">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tưởng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tượng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mình</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là</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bạn</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nhỏ</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trong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tình</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huống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để</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đưa ra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cách</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ứng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xử</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phù</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hợp</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a:t>
            </a:r>
          </a:p>
          <a:p>
            <a:pPr algn="l"/>
            <a:r>
              <a:rPr lang="vi-VN" sz="4000" b="1" i="0" dirty="0">
                <a:effectLst/>
                <a:latin typeface="AvantGarde" panose="00000400000000000000" pitchFamily="2" charset="0"/>
                <a:ea typeface="AvantGarde" panose="00000400000000000000" pitchFamily="2" charset="0"/>
                <a:cs typeface="AvantGarde" panose="00000400000000000000" pitchFamily="2" charset="0"/>
              </a:rPr>
              <a:t>- Chia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sẻ</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những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điều</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em</a:t>
            </a:r>
            <a:r>
              <a:rPr lang="en-GB" sz="4000" b="1" i="0" dirty="0">
                <a:effectLst/>
                <a:latin typeface="AvantGarde" panose="00000400000000000000" pitchFamily="2" charset="0"/>
                <a:ea typeface="AvantGarde" panose="00000400000000000000" pitchFamily="2" charset="0"/>
                <a:cs typeface="AvantGarde" panose="00000400000000000000" pitchFamily="2" charset="0"/>
              </a:rPr>
              <a:t> </a:t>
            </a:r>
            <a:r>
              <a:rPr lang="en-GB" sz="4000" b="1" i="0" dirty="0" err="1">
                <a:effectLst/>
                <a:latin typeface="AvantGarde" panose="00000400000000000000" pitchFamily="2" charset="0"/>
                <a:ea typeface="AvantGarde" panose="00000400000000000000" pitchFamily="2" charset="0"/>
                <a:cs typeface="AvantGarde" panose="00000400000000000000" pitchFamily="2" charset="0"/>
              </a:rPr>
              <a:t>học</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được</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qua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xử</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lý</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tình</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 </a:t>
            </a:r>
            <a:r>
              <a:rPr lang="vi-VN" sz="4000" b="1" i="0" dirty="0" err="1">
                <a:effectLst/>
                <a:latin typeface="AvantGarde" panose="00000400000000000000" pitchFamily="2" charset="0"/>
                <a:ea typeface="AvantGarde" panose="00000400000000000000" pitchFamily="2" charset="0"/>
                <a:cs typeface="AvantGarde" panose="00000400000000000000" pitchFamily="2" charset="0"/>
              </a:rPr>
              <a:t>huống</a:t>
            </a:r>
            <a:r>
              <a:rPr lang="vi-VN" sz="4000" b="1" i="0" dirty="0">
                <a:effectLst/>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29625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259279-5993-B0FB-53CD-BD311CC3F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2411445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36EFC85-4CAD-21EC-4513-FEFBBF145131}"/>
              </a:ext>
            </a:extLst>
          </p:cNvPr>
          <p:cNvSpPr txBox="1"/>
          <p:nvPr/>
        </p:nvSpPr>
        <p:spPr>
          <a:xfrm>
            <a:off x="704850" y="1676400"/>
            <a:ext cx="8382000" cy="50167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err="1">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Tình</a:t>
            </a:r>
            <a:r>
              <a:rPr kumimoji="0" lang="vi-VN" sz="4000" b="1" i="0" u="none" strike="noStrike" kern="1200" cap="none" spc="0" normalizeH="0" baseline="0" noProof="0" dirty="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huống</a:t>
            </a:r>
            <a:r>
              <a:rPr kumimoji="0" lang="vi-VN" sz="4000" b="1" i="0" u="none" strike="noStrike" kern="1200" cap="none" spc="0" normalizeH="0" baseline="0" noProof="0" dirty="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 1: </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Em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sẽ</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chạy</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đến</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bên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cạnh</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và</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khuyên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bạn</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không nên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bắt</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nạt</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các</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em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nhỏ</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Nếu</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các</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bạn</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không nghe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thì</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em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sẽ</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đi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báo</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với</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người</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lớn</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hoặc</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giáo</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viên ở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gần</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4000" b="1" i="0" u="none" strike="noStrike" kern="1200" cap="none" spc="0" normalizeH="0" baseline="0" noProof="0" dirty="0" err="1">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đó</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Sau đó, em sẽ đưa bé gái về nhà và an ủi bé để bé bớt sợ.</a:t>
            </a:r>
          </a:p>
        </p:txBody>
      </p:sp>
      <p:pic>
        <p:nvPicPr>
          <p:cNvPr id="3" name="Picture 2">
            <a:extLst>
              <a:ext uri="{FF2B5EF4-FFF2-40B4-BE49-F238E27FC236}">
                <a16:creationId xmlns:a16="http://schemas.microsoft.com/office/drawing/2014/main" id="{88199661-3C8C-5E57-B508-BD3568CC9AA4}"/>
              </a:ext>
            </a:extLst>
          </p:cNvPr>
          <p:cNvPicPr>
            <a:picLocks noChangeAspect="1"/>
          </p:cNvPicPr>
          <p:nvPr/>
        </p:nvPicPr>
        <p:blipFill>
          <a:blip r:embed="rId2"/>
          <a:stretch>
            <a:fillRect/>
          </a:stretch>
        </p:blipFill>
        <p:spPr>
          <a:xfrm>
            <a:off x="9041607" y="585665"/>
            <a:ext cx="6530181" cy="7972669"/>
          </a:xfrm>
          <a:prstGeom prst="rect">
            <a:avLst/>
          </a:prstGeom>
        </p:spPr>
      </p:pic>
    </p:spTree>
    <p:extLst>
      <p:ext uri="{BB962C8B-B14F-4D97-AF65-F5344CB8AC3E}">
        <p14:creationId xmlns:p14="http://schemas.microsoft.com/office/powerpoint/2010/main" val="409443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36EFC85-4CAD-21EC-4513-FEFBBF145131}"/>
              </a:ext>
            </a:extLst>
          </p:cNvPr>
          <p:cNvSpPr txBox="1"/>
          <p:nvPr/>
        </p:nvSpPr>
        <p:spPr>
          <a:xfrm>
            <a:off x="7757319" y="2057400"/>
            <a:ext cx="7322900" cy="440120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Tình huống 2: </a:t>
            </a:r>
            <a:r>
              <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Em sẽ chạy về phòng và tìm những bộ quần áo, đồ chơi, sách vở mình không dùng đến nữa và cùng bố mẹ đóng gói gửi tặng những người có hoàn cảnh khó khă</a:t>
            </a:r>
            <a:r>
              <a:rPr kumimoji="0" lang="en-US"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n.</a:t>
            </a:r>
            <a:endParaRPr kumimoji="0" lang="vi-VN" sz="4000" b="1" i="0" u="none" strike="noStrike" kern="1200" cap="none" spc="0" normalizeH="0" baseline="0" noProof="0" dirty="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id="{6FC4D311-A8A4-EE69-4F00-B00ADE68C86C}"/>
              </a:ext>
            </a:extLst>
          </p:cNvPr>
          <p:cNvPicPr>
            <a:picLocks noChangeAspect="1"/>
          </p:cNvPicPr>
          <p:nvPr/>
        </p:nvPicPr>
        <p:blipFill>
          <a:blip r:embed="rId2"/>
          <a:stretch>
            <a:fillRect/>
          </a:stretch>
        </p:blipFill>
        <p:spPr>
          <a:xfrm>
            <a:off x="693738" y="686286"/>
            <a:ext cx="6453981" cy="7955360"/>
          </a:xfrm>
          <a:prstGeom prst="rect">
            <a:avLst/>
          </a:prstGeom>
        </p:spPr>
      </p:pic>
    </p:spTree>
    <p:extLst>
      <p:ext uri="{BB962C8B-B14F-4D97-AF65-F5344CB8AC3E}">
        <p14:creationId xmlns:p14="http://schemas.microsoft.com/office/powerpoint/2010/main" val="62298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descr="Ảnh có chứa văn bản&#10;&#10;Mô tả được tạo tự động">
            <a:extLst>
              <a:ext uri="{FF2B5EF4-FFF2-40B4-BE49-F238E27FC236}">
                <a16:creationId xmlns:a16="http://schemas.microsoft.com/office/drawing/2014/main" id="{6F3F4055-E4A1-56B6-FC08-2E06FC327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196" y="-463339"/>
            <a:ext cx="14669961" cy="8979530"/>
          </a:xfrm>
          <a:prstGeom prst="rect">
            <a:avLst/>
          </a:prstGeom>
        </p:spPr>
      </p:pic>
      <p:pic>
        <p:nvPicPr>
          <p:cNvPr id="3" name="Hình ảnh 4">
            <a:extLst>
              <a:ext uri="{FF2B5EF4-FFF2-40B4-BE49-F238E27FC236}">
                <a16:creationId xmlns:a16="http://schemas.microsoft.com/office/drawing/2014/main" id="{31D688A4-4805-90C9-A022-015A424C1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99" y="4267200"/>
            <a:ext cx="3362794" cy="4477375"/>
          </a:xfrm>
          <a:prstGeom prst="rect">
            <a:avLst/>
          </a:prstGeom>
        </p:spPr>
      </p:pic>
      <p:sp>
        <p:nvSpPr>
          <p:cNvPr id="16" name="TextBox 15">
            <a:extLst>
              <a:ext uri="{FF2B5EF4-FFF2-40B4-BE49-F238E27FC236}">
                <a16:creationId xmlns:a16="http://schemas.microsoft.com/office/drawing/2014/main" id="{236EFC85-4CAD-21EC-4513-FEFBBF145131}"/>
              </a:ext>
            </a:extLst>
          </p:cNvPr>
          <p:cNvSpPr txBox="1"/>
          <p:nvPr/>
        </p:nvSpPr>
        <p:spPr>
          <a:xfrm>
            <a:off x="4400776" y="2667000"/>
            <a:ext cx="10210800" cy="3477875"/>
          </a:xfrm>
          <a:prstGeom prst="rect">
            <a:avLst/>
          </a:prstGeom>
          <a:noFill/>
        </p:spPr>
        <p:txBody>
          <a:bodyPr wrap="square">
            <a:spAutoFit/>
          </a:bodyPr>
          <a:lstStyle/>
          <a:p>
            <a:pPr algn="just"/>
            <a:r>
              <a:rPr lang="en-GB"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Trong</a:t>
            </a:r>
            <a:r>
              <a:rPr lang="en-GB"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cuộc</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sống</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còn</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rất</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nhiều</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người</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có</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hoàn</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cảnh</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khó</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khăn  hơn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mình</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vì</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thế</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phải</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luôn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có</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tấm</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lòng</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nhân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hậu</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tốt</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bụng</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sẵn</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sàng</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giúp</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đỡ</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và</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chia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sẻ</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với</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400" b="1" i="0"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họ</a:t>
            </a:r>
            <a:r>
              <a:rPr lang="vi-VN" sz="4400" b="1" i="0"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a:t>
            </a:r>
            <a:endParaRPr lang="en-US" sz="4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04848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barn(inVertical)">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22F16E-EA73-AA59-3373-109E8621E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253469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D5C5648-93DB-125C-6A9D-AFF6615F58BE}"/>
              </a:ext>
            </a:extLst>
          </p:cNvPr>
          <p:cNvSpPr txBox="1"/>
          <p:nvPr/>
        </p:nvSpPr>
        <p:spPr>
          <a:xfrm>
            <a:off x="6461919" y="1371600"/>
            <a:ext cx="9144000" cy="5919890"/>
          </a:xfrm>
          <a:prstGeom prst="rect">
            <a:avLst/>
          </a:prstGeom>
          <a:noFill/>
        </p:spPr>
        <p:txBody>
          <a:bodyPr wrap="square">
            <a:spAutoFit/>
          </a:bodyPr>
          <a:lstStyle/>
          <a:p>
            <a:pPr algn="just">
              <a:lnSpc>
                <a:spcPct val="120000"/>
              </a:lnSpc>
            </a:pPr>
            <a:r>
              <a:rPr lang="nl-NL" sz="4000" b="1" dirty="0">
                <a:latin typeface="AvantGarde" panose="00000400000000000000" pitchFamily="2" charset="0"/>
                <a:ea typeface="AvantGarde" panose="00000400000000000000" pitchFamily="2" charset="0"/>
                <a:cs typeface="AvantGarde" panose="00000400000000000000" pitchFamily="2" charset="0"/>
              </a:rPr>
              <a:t>V</a:t>
            </a:r>
            <a:r>
              <a:rPr lang="nl-NL" sz="4000" b="1" dirty="0">
                <a:effectLst/>
                <a:latin typeface="AvantGarde" panose="00000400000000000000" pitchFamily="2" charset="0"/>
                <a:ea typeface="AvantGarde" panose="00000400000000000000" pitchFamily="2" charset="0"/>
                <a:cs typeface="AvantGarde" panose="00000400000000000000" pitchFamily="2" charset="0"/>
              </a:rPr>
              <a:t>ề nhà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thực</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hành</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thể</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hiện</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sự</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quan</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tâm</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đến</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những</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người</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sống</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xung</a:t>
            </a:r>
            <a:r>
              <a:rPr lang="en-US" sz="4000" b="1" dirty="0">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effectLst/>
                <a:latin typeface="AvantGarde" panose="00000400000000000000" pitchFamily="2" charset="0"/>
                <a:ea typeface="AvantGarde" panose="00000400000000000000" pitchFamily="2" charset="0"/>
                <a:cs typeface="AvantGarde" panose="00000400000000000000" pitchFamily="2" charset="0"/>
              </a:rPr>
              <a:t>quanh</a:t>
            </a:r>
            <a:r>
              <a:rPr lang="en-US" sz="4000" b="1" dirty="0">
                <a:effectLst/>
                <a:latin typeface="AvantGarde" panose="00000400000000000000" pitchFamily="2" charset="0"/>
                <a:ea typeface="AvantGarde" panose="00000400000000000000" pitchFamily="2" charset="0"/>
                <a:cs typeface="AvantGarde" panose="00000400000000000000" pitchFamily="2" charset="0"/>
              </a:rPr>
              <a:t>:</a:t>
            </a:r>
          </a:p>
          <a:p>
            <a:pPr algn="just">
              <a:lnSpc>
                <a:spcPct val="120000"/>
              </a:lnSpc>
            </a:pPr>
            <a:r>
              <a:rPr lang="nl-NL"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Quan tâm đến thầy cô, bạn bè trên lớp.</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pPr>
            <a:r>
              <a:rPr lang="nl-NL"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Quan tâm đến ông bà, bố mẹ, anh chị em, người thân...</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pPr>
            <a:r>
              <a:rPr lang="nl-NL"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Quan tâm hàng xóm.</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descr="A picture containing toy, doll&#10;&#10;Description automatically generated">
            <a:extLst>
              <a:ext uri="{FF2B5EF4-FFF2-40B4-BE49-F238E27FC236}">
                <a16:creationId xmlns:a16="http://schemas.microsoft.com/office/drawing/2014/main" id="{0A5A451D-984B-2C65-2B19-2B428B4B7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63" y="3276600"/>
            <a:ext cx="6963651" cy="4886954"/>
          </a:xfrm>
          <a:prstGeom prst="rect">
            <a:avLst/>
          </a:prstGeom>
        </p:spPr>
      </p:pic>
    </p:spTree>
    <p:extLst>
      <p:ext uri="{BB962C8B-B14F-4D97-AF65-F5344CB8AC3E}">
        <p14:creationId xmlns:p14="http://schemas.microsoft.com/office/powerpoint/2010/main" val="323584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left)">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069F77FE-607D-808F-4932-94D1FF0A6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284396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975519" y="7010400"/>
            <a:ext cx="12435839" cy="97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SVN-Anastasia" panose="020B0606040200020203" pitchFamily="34" charset="0"/>
                <a:ea typeface="Times New Roman" panose="02020603050405020304" pitchFamily="18" charset="0"/>
              </a:rPr>
              <a:t>Quan tâm đến những người xuang quanh</a:t>
            </a:r>
            <a:endParaRPr kumimoji="0" 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478541" y="4724400"/>
            <a:ext cx="1905000"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9600" b="1" dirty="0">
                <a:solidFill>
                  <a:srgbClr val="FFFFFF"/>
                </a:solidFill>
                <a:effectLst>
                  <a:outerShdw blurRad="38100" dist="38100" dir="2700000" algn="tl">
                    <a:srgbClr val="000000">
                      <a:alpha val="43137"/>
                    </a:srgbClr>
                  </a:outerShdw>
                </a:effectLst>
                <a:latin typeface="HP-087" panose="020B0803050302020204" pitchFamily="34" charset="0"/>
                <a:cs typeface="Times New Roman" pitchFamily="18" charset="0"/>
              </a:rPr>
              <a:t>1</a:t>
            </a:r>
            <a:r>
              <a:rPr lang="en-US" sz="9600" b="1" dirty="0">
                <a:solidFill>
                  <a:srgbClr val="FFFFFF"/>
                </a:solidFill>
                <a:effectLst>
                  <a:outerShdw blurRad="38100" dist="38100" dir="2700000" algn="tl">
                    <a:srgbClr val="000000">
                      <a:alpha val="43137"/>
                    </a:srgbClr>
                  </a:outerShdw>
                </a:effectLst>
                <a:latin typeface="HP-087" panose="020B0803050302020204" pitchFamily="34" charset="0"/>
                <a:cs typeface="Times New Roman" pitchFamily="18" charset="0"/>
              </a:rPr>
              <a:t>3</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descr="Ảnh có chứa văn bản&#10;&#10;Mô tả được tạo tự động">
            <a:extLst>
              <a:ext uri="{FF2B5EF4-FFF2-40B4-BE49-F238E27FC236}">
                <a16:creationId xmlns:a16="http://schemas.microsoft.com/office/drawing/2014/main" id="{B4E3852A-09B6-5861-9454-6C620B52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1295400"/>
            <a:ext cx="12288513" cy="4032616"/>
          </a:xfrm>
          <a:prstGeom prst="rect">
            <a:avLst/>
          </a:prstGeom>
        </p:spPr>
      </p:pic>
      <p:pic>
        <p:nvPicPr>
          <p:cNvPr id="3" name="Hình ảnh 4">
            <a:extLst>
              <a:ext uri="{FF2B5EF4-FFF2-40B4-BE49-F238E27FC236}">
                <a16:creationId xmlns:a16="http://schemas.microsoft.com/office/drawing/2014/main" id="{E6B0F470-F77C-3F1F-5282-FA49ABBF2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456" y="3124200"/>
            <a:ext cx="8467725" cy="6284934"/>
          </a:xfrm>
          <a:prstGeom prst="rect">
            <a:avLst/>
          </a:prstGeom>
        </p:spPr>
      </p:pic>
    </p:spTree>
    <p:extLst>
      <p:ext uri="{BB962C8B-B14F-4D97-AF65-F5344CB8AC3E}">
        <p14:creationId xmlns:p14="http://schemas.microsoft.com/office/powerpoint/2010/main" val="115877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D20C8F5-C4E0-68E8-AF56-592449465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092" y="2402357"/>
            <a:ext cx="5486453" cy="4339286"/>
          </a:xfrm>
          <a:prstGeom prst="rect">
            <a:avLst/>
          </a:prstGeom>
        </p:spPr>
      </p:pic>
    </p:spTree>
    <p:extLst>
      <p:ext uri="{BB962C8B-B14F-4D97-AF65-F5344CB8AC3E}">
        <p14:creationId xmlns:p14="http://schemas.microsoft.com/office/powerpoint/2010/main" val="319299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55B96309-2E21-3FE7-12D8-79C29C40BB50}"/>
              </a:ext>
            </a:extLst>
          </p:cNvPr>
          <p:cNvPicPr>
            <a:picLocks noChangeAspect="1"/>
          </p:cNvPicPr>
          <p:nvPr/>
        </p:nvPicPr>
        <p:blipFill rotWithShape="1">
          <a:blip r:embed="rId2">
            <a:extLst>
              <a:ext uri="{28A0092B-C50C-407E-A947-70E740481C1C}">
                <a14:useLocalDpi xmlns:a14="http://schemas.microsoft.com/office/drawing/2010/main" val="0"/>
              </a:ext>
            </a:extLst>
          </a:blip>
          <a:srcRect l="11569" t="21667" r="9649" b="5000"/>
          <a:stretch/>
        </p:blipFill>
        <p:spPr>
          <a:xfrm>
            <a:off x="6233319" y="1066800"/>
            <a:ext cx="9448800" cy="7497636"/>
          </a:xfrm>
          <a:prstGeom prst="rect">
            <a:avLst/>
          </a:prstGeom>
        </p:spPr>
      </p:pic>
      <p:sp>
        <p:nvSpPr>
          <p:cNvPr id="10" name="Rectangle 9"/>
          <p:cNvSpPr/>
          <p:nvPr/>
        </p:nvSpPr>
        <p:spPr>
          <a:xfrm>
            <a:off x="4100361" y="457200"/>
            <a:ext cx="8075917" cy="677108"/>
          </a:xfrm>
          <a:prstGeom prst="rect">
            <a:avLst/>
          </a:prstGeom>
        </p:spPr>
        <p:txBody>
          <a:bodyPr wrap="square">
            <a:spAutoFit/>
          </a:bodyPr>
          <a:lstStyle/>
          <a:p>
            <a:pPr algn="ctr"/>
            <a:r>
              <a:rPr lang="en-US" sz="3800" b="1" dirty="0" err="1">
                <a:latin typeface="AvantGarde" panose="00000400000000000000" pitchFamily="2" charset="0"/>
                <a:ea typeface="AvantGarde" panose="00000400000000000000" pitchFamily="2" charset="0"/>
                <a:cs typeface="AvantGarde" panose="00000400000000000000" pitchFamily="2" charset="0"/>
              </a:rPr>
              <a:t>Nhân</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xét</a:t>
            </a:r>
            <a:r>
              <a:rPr lang="en-US" sz="3800" b="1" dirty="0">
                <a:latin typeface="AvantGarde" panose="00000400000000000000" pitchFamily="2" charset="0"/>
                <a:ea typeface="AvantGarde" panose="00000400000000000000" pitchFamily="2" charset="0"/>
                <a:cs typeface="AvantGarde" panose="00000400000000000000" pitchFamily="2" charset="0"/>
              </a:rPr>
              <a:t> </a:t>
            </a:r>
            <a:r>
              <a:rPr lang="en-US" sz="3800" b="1" dirty="0" err="1">
                <a:latin typeface="AvantGarde" panose="00000400000000000000" pitchFamily="2" charset="0"/>
                <a:ea typeface="AvantGarde" panose="00000400000000000000" pitchFamily="2" charset="0"/>
                <a:cs typeface="AvantGarde" panose="00000400000000000000" pitchFamily="2" charset="0"/>
              </a:rPr>
              <a:t>và</a:t>
            </a:r>
            <a:r>
              <a:rPr lang="en-US" sz="3800" b="1" dirty="0">
                <a:latin typeface="AvantGarde" panose="00000400000000000000" pitchFamily="2" charset="0"/>
                <a:ea typeface="AvantGarde" panose="00000400000000000000" pitchFamily="2" charset="0"/>
                <a:cs typeface="AvantGarde" panose="00000400000000000000" pitchFamily="2" charset="0"/>
              </a:rPr>
              <a:t> chia </a:t>
            </a:r>
            <a:r>
              <a:rPr lang="en-US" sz="3800" b="1" dirty="0" err="1">
                <a:latin typeface="AvantGarde" panose="00000400000000000000" pitchFamily="2" charset="0"/>
                <a:ea typeface="AvantGarde" panose="00000400000000000000" pitchFamily="2" charset="0"/>
                <a:cs typeface="AvantGarde" panose="00000400000000000000" pitchFamily="2" charset="0"/>
              </a:rPr>
              <a:t>sẻ</a:t>
            </a:r>
            <a:r>
              <a:rPr lang="en-US" sz="38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18" name="TextBox 17">
            <a:extLst>
              <a:ext uri="{FF2B5EF4-FFF2-40B4-BE49-F238E27FC236}">
                <a16:creationId xmlns:a16="http://schemas.microsoft.com/office/drawing/2014/main" id="{076BA7CE-1F8A-B504-82B5-DF7766AD0A05}"/>
              </a:ext>
            </a:extLst>
          </p:cNvPr>
          <p:cNvSpPr txBox="1"/>
          <p:nvPr/>
        </p:nvSpPr>
        <p:spPr>
          <a:xfrm>
            <a:off x="746919" y="1471621"/>
            <a:ext cx="5486400" cy="3572516"/>
          </a:xfrm>
          <a:prstGeom prst="rect">
            <a:avLst/>
          </a:prstGeom>
          <a:noFill/>
        </p:spPr>
        <p:txBody>
          <a:bodyPr wrap="square">
            <a:spAutoFit/>
          </a:bodyPr>
          <a:lstStyle/>
          <a:p>
            <a:pPr algn="just">
              <a:lnSpc>
                <a:spcPct val="120000"/>
              </a:lnSpc>
            </a:pPr>
            <a:r>
              <a:rPr lang="en-US" sz="32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Q</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uan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sát</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tranh</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và</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thảo</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luận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về</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cách</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thể</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hiện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sự</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quan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tâm</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đến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những</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xung</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quanh</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của</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các</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trong</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mỗi</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bức</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tranh</a:t>
            </a:r>
            <a:r>
              <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a:t>
            </a:r>
            <a:endParaRPr lang="en-US" sz="28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4" name="Picture 3">
            <a:extLst>
              <a:ext uri="{FF2B5EF4-FFF2-40B4-BE49-F238E27FC236}">
                <a16:creationId xmlns:a16="http://schemas.microsoft.com/office/drawing/2014/main" id="{F53A5B10-1590-8A01-F2C6-9E4D61763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41" y="5011480"/>
            <a:ext cx="4760468" cy="4760468"/>
          </a:xfrm>
          <a:prstGeom prst="rect">
            <a:avLst/>
          </a:prstGeom>
        </p:spPr>
      </p:pic>
    </p:spTree>
    <p:extLst>
      <p:ext uri="{BB962C8B-B14F-4D97-AF65-F5344CB8AC3E}">
        <p14:creationId xmlns:p14="http://schemas.microsoft.com/office/powerpoint/2010/main" val="144740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C1016-1B45-C83E-C774-537CB7010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293636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C17494-5387-63C3-2A9E-1FBC459C2F84}"/>
              </a:ext>
            </a:extLst>
          </p:cNvPr>
          <p:cNvPicPr>
            <a:picLocks noChangeAspect="1"/>
          </p:cNvPicPr>
          <p:nvPr/>
        </p:nvPicPr>
        <p:blipFill>
          <a:blip r:embed="rId2"/>
          <a:stretch>
            <a:fillRect/>
          </a:stretch>
        </p:blipFill>
        <p:spPr>
          <a:xfrm>
            <a:off x="8428886" y="533400"/>
            <a:ext cx="6248400" cy="6392226"/>
          </a:xfrm>
          <a:prstGeom prst="rect">
            <a:avLst/>
          </a:prstGeom>
        </p:spPr>
      </p:pic>
      <p:sp>
        <p:nvSpPr>
          <p:cNvPr id="14" name="TextBox 13">
            <a:extLst>
              <a:ext uri="{FF2B5EF4-FFF2-40B4-BE49-F238E27FC236}">
                <a16:creationId xmlns:a16="http://schemas.microsoft.com/office/drawing/2014/main" id="{D567FCB2-99CB-F1FA-227C-02C76956C0D5}"/>
              </a:ext>
            </a:extLst>
          </p:cNvPr>
          <p:cNvSpPr txBox="1"/>
          <p:nvPr/>
        </p:nvSpPr>
        <p:spPr>
          <a:xfrm>
            <a:off x="1640698" y="6705599"/>
            <a:ext cx="5735621" cy="2013180"/>
          </a:xfrm>
          <a:prstGeom prst="rect">
            <a:avLst/>
          </a:prstGeom>
          <a:noFill/>
        </p:spPr>
        <p:txBody>
          <a:bodyPr wrap="square">
            <a:spAutoFit/>
          </a:bodyPr>
          <a:lstStyle/>
          <a:p>
            <a:pPr algn="just">
              <a:lnSpc>
                <a:spcPct val="120000"/>
              </a:lnSpc>
            </a:pP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cùng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bố</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tặng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quà</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cho</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vô</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gia</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cư</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16" name="TextBox 15">
            <a:extLst>
              <a:ext uri="{FF2B5EF4-FFF2-40B4-BE49-F238E27FC236}">
                <a16:creationId xmlns:a16="http://schemas.microsoft.com/office/drawing/2014/main" id="{A7BCAF7F-E752-1FE2-9FA8-12339CFD46E4}"/>
              </a:ext>
            </a:extLst>
          </p:cNvPr>
          <p:cNvSpPr txBox="1"/>
          <p:nvPr/>
        </p:nvSpPr>
        <p:spPr>
          <a:xfrm>
            <a:off x="8485173" y="6705599"/>
            <a:ext cx="6358746" cy="1754326"/>
          </a:xfrm>
          <a:prstGeom prst="rect">
            <a:avLst/>
          </a:prstGeom>
          <a:noFill/>
        </p:spPr>
        <p:txBody>
          <a:bodyPr wrap="square">
            <a:spAutoFit/>
          </a:bodyPr>
          <a:lstStyle/>
          <a:p>
            <a:pPr algn="just"/>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Hai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động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viên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một</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bị</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đau</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chân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đang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lo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việc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học</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tập</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5" name="Picture 4">
            <a:extLst>
              <a:ext uri="{FF2B5EF4-FFF2-40B4-BE49-F238E27FC236}">
                <a16:creationId xmlns:a16="http://schemas.microsoft.com/office/drawing/2014/main" id="{A57995F6-67FE-F3E0-E1FD-34A169DA9E54}"/>
              </a:ext>
            </a:extLst>
          </p:cNvPr>
          <p:cNvPicPr>
            <a:picLocks noChangeAspect="1"/>
          </p:cNvPicPr>
          <p:nvPr/>
        </p:nvPicPr>
        <p:blipFill>
          <a:blip r:embed="rId3"/>
          <a:stretch>
            <a:fillRect/>
          </a:stretch>
        </p:blipFill>
        <p:spPr>
          <a:xfrm>
            <a:off x="1619086" y="685800"/>
            <a:ext cx="5735621" cy="6125269"/>
          </a:xfrm>
          <a:prstGeom prst="rect">
            <a:avLst/>
          </a:prstGeom>
        </p:spPr>
      </p:pic>
    </p:spTree>
    <p:extLst>
      <p:ext uri="{BB962C8B-B14F-4D97-AF65-F5344CB8AC3E}">
        <p14:creationId xmlns:p14="http://schemas.microsoft.com/office/powerpoint/2010/main" val="199001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CCDB3-95DB-B209-E60B-2F2F8FF1378E}"/>
              </a:ext>
            </a:extLst>
          </p:cNvPr>
          <p:cNvPicPr>
            <a:picLocks noChangeAspect="1"/>
          </p:cNvPicPr>
          <p:nvPr/>
        </p:nvPicPr>
        <p:blipFill>
          <a:blip r:embed="rId2"/>
          <a:stretch>
            <a:fillRect/>
          </a:stretch>
        </p:blipFill>
        <p:spPr>
          <a:xfrm>
            <a:off x="8189723" y="457200"/>
            <a:ext cx="7111555" cy="6676726"/>
          </a:xfrm>
          <a:prstGeom prst="rect">
            <a:avLst/>
          </a:prstGeom>
        </p:spPr>
      </p:pic>
      <p:pic>
        <p:nvPicPr>
          <p:cNvPr id="4" name="Picture 3">
            <a:extLst>
              <a:ext uri="{FF2B5EF4-FFF2-40B4-BE49-F238E27FC236}">
                <a16:creationId xmlns:a16="http://schemas.microsoft.com/office/drawing/2014/main" id="{0C75F8F7-5C26-2375-214F-90F639F8AE54}"/>
              </a:ext>
            </a:extLst>
          </p:cNvPr>
          <p:cNvPicPr>
            <a:picLocks noChangeAspect="1"/>
          </p:cNvPicPr>
          <p:nvPr/>
        </p:nvPicPr>
        <p:blipFill>
          <a:blip r:embed="rId3"/>
          <a:stretch>
            <a:fillRect/>
          </a:stretch>
        </p:blipFill>
        <p:spPr>
          <a:xfrm>
            <a:off x="1088730" y="457200"/>
            <a:ext cx="6400800" cy="6700836"/>
          </a:xfrm>
          <a:prstGeom prst="rect">
            <a:avLst/>
          </a:prstGeom>
        </p:spPr>
      </p:pic>
      <p:sp>
        <p:nvSpPr>
          <p:cNvPr id="19" name="TextBox 18">
            <a:extLst>
              <a:ext uri="{FF2B5EF4-FFF2-40B4-BE49-F238E27FC236}">
                <a16:creationId xmlns:a16="http://schemas.microsoft.com/office/drawing/2014/main" id="{9F2203F3-7A15-96E2-51CC-53B569E0F613}"/>
              </a:ext>
            </a:extLst>
          </p:cNvPr>
          <p:cNvSpPr txBox="1"/>
          <p:nvPr/>
        </p:nvSpPr>
        <p:spPr>
          <a:xfrm>
            <a:off x="845896" y="6889781"/>
            <a:ext cx="6606623" cy="1754326"/>
          </a:xfrm>
          <a:prstGeom prst="rect">
            <a:avLst/>
          </a:prstGeom>
          <a:noFill/>
        </p:spPr>
        <p:txBody>
          <a:bodyPr wrap="square">
            <a:spAutoFit/>
          </a:bodyPr>
          <a:lstStyle/>
          <a:p>
            <a:pPr algn="just"/>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Một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đề</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nghị</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giúp</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bà</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xách</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đồ</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trên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đường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đi</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chợ</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0" name="TextBox 19">
            <a:extLst>
              <a:ext uri="{FF2B5EF4-FFF2-40B4-BE49-F238E27FC236}">
                <a16:creationId xmlns:a16="http://schemas.microsoft.com/office/drawing/2014/main" id="{80A319C8-56E4-0463-EAD9-18F4BCDCDEE0}"/>
              </a:ext>
            </a:extLst>
          </p:cNvPr>
          <p:cNvSpPr txBox="1"/>
          <p:nvPr/>
        </p:nvSpPr>
        <p:spPr>
          <a:xfrm>
            <a:off x="8824119" y="6889781"/>
            <a:ext cx="6400800" cy="1363900"/>
          </a:xfrm>
          <a:prstGeom prst="rect">
            <a:avLst/>
          </a:prstGeom>
          <a:noFill/>
        </p:spPr>
        <p:txBody>
          <a:bodyPr wrap="square">
            <a:spAutoFit/>
          </a:bodyPr>
          <a:lstStyle/>
          <a:p>
            <a:pPr algn="just">
              <a:lnSpc>
                <a:spcPct val="120000"/>
              </a:lnSpc>
            </a:pP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Một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bạn</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nằng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bé</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gái</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đứng</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dậy</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khi</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bẻ</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bị</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effectLst/>
                <a:latin typeface="AvantGarde" panose="00000400000000000000" pitchFamily="2" charset="0"/>
                <a:ea typeface="AvantGarde" panose="00000400000000000000" pitchFamily="2" charset="0"/>
                <a:cs typeface="AvantGarde" panose="00000400000000000000" pitchFamily="2" charset="0"/>
              </a:rPr>
              <a:t>ngã</a:t>
            </a:r>
            <a:r>
              <a:rPr lang="en-US" sz="36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600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văn bản&#10;&#10;Mô tả được tạo tự động">
            <a:extLst>
              <a:ext uri="{FF2B5EF4-FFF2-40B4-BE49-F238E27FC236}">
                <a16:creationId xmlns:a16="http://schemas.microsoft.com/office/drawing/2014/main" id="{11785AB2-0DC6-52E5-337F-F86A9CC81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196" y="-463339"/>
            <a:ext cx="14669961" cy="8979530"/>
          </a:xfrm>
          <a:prstGeom prst="rect">
            <a:avLst/>
          </a:prstGeom>
        </p:spPr>
      </p:pic>
      <p:pic>
        <p:nvPicPr>
          <p:cNvPr id="4" name="Hình ảnh 4">
            <a:extLst>
              <a:ext uri="{FF2B5EF4-FFF2-40B4-BE49-F238E27FC236}">
                <a16:creationId xmlns:a16="http://schemas.microsoft.com/office/drawing/2014/main" id="{458DA369-31AC-0376-39E7-4C5206E8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99" y="4267200"/>
            <a:ext cx="3362794" cy="4477375"/>
          </a:xfrm>
          <a:prstGeom prst="rect">
            <a:avLst/>
          </a:prstGeom>
        </p:spPr>
      </p:pic>
      <p:sp>
        <p:nvSpPr>
          <p:cNvPr id="28" name="TextBox 27">
            <a:extLst>
              <a:ext uri="{FF2B5EF4-FFF2-40B4-BE49-F238E27FC236}">
                <a16:creationId xmlns:a16="http://schemas.microsoft.com/office/drawing/2014/main" id="{FE85EBEC-5AA9-9714-847B-C251F71243D4}"/>
              </a:ext>
            </a:extLst>
          </p:cNvPr>
          <p:cNvSpPr txBox="1"/>
          <p:nvPr/>
        </p:nvSpPr>
        <p:spPr>
          <a:xfrm>
            <a:off x="4250485" y="2374374"/>
            <a:ext cx="10593434" cy="4401205"/>
          </a:xfrm>
          <a:prstGeom prst="rect">
            <a:avLst/>
          </a:prstGeom>
          <a:noFill/>
        </p:spPr>
        <p:txBody>
          <a:bodyPr wrap="square">
            <a:spAutoFit/>
          </a:bodyPr>
          <a:lstStyle/>
          <a:p>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Quan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tâm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giúp</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đỡ</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những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sống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xung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quanh</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bằng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việc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làm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vừa</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sức là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trách</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nhiệm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của</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mỗi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trong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xã</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hội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Các</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em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tuy</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còn</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nhỏ</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nhưng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cũng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cần</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thể</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hiện</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sự</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quan</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tâm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giúp</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đỡ</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người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khác</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bằng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lời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nói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và</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việc</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làm</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cụ</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thể</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phù</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hợp</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với</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khả</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năng</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của</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FF0000"/>
                </a:solidFill>
                <a:effectLst/>
                <a:latin typeface="AvantGarde" panose="00000400000000000000" pitchFamily="2" charset="0"/>
                <a:ea typeface="AvantGarde" panose="00000400000000000000" pitchFamily="2" charset="0"/>
                <a:cs typeface="AvantGarde" panose="00000400000000000000" pitchFamily="2" charset="0"/>
              </a:rPr>
              <a:t>mình</a:t>
            </a:r>
            <a:r>
              <a:rPr lang="en-US" sz="4000" b="1" dirty="0">
                <a:solidFill>
                  <a:srgbClr val="FF0000"/>
                </a:solidFill>
                <a:effectLst/>
                <a:latin typeface="AvantGarde" panose="00000400000000000000" pitchFamily="2" charset="0"/>
                <a:ea typeface="AvantGarde" panose="00000400000000000000" pitchFamily="2" charset="0"/>
                <a:cs typeface="AvantGarde" panose="00000400000000000000" pitchFamily="2" charset="0"/>
              </a:rPr>
              <a:t>.</a:t>
            </a:r>
            <a:endParaRPr lang="en-US"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62770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10551</TotalTime>
  <Words>485</Words>
  <Application>Microsoft Office PowerPoint</Application>
  <PresentationFormat>Custom</PresentationFormat>
  <Paragraphs>27</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AvantGarde</vt:lpstr>
      <vt:lpstr>HP-087</vt:lpstr>
      <vt:lpstr>SVN-Anastasia</vt:lpstr>
      <vt:lpstr>Times New Roman</vt:lpstr>
      <vt:lpstr>UTM Cookies</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Hà Nguyễn Thị Thu</cp:lastModifiedBy>
  <cp:revision>1181</cp:revision>
  <dcterms:created xsi:type="dcterms:W3CDTF">2008-09-09T22:52:10Z</dcterms:created>
  <dcterms:modified xsi:type="dcterms:W3CDTF">2022-11-27T12:44:12Z</dcterms:modified>
</cp:coreProperties>
</file>