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1" r:id="rId2"/>
    <p:sldId id="299" r:id="rId3"/>
    <p:sldId id="300" r:id="rId4"/>
    <p:sldId id="303" r:id="rId5"/>
    <p:sldId id="274" r:id="rId6"/>
    <p:sldId id="304" r:id="rId7"/>
    <p:sldId id="305" r:id="rId8"/>
    <p:sldId id="306" r:id="rId9"/>
    <p:sldId id="273" r:id="rId10"/>
    <p:sldId id="307" r:id="rId11"/>
    <p:sldId id="30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7" d="100"/>
          <a:sy n="47" d="100"/>
        </p:scale>
        <p:origin x="792" y="6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11/27/2022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28042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26817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99702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3627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5287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82852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86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75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93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1618" y="6536267"/>
            <a:ext cx="8945406" cy="1475507"/>
          </a:xfrm>
          <a:prstGeom prst="rect">
            <a:avLst/>
          </a:prstGeom>
          <a:noFill/>
        </p:spPr>
        <p:txBody>
          <a:bodyPr wrap="none" lIns="121765" tIns="60884" rIns="121765" bIns="60884">
            <a:spAutoFit/>
          </a:bodyPr>
          <a:lstStyle/>
          <a:p>
            <a:pPr algn="ctr">
              <a:defRPr/>
            </a:pPr>
            <a:r>
              <a:rPr lang="en-US"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7712C663-D666-BBCB-0BD2-33904E7EF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39601" cy="8382000"/>
          </a:xfrm>
          <a:prstGeom prst="rect">
            <a:avLst/>
          </a:prstGeom>
        </p:spPr>
      </p:pic>
      <p:pic>
        <p:nvPicPr>
          <p:cNvPr id="4" name="Picture 3" descr="Logo&#10;&#10;Description automatically generated">
            <a:extLst>
              <a:ext uri="{FF2B5EF4-FFF2-40B4-BE49-F238E27FC236}">
                <a16:creationId xmlns:a16="http://schemas.microsoft.com/office/drawing/2014/main" id="{53251435-6231-CDBF-C652-641616EAA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119" y="2209800"/>
            <a:ext cx="6248461" cy="2216749"/>
          </a:xfrm>
          <a:prstGeom prst="rect">
            <a:avLst/>
          </a:prstGeom>
        </p:spPr>
      </p:pic>
      <p:pic>
        <p:nvPicPr>
          <p:cNvPr id="6" name="Picture 5" descr="A picture containing toy, doll&#10;&#10;Description automatically generated">
            <a:extLst>
              <a:ext uri="{FF2B5EF4-FFF2-40B4-BE49-F238E27FC236}">
                <a16:creationId xmlns:a16="http://schemas.microsoft.com/office/drawing/2014/main" id="{1AFFD340-B8B9-3B60-E318-714D011C0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119" y="4638046"/>
            <a:ext cx="6420746" cy="4505954"/>
          </a:xfrm>
          <a:prstGeom prst="rect">
            <a:avLst/>
          </a:prstGeom>
        </p:spPr>
      </p:pic>
    </p:spTree>
    <p:extLst>
      <p:ext uri="{BB962C8B-B14F-4D97-AF65-F5344CB8AC3E}">
        <p14:creationId xmlns:p14="http://schemas.microsoft.com/office/powerpoint/2010/main" val="163817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23085-B3E4-AB61-A4A1-50F809D66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319" y="2575560"/>
            <a:ext cx="10281444" cy="7631116"/>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C84CA465-E8D8-4B43-C9F1-8F7BC26FC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59" y="1371600"/>
            <a:ext cx="12752919" cy="4185016"/>
          </a:xfrm>
          <a:prstGeom prst="rect">
            <a:avLst/>
          </a:prstGeom>
        </p:spPr>
      </p:pic>
    </p:spTree>
    <p:extLst>
      <p:ext uri="{BB962C8B-B14F-4D97-AF65-F5344CB8AC3E}">
        <p14:creationId xmlns:p14="http://schemas.microsoft.com/office/powerpoint/2010/main" val="4218198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285914" y="6795690"/>
            <a:ext cx="9338083" cy="923330"/>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Em</a:t>
            </a:r>
            <a:r>
              <a:rPr kumimoji="0" lang="en-GB"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ham </a:t>
            </a:r>
            <a:r>
              <a:rPr kumimoji="0" lang="en-GB" sz="54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học</a:t>
            </a:r>
            <a:r>
              <a:rPr kumimoji="0" lang="en-GB"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54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hỏi</a:t>
            </a:r>
            <a:r>
              <a:rPr kumimoji="0" lang="en-GB"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endParaRPr kumimoji="0" lang="en-US" sz="54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19587" y="3125195"/>
              <a:ext cx="861524" cy="961637"/>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12</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04A5E883-F877-5D68-D617-C51804145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ADDB9D09-E211-1690-3A02-FAFE111AB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919" y="2021357"/>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289718" y="1347085"/>
            <a:ext cx="4470748"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b="1" dirty="0" err="1">
                <a:latin typeface="AvantGarde" panose="00000400000000000000" pitchFamily="2" charset="0"/>
                <a:ea typeface="AvantGarde" panose="00000400000000000000" pitchFamily="2" charset="0"/>
                <a:cs typeface="AvantGarde" panose="00000400000000000000" pitchFamily="2" charset="0"/>
              </a:rPr>
              <a:t>Kể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chuyện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theo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tranh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thảo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luận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7">
            <a:extLst>
              <a:ext uri="{FF2B5EF4-FFF2-40B4-BE49-F238E27FC236}">
                <a16:creationId xmlns:a16="http://schemas.microsoft.com/office/drawing/2014/main" id="{0D5EBDD9-6D2E-4903-8BAE-2D8710D85DC2}"/>
              </a:ext>
            </a:extLst>
          </p:cNvPr>
          <p:cNvPicPr>
            <a:picLocks noChangeAspect="1"/>
          </p:cNvPicPr>
          <p:nvPr/>
        </p:nvPicPr>
        <p:blipFill rotWithShape="1">
          <a:blip r:embed="rId2"/>
          <a:srcRect l="1253" t="10585" r="4161" b="16389"/>
          <a:stretch/>
        </p:blipFill>
        <p:spPr>
          <a:xfrm>
            <a:off x="4745068" y="1608587"/>
            <a:ext cx="11385863" cy="7483217"/>
          </a:xfrm>
          <a:prstGeom prst="rect">
            <a:avLst/>
          </a:prstGeom>
        </p:spPr>
      </p:pic>
      <p:pic>
        <p:nvPicPr>
          <p:cNvPr id="9" name="Picture 8" descr="Text&#10;&#10;Description automatically generated">
            <a:extLst>
              <a:ext uri="{FF2B5EF4-FFF2-40B4-BE49-F238E27FC236}">
                <a16:creationId xmlns:a16="http://schemas.microsoft.com/office/drawing/2014/main" id="{1E872ABA-ADF7-5FF5-B58B-C15C82E1F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07" y="4663817"/>
            <a:ext cx="4760468" cy="4760468"/>
          </a:xfrm>
          <a:prstGeom prst="rect">
            <a:avLst/>
          </a:prstGeom>
        </p:spPr>
      </p:pic>
      <p:sp>
        <p:nvSpPr>
          <p:cNvPr id="15" name="TextBox 14">
            <a:extLst>
              <a:ext uri="{FF2B5EF4-FFF2-40B4-BE49-F238E27FC236}">
                <a16:creationId xmlns:a16="http://schemas.microsoft.com/office/drawing/2014/main" id="{E12D89DF-3054-095A-7AD9-49BFBDCAE98A}"/>
              </a:ext>
            </a:extLst>
          </p:cNvPr>
          <p:cNvSpPr txBox="1"/>
          <p:nvPr/>
        </p:nvSpPr>
        <p:spPr>
          <a:xfrm>
            <a:off x="8138319" y="451823"/>
            <a:ext cx="6553200" cy="769441"/>
          </a:xfrm>
          <a:prstGeom prst="rect">
            <a:avLst/>
          </a:prstGeom>
          <a:noFill/>
        </p:spPr>
        <p:txBody>
          <a:bodyPr wrap="square" rtlCol="0">
            <a:spAutoFit/>
          </a:bodyPr>
          <a:lstStyle/>
          <a:p>
            <a:r>
              <a:rPr lang="en-US" sz="4400" b="1" dirty="0">
                <a:ln>
                  <a:solidFill>
                    <a:srgbClr val="C00000"/>
                  </a:solidFill>
                </a:ln>
                <a:solidFill>
                  <a:srgbClr val="C00000"/>
                </a:solidFill>
                <a:latin typeface="AvantGarde" panose="00000400000000000000" pitchFamily="2" charset="0"/>
                <a:ea typeface="AvantGarde" panose="00000400000000000000" pitchFamily="2" charset="0"/>
                <a:cs typeface="AvantGarde" panose="00000400000000000000" pitchFamily="2" charset="0"/>
              </a:rPr>
              <a:t>CHUYỆN CỦA BẠN BẢO</a:t>
            </a:r>
          </a:p>
        </p:txBody>
      </p:sp>
    </p:spTree>
    <p:extLst>
      <p:ext uri="{BB962C8B-B14F-4D97-AF65-F5344CB8AC3E}">
        <p14:creationId xmlns:p14="http://schemas.microsoft.com/office/powerpoint/2010/main" val="1718965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9"/>
                                        </p:tgtEl>
                                      </p:cBhvr>
                                    </p:animEffect>
                                    <p:anim calcmode="lin" valueType="num">
                                      <p:cBhvr>
                                        <p:cTn id="24" dur="1000"/>
                                        <p:tgtEl>
                                          <p:spTgt spid="9"/>
                                        </p:tgtEl>
                                        <p:attrNameLst>
                                          <p:attrName>ppt_x</p:attrName>
                                        </p:attrNameLst>
                                      </p:cBhvr>
                                      <p:tavLst>
                                        <p:tav tm="0">
                                          <p:val>
                                            <p:strVal val="ppt_x"/>
                                          </p:val>
                                        </p:tav>
                                        <p:tav tm="100000">
                                          <p:val>
                                            <p:strVal val="ppt_x"/>
                                          </p:val>
                                        </p:tav>
                                      </p:tavLst>
                                    </p:anim>
                                    <p:anim calcmode="lin" valueType="num">
                                      <p:cBhvr>
                                        <p:cTn id="25" dur="1000"/>
                                        <p:tgtEl>
                                          <p:spTgt spid="9"/>
                                        </p:tgtEl>
                                        <p:attrNameLst>
                                          <p:attrName>ppt_y</p:attrName>
                                        </p:attrNameLst>
                                      </p:cBhvr>
                                      <p:tavLst>
                                        <p:tav tm="0">
                                          <p:val>
                                            <p:strVal val="ppt_y"/>
                                          </p:val>
                                        </p:tav>
                                        <p:tav tm="100000">
                                          <p:val>
                                            <p:strVal val="ppt_y+.1"/>
                                          </p:val>
                                        </p:tav>
                                      </p:tavLst>
                                    </p:anim>
                                    <p:set>
                                      <p:cBhvr>
                                        <p:cTn id="2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395FB75F-8FE8-EA75-1C7E-9F614D560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39601" cy="83820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1D1E6E00-AFA5-2849-A7A6-5C65FDDA8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119" y="2514600"/>
            <a:ext cx="6428572" cy="3629926"/>
          </a:xfrm>
          <a:prstGeom prst="rect">
            <a:avLst/>
          </a:prstGeom>
        </p:spPr>
      </p:pic>
    </p:spTree>
    <p:extLst>
      <p:ext uri="{BB962C8B-B14F-4D97-AF65-F5344CB8AC3E}">
        <p14:creationId xmlns:p14="http://schemas.microsoft.com/office/powerpoint/2010/main" val="144210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4328738C-E5A7-64CB-80F7-1F6DD5CF1E96}"/>
              </a:ext>
            </a:extLst>
          </p:cNvPr>
          <p:cNvSpPr txBox="1">
            <a:spLocks noChangeArrowheads="1"/>
          </p:cNvSpPr>
          <p:nvPr/>
        </p:nvSpPr>
        <p:spPr bwMode="auto">
          <a:xfrm>
            <a:off x="2651919" y="844294"/>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3. </a:t>
            </a:r>
            <a:r>
              <a:rPr lang="en-US" sz="3600" b="1" dirty="0" err="1">
                <a:latin typeface="AvantGarde" panose="00000400000000000000" pitchFamily="2" charset="0"/>
                <a:ea typeface="AvantGarde" panose="00000400000000000000" pitchFamily="2" charset="0"/>
                <a:cs typeface="AvantGarde" panose="00000400000000000000" pitchFamily="2" charset="0"/>
              </a:rPr>
              <a:t>Kể</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chuyện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theo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tranh</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thảo</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luận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cùng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3" name="Picture 2">
            <a:extLst>
              <a:ext uri="{FF2B5EF4-FFF2-40B4-BE49-F238E27FC236}">
                <a16:creationId xmlns:a16="http://schemas.microsoft.com/office/drawing/2014/main" id="{A7FF9436-E5F4-D0DB-937C-3CAD4D42E058}"/>
              </a:ext>
            </a:extLst>
          </p:cNvPr>
          <p:cNvPicPr>
            <a:picLocks noChangeAspect="1"/>
          </p:cNvPicPr>
          <p:nvPr/>
        </p:nvPicPr>
        <p:blipFill rotWithShape="1">
          <a:blip r:embed="rId2"/>
          <a:srcRect l="1253" t="4789" r="4161" b="16389"/>
          <a:stretch/>
        </p:blipFill>
        <p:spPr>
          <a:xfrm>
            <a:off x="365919" y="1570820"/>
            <a:ext cx="8686800" cy="7059430"/>
          </a:xfrm>
          <a:prstGeom prst="rect">
            <a:avLst/>
          </a:prstGeom>
        </p:spPr>
      </p:pic>
      <p:sp>
        <p:nvSpPr>
          <p:cNvPr id="4" name="Rectangle 3">
            <a:extLst>
              <a:ext uri="{FF2B5EF4-FFF2-40B4-BE49-F238E27FC236}">
                <a16:creationId xmlns:a16="http://schemas.microsoft.com/office/drawing/2014/main" id="{839BEB2F-3B58-960B-B3BA-4DE0F46FF708}"/>
              </a:ext>
            </a:extLst>
          </p:cNvPr>
          <p:cNvSpPr/>
          <p:nvPr/>
        </p:nvSpPr>
        <p:spPr>
          <a:xfrm>
            <a:off x="8854441" y="2502976"/>
            <a:ext cx="6604135" cy="1015663"/>
          </a:xfrm>
          <a:prstGeom prst="rect">
            <a:avLst/>
          </a:prstGeom>
        </p:spPr>
        <p:txBody>
          <a:bodyPr wrap="square">
            <a:spAutoFit/>
          </a:bodyPr>
          <a:lstStyle/>
          <a:p>
            <a:pPr algn="just"/>
            <a:r>
              <a:rPr lang="nl-NL" sz="3000" b="1">
                <a:solidFill>
                  <a:srgbClr val="C00000"/>
                </a:solidFill>
                <a:latin typeface="AvantGarde" panose="00000400000000000000" pitchFamily="2" charset="0"/>
                <a:ea typeface="AvantGarde" panose="00000400000000000000" pitchFamily="2" charset="0"/>
                <a:cs typeface="AvantGarde" panose="00000400000000000000" pitchFamily="2" charset="0"/>
              </a:rPr>
              <a:t>a) Bảo có phải là người ham học hỏi không? Vì sao?</a:t>
            </a:r>
            <a:endParaRPr lang="en-US" sz="300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57FA5A3-DF52-D0E6-78E0-704ED754F72A}"/>
              </a:ext>
            </a:extLst>
          </p:cNvPr>
          <p:cNvSpPr/>
          <p:nvPr/>
        </p:nvSpPr>
        <p:spPr>
          <a:xfrm>
            <a:off x="8854441" y="3646691"/>
            <a:ext cx="6604135" cy="4247317"/>
          </a:xfrm>
          <a:prstGeom prst="rect">
            <a:avLst/>
          </a:prstGeom>
        </p:spPr>
        <p:txBody>
          <a:bodyPr wrap="square">
            <a:spAutoFit/>
          </a:bodyPr>
          <a:lstStyle/>
          <a:p>
            <a:pPr algn="just"/>
            <a:r>
              <a:rPr lang="nl-NL" sz="3000" b="1">
                <a:solidFill>
                  <a:srgbClr val="00B050"/>
                </a:solidFill>
                <a:latin typeface="AvantGarde" panose="00000400000000000000" pitchFamily="2" charset="0"/>
                <a:ea typeface="AvantGarde" panose="00000400000000000000" pitchFamily="2" charset="0"/>
                <a:cs typeface="AvantGarde" panose="00000400000000000000" pitchFamily="2" charset="0"/>
              </a:rPr>
              <a:t>- Trong câu chuyện này Bảo không phải là người ham học hỏi, vì khi gặp bài toán khó, Bảo đã không tham gia thảo luận cùng các bạn và cũng không nhờ sự hướng dẫn của cô giáo. Ngoài ra, Bảo chưa thể hiện được sự kiên trì, quyết tâm dẫn đến không muốn tiếp tục thực hiện bài toán.</a:t>
            </a:r>
            <a:endParaRPr lang="en-US" sz="300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5">
            <a:extLst>
              <a:ext uri="{FF2B5EF4-FFF2-40B4-BE49-F238E27FC236}">
                <a16:creationId xmlns:a16="http://schemas.microsoft.com/office/drawing/2014/main" id="{26F08DC1-8FA8-C6F7-31E0-8A24435C638B}"/>
              </a:ext>
            </a:extLst>
          </p:cNvPr>
          <p:cNvSpPr/>
          <p:nvPr/>
        </p:nvSpPr>
        <p:spPr>
          <a:xfrm>
            <a:off x="8824119" y="2514600"/>
            <a:ext cx="6604135" cy="1077218"/>
          </a:xfrm>
          <a:prstGeom prst="rect">
            <a:avLst/>
          </a:prstGeom>
        </p:spPr>
        <p:txBody>
          <a:bodyPr wrap="square">
            <a:spAutoFit/>
          </a:bodyPr>
          <a:lstStyle/>
          <a:p>
            <a:pPr algn="just"/>
            <a:r>
              <a:rPr lang="nl-NL" sz="3200" b="1">
                <a:solidFill>
                  <a:srgbClr val="C00000"/>
                </a:solidFill>
                <a:latin typeface="AvantGarde" panose="00000400000000000000" pitchFamily="2" charset="0"/>
                <a:ea typeface="AvantGarde" panose="00000400000000000000" pitchFamily="2" charset="0"/>
                <a:cs typeface="AvantGarde" panose="00000400000000000000" pitchFamily="2" charset="0"/>
              </a:rPr>
              <a:t>b) Theo em, việc ham học hỏi có lợi ích gì?</a:t>
            </a:r>
            <a:endParaRPr lang="en-US" sz="320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a:extLst>
              <a:ext uri="{FF2B5EF4-FFF2-40B4-BE49-F238E27FC236}">
                <a16:creationId xmlns:a16="http://schemas.microsoft.com/office/drawing/2014/main" id="{D54E612F-04DA-12B7-C77E-6BF37E3368ED}"/>
              </a:ext>
            </a:extLst>
          </p:cNvPr>
          <p:cNvSpPr/>
          <p:nvPr/>
        </p:nvSpPr>
        <p:spPr>
          <a:xfrm>
            <a:off x="8854440" y="3664997"/>
            <a:ext cx="6604135" cy="3046988"/>
          </a:xfrm>
          <a:prstGeom prst="rect">
            <a:avLst/>
          </a:prstGeom>
        </p:spPr>
        <p:txBody>
          <a:bodyPr wrap="square">
            <a:spAutoFit/>
          </a:bodyPr>
          <a:lstStyle/>
          <a:p>
            <a:pPr algn="just"/>
            <a:r>
              <a:rPr lang="nl-NL" sz="3200" b="1">
                <a:solidFill>
                  <a:srgbClr val="00B050"/>
                </a:solidFill>
                <a:latin typeface="AvantGarde" panose="00000400000000000000" pitchFamily="2" charset="0"/>
                <a:ea typeface="AvantGarde" panose="00000400000000000000" pitchFamily="2" charset="0"/>
                <a:cs typeface="AvantGarde" panose="00000400000000000000" pitchFamily="2" charset="0"/>
              </a:rPr>
              <a:t>- Một số lợi ích của việc ham học hỏi: thông minh hơn, biết được nhiều điều mới mẻ, đem lại niềm vui, trò chuyện tốt hơn với nhiều người, rèn luyện tính siêng năng, kiên trì.</a:t>
            </a:r>
            <a:endParaRPr lang="en-US" sz="320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112908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C5648FE-EA9D-6652-3635-DB7673475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39601" cy="8382000"/>
          </a:xfrm>
          <a:prstGeom prst="rect">
            <a:avLst/>
          </a:prstGeom>
        </p:spPr>
      </p:pic>
      <p:pic>
        <p:nvPicPr>
          <p:cNvPr id="6" name="Picture 5" descr="Logo&#10;&#10;Description automatically generated">
            <a:extLst>
              <a:ext uri="{FF2B5EF4-FFF2-40B4-BE49-F238E27FC236}">
                <a16:creationId xmlns:a16="http://schemas.microsoft.com/office/drawing/2014/main" id="{5CC3EBE0-B6A2-54F0-2319-3A9291014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19" y="1752600"/>
            <a:ext cx="5106828" cy="5103571"/>
          </a:xfrm>
          <a:prstGeom prst="rect">
            <a:avLst/>
          </a:prstGeom>
        </p:spPr>
      </p:pic>
    </p:spTree>
    <p:extLst>
      <p:ext uri="{BB962C8B-B14F-4D97-AF65-F5344CB8AC3E}">
        <p14:creationId xmlns:p14="http://schemas.microsoft.com/office/powerpoint/2010/main" val="3425739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919" y="1219200"/>
            <a:ext cx="15544800" cy="830997"/>
          </a:xfrm>
          <a:prstGeom prst="rect">
            <a:avLst/>
          </a:prstGeom>
        </p:spPr>
        <p:txBody>
          <a:bodyPr wrap="square">
            <a:spAutoFit/>
          </a:bodyPr>
          <a:lstStyle/>
          <a:p>
            <a:pPr algn="ctr"/>
            <a:r>
              <a:rPr lang="nl-NL" sz="4800" b="1" dirty="0">
                <a:latin typeface="AvantGarde" panose="00000400000000000000" pitchFamily="2" charset="0"/>
                <a:ea typeface="AvantGarde" panose="00000400000000000000" pitchFamily="2" charset="0"/>
                <a:cs typeface="AvantGarde" panose="00000400000000000000" pitchFamily="2" charset="0"/>
              </a:rPr>
              <a:t>Nói về những lợi ích của việc ham học hỏi</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8" descr="A picture containing toy, doll&#10;&#10;Description automatically generated">
            <a:extLst>
              <a:ext uri="{FF2B5EF4-FFF2-40B4-BE49-F238E27FC236}">
                <a16:creationId xmlns:a16="http://schemas.microsoft.com/office/drawing/2014/main" id="{35FE01A8-0314-555A-B349-E2BFF78993E8}"/>
              </a:ext>
            </a:extLst>
          </p:cNvPr>
          <p:cNvPicPr>
            <a:picLocks noChangeAspect="1"/>
          </p:cNvPicPr>
          <p:nvPr/>
        </p:nvPicPr>
        <p:blipFill rotWithShape="1">
          <a:blip r:embed="rId3">
            <a:extLst>
              <a:ext uri="{28A0092B-C50C-407E-A947-70E740481C1C}">
                <a14:useLocalDpi xmlns:a14="http://schemas.microsoft.com/office/drawing/2010/main" val="0"/>
              </a:ext>
            </a:extLst>
          </a:blip>
          <a:srcRect l="26717" r="20762"/>
          <a:stretch/>
        </p:blipFill>
        <p:spPr>
          <a:xfrm flipH="1">
            <a:off x="12862719" y="2905354"/>
            <a:ext cx="3276600" cy="6238646"/>
          </a:xfrm>
          <a:prstGeom prst="rect">
            <a:avLst/>
          </a:prstGeom>
        </p:spPr>
      </p:pic>
    </p:spTree>
    <p:controls>
      <mc:AlternateContent xmlns:mc="http://schemas.openxmlformats.org/markup-compatibility/2006">
        <mc:Choice xmlns:v="urn:schemas-microsoft-com:vml" Requires="v">
          <p:control name="TextBox1" r:id="rId1" imgW="12268080" imgH="5638680"/>
        </mc:Choice>
        <mc:Fallback>
          <p:control name="TextBox1" r:id="rId1" imgW="12268080" imgH="5638680">
            <p:pic>
              <p:nvPicPr>
                <p:cNvPr id="10" name="TextBox1">
                  <a:extLst>
                    <a:ext uri="{FF2B5EF4-FFF2-40B4-BE49-F238E27FC236}">
                      <a16:creationId xmlns:a16="http://schemas.microsoft.com/office/drawing/2014/main" id="{34FD11FA-178E-C606-8D31-37B79F362F16}"/>
                    </a:ext>
                  </a:extLst>
                </p:cNvPr>
                <p:cNvPicPr>
                  <a:picLocks/>
                </p:cNvPicPr>
                <p:nvPr/>
              </p:nvPicPr>
              <p:blipFill>
                <a:blip r:embed="rId4"/>
                <a:stretch>
                  <a:fillRect/>
                </a:stretch>
              </p:blipFill>
              <p:spPr>
                <a:xfrm>
                  <a:off x="366713" y="2286000"/>
                  <a:ext cx="12268200" cy="5638800"/>
                </a:xfrm>
                <a:prstGeom prst="rect">
                  <a:avLst/>
                </a:prstGeom>
              </p:spPr>
            </p:pic>
          </p:control>
        </mc:Fallback>
      </mc:AlternateContent>
    </p:controls>
    <p:extLst>
      <p:ext uri="{BB962C8B-B14F-4D97-AF65-F5344CB8AC3E}">
        <p14:creationId xmlns:p14="http://schemas.microsoft.com/office/powerpoint/2010/main" val="125025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208</Words>
  <Application>Microsoft Office PowerPoint</Application>
  <PresentationFormat>Custom</PresentationFormat>
  <Paragraphs>17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Arial-Rounded</vt:lpstr>
      <vt:lpstr>AvantGarde</vt:lpstr>
      <vt:lpstr>Calibri</vt:lpstr>
      <vt:lpstr>SVN-Anastasia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Nguyễn Thị Thu</cp:lastModifiedBy>
  <cp:revision>187</cp:revision>
  <dcterms:created xsi:type="dcterms:W3CDTF">2022-07-10T01:37:20Z</dcterms:created>
  <dcterms:modified xsi:type="dcterms:W3CDTF">2022-11-27T12:34:41Z</dcterms:modified>
</cp:coreProperties>
</file>