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82" r:id="rId3"/>
    <p:sldId id="260" r:id="rId4"/>
    <p:sldId id="256" r:id="rId5"/>
    <p:sldId id="257" r:id="rId6"/>
    <p:sldId id="259" r:id="rId7"/>
    <p:sldId id="285" r:id="rId8"/>
    <p:sldId id="287" r:id="rId9"/>
    <p:sldId id="286" r:id="rId10"/>
    <p:sldId id="289" r:id="rId11"/>
    <p:sldId id="288" r:id="rId12"/>
    <p:sldId id="281" r:id="rId13"/>
    <p:sldId id="267" r:id="rId14"/>
    <p:sldId id="272" r:id="rId15"/>
    <p:sldId id="274" r:id="rId16"/>
    <p:sldId id="291" r:id="rId17"/>
    <p:sldId id="29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68B6"/>
    <a:srgbClr val="CC0099"/>
    <a:srgbClr val="E848CA"/>
    <a:srgbClr val="CD6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1A3E1-8A4D-464A-B717-D6ADBEB04E0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BD61F-EBC8-4F9C-970C-E1A569F1E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69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DFE0B6-4946-466C-AEAA-B3A72448F1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039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DFE0B6-4946-466C-AEAA-B3A72448F1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869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50297-FDAF-4E4E-947E-F887581AA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45B80-B743-4F21-B185-D1588A736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E4CB9-F5B2-4CB2-B6B7-64417996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F41E5-7B0F-4D1C-B09F-94BF22432FD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123D1-6F93-4C20-98F4-A81823392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4403A-36DC-4368-B9AA-D08050733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382B-AEB2-443E-AB60-17D387C20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82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F9DE6-397A-4517-BB44-625095DF0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C7D46D-3B64-4C6E-ADCD-8C4E74B5D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9F3D4-78B0-450B-AE45-E52AAB6D4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F41E5-7B0F-4D1C-B09F-94BF22432FD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7522F-C3A7-4513-B828-83F059FC3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6A498-17E3-4304-AE7D-1596A57AC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382B-AEB2-443E-AB60-17D387C20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45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AFA1E7-749D-48EB-9AC9-1A8D7217E9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0CA297-40CE-4F64-B162-DDDF5E4F6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FB424-22DC-41B3-B402-CFFED7843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F41E5-7B0F-4D1C-B09F-94BF22432FD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E2A17-35A2-47A7-A8B4-2857D5045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C534F-4014-47FB-99E6-943EF983F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382B-AEB2-443E-AB60-17D387C20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77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44591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88545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5540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52532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2021/8/26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62669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2021/8/26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711834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2021/8/26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96452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96012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D8737-D025-4348-9497-EFC5EAED6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D57FB-585A-428E-8662-A99E32BFB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602FC-FCFE-4402-B296-953326E02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F41E5-7B0F-4D1C-B09F-94BF22432FD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51936-9F94-4236-A511-3BA490B25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A7EE6-1263-4B00-B33C-644D8E2FF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382B-AEB2-443E-AB60-17D387C20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598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059084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2021/8/26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26521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1C5C1-55FC-4882-9C3B-730E1363E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A8EC0-D3FD-4990-B13C-D0608C0C4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BE17D-5CF4-429A-8987-DE240AFB7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F41E5-7B0F-4D1C-B09F-94BF22432FD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6C8F5-5381-4348-866A-5D829F30B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68784-2C6C-47A1-9419-4B80FD554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382B-AEB2-443E-AB60-17D387C20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24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2947D-0DA3-4337-871C-43F6B1841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142F7-1D8F-4887-BE6A-2E3AE3BE9C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22378-B8AA-4A05-8458-CA561862F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9D7D1F-AF2B-4C5D-9B33-785AE7F3E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F41E5-7B0F-4D1C-B09F-94BF22432FD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3569E-D00F-40E3-B4E6-3DA636C84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AC860E-3CF7-4FFB-8689-45D247640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382B-AEB2-443E-AB60-17D387C20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33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C1038-510D-44C8-B1E6-6EBFB6003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18B64-AFD7-4C90-9043-99BBFC5BA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B1E40B-1FEC-4BC1-A1EF-0B14FAFE6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F04A65-E1C5-44E6-B33D-18FFC27C1C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F721B3-551B-4F5B-9502-81ECBA2CE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41ED33-0E8A-4B29-9CEA-253B572CD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F41E5-7B0F-4D1C-B09F-94BF22432FD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888F09-F894-4F7D-803F-D5B152976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84C01E-E629-48F6-AB43-E63B93E28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382B-AEB2-443E-AB60-17D387C20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3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7D522-621A-48FA-8FD7-64E799E0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BA7A9F-D3A4-4560-88B8-9ECBB64AC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F41E5-7B0F-4D1C-B09F-94BF22432FD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1C513A-BCAE-422D-8204-6DCAB1A5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F5737F-BC03-48C3-ABF7-5C7A4B942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382B-AEB2-443E-AB60-17D387C20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25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2E024A-F270-4CDB-A867-E0DB4EF12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F41E5-7B0F-4D1C-B09F-94BF22432FD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F7874E-A7B7-425D-902E-E33B83D89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8432B-E4A3-41B3-AC45-43AF1A1A3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382B-AEB2-443E-AB60-17D387C20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80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FB21F-49FB-4C7C-B390-64CBEEAC7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0B663-FC6D-480B-BED8-56DC7B6A8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59D483-70B5-42DC-AE9F-424A8527B5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9FF5F5-8B03-43CF-9EA5-A9138491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F41E5-7B0F-4D1C-B09F-94BF22432FD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AF7F64-5BE1-4F0F-9BEE-8C1FA9211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0A5AC-2949-4A18-AAC1-5277D273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382B-AEB2-443E-AB60-17D387C20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44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D4987-7060-4405-ACC3-334FEEFCD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08B9E0-B955-4EF1-88E4-DE7EEF8534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0F499C-355C-4361-8B27-85283147AC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CE2F7-A477-4EEA-B24E-E9B7187DA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F41E5-7B0F-4D1C-B09F-94BF22432FD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E0A7C1-A265-47FE-98D1-8C37A40C1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E5FC3-0901-4823-B98B-0923B68CF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382B-AEB2-443E-AB60-17D387C20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56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11344A-9AFE-4D2C-ACE6-8F5C1F37D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ACB39-50B4-4762-A8F4-33B05E6A6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9F8DF-448E-41E2-A6B8-D4D0D3028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41E5-7B0F-4D1C-B09F-94BF22432FD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1DEB1-403C-40C6-9D10-BA44904458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32D0D-BCB3-4360-9C98-F67258E4FA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F382B-AEB2-443E-AB60-17D387C20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8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42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3.xml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20.jp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6548" y="1059629"/>
            <a:ext cx="82412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CHÀO MỪNG CÁC CON ĐẾN </a:t>
            </a:r>
            <a:r>
              <a:rPr lang="vi-VN" sz="40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 TIẾT TỰ NHIÊN VÀ XÃ HỘI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17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  <p:sndAc>
          <p:stSnd>
            <p:snd r:embed="rId2" name="chimes.wav"/>
          </p:stSnd>
        </p:sndAc>
      </p:transition>
    </mc:Choice>
    <mc:Fallback xmlns="">
      <p:transition spd="slow" advClick="0" advTm="3000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4AE69-855B-4250-A348-6C0048CA5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D2EA1B-71FA-4AB5-917C-9D5F5479B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4504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6A8B71-DBFF-4D97-BF92-1E7E0B31E90F}"/>
              </a:ext>
            </a:extLst>
          </p:cNvPr>
          <p:cNvSpPr txBox="1"/>
          <p:nvPr/>
        </p:nvSpPr>
        <p:spPr>
          <a:xfrm>
            <a:off x="4294458" y="2055813"/>
            <a:ext cx="61964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Em cần làm gì để giữ gìn sức khỏe vào các mùa khác nhau?</a:t>
            </a:r>
            <a:endParaRPr lang="en-US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24A97A-F3F0-47C0-81D4-A93A83AC3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25" b="98361" l="9455" r="89455">
                        <a14:foregroundMark x1="38545" y1="19126" x2="40364" y2="19126"/>
                        <a14:foregroundMark x1="40364" y1="20765" x2="43273" y2="20765"/>
                        <a14:foregroundMark x1="51359" y1="82397" x2="52884" y2="86790"/>
                        <a14:foregroundMark x1="54382" y1="84658" x2="53921" y2="82234"/>
                        <a14:foregroundMark x1="47035" y1="82674" x2="45455" y2="85246"/>
                        <a14:foregroundMark x1="47636" y1="5464" x2="52727" y2="9290"/>
                        <a14:foregroundMark x1="57091" y1="3825" x2="57455" y2="6557"/>
                        <a14:backgroundMark x1="40364" y1="75410" x2="57455" y2="74317"/>
                        <a14:backgroundMark x1="38909" y1="71038" x2="38182" y2="73770"/>
                        <a14:backgroundMark x1="59273" y1="89617" x2="56364" y2="95082"/>
                        <a14:backgroundMark x1="56364" y1="97814" x2="56727" y2="99454"/>
                        <a14:backgroundMark x1="58182" y1="93989" x2="62182" y2="92350"/>
                        <a14:backgroundMark x1="56000" y1="95628" x2="57455" y2="97814"/>
                        <a14:backgroundMark x1="57091" y1="96175" x2="54909" y2="97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023" y="2055813"/>
            <a:ext cx="1442991" cy="96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94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0199" y="-131637"/>
            <a:ext cx="8766040" cy="7070967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" y="2784595"/>
            <a:ext cx="12193526" cy="4154737"/>
          </a:xfrm>
          <a:prstGeom prst="rect">
            <a:avLst/>
          </a:prstGeom>
        </p:spPr>
      </p:pic>
      <p:pic>
        <p:nvPicPr>
          <p:cNvPr id="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7" y="3777410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87" y="1526866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4"/>
          <p:cNvSpPr/>
          <p:nvPr/>
        </p:nvSpPr>
        <p:spPr>
          <a:xfrm>
            <a:off x="3102081" y="2636796"/>
            <a:ext cx="692227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方正大黑简体" panose="02010601030101010101" pitchFamily="2" charset="-122"/>
              </a:rPr>
              <a:t>CỦNG CỐ</a:t>
            </a:r>
            <a:endParaRPr lang="zh-CN" altLang="en-US" sz="11500" b="1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方正大黑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5647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2401" y="859552"/>
            <a:ext cx="65849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2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5" y="5610193"/>
            <a:ext cx="283209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Loonb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38051" y="6151880"/>
            <a:ext cx="812800" cy="731520"/>
          </a:xfrm>
          <a:prstGeom prst="rect">
            <a:avLst/>
          </a:prstGeom>
        </p:spPr>
      </p:pic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2850725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1" y="3274061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96680" y="3941871"/>
            <a:ext cx="71517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gì gió rét căm căm. Đi học bé phải quàng khăn đi giày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45697" y="117989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3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đông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96464" y="4012734"/>
            <a:ext cx="660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gì cho lá thêm xanh. Cho bé thêm tuổi má hây hây hồng.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45697" y="1144467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3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xuân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656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79604" y="3977773"/>
            <a:ext cx="68289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gì bé đón trăng rằm. Rước đèn phá cỗ chị Hằng cùng xem.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289" y="1147945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3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thu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523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79604" y="3977773"/>
            <a:ext cx="68289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gì phượng đỏ rực rỡ. Tạm xa thầy bạn mái trường bé yêu.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289" y="1147945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hè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256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4A38A-2651-4D71-A1B9-E4070C724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7003FF-E91B-46CA-8060-57B73D2A98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6C1D7B-1AD7-416B-AEF7-47C97B9E7BFE}"/>
              </a:ext>
            </a:extLst>
          </p:cNvPr>
          <p:cNvSpPr txBox="1"/>
          <p:nvPr/>
        </p:nvSpPr>
        <p:spPr>
          <a:xfrm>
            <a:off x="249219" y="1602890"/>
            <a:ext cx="11693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1"/>
                </a:solidFill>
              </a:rPr>
              <a:t>Khởi động</a:t>
            </a:r>
          </a:p>
          <a:p>
            <a:pPr algn="ctr"/>
            <a:r>
              <a:rPr lang="vi-VN" sz="3600" dirty="0">
                <a:solidFill>
                  <a:schemeClr val="accent1"/>
                </a:solidFill>
              </a:rPr>
              <a:t>Hát bài hát “Trái đất này là của chúng mình”</a:t>
            </a:r>
            <a:endParaRPr lang="en-US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76014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50968-E394-4D79-83D8-B457C7F6BB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98DEB1-C0AF-475E-B89D-E56F990FA9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ái đất này là của chúng mình- Ca nhạc thiếu nhi Trái đất này- Lyric trái đất này là của chúng mình">
            <a:hlinkClick r:id="" action="ppaction://media"/>
            <a:extLst>
              <a:ext uri="{FF2B5EF4-FFF2-40B4-BE49-F238E27FC236}">
                <a16:creationId xmlns:a16="http://schemas.microsoft.com/office/drawing/2014/main" id="{A5F410BD-BC49-43BC-9337-4CEA9B0C290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982" end="23348"/>
                  <p14:bmkLst>
                    <p14:bmk name="Bookmark 1" time="0"/>
                  </p14:bmkLst>
                </p14:media>
              </p:ext>
            </p:ext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0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05" y="4319270"/>
            <a:ext cx="12195810" cy="257937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605" y="-1905"/>
            <a:ext cx="12195810" cy="126047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343472" y="1881883"/>
            <a:ext cx="9505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Ôn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tập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 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và đánh giá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524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Chủ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đề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trái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đất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và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bầu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trời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524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"/>
              <a:ea typeface="微软雅黑" panose="020B0503020204020204" charset="-122"/>
              <a:cs typeface="+mn-cs"/>
            </a:endParaRPr>
          </a:p>
        </p:txBody>
      </p:sp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1041400"/>
            <a:ext cx="798830" cy="80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3740785"/>
            <a:ext cx="1217295" cy="118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530" y="1073785"/>
            <a:ext cx="779145" cy="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675" y="2205355"/>
            <a:ext cx="1227455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 descr="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760000" flipH="1">
            <a:off x="215900" y="1894205"/>
            <a:ext cx="1575435" cy="1514475"/>
          </a:xfrm>
          <a:prstGeom prst="rect">
            <a:avLst/>
          </a:prstGeom>
        </p:spPr>
      </p:pic>
      <p:pic>
        <p:nvPicPr>
          <p:cNvPr id="17" name="图片 16" descr="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97110" y="3576955"/>
            <a:ext cx="1555750" cy="1514475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extLst>
    <p:ext uri="{E180D4A7-C9FB-4DFB-919C-405C955672EB}">
      <p14:showEvtLst xmlns:p14="http://schemas.microsoft.com/office/powerpoint/2010/main">
        <p14:playEvt time="158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0199" y="-131637"/>
            <a:ext cx="8766040" cy="70709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" y="2784595"/>
            <a:ext cx="12193526" cy="4154737"/>
          </a:xfrm>
          <a:prstGeom prst="rect">
            <a:avLst/>
          </a:prstGeom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7" y="3777410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87" y="1526866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4"/>
          <p:cNvSpPr/>
          <p:nvPr/>
        </p:nvSpPr>
        <p:spPr>
          <a:xfrm>
            <a:off x="3102081" y="2636796"/>
            <a:ext cx="692227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方正大黑简体" panose="02010601030101010101" pitchFamily="2" charset="-122"/>
                <a:cs typeface="+mn-cs"/>
              </a:rPr>
              <a:t>TIẾT 1</a:t>
            </a:r>
            <a:endParaRPr kumimoji="0" lang="zh-CN" altLang="en-US" sz="11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"/>
              <a:ea typeface="方正大黑简体" panose="02010601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25E9906-9DF4-4B62-BFA6-75A04379B73D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26667" r="9682" b="79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11"/>
          <p:cNvSpPr/>
          <p:nvPr/>
        </p:nvSpPr>
        <p:spPr>
          <a:xfrm>
            <a:off x="849985" y="1277990"/>
            <a:ext cx="109356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9600" b="1" dirty="0">
                <a:solidFill>
                  <a:schemeClr val="accent6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Khám phá</a:t>
            </a:r>
            <a:endParaRPr lang="zh-CN" altLang="en-US" sz="9600" b="1" dirty="0">
              <a:solidFill>
                <a:schemeClr val="accent6">
                  <a:lumMod val="75000"/>
                </a:schemeClr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283002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A4EC8-61B8-4F4A-9D14-20D211DEB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474CED-24B7-400B-A6F0-952DFDCF0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47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DA635A-E9C3-4A2A-B6EF-FD2DD9E96ED2}"/>
              </a:ext>
            </a:extLst>
          </p:cNvPr>
          <p:cNvSpPr txBox="1"/>
          <p:nvPr/>
        </p:nvSpPr>
        <p:spPr>
          <a:xfrm>
            <a:off x="1775012" y="484094"/>
            <a:ext cx="7229139" cy="2237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77C482BA-60E7-45EE-AF36-12013E8BE9DF}"/>
              </a:ext>
            </a:extLst>
          </p:cNvPr>
          <p:cNvSpPr/>
          <p:nvPr/>
        </p:nvSpPr>
        <p:spPr>
          <a:xfrm>
            <a:off x="1373393" y="258184"/>
            <a:ext cx="5744584" cy="2463501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1. Em đã học được gì về chủ đề Trái Đất và bầu trời?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8680037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95C9885D-0C49-4226-9881-C3AB7B17878A}"/>
              </a:ext>
            </a:extLst>
          </p:cNvPr>
          <p:cNvSpPr/>
          <p:nvPr/>
        </p:nvSpPr>
        <p:spPr>
          <a:xfrm>
            <a:off x="8996979" y="148116"/>
            <a:ext cx="3195021" cy="164592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/>
              <a:t>Thảo luận nhóm 6</a:t>
            </a:r>
            <a:endParaRPr lang="en-US" sz="32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D5030BB-AF1C-432E-9DD7-306C713C8C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007580"/>
              </p:ext>
            </p:extLst>
          </p:nvPr>
        </p:nvGraphicFramePr>
        <p:xfrm>
          <a:off x="473336" y="792038"/>
          <a:ext cx="8261873" cy="26104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7742">
                  <a:extLst>
                    <a:ext uri="{9D8B030D-6E8A-4147-A177-3AD203B41FA5}">
                      <a16:colId xmlns:a16="http://schemas.microsoft.com/office/drawing/2014/main" val="1591541401"/>
                    </a:ext>
                  </a:extLst>
                </a:gridCol>
                <a:gridCol w="2173044">
                  <a:extLst>
                    <a:ext uri="{9D8B030D-6E8A-4147-A177-3AD203B41FA5}">
                      <a16:colId xmlns:a16="http://schemas.microsoft.com/office/drawing/2014/main" val="3733309797"/>
                    </a:ext>
                  </a:extLst>
                </a:gridCol>
                <a:gridCol w="3991087">
                  <a:extLst>
                    <a:ext uri="{9D8B030D-6E8A-4147-A177-3AD203B41FA5}">
                      <a16:colId xmlns:a16="http://schemas.microsoft.com/office/drawing/2014/main" val="3604525907"/>
                    </a:ext>
                  </a:extLst>
                </a:gridCol>
              </a:tblGrid>
              <a:tr h="615031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Tên các mùa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Đặc điểm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Trang phục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024684"/>
                  </a:ext>
                </a:extLst>
              </a:tr>
              <a:tr h="4988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547642"/>
                  </a:ext>
                </a:extLst>
              </a:tr>
              <a:tr h="4988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21192"/>
                  </a:ext>
                </a:extLst>
              </a:tr>
              <a:tr h="4988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266838"/>
                  </a:ext>
                </a:extLst>
              </a:tr>
              <a:tr h="4988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325113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5F5EAAC-9044-4EB9-99F8-E32B9637C593}"/>
              </a:ext>
            </a:extLst>
          </p:cNvPr>
          <p:cNvSpPr txBox="1"/>
          <p:nvPr/>
        </p:nvSpPr>
        <p:spPr>
          <a:xfrm>
            <a:off x="473336" y="148116"/>
            <a:ext cx="7282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7030A0"/>
                </a:solidFill>
              </a:rPr>
              <a:t>Giới thiệu về các mùa theo gợi ý dưới đây: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1C6ACE-998D-4902-9BA3-CC2BD02C0478}"/>
              </a:ext>
            </a:extLst>
          </p:cNvPr>
          <p:cNvSpPr txBox="1"/>
          <p:nvPr/>
        </p:nvSpPr>
        <p:spPr>
          <a:xfrm>
            <a:off x="704030" y="3627576"/>
            <a:ext cx="9472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6"/>
                </a:solidFill>
              </a:rPr>
              <a:t>Giới thiệu một số hiện tượng thiên tai theo gợi ý dưới đây: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8DD597-B904-4A86-A2EE-2C52726183E0}"/>
              </a:ext>
            </a:extLst>
          </p:cNvPr>
          <p:cNvSpPr/>
          <p:nvPr/>
        </p:nvSpPr>
        <p:spPr>
          <a:xfrm>
            <a:off x="4092826" y="4202455"/>
            <a:ext cx="2388197" cy="790346"/>
          </a:xfrm>
          <a:prstGeom prst="ellipse">
            <a:avLst/>
          </a:prstGeom>
          <a:ln>
            <a:solidFill>
              <a:srgbClr val="B068B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Biểu hiện</a:t>
            </a:r>
            <a:endParaRPr lang="en-US"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8888133-E4A2-41EF-84F1-A750566BDB22}"/>
              </a:ext>
            </a:extLst>
          </p:cNvPr>
          <p:cNvSpPr/>
          <p:nvPr/>
        </p:nvSpPr>
        <p:spPr>
          <a:xfrm>
            <a:off x="803686" y="5396057"/>
            <a:ext cx="2388197" cy="790346"/>
          </a:xfrm>
          <a:prstGeom prst="ellipse">
            <a:avLst/>
          </a:prstGeom>
          <a:ln>
            <a:solidFill>
              <a:srgbClr val="B068B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Rủi ro thiên tai</a:t>
            </a:r>
            <a:endParaRPr lang="en-US" sz="2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4A9D85-C235-45ED-8B27-95F79913B691}"/>
              </a:ext>
            </a:extLst>
          </p:cNvPr>
          <p:cNvSpPr/>
          <p:nvPr/>
        </p:nvSpPr>
        <p:spPr>
          <a:xfrm>
            <a:off x="6813177" y="5396057"/>
            <a:ext cx="2388197" cy="790346"/>
          </a:xfrm>
          <a:prstGeom prst="ellipse">
            <a:avLst/>
          </a:prstGeom>
          <a:ln>
            <a:solidFill>
              <a:srgbClr val="B068B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Biện pháp ứng phó</a:t>
            </a:r>
            <a:endParaRPr lang="en-US" sz="2400" dirty="0"/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DA22A6BD-0DAA-4D6F-B5C7-71F7BB931A2D}"/>
              </a:ext>
            </a:extLst>
          </p:cNvPr>
          <p:cNvSpPr/>
          <p:nvPr/>
        </p:nvSpPr>
        <p:spPr>
          <a:xfrm>
            <a:off x="3780117" y="5250606"/>
            <a:ext cx="2703159" cy="1145732"/>
          </a:xfrm>
          <a:prstGeom prst="cloud">
            <a:avLst/>
          </a:prstGeom>
          <a:solidFill>
            <a:srgbClr val="CD63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Hiện tượng thiên tai</a:t>
            </a:r>
            <a:endParaRPr lang="en-US" sz="2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100BB3-43C5-4441-9ABE-B94CEF6E6C8C}"/>
              </a:ext>
            </a:extLst>
          </p:cNvPr>
          <p:cNvCxnSpPr>
            <a:cxnSpLocks/>
          </p:cNvCxnSpPr>
          <p:nvPr/>
        </p:nvCxnSpPr>
        <p:spPr>
          <a:xfrm flipV="1">
            <a:off x="5203712" y="4925834"/>
            <a:ext cx="0" cy="470223"/>
          </a:xfrm>
          <a:prstGeom prst="line">
            <a:avLst/>
          </a:prstGeom>
          <a:ln w="38100">
            <a:solidFill>
              <a:srgbClr val="E848C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EC20CF-1654-4F7C-8029-86B9181FF01D}"/>
              </a:ext>
            </a:extLst>
          </p:cNvPr>
          <p:cNvCxnSpPr>
            <a:cxnSpLocks/>
            <a:stCxn id="11" idx="2"/>
            <a:endCxn id="8" idx="6"/>
          </p:cNvCxnSpPr>
          <p:nvPr/>
        </p:nvCxnSpPr>
        <p:spPr>
          <a:xfrm flipH="1" flipV="1">
            <a:off x="3191883" y="5791230"/>
            <a:ext cx="596619" cy="32242"/>
          </a:xfrm>
          <a:prstGeom prst="line">
            <a:avLst/>
          </a:prstGeom>
          <a:ln w="38100">
            <a:solidFill>
              <a:srgbClr val="E848C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199877-6B05-4D6C-9055-B81032149D9D}"/>
              </a:ext>
            </a:extLst>
          </p:cNvPr>
          <p:cNvCxnSpPr>
            <a:cxnSpLocks/>
            <a:stCxn id="11" idx="0"/>
            <a:endCxn id="9" idx="2"/>
          </p:cNvCxnSpPr>
          <p:nvPr/>
        </p:nvCxnSpPr>
        <p:spPr>
          <a:xfrm flipV="1">
            <a:off x="6481023" y="5791230"/>
            <a:ext cx="332154" cy="32242"/>
          </a:xfrm>
          <a:prstGeom prst="line">
            <a:avLst/>
          </a:prstGeom>
          <a:ln w="38100">
            <a:solidFill>
              <a:srgbClr val="E848C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B652EF6-D9EA-4B35-A5E8-000BD3563AB7}"/>
              </a:ext>
            </a:extLst>
          </p:cNvPr>
          <p:cNvSpPr txBox="1"/>
          <p:nvPr/>
        </p:nvSpPr>
        <p:spPr>
          <a:xfrm>
            <a:off x="704030" y="1439394"/>
            <a:ext cx="245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Vd: Mùa hè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D6514E-CD1B-4B86-9EF9-3E8BCFB048D6}"/>
              </a:ext>
            </a:extLst>
          </p:cNvPr>
          <p:cNvSpPr txBox="1"/>
          <p:nvPr/>
        </p:nvSpPr>
        <p:spPr>
          <a:xfrm>
            <a:off x="3134059" y="1486360"/>
            <a:ext cx="245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Nắng 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503CDE-6831-452E-B1BD-96519D4FC9B9}"/>
              </a:ext>
            </a:extLst>
          </p:cNvPr>
          <p:cNvSpPr txBox="1"/>
          <p:nvPr/>
        </p:nvSpPr>
        <p:spPr>
          <a:xfrm>
            <a:off x="4788135" y="1319947"/>
            <a:ext cx="3947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Trang phục ngắn để luôn thoải mái, dễ chịu và mát mẻ</a:t>
            </a:r>
            <a:endParaRPr lang="en-US" dirty="0"/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015770BB-0B12-4F15-B18E-9E478D4B6288}"/>
              </a:ext>
            </a:extLst>
          </p:cNvPr>
          <p:cNvSpPr/>
          <p:nvPr/>
        </p:nvSpPr>
        <p:spPr>
          <a:xfrm>
            <a:off x="3788502" y="5250606"/>
            <a:ext cx="2703159" cy="1145732"/>
          </a:xfrm>
          <a:prstGeom prst="cloud">
            <a:avLst/>
          </a:prstGeom>
          <a:solidFill>
            <a:srgbClr val="CD63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/>
              <a:t>Lũ lụt </a:t>
            </a:r>
            <a:endParaRPr lang="en-US" sz="2400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7D82403-E0BC-4248-B3CD-8DA28891396A}"/>
              </a:ext>
            </a:extLst>
          </p:cNvPr>
          <p:cNvSpPr/>
          <p:nvPr/>
        </p:nvSpPr>
        <p:spPr>
          <a:xfrm>
            <a:off x="351347" y="5275619"/>
            <a:ext cx="3227293" cy="1005186"/>
          </a:xfrm>
          <a:prstGeom prst="ellipse">
            <a:avLst/>
          </a:prstGeom>
          <a:ln>
            <a:solidFill>
              <a:srgbClr val="B068B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/>
              <a:t>Sập nhà, đuối nước nguy hiểm đến tính mạng</a:t>
            </a:r>
            <a:endParaRPr lang="en-US" sz="2000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726C980-8D47-4E7B-AA1D-403320962DF7}"/>
              </a:ext>
            </a:extLst>
          </p:cNvPr>
          <p:cNvSpPr/>
          <p:nvPr/>
        </p:nvSpPr>
        <p:spPr>
          <a:xfrm>
            <a:off x="6804792" y="5383039"/>
            <a:ext cx="2388197" cy="790346"/>
          </a:xfrm>
          <a:prstGeom prst="ellipse">
            <a:avLst/>
          </a:prstGeom>
          <a:ln>
            <a:solidFill>
              <a:srgbClr val="B068B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/>
              <a:t>Đắp đê phòng lũ</a:t>
            </a:r>
            <a:endParaRPr lang="en-US" sz="2000" dirty="0"/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6C2AE45F-5B14-4F31-89B7-7B0CD1F9FB5F}"/>
              </a:ext>
            </a:extLst>
          </p:cNvPr>
          <p:cNvSpPr/>
          <p:nvPr/>
        </p:nvSpPr>
        <p:spPr>
          <a:xfrm>
            <a:off x="9296400" y="3355421"/>
            <a:ext cx="1420010" cy="671598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Nhóm lẻ</a:t>
            </a:r>
            <a:endParaRPr lang="en-US" sz="2400" dirty="0"/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05FC024C-C29A-40AC-B012-D445DB40E4A5}"/>
              </a:ext>
            </a:extLst>
          </p:cNvPr>
          <p:cNvSpPr/>
          <p:nvPr/>
        </p:nvSpPr>
        <p:spPr>
          <a:xfrm>
            <a:off x="6956611" y="7905"/>
            <a:ext cx="1420010" cy="671598"/>
          </a:xfrm>
          <a:prstGeom prst="hexagon">
            <a:avLst/>
          </a:prstGeom>
          <a:solidFill>
            <a:srgbClr val="7030A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bg2"/>
                </a:solidFill>
              </a:rPr>
              <a:t>Nhóm chẵn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544C0B1-C25D-4BB0-A633-8DE60BDEBD7E}"/>
              </a:ext>
            </a:extLst>
          </p:cNvPr>
          <p:cNvSpPr/>
          <p:nvPr/>
        </p:nvSpPr>
        <p:spPr>
          <a:xfrm>
            <a:off x="4092825" y="4202455"/>
            <a:ext cx="2388197" cy="790346"/>
          </a:xfrm>
          <a:prstGeom prst="ellipse">
            <a:avLst/>
          </a:prstGeom>
          <a:ln>
            <a:solidFill>
              <a:srgbClr val="B068B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/>
              <a:t>Nước nhiều gây ngập lụt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7433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4" grpId="0"/>
      <p:bldP spid="25" grpId="0"/>
      <p:bldP spid="26" grpId="0"/>
      <p:bldP spid="42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D5030BB-AF1C-432E-9DD7-306C713C8C30}"/>
              </a:ext>
            </a:extLst>
          </p:cNvPr>
          <p:cNvGraphicFramePr>
            <a:graphicFrameLocks noGrp="1"/>
          </p:cNvGraphicFramePr>
          <p:nvPr/>
        </p:nvGraphicFramePr>
        <p:xfrm>
          <a:off x="473336" y="792038"/>
          <a:ext cx="8261873" cy="26104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7742">
                  <a:extLst>
                    <a:ext uri="{9D8B030D-6E8A-4147-A177-3AD203B41FA5}">
                      <a16:colId xmlns:a16="http://schemas.microsoft.com/office/drawing/2014/main" val="1591541401"/>
                    </a:ext>
                  </a:extLst>
                </a:gridCol>
                <a:gridCol w="2173044">
                  <a:extLst>
                    <a:ext uri="{9D8B030D-6E8A-4147-A177-3AD203B41FA5}">
                      <a16:colId xmlns:a16="http://schemas.microsoft.com/office/drawing/2014/main" val="3733309797"/>
                    </a:ext>
                  </a:extLst>
                </a:gridCol>
                <a:gridCol w="3991087">
                  <a:extLst>
                    <a:ext uri="{9D8B030D-6E8A-4147-A177-3AD203B41FA5}">
                      <a16:colId xmlns:a16="http://schemas.microsoft.com/office/drawing/2014/main" val="3604525907"/>
                    </a:ext>
                  </a:extLst>
                </a:gridCol>
              </a:tblGrid>
              <a:tr h="615031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Tên các mùa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Đặc điểm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Trang phục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024684"/>
                  </a:ext>
                </a:extLst>
              </a:tr>
              <a:tr h="4988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547642"/>
                  </a:ext>
                </a:extLst>
              </a:tr>
              <a:tr h="4988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21192"/>
                  </a:ext>
                </a:extLst>
              </a:tr>
              <a:tr h="4988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266838"/>
                  </a:ext>
                </a:extLst>
              </a:tr>
              <a:tr h="4988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325113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5F5EAAC-9044-4EB9-99F8-E32B9637C593}"/>
              </a:ext>
            </a:extLst>
          </p:cNvPr>
          <p:cNvSpPr txBox="1"/>
          <p:nvPr/>
        </p:nvSpPr>
        <p:spPr>
          <a:xfrm>
            <a:off x="147038" y="0"/>
            <a:ext cx="7282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7030A0"/>
                </a:solidFill>
              </a:rPr>
              <a:t>Giới thiệu về các mùa theo gợi ý dưới đây: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1C6ACE-998D-4902-9BA3-CC2BD02C0478}"/>
              </a:ext>
            </a:extLst>
          </p:cNvPr>
          <p:cNvSpPr txBox="1"/>
          <p:nvPr/>
        </p:nvSpPr>
        <p:spPr>
          <a:xfrm>
            <a:off x="704030" y="3627576"/>
            <a:ext cx="9472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6"/>
                </a:solidFill>
              </a:rPr>
              <a:t>Giới thiệu một số hiện tượng thiên tai theo gợi ý dưới đây: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8DD597-B904-4A86-A2EE-2C52726183E0}"/>
              </a:ext>
            </a:extLst>
          </p:cNvPr>
          <p:cNvSpPr/>
          <p:nvPr/>
        </p:nvSpPr>
        <p:spPr>
          <a:xfrm>
            <a:off x="4009614" y="4135488"/>
            <a:ext cx="2388197" cy="790346"/>
          </a:xfrm>
          <a:prstGeom prst="ellipse">
            <a:avLst/>
          </a:prstGeom>
          <a:ln>
            <a:solidFill>
              <a:srgbClr val="B068B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Biểu hiện</a:t>
            </a:r>
            <a:endParaRPr lang="en-US"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8888133-E4A2-41EF-84F1-A750566BDB22}"/>
              </a:ext>
            </a:extLst>
          </p:cNvPr>
          <p:cNvSpPr/>
          <p:nvPr/>
        </p:nvSpPr>
        <p:spPr>
          <a:xfrm>
            <a:off x="1062019" y="5396057"/>
            <a:ext cx="2388197" cy="790346"/>
          </a:xfrm>
          <a:prstGeom prst="ellipse">
            <a:avLst/>
          </a:prstGeom>
          <a:ln>
            <a:solidFill>
              <a:srgbClr val="B068B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Rủi ro thiên tai</a:t>
            </a:r>
            <a:endParaRPr lang="en-US" sz="2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4A9D85-C235-45ED-8B27-95F79913B691}"/>
              </a:ext>
            </a:extLst>
          </p:cNvPr>
          <p:cNvSpPr/>
          <p:nvPr/>
        </p:nvSpPr>
        <p:spPr>
          <a:xfrm>
            <a:off x="6813177" y="5396057"/>
            <a:ext cx="2388197" cy="790346"/>
          </a:xfrm>
          <a:prstGeom prst="ellipse">
            <a:avLst/>
          </a:prstGeom>
          <a:ln>
            <a:solidFill>
              <a:srgbClr val="B068B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Biện pháp ứng phó</a:t>
            </a:r>
            <a:endParaRPr lang="en-US" sz="2400" dirty="0"/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DA22A6BD-0DAA-4D6F-B5C7-71F7BB931A2D}"/>
              </a:ext>
            </a:extLst>
          </p:cNvPr>
          <p:cNvSpPr/>
          <p:nvPr/>
        </p:nvSpPr>
        <p:spPr>
          <a:xfrm>
            <a:off x="3780117" y="5250606"/>
            <a:ext cx="2703159" cy="1145732"/>
          </a:xfrm>
          <a:prstGeom prst="cloud">
            <a:avLst/>
          </a:prstGeom>
          <a:solidFill>
            <a:srgbClr val="CD63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Hiện tượng thiên tai</a:t>
            </a:r>
            <a:endParaRPr lang="en-US" sz="2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100BB3-43C5-4441-9ABE-B94CEF6E6C8C}"/>
              </a:ext>
            </a:extLst>
          </p:cNvPr>
          <p:cNvCxnSpPr>
            <a:cxnSpLocks/>
          </p:cNvCxnSpPr>
          <p:nvPr/>
        </p:nvCxnSpPr>
        <p:spPr>
          <a:xfrm flipV="1">
            <a:off x="5203712" y="4925834"/>
            <a:ext cx="0" cy="470223"/>
          </a:xfrm>
          <a:prstGeom prst="line">
            <a:avLst/>
          </a:prstGeom>
          <a:ln w="38100">
            <a:solidFill>
              <a:srgbClr val="E848C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EC20CF-1654-4F7C-8029-86B9181FF01D}"/>
              </a:ext>
            </a:extLst>
          </p:cNvPr>
          <p:cNvCxnSpPr>
            <a:cxnSpLocks/>
            <a:stCxn id="11" idx="2"/>
            <a:endCxn id="8" idx="6"/>
          </p:cNvCxnSpPr>
          <p:nvPr/>
        </p:nvCxnSpPr>
        <p:spPr>
          <a:xfrm flipH="1" flipV="1">
            <a:off x="3450216" y="5791230"/>
            <a:ext cx="338286" cy="32242"/>
          </a:xfrm>
          <a:prstGeom prst="line">
            <a:avLst/>
          </a:prstGeom>
          <a:ln w="38100">
            <a:solidFill>
              <a:srgbClr val="E848C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199877-6B05-4D6C-9055-B81032149D9D}"/>
              </a:ext>
            </a:extLst>
          </p:cNvPr>
          <p:cNvCxnSpPr>
            <a:cxnSpLocks/>
            <a:stCxn id="11" idx="0"/>
            <a:endCxn id="9" idx="2"/>
          </p:cNvCxnSpPr>
          <p:nvPr/>
        </p:nvCxnSpPr>
        <p:spPr>
          <a:xfrm flipV="1">
            <a:off x="6481023" y="5791230"/>
            <a:ext cx="332154" cy="32242"/>
          </a:xfrm>
          <a:prstGeom prst="line">
            <a:avLst/>
          </a:prstGeom>
          <a:ln w="38100">
            <a:solidFill>
              <a:srgbClr val="E848C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B652EF6-D9EA-4B35-A5E8-000BD3563AB7}"/>
              </a:ext>
            </a:extLst>
          </p:cNvPr>
          <p:cNvSpPr txBox="1"/>
          <p:nvPr/>
        </p:nvSpPr>
        <p:spPr>
          <a:xfrm>
            <a:off x="704030" y="1439394"/>
            <a:ext cx="245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Vd: Mùa hè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D6514E-CD1B-4B86-9EF9-3E8BCFB048D6}"/>
              </a:ext>
            </a:extLst>
          </p:cNvPr>
          <p:cNvSpPr txBox="1"/>
          <p:nvPr/>
        </p:nvSpPr>
        <p:spPr>
          <a:xfrm>
            <a:off x="3134059" y="1486360"/>
            <a:ext cx="245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Nắng 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503CDE-6831-452E-B1BD-96519D4FC9B9}"/>
              </a:ext>
            </a:extLst>
          </p:cNvPr>
          <p:cNvSpPr txBox="1"/>
          <p:nvPr/>
        </p:nvSpPr>
        <p:spPr>
          <a:xfrm>
            <a:off x="4788135" y="1319947"/>
            <a:ext cx="3947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Trang phục ngắn để luôn thoải mái, dễ chịu và mát mẻ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7E303F-85DD-48B6-AB49-769EE4F3E632}"/>
              </a:ext>
            </a:extLst>
          </p:cNvPr>
          <p:cNvSpPr txBox="1"/>
          <p:nvPr/>
        </p:nvSpPr>
        <p:spPr>
          <a:xfrm>
            <a:off x="997470" y="1995177"/>
            <a:ext cx="245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Mùa thu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7A8947-26F1-4E4E-889A-FF0A7309F797}"/>
              </a:ext>
            </a:extLst>
          </p:cNvPr>
          <p:cNvSpPr txBox="1"/>
          <p:nvPr/>
        </p:nvSpPr>
        <p:spPr>
          <a:xfrm>
            <a:off x="876316" y="2453387"/>
            <a:ext cx="245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Mùa đông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CDD0C1-1D9B-4FA0-9ED7-03B7437EA889}"/>
              </a:ext>
            </a:extLst>
          </p:cNvPr>
          <p:cNvSpPr txBox="1"/>
          <p:nvPr/>
        </p:nvSpPr>
        <p:spPr>
          <a:xfrm>
            <a:off x="997471" y="3097465"/>
            <a:ext cx="245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Mùa xuân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ABDAD7-88DD-4293-82F8-9316ACDB727F}"/>
              </a:ext>
            </a:extLst>
          </p:cNvPr>
          <p:cNvSpPr txBox="1"/>
          <p:nvPr/>
        </p:nvSpPr>
        <p:spPr>
          <a:xfrm>
            <a:off x="3055641" y="1971391"/>
            <a:ext cx="245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Mát mẻ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B404C1-AFC7-4758-8441-A99A4A498C88}"/>
              </a:ext>
            </a:extLst>
          </p:cNvPr>
          <p:cNvSpPr txBox="1"/>
          <p:nvPr/>
        </p:nvSpPr>
        <p:spPr>
          <a:xfrm>
            <a:off x="3108954" y="2530547"/>
            <a:ext cx="245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Se lạnh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1DC789-05D9-4C2A-B5C6-10B18A169B83}"/>
              </a:ext>
            </a:extLst>
          </p:cNvPr>
          <p:cNvSpPr txBox="1"/>
          <p:nvPr/>
        </p:nvSpPr>
        <p:spPr>
          <a:xfrm>
            <a:off x="3005438" y="3026634"/>
            <a:ext cx="2611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/>
              <a:t>Ấm áp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3EC5DD-8A53-4E93-82B1-D40419A3A4ED}"/>
              </a:ext>
            </a:extLst>
          </p:cNvPr>
          <p:cNvSpPr txBox="1"/>
          <p:nvPr/>
        </p:nvSpPr>
        <p:spPr>
          <a:xfrm>
            <a:off x="4898317" y="1974505"/>
            <a:ext cx="3471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Trang phục nhẹ nhàng, mát mẻ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6344D6-3A22-4C9F-8FF0-D938AD1DC02C}"/>
              </a:ext>
            </a:extLst>
          </p:cNvPr>
          <p:cNvSpPr txBox="1"/>
          <p:nvPr/>
        </p:nvSpPr>
        <p:spPr>
          <a:xfrm>
            <a:off x="4696203" y="2358819"/>
            <a:ext cx="4130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Trang phục mùa đông gam dài và dày để giữ ấm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14877C1-0AAE-418F-8631-981708602885}"/>
              </a:ext>
            </a:extLst>
          </p:cNvPr>
          <p:cNvSpPr txBox="1"/>
          <p:nvPr/>
        </p:nvSpPr>
        <p:spPr>
          <a:xfrm>
            <a:off x="4696203" y="2986522"/>
            <a:ext cx="3780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/>
              <a:t>Trang phục nhẹ nhàng, mát mẻ</a:t>
            </a:r>
            <a:endParaRPr lang="en-US" dirty="0"/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0F665C58-E96F-4D30-8891-EA9C87D2B4E1}"/>
              </a:ext>
            </a:extLst>
          </p:cNvPr>
          <p:cNvSpPr/>
          <p:nvPr/>
        </p:nvSpPr>
        <p:spPr>
          <a:xfrm>
            <a:off x="3788502" y="5250606"/>
            <a:ext cx="2703159" cy="1145732"/>
          </a:xfrm>
          <a:prstGeom prst="cloud">
            <a:avLst/>
          </a:prstGeom>
          <a:solidFill>
            <a:srgbClr val="CD63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Bão  </a:t>
            </a:r>
            <a:endParaRPr lang="en-US" sz="2400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F667174-0B04-43DC-9E98-8E5E80A350C5}"/>
              </a:ext>
            </a:extLst>
          </p:cNvPr>
          <p:cNvSpPr/>
          <p:nvPr/>
        </p:nvSpPr>
        <p:spPr>
          <a:xfrm>
            <a:off x="351347" y="5275619"/>
            <a:ext cx="3227293" cy="1005186"/>
          </a:xfrm>
          <a:prstGeom prst="ellipse">
            <a:avLst/>
          </a:prstGeom>
          <a:ln>
            <a:solidFill>
              <a:srgbClr val="B068B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/>
              <a:t>Sập nhà, cây cối gãy, thiệt hại tiền của, tinh thần</a:t>
            </a:r>
            <a:endParaRPr lang="en-US" sz="2000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6CC9CFC-8592-45A1-9909-CEF94744644C}"/>
              </a:ext>
            </a:extLst>
          </p:cNvPr>
          <p:cNvSpPr/>
          <p:nvPr/>
        </p:nvSpPr>
        <p:spPr>
          <a:xfrm>
            <a:off x="6761671" y="5173397"/>
            <a:ext cx="3078796" cy="1300149"/>
          </a:xfrm>
          <a:prstGeom prst="ellipse">
            <a:avLst/>
          </a:prstGeom>
          <a:ln>
            <a:solidFill>
              <a:srgbClr val="B068B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/>
              <a:t>Cắt tỉa cây thường xuyên, bảo vệ môi trường</a:t>
            </a:r>
            <a:endParaRPr lang="en-US" sz="2000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4F47AFE-5EEB-422E-9A32-100174E32A5B}"/>
              </a:ext>
            </a:extLst>
          </p:cNvPr>
          <p:cNvSpPr/>
          <p:nvPr/>
        </p:nvSpPr>
        <p:spPr>
          <a:xfrm>
            <a:off x="4009613" y="4149889"/>
            <a:ext cx="2388197" cy="790346"/>
          </a:xfrm>
          <a:prstGeom prst="ellipse">
            <a:avLst/>
          </a:prstGeom>
          <a:ln>
            <a:solidFill>
              <a:srgbClr val="B068B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/>
              <a:t>Gió lớn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98051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374</Words>
  <Application>Microsoft Office PowerPoint</Application>
  <PresentationFormat>Màn hình rộng</PresentationFormat>
  <Paragraphs>65</Paragraphs>
  <Slides>16</Slides>
  <Notes>2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16</vt:i4>
      </vt:variant>
    </vt:vector>
  </HeadingPairs>
  <TitlesOfParts>
    <vt:vector size="24" baseType="lpstr">
      <vt:lpstr>等线</vt:lpstr>
      <vt:lpstr>Arial</vt:lpstr>
      <vt:lpstr>Arial Rounded</vt:lpstr>
      <vt:lpstr>Calibri</vt:lpstr>
      <vt:lpstr>Calibri Light</vt:lpstr>
      <vt:lpstr>Times New Roman</vt:lpstr>
      <vt:lpstr>Office Theme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Nga Nguyễn</cp:lastModifiedBy>
  <cp:revision>18</cp:revision>
  <dcterms:created xsi:type="dcterms:W3CDTF">2021-08-18T02:51:18Z</dcterms:created>
  <dcterms:modified xsi:type="dcterms:W3CDTF">2021-08-25T20:23:34Z</dcterms:modified>
</cp:coreProperties>
</file>