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89" r:id="rId3"/>
    <p:sldMasterId id="2147483701" r:id="rId4"/>
  </p:sldMasterIdLst>
  <p:notesMasterIdLst>
    <p:notesMasterId r:id="rId18"/>
  </p:notesMasterIdLst>
  <p:sldIdLst>
    <p:sldId id="256" r:id="rId5"/>
    <p:sldId id="267" r:id="rId6"/>
    <p:sldId id="258" r:id="rId7"/>
    <p:sldId id="264" r:id="rId8"/>
    <p:sldId id="285" r:id="rId9"/>
    <p:sldId id="299" r:id="rId10"/>
    <p:sldId id="300" r:id="rId11"/>
    <p:sldId id="304" r:id="rId12"/>
    <p:sldId id="301" r:id="rId13"/>
    <p:sldId id="302" r:id="rId14"/>
    <p:sldId id="303" r:id="rId15"/>
    <p:sldId id="279" r:id="rId16"/>
    <p:sldId id="283" r:id="rId17"/>
  </p:sldIdLst>
  <p:sldSz cx="12192000" cy="6858000"/>
  <p:notesSz cx="6858000" cy="9144000"/>
  <p:embeddedFontLst>
    <p:embeddedFont>
      <p:font typeface="HP001 4 hàng" panose="020B0603050302020204" pitchFamily="34" charset="0"/>
      <p:regular r:id="rId19"/>
      <p:bold r:id="rId20"/>
    </p:embeddedFont>
    <p:embeddedFont>
      <p:font typeface="Arial-Rounded" panose="020B05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</p:embeddedFont>
    <p:embeddedFont>
      <p:font typeface="iCiel Cadena" panose="02000503000000020004" pitchFamily="2" charset="0"/>
      <p:bold r:id="rId27"/>
    </p:embeddedFont>
  </p:embeddedFontLst>
  <p:defaultTextStyle>
    <a:defPPr>
      <a:defRPr lang="zh-CN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5B2E"/>
    <a:srgbClr val="7E4824"/>
    <a:srgbClr val="F9BD13"/>
    <a:srgbClr val="FAC631"/>
    <a:srgbClr val="522611"/>
    <a:srgbClr val="7C6150"/>
    <a:srgbClr val="705B71"/>
    <a:srgbClr val="3E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27" autoAdjust="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E9996-5D73-45EA-814D-408D80CEBA4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7EABD-96F5-4932-A556-FCDC409D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358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3516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0806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562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9574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7660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6027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31853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459691" y="1117"/>
            <a:ext cx="372218" cy="2462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V.H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383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37" y="2129897"/>
            <a:ext cx="10363729" cy="1471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1" y="3886729"/>
            <a:ext cx="8535458" cy="1751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6594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95171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636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449"/>
            <a:ext cx="10363729" cy="1500188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29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3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4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7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3071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6" y="1600729"/>
            <a:ext cx="5422635" cy="45256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600729"/>
            <a:ext cx="5422636" cy="45256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51914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0" indent="0">
              <a:buNone/>
              <a:defRPr sz="1700" b="1"/>
            </a:lvl2pPr>
            <a:lvl3pPr marL="761940" indent="0">
              <a:buNone/>
              <a:defRPr sz="1500" b="1"/>
            </a:lvl3pPr>
            <a:lvl4pPr marL="1142908" indent="0">
              <a:buNone/>
              <a:defRPr sz="1300" b="1"/>
            </a:lvl4pPr>
            <a:lvl5pPr marL="1523878" indent="0">
              <a:buNone/>
              <a:defRPr sz="1300" b="1"/>
            </a:lvl5pPr>
            <a:lvl6pPr marL="1904848" indent="0">
              <a:buNone/>
              <a:defRPr sz="1300" b="1"/>
            </a:lvl6pPr>
            <a:lvl7pPr marL="2285818" indent="0">
              <a:buNone/>
              <a:defRPr sz="1300" b="1"/>
            </a:lvl7pPr>
            <a:lvl8pPr marL="2666787" indent="0">
              <a:buNone/>
              <a:defRPr sz="1300" b="1"/>
            </a:lvl8pPr>
            <a:lvl9pPr marL="30477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5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0" indent="0">
              <a:buNone/>
              <a:defRPr sz="1700" b="1"/>
            </a:lvl2pPr>
            <a:lvl3pPr marL="761940" indent="0">
              <a:buNone/>
              <a:defRPr sz="1500" b="1"/>
            </a:lvl3pPr>
            <a:lvl4pPr marL="1142908" indent="0">
              <a:buNone/>
              <a:defRPr sz="1300" b="1"/>
            </a:lvl4pPr>
            <a:lvl5pPr marL="1523878" indent="0">
              <a:buNone/>
              <a:defRPr sz="1300" b="1"/>
            </a:lvl5pPr>
            <a:lvl6pPr marL="1904848" indent="0">
              <a:buNone/>
              <a:defRPr sz="1300" b="1"/>
            </a:lvl6pPr>
            <a:lvl7pPr marL="2285818" indent="0">
              <a:buNone/>
              <a:defRPr sz="1300" b="1"/>
            </a:lvl7pPr>
            <a:lvl8pPr marL="2666787" indent="0">
              <a:buNone/>
              <a:defRPr sz="1300" b="1"/>
            </a:lvl8pPr>
            <a:lvl9pPr marL="30477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5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49212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8332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61048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5" y="272521"/>
            <a:ext cx="4011083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2522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5" y="1435365"/>
            <a:ext cx="401108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0970" indent="0">
              <a:buNone/>
              <a:defRPr sz="1000"/>
            </a:lvl2pPr>
            <a:lvl3pPr marL="761940" indent="0">
              <a:buNone/>
              <a:defRPr sz="800"/>
            </a:lvl3pPr>
            <a:lvl4pPr marL="1142908" indent="0">
              <a:buNone/>
              <a:defRPr sz="700"/>
            </a:lvl4pPr>
            <a:lvl5pPr marL="1523878" indent="0">
              <a:buNone/>
              <a:defRPr sz="700"/>
            </a:lvl5pPr>
            <a:lvl6pPr marL="1904848" indent="0">
              <a:buNone/>
              <a:defRPr sz="700"/>
            </a:lvl6pPr>
            <a:lvl7pPr marL="2285818" indent="0">
              <a:buNone/>
              <a:defRPr sz="700"/>
            </a:lvl7pPr>
            <a:lvl8pPr marL="2666787" indent="0">
              <a:buNone/>
              <a:defRPr sz="700"/>
            </a:lvl8pPr>
            <a:lvl9pPr marL="30477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08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512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70" indent="0">
              <a:buNone/>
              <a:defRPr sz="2300"/>
            </a:lvl2pPr>
            <a:lvl3pPr marL="761940" indent="0">
              <a:buNone/>
              <a:defRPr sz="2000"/>
            </a:lvl3pPr>
            <a:lvl4pPr marL="1142908" indent="0">
              <a:buNone/>
              <a:defRPr sz="1700"/>
            </a:lvl4pPr>
            <a:lvl5pPr marL="1523878" indent="0">
              <a:buNone/>
              <a:defRPr sz="1700"/>
            </a:lvl5pPr>
            <a:lvl6pPr marL="1904848" indent="0">
              <a:buNone/>
              <a:defRPr sz="1700"/>
            </a:lvl6pPr>
            <a:lvl7pPr marL="2285818" indent="0">
              <a:buNone/>
              <a:defRPr sz="1700"/>
            </a:lvl7pPr>
            <a:lvl8pPr marL="2666787" indent="0">
              <a:buNone/>
              <a:defRPr sz="1700"/>
            </a:lvl8pPr>
            <a:lvl9pPr marL="3047756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075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70" indent="0">
              <a:buNone/>
              <a:defRPr sz="1000"/>
            </a:lvl2pPr>
            <a:lvl3pPr marL="761940" indent="0">
              <a:buNone/>
              <a:defRPr sz="800"/>
            </a:lvl3pPr>
            <a:lvl4pPr marL="1142908" indent="0">
              <a:buNone/>
              <a:defRPr sz="700"/>
            </a:lvl4pPr>
            <a:lvl5pPr marL="1523878" indent="0">
              <a:buNone/>
              <a:defRPr sz="700"/>
            </a:lvl5pPr>
            <a:lvl6pPr marL="1904848" indent="0">
              <a:buNone/>
              <a:defRPr sz="700"/>
            </a:lvl6pPr>
            <a:lvl7pPr marL="2285818" indent="0">
              <a:buNone/>
              <a:defRPr sz="700"/>
            </a:lvl7pPr>
            <a:lvl8pPr marL="2666787" indent="0">
              <a:buNone/>
              <a:defRPr sz="700"/>
            </a:lvl8pPr>
            <a:lvl9pPr marL="30477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871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4242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8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8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25583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99464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63290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  <a:prstGeom prst="rect">
            <a:avLst/>
          </a:prstGeom>
        </p:spPr>
        <p:txBody>
          <a:bodyPr lIns="91436" tIns="45718" rIns="91436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98955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04739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7805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730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5055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84943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0838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459691" y="1117"/>
            <a:ext cx="372218" cy="2462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V.H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04788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2/21/2022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2031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03784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459691" y="1117"/>
            <a:ext cx="372218" cy="2462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V.H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19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483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  <a:prstGeom prst="rect">
            <a:avLst/>
          </a:prstGeom>
        </p:spPr>
        <p:txBody>
          <a:bodyPr lIns="91436" tIns="45718" rIns="91436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53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547100" y="-3391"/>
            <a:ext cx="4013200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://www.facebook.com/vuhong1972/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ransition spd="slow">
    <p:random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 userDrawn="1"/>
        </p:nvSpPr>
        <p:spPr>
          <a:xfrm>
            <a:off x="429618" y="342900"/>
            <a:ext cx="11332765" cy="6172200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 w="38100">
            <a:solidFill>
              <a:srgbClr val="F9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714" r:id="rId13"/>
  </p:sldLayoutIdLst>
  <p:transition spd="slow">
    <p:random/>
  </p:transition>
  <p:txStyles>
    <p:titleStyle>
      <a:lvl1pPr algn="ctr" defTabSz="9143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  <a:prstGeom prst="rect">
            <a:avLst/>
          </a:prstGeom>
        </p:spPr>
        <p:txBody>
          <a:bodyPr vert="horz" lIns="76194" tIns="38097" rIns="76194" bIns="380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600729"/>
            <a:ext cx="10972271" cy="4525698"/>
          </a:xfrm>
          <a:prstGeom prst="rect">
            <a:avLst/>
          </a:prstGeom>
        </p:spPr>
        <p:txBody>
          <a:bodyPr vert="horz" lIns="76194" tIns="38097" rIns="76194" bIns="380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66" y="6356616"/>
            <a:ext cx="2844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7509"/>
              <a:t>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866" y="6356616"/>
            <a:ext cx="3860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866" y="6356616"/>
            <a:ext cx="2844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7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1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ctr" defTabSz="761940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28" indent="-285728" algn="l" defTabSz="7619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075" indent="-238105" algn="l" defTabSz="76194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24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393" indent="-190484" algn="l" defTabSz="76194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362" indent="-190484" algn="l" defTabSz="761940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33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0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7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240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4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0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7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4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1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87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56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 userDrawn="1"/>
        </p:nvSpPr>
        <p:spPr>
          <a:xfrm>
            <a:off x="429618" y="342900"/>
            <a:ext cx="11332765" cy="6172200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 w="38100">
            <a:solidFill>
              <a:srgbClr val="F9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2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txStyles>
    <p:titleStyle>
      <a:lvl1pPr algn="ctr" defTabSz="9143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5.jpeg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hyperlink" Target="https://www.facebook.com/vuhong1972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41.png"/><Relationship Id="rId9" Type="http://schemas.openxmlformats.org/officeDocument/2006/relationships/hyperlink" Target="https://www.facebook.com/vuhong1972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hyperlink" Target="mailto:hongvu7219@gmail.com" TargetMode="External"/><Relationship Id="rId2" Type="http://schemas.openxmlformats.org/officeDocument/2006/relationships/image" Target="../media/image5.jpeg"/><Relationship Id="rId16" Type="http://schemas.openxmlformats.org/officeDocument/2006/relationships/hyperlink" Target="https://www.facebook.com/vuhong197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image" Target="../media/image20.png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hyperlink" Target="https://www.facebook.com/vuhong1972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facebook.com/vuhong1972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32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facebook.com/vuhong197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ongvu7219@gmail.com" TargetMode="External"/><Relationship Id="rId2" Type="http://schemas.openxmlformats.org/officeDocument/2006/relationships/hyperlink" Target="https://www.facebook.com/vuhong1972/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facebook.com/vuhong197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2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09F2CD9-C2C8-4995-98A4-C36EC723BAFB}"/>
              </a:ext>
            </a:extLst>
          </p:cNvPr>
          <p:cNvSpPr txBox="1"/>
          <p:nvPr/>
        </p:nvSpPr>
        <p:spPr>
          <a:xfrm>
            <a:off x="826651" y="2839545"/>
            <a:ext cx="4236012" cy="10156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6000" dirty="0" err="1">
                <a:ln>
                  <a:solidFill>
                    <a:srgbClr val="FAC631"/>
                  </a:solidFill>
                </a:ln>
                <a:solidFill>
                  <a:srgbClr val="FAC631"/>
                </a:solidFill>
                <a:latin typeface="HP001 4 hàng" pitchFamily="34" charset="0"/>
                <a:ea typeface="思源黑体 CN Bold" panose="020B0800000000000000" pitchFamily="34" charset="-122"/>
              </a:rPr>
              <a:t>Tiếng</a:t>
            </a:r>
            <a:r>
              <a:rPr lang="en-US" altLang="zh-CN" sz="6000" dirty="0">
                <a:ln>
                  <a:solidFill>
                    <a:srgbClr val="FAC631"/>
                  </a:solidFill>
                </a:ln>
                <a:solidFill>
                  <a:srgbClr val="FAC631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rgbClr val="FAC631"/>
                  </a:solidFill>
                </a:ln>
                <a:solidFill>
                  <a:srgbClr val="FAC631"/>
                </a:solidFill>
                <a:latin typeface="HP001 4 hàng" pitchFamily="34" charset="0"/>
                <a:ea typeface="思源黑体 CN Bold" panose="020B0800000000000000" pitchFamily="34" charset="-122"/>
              </a:rPr>
              <a:t>Việt</a:t>
            </a:r>
            <a:endParaRPr lang="zh-CN" altLang="en-US" sz="6000" dirty="0">
              <a:ln>
                <a:solidFill>
                  <a:srgbClr val="FAC631"/>
                </a:solidFill>
              </a:ln>
              <a:solidFill>
                <a:srgbClr val="FAC631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8BE0D19-874C-4870-9218-21F87B2F6BB9}"/>
              </a:ext>
            </a:extLst>
          </p:cNvPr>
          <p:cNvSpPr txBox="1"/>
          <p:nvPr/>
        </p:nvSpPr>
        <p:spPr>
          <a:xfrm>
            <a:off x="-81134" y="715059"/>
            <a:ext cx="6604000" cy="212365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Xin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l-GR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ε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ào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các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con 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đến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vƞ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Ǉiết</a:t>
            </a:r>
            <a:r>
              <a:rPr lang="en-US" altLang="zh-CN" sz="6600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hǌ</a:t>
            </a:r>
            <a:endParaRPr lang="zh-CN" altLang="en-US" sz="6600" dirty="0">
              <a:ln>
                <a:solidFill>
                  <a:srgbClr val="A05B2E"/>
                </a:solidFill>
              </a:ln>
              <a:solidFill>
                <a:srgbClr val="A05B2E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6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5879" y="-2002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9" y="4133799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2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1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188856" y="-137850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8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5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Rectangle 20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5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6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90094"/>
            <a:ext cx="669017" cy="84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38298" y="-3392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026322-C0E0-4A42-8F0A-D016836936E8}"/>
              </a:ext>
            </a:extLst>
          </p:cNvPr>
          <p:cNvSpPr txBox="1"/>
          <p:nvPr/>
        </p:nvSpPr>
        <p:spPr>
          <a:xfrm>
            <a:off x="3492854" y="-130801"/>
            <a:ext cx="8065133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11. </a:t>
            </a:r>
            <a:r>
              <a:rPr lang="vi-VN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76A994-E94F-466B-82F8-DE437F2572E3}"/>
              </a:ext>
            </a:extLst>
          </p:cNvPr>
          <p:cNvSpPr txBox="1"/>
          <p:nvPr/>
        </p:nvSpPr>
        <p:spPr>
          <a:xfrm>
            <a:off x="2041388" y="313978"/>
            <a:ext cx="460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a. Chọn </a:t>
            </a:r>
            <a:r>
              <a:rPr lang="vi-VN" sz="2400" b="1" i="1" dirty="0"/>
              <a:t>l </a:t>
            </a:r>
            <a:r>
              <a:rPr lang="vi-VN" sz="2400" dirty="0"/>
              <a:t>hoặc </a:t>
            </a:r>
            <a:r>
              <a:rPr lang="vi-VN" sz="2400" b="1" i="1" dirty="0"/>
              <a:t>n</a:t>
            </a:r>
            <a:r>
              <a:rPr lang="vi-VN" sz="2400" i="1" dirty="0"/>
              <a:t> </a:t>
            </a:r>
            <a:r>
              <a:rPr lang="vi-VN" sz="2400" dirty="0"/>
              <a:t>thay cho ô vuông.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A91FFD-BC04-4CEA-9D53-F54AA180B618}"/>
              </a:ext>
            </a:extLst>
          </p:cNvPr>
          <p:cNvSpPr txBox="1"/>
          <p:nvPr/>
        </p:nvSpPr>
        <p:spPr>
          <a:xfrm>
            <a:off x="1559774" y="650647"/>
            <a:ext cx="983215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/>
              <a:t>Mùa thu sang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Cứ mỗi độ thu sang		</a:t>
            </a:r>
            <a:r>
              <a:rPr lang="en-GB" sz="2400" dirty="0" smtClean="0"/>
              <a:t>              </a:t>
            </a:r>
            <a:r>
              <a:rPr lang="vi-VN" sz="2400" dirty="0" smtClean="0"/>
              <a:t>Em </a:t>
            </a:r>
            <a:r>
              <a:rPr lang="vi-VN" sz="2400" dirty="0"/>
              <a:t>cắp sách tới trường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Hoa cúc    </a:t>
            </a:r>
            <a:r>
              <a:rPr lang="vi-VN" sz="2400" b="1" dirty="0" smtClean="0">
                <a:solidFill>
                  <a:srgbClr val="FF0000"/>
                </a:solidFill>
              </a:rPr>
              <a:t>l</a:t>
            </a:r>
            <a:r>
              <a:rPr lang="vi-VN" sz="2400" dirty="0" smtClean="0"/>
              <a:t>ại    </a:t>
            </a:r>
            <a:r>
              <a:rPr lang="vi-VN" sz="2400" b="1" dirty="0" smtClean="0">
                <a:solidFill>
                  <a:srgbClr val="FF0000"/>
                </a:solidFill>
              </a:rPr>
              <a:t>n</a:t>
            </a:r>
            <a:r>
              <a:rPr lang="vi-VN" sz="2400" dirty="0" smtClean="0"/>
              <a:t>ở </a:t>
            </a:r>
            <a:r>
              <a:rPr lang="vi-VN" sz="2400" dirty="0"/>
              <a:t>vàng	</a:t>
            </a:r>
            <a:r>
              <a:rPr lang="en-GB" sz="2400" dirty="0" smtClean="0"/>
              <a:t>              </a:t>
            </a:r>
            <a:r>
              <a:rPr lang="vi-VN" sz="2400" b="1" dirty="0" smtClean="0">
                <a:solidFill>
                  <a:srgbClr val="FF0000"/>
                </a:solidFill>
              </a:rPr>
              <a:t>N</a:t>
            </a:r>
            <a:r>
              <a:rPr lang="vi-VN" sz="2400" dirty="0" smtClean="0"/>
              <a:t>ắng </a:t>
            </a:r>
            <a:r>
              <a:rPr lang="vi-VN" sz="2400" dirty="0"/>
              <a:t>tươi trải trên đường</a:t>
            </a:r>
          </a:p>
          <a:p>
            <a:pPr>
              <a:lnSpc>
                <a:spcPct val="150000"/>
              </a:lnSpc>
            </a:pPr>
            <a:r>
              <a:rPr lang="vi-VN" sz="2400" dirty="0" smtClean="0"/>
              <a:t>N</a:t>
            </a:r>
            <a:r>
              <a:rPr lang="en-GB" sz="2400" dirty="0" smtClean="0"/>
              <a:t>g</a:t>
            </a:r>
            <a:r>
              <a:rPr lang="vi-VN" sz="2400" dirty="0" smtClean="0"/>
              <a:t>oài </a:t>
            </a:r>
            <a:r>
              <a:rPr lang="vi-VN" sz="2400" dirty="0"/>
              <a:t>vườn hương thơm ngát	Trời cao xanh gió mát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Ong bướm bay rộn ràng	</a:t>
            </a:r>
            <a:r>
              <a:rPr lang="en-GB" sz="2400" dirty="0" smtClean="0"/>
              <a:t>              </a:t>
            </a:r>
            <a:r>
              <a:rPr lang="vi-VN" sz="2400" dirty="0" smtClean="0"/>
              <a:t>Đẹp </a:t>
            </a:r>
            <a:r>
              <a:rPr lang="vi-VN" sz="2400" dirty="0"/>
              <a:t>thay    </a:t>
            </a:r>
            <a:r>
              <a:rPr lang="vi-VN" sz="2400" b="1" dirty="0">
                <a:solidFill>
                  <a:srgbClr val="FF0000"/>
                </a:solidFill>
              </a:rPr>
              <a:t>l </a:t>
            </a:r>
            <a:r>
              <a:rPr lang="vi-VN" sz="2400" dirty="0"/>
              <a:t>úc thu sang.</a:t>
            </a:r>
          </a:p>
          <a:p>
            <a:pPr algn="r">
              <a:lnSpc>
                <a:spcPct val="150000"/>
              </a:lnSpc>
            </a:pPr>
            <a:r>
              <a:rPr lang="vi-VN" sz="1600" dirty="0"/>
              <a:t>(</a:t>
            </a:r>
            <a:r>
              <a:rPr lang="vi-VN" sz="1600" i="1" dirty="0"/>
              <a:t>Theo </a:t>
            </a:r>
            <a:r>
              <a:rPr lang="vi-VN" sz="1600" dirty="0"/>
              <a:t>Trần Lê Văn)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7A1B3E2-B8F1-4784-AFE2-DA501B9B5A7D}"/>
              </a:ext>
            </a:extLst>
          </p:cNvPr>
          <p:cNvGrpSpPr/>
          <p:nvPr/>
        </p:nvGrpSpPr>
        <p:grpSpPr>
          <a:xfrm>
            <a:off x="2693793" y="1916761"/>
            <a:ext cx="348977" cy="348977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2CE6043-EDE8-4D83-8133-7409DF0D035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8C416BE2-CAA4-48D9-BCF7-A99CF33A6B56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2D52C44-C2E6-401B-8659-F28ABF68CB80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1B7F2C74-A632-480F-9891-8B207A37C8F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308CE13-1808-48AC-9965-3322DBD9F025}"/>
              </a:ext>
            </a:extLst>
          </p:cNvPr>
          <p:cNvGrpSpPr/>
          <p:nvPr/>
        </p:nvGrpSpPr>
        <p:grpSpPr>
          <a:xfrm>
            <a:off x="3393780" y="1916761"/>
            <a:ext cx="348977" cy="348977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C816973-FB17-4993-91CC-6F5DBDC5C7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E2D2643D-C787-4C5B-A9EC-00C3A7368C1F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532CD75-5C4E-44A2-897C-C7D84A41D5E1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6F70621-35EC-4B99-BDEB-850D537D038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E1123FC-AA85-4FE5-928A-BE01FAA113CD}"/>
              </a:ext>
            </a:extLst>
          </p:cNvPr>
          <p:cNvGrpSpPr/>
          <p:nvPr/>
        </p:nvGrpSpPr>
        <p:grpSpPr>
          <a:xfrm>
            <a:off x="6169403" y="1927708"/>
            <a:ext cx="348977" cy="348977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BC1B9D0-AED1-4605-AD38-A56F6510A82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9F568785-5495-42B7-8471-76403414DFCA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058AAF05-0D41-48E1-9EFA-584A2140BF7B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D291130-3966-4D49-83A9-28B8B99A162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98DA05E-5EBE-4B67-9172-B0C6BB2A3E85}"/>
              </a:ext>
            </a:extLst>
          </p:cNvPr>
          <p:cNvGrpSpPr/>
          <p:nvPr/>
        </p:nvGrpSpPr>
        <p:grpSpPr>
          <a:xfrm>
            <a:off x="7514134" y="3012735"/>
            <a:ext cx="348977" cy="348977"/>
            <a:chOff x="7507111" y="2996098"/>
            <a:chExt cx="417689" cy="41768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27F553A9-5316-4F5A-BA8C-AB3155A0A58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E4DB92E-E999-421A-9646-84CD6219675D}"/>
                </a:ext>
              </a:extLst>
            </p:cNvPr>
            <p:cNvCxnSpPr>
              <a:stCxn id="34" idx="0"/>
              <a:endCxn id="3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40C674DE-4727-46FC-AB49-B3FC7F09BCB4}"/>
                </a:ext>
              </a:extLst>
            </p:cNvPr>
            <p:cNvCxnSpPr>
              <a:stCxn id="34" idx="3"/>
              <a:endCxn id="3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FC2A824-C818-4804-B2EE-C7E7BAC9C40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C2D5736-982C-410A-BE48-2F5921589595}"/>
              </a:ext>
            </a:extLst>
          </p:cNvPr>
          <p:cNvSpPr txBox="1"/>
          <p:nvPr/>
        </p:nvSpPr>
        <p:spPr>
          <a:xfrm>
            <a:off x="2309939" y="3888265"/>
            <a:ext cx="623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b. Chọn </a:t>
            </a:r>
            <a:r>
              <a:rPr lang="vi-VN" sz="2400" b="1" i="1" dirty="0"/>
              <a:t>dấu hỏi </a:t>
            </a:r>
            <a:r>
              <a:rPr lang="vi-VN" sz="2400" dirty="0"/>
              <a:t>hoặc </a:t>
            </a:r>
            <a:r>
              <a:rPr lang="vi-VN" sz="2400" b="1" i="1" dirty="0"/>
              <a:t>dấu ngã </a:t>
            </a:r>
            <a:r>
              <a:rPr lang="vi-VN" sz="2400" dirty="0"/>
              <a:t>cho chữ in đậm.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E98A9DD-10F5-4300-984D-446C6488BC4C}"/>
              </a:ext>
            </a:extLst>
          </p:cNvPr>
          <p:cNvSpPr txBox="1"/>
          <p:nvPr/>
        </p:nvSpPr>
        <p:spPr>
          <a:xfrm>
            <a:off x="4472542" y="4180344"/>
            <a:ext cx="46208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Gà mẹ  </a:t>
            </a:r>
            <a:r>
              <a:rPr lang="vi-VN" sz="2400" b="1" dirty="0"/>
              <a:t>hoi  </a:t>
            </a:r>
            <a:r>
              <a:rPr lang="vi-VN" sz="2400" dirty="0"/>
              <a:t>gà con: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-  </a:t>
            </a:r>
            <a:r>
              <a:rPr lang="vi-VN" sz="2400" b="1" dirty="0"/>
              <a:t>Đa  </a:t>
            </a:r>
            <a:r>
              <a:rPr lang="vi-VN" sz="2400" dirty="0"/>
              <a:t>ngủ chưa thế  </a:t>
            </a:r>
            <a:r>
              <a:rPr lang="vi-VN" sz="2400" b="1" dirty="0"/>
              <a:t>ha </a:t>
            </a:r>
            <a:r>
              <a:rPr lang="vi-VN" sz="2400" dirty="0"/>
              <a:t>? </a:t>
            </a:r>
          </a:p>
          <a:p>
            <a:pPr>
              <a:lnSpc>
                <a:spcPct val="150000"/>
              </a:lnSpc>
            </a:pPr>
            <a:r>
              <a:rPr lang="vi-VN" sz="2400" b="1" dirty="0"/>
              <a:t> Ca  </a:t>
            </a:r>
            <a:r>
              <a:rPr lang="vi-VN" sz="2400" dirty="0"/>
              <a:t>đàn gà nhao nhao: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- Ngủ  </a:t>
            </a:r>
            <a:r>
              <a:rPr lang="vi-VN" sz="2400" b="1" dirty="0"/>
              <a:t>ca  </a:t>
            </a:r>
            <a:r>
              <a:rPr lang="vi-VN" sz="2400" dirty="0"/>
              <a:t>rồi đấy ạ!</a:t>
            </a:r>
          </a:p>
          <a:p>
            <a:pPr algn="r">
              <a:lnSpc>
                <a:spcPct val="150000"/>
              </a:lnSpc>
            </a:pPr>
            <a:r>
              <a:rPr lang="vi-VN" sz="1600" dirty="0"/>
              <a:t>(</a:t>
            </a:r>
            <a:r>
              <a:rPr lang="vi-VN" sz="1600" i="1" dirty="0"/>
              <a:t>Theo </a:t>
            </a:r>
            <a:r>
              <a:rPr lang="vi-VN" sz="1600" dirty="0"/>
              <a:t>Phạm Hổ)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2EC1AA3-94ED-411C-A903-BD24F9B48518}"/>
              </a:ext>
            </a:extLst>
          </p:cNvPr>
          <p:cNvSpPr/>
          <p:nvPr/>
        </p:nvSpPr>
        <p:spPr>
          <a:xfrm>
            <a:off x="5482920" y="4052677"/>
            <a:ext cx="57740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>
                <a:solidFill>
                  <a:srgbClr val="FF0000"/>
                </a:solidFill>
              </a:rPr>
              <a:t>hỏi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BC0A343-053A-4A49-8617-4D8167AC5CC9}"/>
              </a:ext>
            </a:extLst>
          </p:cNvPr>
          <p:cNvSpPr/>
          <p:nvPr/>
        </p:nvSpPr>
        <p:spPr>
          <a:xfrm>
            <a:off x="7035354" y="4586420"/>
            <a:ext cx="65017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>
                <a:solidFill>
                  <a:srgbClr val="FF0000"/>
                </a:solidFill>
              </a:rPr>
              <a:t>hả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DD19691-40CD-4CCD-863C-EC9518DAE3D3}"/>
              </a:ext>
            </a:extLst>
          </p:cNvPr>
          <p:cNvSpPr/>
          <p:nvPr/>
        </p:nvSpPr>
        <p:spPr>
          <a:xfrm>
            <a:off x="4345865" y="5248364"/>
            <a:ext cx="77396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>
                <a:solidFill>
                  <a:srgbClr val="FF0000"/>
                </a:solidFill>
              </a:rPr>
              <a:t>Cả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203B872-B66C-4AB1-95D6-04486452F2EA}"/>
              </a:ext>
            </a:extLst>
          </p:cNvPr>
          <p:cNvSpPr/>
          <p:nvPr/>
        </p:nvSpPr>
        <p:spPr>
          <a:xfrm>
            <a:off x="4663826" y="4586420"/>
            <a:ext cx="65017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Đã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FCFF23A-4C2F-45F9-907C-B3E176A18083}"/>
              </a:ext>
            </a:extLst>
          </p:cNvPr>
          <p:cNvSpPr/>
          <p:nvPr/>
        </p:nvSpPr>
        <p:spPr>
          <a:xfrm>
            <a:off x="5210981" y="5653907"/>
            <a:ext cx="76826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cả</a:t>
            </a:r>
          </a:p>
        </p:txBody>
      </p:sp>
    </p:spTree>
    <p:extLst>
      <p:ext uri="{BB962C8B-B14F-4D97-AF65-F5344CB8AC3E}">
        <p14:creationId xmlns:p14="http://schemas.microsoft.com/office/powerpoint/2010/main" val="34414889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8" grpId="0"/>
      <p:bldP spid="39" grpId="0"/>
      <p:bldP spid="40" grpId="0" animBg="1"/>
      <p:bldP spid="42" grpId="0" animBg="1"/>
      <p:bldP spid="43" grpId="0" animBg="1"/>
      <p:bldP spid="4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FC4F44-25A9-4004-A48A-3571D980AEEA}"/>
              </a:ext>
            </a:extLst>
          </p:cNvPr>
          <p:cNvSpPr txBox="1"/>
          <p:nvPr/>
        </p:nvSpPr>
        <p:spPr>
          <a:xfrm>
            <a:off x="2061432" y="528568"/>
            <a:ext cx="8065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12. a. Nói cảm xúc, suy nghĩ của em về trường lớp; về thầy cô khi năm học sắp kết thúc.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BB19FD-AEDA-446A-9E97-24DDDC9C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435" y="1308268"/>
            <a:ext cx="6507127" cy="2552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72CA47-90C4-4131-9C5D-2D1CFDAADE3D}"/>
              </a:ext>
            </a:extLst>
          </p:cNvPr>
          <p:cNvSpPr txBox="1"/>
          <p:nvPr/>
        </p:nvSpPr>
        <p:spPr>
          <a:xfrm>
            <a:off x="2061431" y="3771701"/>
            <a:ext cx="8065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b. Viết 4 – 5 câu thể hiện tình cảm, cảm xúc của em khi năm học sắp kết thúc.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479105-1B00-4E8D-BE8C-94528F37D089}"/>
              </a:ext>
            </a:extLst>
          </p:cNvPr>
          <p:cNvSpPr txBox="1"/>
          <p:nvPr/>
        </p:nvSpPr>
        <p:spPr>
          <a:xfrm>
            <a:off x="1574277" y="4518598"/>
            <a:ext cx="9794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G: </a:t>
            </a:r>
            <a:r>
              <a:rPr lang="vi-VN" sz="2400" dirty="0"/>
              <a:t>- Em có suy nghĩ gì khi năm học sắp kết thúc?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   - Em cảm thấy thế nào nếu mấy tháng nghỉ hè không đến trường?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   - Em sẽ nhớ nhất điều gì về trường lớp, về thầy cô khi nghỉ hè?</a:t>
            </a:r>
          </a:p>
        </p:txBody>
      </p:sp>
    </p:spTree>
    <p:extLst>
      <p:ext uri="{BB962C8B-B14F-4D97-AF65-F5344CB8AC3E}">
        <p14:creationId xmlns:p14="http://schemas.microsoft.com/office/powerpoint/2010/main" val="16469884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5DEF7AB-C6BB-4AEA-A66F-FBAA88AD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8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D21F53CD-ACE0-4402-8C8B-99E5A5667D22}"/>
              </a:ext>
            </a:extLst>
          </p:cNvPr>
          <p:cNvSpPr txBox="1"/>
          <p:nvPr/>
        </p:nvSpPr>
        <p:spPr>
          <a:xfrm>
            <a:off x="1859180" y="1413802"/>
            <a:ext cx="8225050" cy="1569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8000" dirty="0" smtClean="0">
                <a:latin typeface="iCiel Cadena" pitchFamily="2" charset="0"/>
              </a:rPr>
              <a:t>CỦNG CỐ, DẶN DÒ</a:t>
            </a:r>
            <a:endParaRPr lang="zh-CN" altLang="en-US" sz="8000" dirty="0">
              <a:latin typeface="iCiel Cadena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7D3CBB3-F788-45CC-AF3B-DA9CD397A9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0" y="2513971"/>
            <a:ext cx="3616593" cy="54449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19FE0A-2B31-428F-9FC7-E687C8015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430" y="4152587"/>
            <a:ext cx="1960063" cy="30145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A1A1E1E-A61E-4334-8D28-943DB2CCC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435" y="3429001"/>
            <a:ext cx="2929590" cy="3014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38298" y="-3392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9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0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393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2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8BE0D19-874C-4870-9218-21F87B2F6BB9}"/>
              </a:ext>
            </a:extLst>
          </p:cNvPr>
          <p:cNvSpPr txBox="1"/>
          <p:nvPr/>
        </p:nvSpPr>
        <p:spPr>
          <a:xfrm>
            <a:off x="0" y="392599"/>
            <a:ext cx="5442858" cy="378564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Chào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tạm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biệt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và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hẹn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gặp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lại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!</a:t>
            </a:r>
            <a:endParaRPr lang="zh-CN" altLang="en-US" sz="8000" dirty="0">
              <a:ln>
                <a:solidFill>
                  <a:srgbClr val="A05B2E"/>
                </a:solidFill>
              </a:ln>
              <a:solidFill>
                <a:srgbClr val="3E1B05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6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80742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9" y="4133799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2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1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5" y="191883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8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5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13008" y="6602864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6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7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1EF063CF-BF22-4DC5-B9F6-71531103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99"/>
          <a:stretch/>
        </p:blipFill>
        <p:spPr>
          <a:xfrm>
            <a:off x="10291552" y="0"/>
            <a:ext cx="2512869" cy="6849548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3A068D8-97D9-4308-B0BB-4F216EB51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6230" y="-1"/>
            <a:ext cx="3965770" cy="7061415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0CDCA16-7D18-4765-AC15-203F1D73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872" y="1429023"/>
            <a:ext cx="3588128" cy="46228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8" y="4683483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1103468" y="4028848"/>
            <a:ext cx="615853" cy="55439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571" y="1363529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4" y="4453687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4342509" y="-27973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3" y="4705188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6278" y="624865"/>
            <a:ext cx="8454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l-GR" sz="4200" b="1" dirty="0">
                <a:solidFill>
                  <a:prstClr val="black"/>
                </a:solidFill>
                <a:latin typeface="HP001 4 hàng" panose="020B0603050302020204" pitchFamily="34" charset="0"/>
              </a:rPr>
              <a:t>κ</a:t>
            </a:r>
            <a:r>
              <a:rPr lang="en-US" sz="4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áng</a:t>
            </a:r>
            <a:r>
              <a:rPr lang="en-US" sz="4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236594" y="1446659"/>
            <a:ext cx="6457376" cy="13879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1219121">
              <a:lnSpc>
                <a:spcPct val="130000"/>
              </a:lnSpc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800" b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II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08591" y="6534457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5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6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B95995-240A-4E26-ACD1-ED835032F7CE}"/>
              </a:ext>
            </a:extLst>
          </p:cNvPr>
          <p:cNvSpPr txBox="1"/>
          <p:nvPr/>
        </p:nvSpPr>
        <p:spPr>
          <a:xfrm>
            <a:off x="2118886" y="2953236"/>
            <a:ext cx="4242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PHẦN I – ÔN TẬP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5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4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9" y="4960708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6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sp>
        <p:nvSpPr>
          <p:cNvPr id="14" name="文本框 42">
            <a:extLst>
              <a:ext uri="{FF2B5EF4-FFF2-40B4-BE49-F238E27FC236}">
                <a16:creationId xmlns:a16="http://schemas.microsoft.com/office/drawing/2014/main" xmlns="" id="{F02CD07B-98E7-4399-8DB2-6171A287E223}"/>
              </a:ext>
            </a:extLst>
          </p:cNvPr>
          <p:cNvSpPr txBox="1"/>
          <p:nvPr/>
        </p:nvSpPr>
        <p:spPr>
          <a:xfrm>
            <a:off x="4620453" y="813042"/>
            <a:ext cx="5520626" cy="198650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11500" dirty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altLang="zh-CN" sz="11500" dirty="0" smtClean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5, 6</a:t>
            </a:r>
            <a:endParaRPr lang="zh-CN" altLang="en-US" sz="11500" dirty="0">
              <a:ln>
                <a:solidFill>
                  <a:srgbClr val="C00000"/>
                </a:solidFill>
              </a:ln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9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0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5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7" y="16510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7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30414" y="485646"/>
            <a:ext cx="7483722" cy="4358303"/>
            <a:chOff x="3379800" y="230148"/>
            <a:chExt cx="7483722" cy="4358303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xmlns="" id="{5300FB37-E407-4F9D-8A95-FDD228B6EB32}"/>
                </a:ext>
              </a:extLst>
            </p:cNvPr>
            <p:cNvSpPr/>
            <p:nvPr/>
          </p:nvSpPr>
          <p:spPr>
            <a:xfrm>
              <a:off x="3379800" y="230148"/>
              <a:ext cx="7483722" cy="4358303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14300" algn="tl" rotWithShape="0">
                <a:srgbClr val="A05B2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00" b="98667" l="0" r="100000">
                          <a14:foregroundMark x1="29412" y1="46667" x2="64706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290" y="1279719"/>
              <a:ext cx="843739" cy="930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9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0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B95995-240A-4E26-ACD1-ED835032F7CE}"/>
              </a:ext>
            </a:extLst>
          </p:cNvPr>
          <p:cNvSpPr txBox="1"/>
          <p:nvPr/>
        </p:nvSpPr>
        <p:spPr>
          <a:xfrm>
            <a:off x="4918509" y="1603608"/>
            <a:ext cx="4235474" cy="70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PHẦN I – ÔN TẬP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2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3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E91DF3-6F41-412A-83B5-74622D9D37B7}"/>
              </a:ext>
            </a:extLst>
          </p:cNvPr>
          <p:cNvSpPr txBox="1"/>
          <p:nvPr/>
        </p:nvSpPr>
        <p:spPr>
          <a:xfrm>
            <a:off x="2005751" y="210697"/>
            <a:ext cx="624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mỗi câu đố nói về loài chim nào.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4D64C8-BAAD-4805-B57B-EB661B0A99F8}"/>
              </a:ext>
            </a:extLst>
          </p:cNvPr>
          <p:cNvSpPr txBox="1"/>
          <p:nvPr/>
        </p:nvSpPr>
        <p:spPr>
          <a:xfrm>
            <a:off x="2005751" y="624400"/>
            <a:ext cx="87543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 cứng như dùi   	    Kêu lên tên thật	        Mỏ dài lông biếc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gõ “cộc cộc”	    Lẩn quất bụi tre	        Trên cành lặng yên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nào sâu đục	    Vào những ngày hè      Bỗng vụt như tên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tôi! Có tôi!	    Ngẩn ngơ đứng gọi.      Lao mình bắt cá.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chim gì?)		(Là chim gì?)	(Là chim gì?)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723B9E-20F9-496B-A1A8-25AE76F80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8225"/>
          <a:stretch/>
        </p:blipFill>
        <p:spPr>
          <a:xfrm>
            <a:off x="1012544" y="3850376"/>
            <a:ext cx="3393162" cy="1944031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02616F-D2F6-4C9F-A63B-73CEA16B7E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23" r="34102"/>
          <a:stretch/>
        </p:blipFill>
        <p:spPr>
          <a:xfrm>
            <a:off x="4583881" y="3850375"/>
            <a:ext cx="3193332" cy="194403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5D57A40-F375-4DC6-A231-AE687D525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25"/>
          <a:stretch/>
        </p:blipFill>
        <p:spPr>
          <a:xfrm>
            <a:off x="7955388" y="3782278"/>
            <a:ext cx="3537176" cy="2012127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06EF81-315F-4943-8D1A-46EE77965ECA}"/>
              </a:ext>
            </a:extLst>
          </p:cNvPr>
          <p:cNvSpPr txBox="1"/>
          <p:nvPr/>
        </p:nvSpPr>
        <p:spPr>
          <a:xfrm>
            <a:off x="1884907" y="5918278"/>
            <a:ext cx="197524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n-lt"/>
              </a:rPr>
              <a:t>Chim bói cá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F4C1C8-FF44-480B-9CE1-D69CA6B56F26}"/>
              </a:ext>
            </a:extLst>
          </p:cNvPr>
          <p:cNvSpPr txBox="1"/>
          <p:nvPr/>
        </p:nvSpPr>
        <p:spPr>
          <a:xfrm>
            <a:off x="5574328" y="5794405"/>
            <a:ext cx="15279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n-lt"/>
              </a:rPr>
              <a:t>Chim cuốc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CAD8216-DA83-4005-A610-6FBC9AE1CB97}"/>
              </a:ext>
            </a:extLst>
          </p:cNvPr>
          <p:cNvSpPr txBox="1"/>
          <p:nvPr/>
        </p:nvSpPr>
        <p:spPr>
          <a:xfrm>
            <a:off x="8794073" y="5859128"/>
            <a:ext cx="185980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n-lt"/>
              </a:rPr>
              <a:t>Chim gõ kiến</a:t>
            </a:r>
          </a:p>
        </p:txBody>
      </p:sp>
    </p:spTree>
    <p:extLst>
      <p:ext uri="{BB962C8B-B14F-4D97-AF65-F5344CB8AC3E}">
        <p14:creationId xmlns:p14="http://schemas.microsoft.com/office/powerpoint/2010/main" val="5162050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32099E-6 L 0.60741 4.3209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32099E-6 L -0.60741 4.3209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93827E-6 L 0.60741 4.9382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93827E-6 L -0.60741 -4.93827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2" grpId="1" animBg="1"/>
      <p:bldP spid="23" grpId="0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48843A-283F-431A-A393-33AE52C526B8}"/>
              </a:ext>
            </a:extLst>
          </p:cNvPr>
          <p:cNvSpPr txBox="1"/>
          <p:nvPr/>
        </p:nvSpPr>
        <p:spPr>
          <a:xfrm>
            <a:off x="2102497" y="725829"/>
            <a:ext cx="811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7.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từ ngữ chỉ đặc điểm của một loài vật mà em yêu thích.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7A854C-6566-4BDE-A16D-60CA58946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1676737"/>
            <a:ext cx="8293396" cy="1764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72EFF5-5667-4117-91F1-2DAF1741A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3976331"/>
            <a:ext cx="8293397" cy="1750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D18AA1-0A7D-466E-BB9E-A327BC459AA0}"/>
              </a:ext>
            </a:extLst>
          </p:cNvPr>
          <p:cNvSpPr txBox="1"/>
          <p:nvPr/>
        </p:nvSpPr>
        <p:spPr>
          <a:xfrm>
            <a:off x="2373222" y="303199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Chích bông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4CD1E6-766A-4495-A21B-CFC56930D0EA}"/>
              </a:ext>
            </a:extLst>
          </p:cNvPr>
          <p:cNvSpPr txBox="1"/>
          <p:nvPr/>
        </p:nvSpPr>
        <p:spPr>
          <a:xfrm>
            <a:off x="5710317" y="3031993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Mèo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491222-FDFB-428B-B8AA-4012575ED1A3}"/>
              </a:ext>
            </a:extLst>
          </p:cNvPr>
          <p:cNvSpPr txBox="1"/>
          <p:nvPr/>
        </p:nvSpPr>
        <p:spPr>
          <a:xfrm>
            <a:off x="8158997" y="3031993"/>
            <a:ext cx="1573062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Chim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78CC797-857A-4E66-AC5C-AFC9A78796B4}"/>
              </a:ext>
            </a:extLst>
          </p:cNvPr>
          <p:cNvSpPr txBox="1"/>
          <p:nvPr/>
        </p:nvSpPr>
        <p:spPr>
          <a:xfrm>
            <a:off x="2885731" y="5286960"/>
            <a:ext cx="628697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Sóc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883902-F6FF-42CC-8D0E-92A08A6CA242}"/>
              </a:ext>
            </a:extLst>
          </p:cNvPr>
          <p:cNvSpPr txBox="1"/>
          <p:nvPr/>
        </p:nvSpPr>
        <p:spPr>
          <a:xfrm>
            <a:off x="5772836" y="5286960"/>
            <a:ext cx="64633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Thỏ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045E86-2CD5-45A7-A29D-25227919C64C}"/>
              </a:ext>
            </a:extLst>
          </p:cNvPr>
          <p:cNvSpPr txBox="1"/>
          <p:nvPr/>
        </p:nvSpPr>
        <p:spPr>
          <a:xfrm>
            <a:off x="8633584" y="5286960"/>
            <a:ext cx="62388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Nai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E947AC-4DEF-44BE-ACC4-3BF55282DC1A}"/>
              </a:ext>
            </a:extLst>
          </p:cNvPr>
          <p:cNvSpPr txBox="1"/>
          <p:nvPr/>
        </p:nvSpPr>
        <p:spPr>
          <a:xfrm>
            <a:off x="2056356" y="3453578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nhỏ xíu, đáng yêu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5D2011-D71F-45C3-B905-7CF3391331B2}"/>
              </a:ext>
            </a:extLst>
          </p:cNvPr>
          <p:cNvSpPr txBox="1"/>
          <p:nvPr/>
        </p:nvSpPr>
        <p:spPr>
          <a:xfrm>
            <a:off x="4730086" y="3453578"/>
            <a:ext cx="273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dễ thương, xinh xắn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15669E-E465-4ED7-8A04-DF00806F03B2}"/>
              </a:ext>
            </a:extLst>
          </p:cNvPr>
          <p:cNvSpPr txBox="1"/>
          <p:nvPr/>
        </p:nvSpPr>
        <p:spPr>
          <a:xfrm>
            <a:off x="7636329" y="3453578"/>
            <a:ext cx="251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lộng lẫy, đẹp tuyệt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C94259-410E-4295-B76E-00249C62B452}"/>
              </a:ext>
            </a:extLst>
          </p:cNvPr>
          <p:cNvSpPr txBox="1"/>
          <p:nvPr/>
        </p:nvSpPr>
        <p:spPr>
          <a:xfrm>
            <a:off x="1900069" y="5740161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nhanh nhẹn, nhỏ bé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E9923A-6CAE-434F-A0A3-E50D83B1E721}"/>
              </a:ext>
            </a:extLst>
          </p:cNvPr>
          <p:cNvSpPr txBox="1"/>
          <p:nvPr/>
        </p:nvSpPr>
        <p:spPr>
          <a:xfrm>
            <a:off x="4565782" y="5740161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nhút nhát, chạy nhanh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EFD217-E046-4C89-B01C-A06DF4CF1B64}"/>
              </a:ext>
            </a:extLst>
          </p:cNvPr>
          <p:cNvSpPr txBox="1"/>
          <p:nvPr/>
        </p:nvSpPr>
        <p:spPr>
          <a:xfrm>
            <a:off x="7523323" y="5740161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hiền lành, ngơ ngác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D18AA1-0A7D-466E-BB9E-A327BC459AA0}"/>
              </a:ext>
            </a:extLst>
          </p:cNvPr>
          <p:cNvSpPr txBox="1"/>
          <p:nvPr/>
        </p:nvSpPr>
        <p:spPr>
          <a:xfrm>
            <a:off x="2373222" y="301195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Chích bông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4CD1E6-766A-4495-A21B-CFC56930D0EA}"/>
              </a:ext>
            </a:extLst>
          </p:cNvPr>
          <p:cNvSpPr txBox="1"/>
          <p:nvPr/>
        </p:nvSpPr>
        <p:spPr>
          <a:xfrm>
            <a:off x="5739669" y="3011953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Mèo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D18AA1-0A7D-466E-BB9E-A327BC459AA0}"/>
              </a:ext>
            </a:extLst>
          </p:cNvPr>
          <p:cNvSpPr txBox="1"/>
          <p:nvPr/>
        </p:nvSpPr>
        <p:spPr>
          <a:xfrm>
            <a:off x="2402574" y="299191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Chích bông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5491222-FDFB-428B-B8AA-4012575ED1A3}"/>
              </a:ext>
            </a:extLst>
          </p:cNvPr>
          <p:cNvSpPr txBox="1"/>
          <p:nvPr/>
        </p:nvSpPr>
        <p:spPr>
          <a:xfrm>
            <a:off x="8158997" y="3000377"/>
            <a:ext cx="1573062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Chim công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34CD1E6-766A-4495-A21B-CFC56930D0EA}"/>
              </a:ext>
            </a:extLst>
          </p:cNvPr>
          <p:cNvSpPr txBox="1"/>
          <p:nvPr/>
        </p:nvSpPr>
        <p:spPr>
          <a:xfrm>
            <a:off x="5739669" y="2980337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Mèo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4D18AA1-0A7D-466E-BB9E-A327BC459AA0}"/>
              </a:ext>
            </a:extLst>
          </p:cNvPr>
          <p:cNvSpPr txBox="1"/>
          <p:nvPr/>
        </p:nvSpPr>
        <p:spPr>
          <a:xfrm>
            <a:off x="2402574" y="2960297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Chích bông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8CC797-857A-4E66-AC5C-AFC9A78796B4}"/>
              </a:ext>
            </a:extLst>
          </p:cNvPr>
          <p:cNvSpPr txBox="1"/>
          <p:nvPr/>
        </p:nvSpPr>
        <p:spPr>
          <a:xfrm>
            <a:off x="2867688" y="5318576"/>
            <a:ext cx="62869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Sóc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491222-FDFB-428B-B8AA-4012575ED1A3}"/>
              </a:ext>
            </a:extLst>
          </p:cNvPr>
          <p:cNvSpPr txBox="1"/>
          <p:nvPr/>
        </p:nvSpPr>
        <p:spPr>
          <a:xfrm>
            <a:off x="8140954" y="3031993"/>
            <a:ext cx="157306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Chim công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34CD1E6-766A-4495-A21B-CFC56930D0EA}"/>
              </a:ext>
            </a:extLst>
          </p:cNvPr>
          <p:cNvSpPr txBox="1"/>
          <p:nvPr/>
        </p:nvSpPr>
        <p:spPr>
          <a:xfrm>
            <a:off x="5721626" y="3011953"/>
            <a:ext cx="77136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Mèo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4D18AA1-0A7D-466E-BB9E-A327BC459AA0}"/>
              </a:ext>
            </a:extLst>
          </p:cNvPr>
          <p:cNvSpPr txBox="1"/>
          <p:nvPr/>
        </p:nvSpPr>
        <p:spPr>
          <a:xfrm>
            <a:off x="2384531" y="2991913"/>
            <a:ext cx="16537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Chích bông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4318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A71991-F5D9-40C0-8095-E27CB562B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247" y="1175304"/>
            <a:ext cx="2946344" cy="236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F212B5-149B-4AF6-A884-D6EA38D3032D}"/>
              </a:ext>
            </a:extLst>
          </p:cNvPr>
          <p:cNvSpPr txBox="1"/>
          <p:nvPr/>
        </p:nvSpPr>
        <p:spPr>
          <a:xfrm>
            <a:off x="2133246" y="306449"/>
            <a:ext cx="80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8. Hỏi đáp về đặc điểm của một số loài vật.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6B36EA-6277-4001-B063-2EC0B9AE5E24}"/>
              </a:ext>
            </a:extLst>
          </p:cNvPr>
          <p:cNvSpPr txBox="1"/>
          <p:nvPr/>
        </p:nvSpPr>
        <p:spPr>
          <a:xfrm>
            <a:off x="5160190" y="611552"/>
            <a:ext cx="4957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M: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Hỏi: - Gấu có thân hình như thế nào?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Đáp: </a:t>
            </a:r>
            <a:r>
              <a:rPr lang="vi-VN" sz="2400" dirty="0">
                <a:solidFill>
                  <a:srgbClr val="FF0000"/>
                </a:solidFill>
              </a:rPr>
              <a:t>- Gấu có thân hình to lớn.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Hỏi: - Gấu đi như thế nào?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Đáp: </a:t>
            </a:r>
            <a:r>
              <a:rPr lang="vi-VN" sz="2400" dirty="0">
                <a:solidFill>
                  <a:srgbClr val="FF0000"/>
                </a:solidFill>
              </a:rPr>
              <a:t>- Gấu đi lặc lè.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61A62B-FCFD-40DB-9E88-7690BD330C50}"/>
              </a:ext>
            </a:extLst>
          </p:cNvPr>
          <p:cNvSpPr txBox="1"/>
          <p:nvPr/>
        </p:nvSpPr>
        <p:spPr>
          <a:xfrm>
            <a:off x="2133247" y="3541421"/>
            <a:ext cx="80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9. Chọn </a:t>
            </a:r>
            <a:r>
              <a:rPr lang="vi-VN" sz="2400" b="1" i="1" dirty="0">
                <a:solidFill>
                  <a:schemeClr val="accent4">
                    <a:lumMod val="50000"/>
                  </a:schemeClr>
                </a:solidFill>
              </a:rPr>
              <a:t>dấu chấm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hoặc </a:t>
            </a:r>
            <a:r>
              <a:rPr lang="vi-VN" sz="2400" b="1" i="1" dirty="0">
                <a:solidFill>
                  <a:schemeClr val="accent4">
                    <a:lumMod val="50000"/>
                  </a:schemeClr>
                </a:solidFill>
              </a:rPr>
              <a:t>dấu phẩy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</a:rPr>
              <a:t>thay cho ô vuông.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F59799-E045-4687-AFB4-D5DDE0744D46}"/>
              </a:ext>
            </a:extLst>
          </p:cNvPr>
          <p:cNvSpPr txBox="1"/>
          <p:nvPr/>
        </p:nvSpPr>
        <p:spPr>
          <a:xfrm>
            <a:off x="2133247" y="3894134"/>
            <a:ext cx="78539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    Vào ngày hội, đồng bào các buôn xa  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,    </a:t>
            </a:r>
            <a:r>
              <a:rPr lang="vi-VN" sz="2400" dirty="0"/>
              <a:t>bản gần nườm nượp kéo về buôn Đôn 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. </a:t>
            </a:r>
            <a:r>
              <a:rPr lang="vi-VN" sz="2400" dirty="0">
                <a:solidFill>
                  <a:srgbClr val="FF0000"/>
                </a:solidFill>
              </a:rPr>
              <a:t>   </a:t>
            </a:r>
            <a:r>
              <a:rPr lang="vi-VN" sz="2400" dirty="0"/>
              <a:t>Tất cả đều đổ về trường đua voi.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    Khi lệnh xuất phát vang lên, voi cuốn vòi chạy trong tiếng reo hò của người xem cùng tiếng chiêng   </a:t>
            </a:r>
            <a:r>
              <a:rPr lang="vi-VN" sz="2400" b="1" dirty="0">
                <a:solidFill>
                  <a:srgbClr val="FF0000"/>
                </a:solidFill>
              </a:rPr>
              <a:t>,  </a:t>
            </a:r>
            <a:r>
              <a:rPr lang="vi-VN" sz="2400" b="1" dirty="0"/>
              <a:t>  </a:t>
            </a:r>
            <a:r>
              <a:rPr lang="vi-VN" sz="2400" dirty="0"/>
              <a:t>tiếng trống  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,    </a:t>
            </a:r>
            <a:r>
              <a:rPr lang="vi-VN" sz="2400" dirty="0"/>
              <a:t>tiếng khèn vang dậy.</a:t>
            </a:r>
          </a:p>
          <a:p>
            <a:pPr algn="r"/>
            <a:r>
              <a:rPr lang="en-US" sz="2400" dirty="0"/>
              <a:t>(</a:t>
            </a:r>
            <a:r>
              <a:rPr lang="en-US" sz="2400" i="1" dirty="0"/>
              <a:t>Theo </a:t>
            </a:r>
            <a:r>
              <a:rPr lang="en-US" sz="2400" dirty="0"/>
              <a:t>Ay Dun </a:t>
            </a:r>
            <a:r>
              <a:rPr lang="vi-VN" sz="2400" dirty="0"/>
              <a:t>và Lê Tấn)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3B4E19-D8A1-4309-9659-FD8783EC1B20}"/>
              </a:ext>
            </a:extLst>
          </p:cNvPr>
          <p:cNvGrpSpPr/>
          <p:nvPr/>
        </p:nvGrpSpPr>
        <p:grpSpPr>
          <a:xfrm>
            <a:off x="7464496" y="4074216"/>
            <a:ext cx="348977" cy="348977"/>
            <a:chOff x="7507111" y="2996098"/>
            <a:chExt cx="417689" cy="4176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B3464AA-86D7-4886-B221-4AB4A942CEE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D24F826-C538-4F6C-BD3B-8B49A095C57B}"/>
                </a:ext>
              </a:extLst>
            </p:cNvPr>
            <p:cNvCxnSpPr>
              <a:stCxn id="10" idx="0"/>
              <a:endCxn id="1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7E15FBB-81FF-483D-8269-B3AA9DC53D9E}"/>
                </a:ext>
              </a:extLst>
            </p:cNvPr>
            <p:cNvCxnSpPr>
              <a:stCxn id="10" idx="3"/>
              <a:endCxn id="1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74100B6E-4601-40CA-AE48-2F5CF179CBA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477BDD2-CA8B-40DD-BCCC-FBE1336A6B28}"/>
              </a:ext>
            </a:extLst>
          </p:cNvPr>
          <p:cNvGrpSpPr/>
          <p:nvPr/>
        </p:nvGrpSpPr>
        <p:grpSpPr>
          <a:xfrm>
            <a:off x="5160190" y="4583902"/>
            <a:ext cx="348977" cy="348977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EF496F0-4BA1-4E30-8821-C3C2F172556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15D5628-3A2C-48FA-A762-19DCBB340E33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2437537-E77D-468D-9713-BF9BB5458BCA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7B72569-E923-4919-81DA-F9721B0F557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2EC2D9-0494-4825-B34D-91AF2C00C59C}"/>
              </a:ext>
            </a:extLst>
          </p:cNvPr>
          <p:cNvGrpSpPr/>
          <p:nvPr/>
        </p:nvGrpSpPr>
        <p:grpSpPr>
          <a:xfrm>
            <a:off x="7666896" y="5676282"/>
            <a:ext cx="348977" cy="348977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92B2726-DE52-48D8-AA86-4A2FA3476D0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41DBD0C-0A32-410B-ACF7-037ED6D1B33B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D600B85-0094-4E1A-8644-B938A7BD5403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AC18B80-DF68-4572-89EF-0CACB64F26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AD77E8E-EF07-481B-BF9A-A9BFDCF73B5D}"/>
              </a:ext>
            </a:extLst>
          </p:cNvPr>
          <p:cNvGrpSpPr/>
          <p:nvPr/>
        </p:nvGrpSpPr>
        <p:grpSpPr>
          <a:xfrm>
            <a:off x="9725430" y="5763526"/>
            <a:ext cx="348977" cy="348977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9FC7E6D-A478-4A43-B7FB-B664B76113A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8175393-6D8A-4529-9D46-B946B203F0DA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F28DD7F-B419-46D7-8E55-53145C6A4E05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1130C27-6F5C-4A42-9A79-540F900AA3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4083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5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4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9" y="4960708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6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sp>
        <p:nvSpPr>
          <p:cNvPr id="14" name="文本框 42">
            <a:extLst>
              <a:ext uri="{FF2B5EF4-FFF2-40B4-BE49-F238E27FC236}">
                <a16:creationId xmlns:a16="http://schemas.microsoft.com/office/drawing/2014/main" xmlns="" id="{F02CD07B-98E7-4399-8DB2-6171A287E223}"/>
              </a:ext>
            </a:extLst>
          </p:cNvPr>
          <p:cNvSpPr txBox="1"/>
          <p:nvPr/>
        </p:nvSpPr>
        <p:spPr>
          <a:xfrm>
            <a:off x="4620453" y="813042"/>
            <a:ext cx="5520626" cy="198650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11500" dirty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altLang="zh-CN" sz="11500" dirty="0" smtClean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7, 8</a:t>
            </a:r>
            <a:endParaRPr lang="zh-CN" altLang="en-US" sz="11500" dirty="0">
              <a:ln>
                <a:solidFill>
                  <a:srgbClr val="C00000"/>
                </a:solidFill>
              </a:ln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656115" y="1603608"/>
            <a:ext cx="2561772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9"/>
              </a:rPr>
              <a:t>https://www.facebook.com/vuhong1972/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  <a:hlinkClick r:id="rId10"/>
              </a:rPr>
              <a:t>hongvu7219@gmail.com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081" y="4164550"/>
            <a:ext cx="1984561" cy="1984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8915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64FC4C-FF92-49A5-A781-FD37EAF0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815" y="303308"/>
            <a:ext cx="8374455" cy="6307469"/>
          </a:xfrm>
          <a:prstGeom prst="roundRect">
            <a:avLst>
              <a:gd name="adj" fmla="val 23219"/>
            </a:avLst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E76E4F-46A3-421C-AE4F-C2CCCEB2F1D1}"/>
              </a:ext>
            </a:extLst>
          </p:cNvPr>
          <p:cNvSpPr txBox="1"/>
          <p:nvPr/>
        </p:nvSpPr>
        <p:spPr>
          <a:xfrm>
            <a:off x="569517" y="254079"/>
            <a:ext cx="8065133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10. Nghe – </a:t>
            </a:r>
            <a:r>
              <a:rPr lang="en-US" sz="2133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endParaRPr lang="en-US" sz="2133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A2D565-DF26-4040-A566-BB55168232D7}"/>
              </a:ext>
            </a:extLst>
          </p:cNvPr>
          <p:cNvSpPr txBox="1"/>
          <p:nvPr/>
        </p:nvSpPr>
        <p:spPr>
          <a:xfrm>
            <a:off x="2822945" y="354631"/>
            <a:ext cx="52361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</a:rPr>
              <a:t>Tiếng gà mở cửa</a:t>
            </a:r>
          </a:p>
          <a:p>
            <a:pPr>
              <a:lnSpc>
                <a:spcPct val="120000"/>
              </a:lnSpc>
            </a:pPr>
            <a:r>
              <a:rPr lang="vi-VN" sz="2400" dirty="0" smtClean="0"/>
              <a:t>Em </a:t>
            </a:r>
            <a:r>
              <a:rPr lang="vi-VN" sz="2400" dirty="0"/>
              <a:t>bừng tỉnh dậy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Lắng nghe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vang bốn phía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gõ cửa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thổi bừng bếp lửa.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Mở cửa! Mở cửa!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lảnh lói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Nhuộm đỏ vầng đông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rung khóm hồng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Tiếng gà chín tươi chùm ớt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Giọt sương mai nhảy nhót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Ngọn tre lên vút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Trời xanh trong.</a:t>
            </a:r>
          </a:p>
          <a:p>
            <a:pPr algn="r">
              <a:lnSpc>
                <a:spcPct val="120000"/>
              </a:lnSpc>
            </a:pPr>
            <a:r>
              <a:rPr lang="vi-VN" sz="2400" dirty="0"/>
              <a:t>(Định Hải)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7867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736</Words>
  <Application>Microsoft Office PowerPoint</Application>
  <PresentationFormat>Widescreen</PresentationFormat>
  <Paragraphs>112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UTM Cookies</vt:lpstr>
      <vt:lpstr>HP001 4 hàng</vt:lpstr>
      <vt:lpstr>Arial-Rounded</vt:lpstr>
      <vt:lpstr>Calibri</vt:lpstr>
      <vt:lpstr>思源黑体 CN Bold</vt:lpstr>
      <vt:lpstr>UTM Avo</vt:lpstr>
      <vt:lpstr>iCiel Cadena</vt:lpstr>
      <vt:lpstr>Office 主题​​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NANNY BOSS</cp:lastModifiedBy>
  <cp:revision>178</cp:revision>
  <dcterms:created xsi:type="dcterms:W3CDTF">2021-07-02T00:58:11Z</dcterms:created>
  <dcterms:modified xsi:type="dcterms:W3CDTF">2022-02-21T14:28:08Z</dcterms:modified>
</cp:coreProperties>
</file>