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6" r:id="rId5"/>
    <p:sldMasterId id="2147483708" r:id="rId6"/>
    <p:sldMasterId id="2147483720" r:id="rId7"/>
  </p:sldMasterIdLst>
  <p:notesMasterIdLst>
    <p:notesMasterId r:id="rId44"/>
  </p:notesMasterIdLst>
  <p:sldIdLst>
    <p:sldId id="260" r:id="rId8"/>
    <p:sldId id="267" r:id="rId9"/>
    <p:sldId id="273" r:id="rId10"/>
    <p:sldId id="274" r:id="rId11"/>
    <p:sldId id="275" r:id="rId12"/>
    <p:sldId id="276" r:id="rId13"/>
    <p:sldId id="277" r:id="rId14"/>
    <p:sldId id="278" r:id="rId15"/>
    <p:sldId id="279" r:id="rId16"/>
    <p:sldId id="270" r:id="rId17"/>
    <p:sldId id="271" r:id="rId18"/>
    <p:sldId id="298" r:id="rId19"/>
    <p:sldId id="256" r:id="rId20"/>
    <p:sldId id="280" r:id="rId21"/>
    <p:sldId id="281" r:id="rId22"/>
    <p:sldId id="264" r:id="rId23"/>
    <p:sldId id="265" r:id="rId24"/>
    <p:sldId id="282" r:id="rId25"/>
    <p:sldId id="283" r:id="rId26"/>
    <p:sldId id="285" r:id="rId27"/>
    <p:sldId id="286" r:id="rId28"/>
    <p:sldId id="288" r:id="rId29"/>
    <p:sldId id="287" r:id="rId30"/>
    <p:sldId id="289" r:id="rId31"/>
    <p:sldId id="290" r:id="rId32"/>
    <p:sldId id="269" r:id="rId33"/>
    <p:sldId id="291" r:id="rId34"/>
    <p:sldId id="292" r:id="rId35"/>
    <p:sldId id="293" r:id="rId36"/>
    <p:sldId id="294" r:id="rId37"/>
    <p:sldId id="295" r:id="rId38"/>
    <p:sldId id="262" r:id="rId39"/>
    <p:sldId id="296" r:id="rId40"/>
    <p:sldId id="297" r:id="rId41"/>
    <p:sldId id="261" r:id="rId42"/>
    <p:sldId id="257" r:id="rId43"/>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9E00"/>
    <a:srgbClr val="990099"/>
    <a:srgbClr val="FF6600"/>
    <a:srgbClr val="0000FF"/>
    <a:srgbClr val="0066FF"/>
    <a:srgbClr val="FF9900"/>
    <a:srgbClr val="00B800"/>
    <a:srgbClr val="00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69788E-09EB-4E48-94A9-2B78BD4E8F8C}" type="datetimeFigureOut">
              <a:rPr lang="en-US" smtClean="0"/>
              <a:t>4/18/2022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B4C6BE-8415-4B98-BB21-4BCD16E43401}" type="slidenum">
              <a:rPr lang="en-US" smtClean="0"/>
              <a:t>‹#›</a:t>
            </a:fld>
            <a:endParaRPr lang="en-US"/>
          </a:p>
        </p:txBody>
      </p:sp>
    </p:spTree>
    <p:extLst>
      <p:ext uri="{BB962C8B-B14F-4D97-AF65-F5344CB8AC3E}">
        <p14:creationId xmlns:p14="http://schemas.microsoft.com/office/powerpoint/2010/main" val="333368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a:t>
            </a:fld>
            <a:endParaRPr lang="en-US"/>
          </a:p>
        </p:txBody>
      </p:sp>
    </p:spTree>
    <p:extLst>
      <p:ext uri="{BB962C8B-B14F-4D97-AF65-F5344CB8AC3E}">
        <p14:creationId xmlns:p14="http://schemas.microsoft.com/office/powerpoint/2010/main" val="62704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10</a:t>
            </a:fld>
            <a:endParaRPr lang="en-US"/>
          </a:p>
        </p:txBody>
      </p:sp>
    </p:spTree>
    <p:extLst>
      <p:ext uri="{BB962C8B-B14F-4D97-AF65-F5344CB8AC3E}">
        <p14:creationId xmlns:p14="http://schemas.microsoft.com/office/powerpoint/2010/main" val="3388355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11</a:t>
            </a:fld>
            <a:endParaRPr lang="en-US"/>
          </a:p>
        </p:txBody>
      </p:sp>
    </p:spTree>
    <p:extLst>
      <p:ext uri="{BB962C8B-B14F-4D97-AF65-F5344CB8AC3E}">
        <p14:creationId xmlns:p14="http://schemas.microsoft.com/office/powerpoint/2010/main" val="3492366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12</a:t>
            </a:fld>
            <a:endParaRPr lang="en-US"/>
          </a:p>
        </p:txBody>
      </p:sp>
    </p:spTree>
    <p:extLst>
      <p:ext uri="{BB962C8B-B14F-4D97-AF65-F5344CB8AC3E}">
        <p14:creationId xmlns:p14="http://schemas.microsoft.com/office/powerpoint/2010/main" val="308636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13</a:t>
            </a:fld>
            <a:endParaRPr lang="en-US"/>
          </a:p>
        </p:txBody>
      </p:sp>
    </p:spTree>
    <p:extLst>
      <p:ext uri="{BB962C8B-B14F-4D97-AF65-F5344CB8AC3E}">
        <p14:creationId xmlns:p14="http://schemas.microsoft.com/office/powerpoint/2010/main" val="200822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16</a:t>
            </a:fld>
            <a:endParaRPr lang="en-US"/>
          </a:p>
        </p:txBody>
      </p:sp>
    </p:spTree>
    <p:extLst>
      <p:ext uri="{BB962C8B-B14F-4D97-AF65-F5344CB8AC3E}">
        <p14:creationId xmlns:p14="http://schemas.microsoft.com/office/powerpoint/2010/main" val="2436165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17</a:t>
            </a:fld>
            <a:endParaRPr lang="en-US"/>
          </a:p>
        </p:txBody>
      </p:sp>
    </p:spTree>
    <p:extLst>
      <p:ext uri="{BB962C8B-B14F-4D97-AF65-F5344CB8AC3E}">
        <p14:creationId xmlns:p14="http://schemas.microsoft.com/office/powerpoint/2010/main" val="3693245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a:t>
            </a:fld>
            <a:endParaRPr lang="en-US"/>
          </a:p>
        </p:txBody>
      </p:sp>
    </p:spTree>
    <p:extLst>
      <p:ext uri="{BB962C8B-B14F-4D97-AF65-F5344CB8AC3E}">
        <p14:creationId xmlns:p14="http://schemas.microsoft.com/office/powerpoint/2010/main" val="968822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20</a:t>
            </a:fld>
            <a:endParaRPr lang="en-US"/>
          </a:p>
        </p:txBody>
      </p:sp>
    </p:spTree>
    <p:extLst>
      <p:ext uri="{BB962C8B-B14F-4D97-AF65-F5344CB8AC3E}">
        <p14:creationId xmlns:p14="http://schemas.microsoft.com/office/powerpoint/2010/main" val="3103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21</a:t>
            </a:fld>
            <a:endParaRPr lang="en-US"/>
          </a:p>
        </p:txBody>
      </p:sp>
    </p:spTree>
    <p:extLst>
      <p:ext uri="{BB962C8B-B14F-4D97-AF65-F5344CB8AC3E}">
        <p14:creationId xmlns:p14="http://schemas.microsoft.com/office/powerpoint/2010/main" val="2836411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22</a:t>
            </a:fld>
            <a:endParaRPr lang="en-US"/>
          </a:p>
        </p:txBody>
      </p:sp>
    </p:spTree>
    <p:extLst>
      <p:ext uri="{BB962C8B-B14F-4D97-AF65-F5344CB8AC3E}">
        <p14:creationId xmlns:p14="http://schemas.microsoft.com/office/powerpoint/2010/main" val="1604171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23</a:t>
            </a:fld>
            <a:endParaRPr lang="en-US"/>
          </a:p>
        </p:txBody>
      </p:sp>
    </p:spTree>
    <p:extLst>
      <p:ext uri="{BB962C8B-B14F-4D97-AF65-F5344CB8AC3E}">
        <p14:creationId xmlns:p14="http://schemas.microsoft.com/office/powerpoint/2010/main" val="3911470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25</a:t>
            </a:fld>
            <a:endParaRPr lang="en-US"/>
          </a:p>
        </p:txBody>
      </p:sp>
    </p:spTree>
    <p:extLst>
      <p:ext uri="{BB962C8B-B14F-4D97-AF65-F5344CB8AC3E}">
        <p14:creationId xmlns:p14="http://schemas.microsoft.com/office/powerpoint/2010/main" val="1885406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26</a:t>
            </a:fld>
            <a:endParaRPr lang="en-US"/>
          </a:p>
        </p:txBody>
      </p:sp>
    </p:spTree>
    <p:extLst>
      <p:ext uri="{BB962C8B-B14F-4D97-AF65-F5344CB8AC3E}">
        <p14:creationId xmlns:p14="http://schemas.microsoft.com/office/powerpoint/2010/main" val="3768152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a:t>
            </a:fld>
            <a:endParaRPr lang="en-US"/>
          </a:p>
        </p:txBody>
      </p:sp>
    </p:spTree>
    <p:extLst>
      <p:ext uri="{BB962C8B-B14F-4D97-AF65-F5344CB8AC3E}">
        <p14:creationId xmlns:p14="http://schemas.microsoft.com/office/powerpoint/2010/main" val="1712095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32</a:t>
            </a:fld>
            <a:endParaRPr lang="en-US"/>
          </a:p>
        </p:txBody>
      </p:sp>
    </p:spTree>
    <p:extLst>
      <p:ext uri="{BB962C8B-B14F-4D97-AF65-F5344CB8AC3E}">
        <p14:creationId xmlns:p14="http://schemas.microsoft.com/office/powerpoint/2010/main" val="238686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33</a:t>
            </a:fld>
            <a:endParaRPr lang="en-US"/>
          </a:p>
        </p:txBody>
      </p:sp>
    </p:spTree>
    <p:extLst>
      <p:ext uri="{BB962C8B-B14F-4D97-AF65-F5344CB8AC3E}">
        <p14:creationId xmlns:p14="http://schemas.microsoft.com/office/powerpoint/2010/main" val="288001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34</a:t>
            </a:fld>
            <a:endParaRPr lang="en-US"/>
          </a:p>
        </p:txBody>
      </p:sp>
    </p:spTree>
    <p:extLst>
      <p:ext uri="{BB962C8B-B14F-4D97-AF65-F5344CB8AC3E}">
        <p14:creationId xmlns:p14="http://schemas.microsoft.com/office/powerpoint/2010/main" val="287169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35</a:t>
            </a:fld>
            <a:endParaRPr lang="en-US"/>
          </a:p>
        </p:txBody>
      </p:sp>
    </p:spTree>
    <p:extLst>
      <p:ext uri="{BB962C8B-B14F-4D97-AF65-F5344CB8AC3E}">
        <p14:creationId xmlns:p14="http://schemas.microsoft.com/office/powerpoint/2010/main" val="2293071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36</a:t>
            </a:fld>
            <a:endParaRPr lang="en-US"/>
          </a:p>
        </p:txBody>
      </p:sp>
    </p:spTree>
    <p:extLst>
      <p:ext uri="{BB962C8B-B14F-4D97-AF65-F5344CB8AC3E}">
        <p14:creationId xmlns:p14="http://schemas.microsoft.com/office/powerpoint/2010/main" val="378998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4</a:t>
            </a:fld>
            <a:endParaRPr lang="en-US"/>
          </a:p>
        </p:txBody>
      </p:sp>
    </p:spTree>
    <p:extLst>
      <p:ext uri="{BB962C8B-B14F-4D97-AF65-F5344CB8AC3E}">
        <p14:creationId xmlns:p14="http://schemas.microsoft.com/office/powerpoint/2010/main" val="281987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dirty="0" smtClean="0"/>
              <a:t> </a:t>
            </a:r>
            <a:r>
              <a:rPr lang="en-US" dirty="0" err="1" smtClean="0"/>
              <a:t>bấm</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mũi</a:t>
            </a:r>
            <a:r>
              <a:rPr lang="en-US" dirty="0" smtClean="0"/>
              <a:t> </a:t>
            </a:r>
            <a:r>
              <a:rPr lang="en-US" dirty="0" err="1" smtClean="0"/>
              <a:t>lên</a:t>
            </a:r>
            <a:r>
              <a:rPr lang="en-US" dirty="0" smtClean="0"/>
              <a:t> quay </a:t>
            </a:r>
            <a:r>
              <a:rPr lang="en-US" dirty="0" err="1" smtClean="0"/>
              <a:t>bên</a:t>
            </a:r>
            <a:r>
              <a:rPr lang="en-US" dirty="0" smtClean="0"/>
              <a:t> </a:t>
            </a:r>
            <a:r>
              <a:rPr lang="en-US" dirty="0" err="1" smtClean="0"/>
              <a:t>trái</a:t>
            </a:r>
            <a:r>
              <a:rPr lang="en-US" dirty="0" smtClean="0"/>
              <a:t> </a:t>
            </a:r>
            <a:r>
              <a:rPr lang="vi-VN" dirty="0" smtClean="0"/>
              <a:t>để</a:t>
            </a:r>
            <a:r>
              <a:rPr lang="en-US" dirty="0" smtClean="0"/>
              <a:t> quay </a:t>
            </a:r>
            <a:r>
              <a:rPr lang="en-US" dirty="0" err="1" smtClean="0"/>
              <a:t>về</a:t>
            </a:r>
            <a:r>
              <a:rPr lang="en-US" dirty="0" smtClean="0"/>
              <a:t> </a:t>
            </a:r>
            <a:r>
              <a:rPr lang="en-US" dirty="0" err="1" smtClean="0"/>
              <a:t>giúp</a:t>
            </a:r>
            <a:r>
              <a:rPr lang="en-US" dirty="0" smtClean="0"/>
              <a:t> </a:t>
            </a:r>
            <a:r>
              <a:rPr lang="en-US" dirty="0" err="1" smtClean="0"/>
              <a:t>khỉ</a:t>
            </a:r>
            <a:r>
              <a:rPr lang="en-US" dirty="0" smtClean="0"/>
              <a:t> v</a:t>
            </a:r>
            <a:r>
              <a:rPr lang="vi-VN" dirty="0" smtClean="0"/>
              <a:t>ượ</a:t>
            </a:r>
            <a:r>
              <a:rPr lang="en-US" dirty="0" smtClean="0"/>
              <a:t>t </a:t>
            </a:r>
            <a:r>
              <a:rPr lang="en-US" dirty="0" err="1" smtClean="0"/>
              <a:t>ch</a:t>
            </a:r>
            <a:r>
              <a:rPr lang="vi-VN" dirty="0" smtClean="0"/>
              <a:t>ướn</a:t>
            </a:r>
            <a:r>
              <a:rPr lang="en-US" dirty="0" smtClean="0"/>
              <a:t>g </a:t>
            </a:r>
            <a:r>
              <a:rPr lang="en-US" dirty="0" err="1" smtClean="0"/>
              <a:t>ngại</a:t>
            </a:r>
            <a:r>
              <a:rPr lang="en-US" dirty="0" smtClean="0"/>
              <a:t> </a:t>
            </a:r>
            <a:r>
              <a:rPr lang="en-US" dirty="0" err="1" smtClean="0"/>
              <a:t>vật</a:t>
            </a:r>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5</a:t>
            </a:fld>
            <a:endParaRPr lang="en-US"/>
          </a:p>
        </p:txBody>
      </p:sp>
    </p:spTree>
    <p:extLst>
      <p:ext uri="{BB962C8B-B14F-4D97-AF65-F5344CB8AC3E}">
        <p14:creationId xmlns:p14="http://schemas.microsoft.com/office/powerpoint/2010/main" val="316966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bấm</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mũi</a:t>
            </a:r>
            <a:r>
              <a:rPr lang="en-US" dirty="0" smtClean="0"/>
              <a:t> </a:t>
            </a:r>
            <a:r>
              <a:rPr lang="en-US" dirty="0" err="1" smtClean="0"/>
              <a:t>lên</a:t>
            </a:r>
            <a:r>
              <a:rPr lang="en-US" dirty="0" smtClean="0"/>
              <a:t> quay </a:t>
            </a:r>
            <a:r>
              <a:rPr lang="en-US" dirty="0" err="1" smtClean="0"/>
              <a:t>bên</a:t>
            </a:r>
            <a:r>
              <a:rPr lang="en-US" dirty="0" smtClean="0"/>
              <a:t> </a:t>
            </a:r>
            <a:r>
              <a:rPr lang="en-US" dirty="0" err="1" smtClean="0"/>
              <a:t>trái</a:t>
            </a:r>
            <a:r>
              <a:rPr lang="en-US" dirty="0" smtClean="0"/>
              <a:t> </a:t>
            </a:r>
            <a:r>
              <a:rPr lang="vi-VN" dirty="0" smtClean="0"/>
              <a:t>để</a:t>
            </a:r>
            <a:r>
              <a:rPr lang="en-US" dirty="0" smtClean="0"/>
              <a:t> quay </a:t>
            </a:r>
            <a:r>
              <a:rPr lang="en-US" dirty="0" err="1" smtClean="0"/>
              <a:t>về</a:t>
            </a:r>
            <a:r>
              <a:rPr lang="en-US" dirty="0" smtClean="0"/>
              <a:t> </a:t>
            </a:r>
            <a:r>
              <a:rPr lang="en-US" dirty="0" err="1" smtClean="0"/>
              <a:t>giúp</a:t>
            </a:r>
            <a:r>
              <a:rPr lang="en-US" dirty="0" smtClean="0"/>
              <a:t> </a:t>
            </a:r>
            <a:r>
              <a:rPr lang="en-US" dirty="0" err="1" smtClean="0"/>
              <a:t>khỉ</a:t>
            </a:r>
            <a:r>
              <a:rPr lang="en-US" dirty="0" smtClean="0"/>
              <a:t> v</a:t>
            </a:r>
            <a:r>
              <a:rPr lang="vi-VN" dirty="0" smtClean="0"/>
              <a:t>ượ</a:t>
            </a:r>
            <a:r>
              <a:rPr lang="en-US" dirty="0" smtClean="0"/>
              <a:t>t </a:t>
            </a:r>
            <a:r>
              <a:rPr lang="en-US" dirty="0" err="1" smtClean="0"/>
              <a:t>ch</a:t>
            </a:r>
            <a:r>
              <a:rPr lang="vi-VN" dirty="0" smtClean="0"/>
              <a:t>ướn</a:t>
            </a:r>
            <a:r>
              <a:rPr lang="en-US" dirty="0" smtClean="0"/>
              <a:t>g </a:t>
            </a:r>
            <a:r>
              <a:rPr lang="en-US" dirty="0" err="1" smtClean="0"/>
              <a:t>ngại</a:t>
            </a:r>
            <a:r>
              <a:rPr lang="en-US" dirty="0" smtClean="0"/>
              <a:t> </a:t>
            </a:r>
            <a:r>
              <a:rPr lang="en-US" dirty="0" err="1" smtClean="0"/>
              <a:t>vật</a:t>
            </a:r>
            <a:endParaRPr lang="en-US" dirty="0" smtClean="0"/>
          </a:p>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6</a:t>
            </a:fld>
            <a:endParaRPr lang="en-US"/>
          </a:p>
        </p:txBody>
      </p:sp>
    </p:spTree>
    <p:extLst>
      <p:ext uri="{BB962C8B-B14F-4D97-AF65-F5344CB8AC3E}">
        <p14:creationId xmlns:p14="http://schemas.microsoft.com/office/powerpoint/2010/main" val="66080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bấm</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mũi</a:t>
            </a:r>
            <a:r>
              <a:rPr lang="en-US" dirty="0" smtClean="0"/>
              <a:t> </a:t>
            </a:r>
            <a:r>
              <a:rPr lang="en-US" dirty="0" err="1" smtClean="0"/>
              <a:t>lên</a:t>
            </a:r>
            <a:r>
              <a:rPr lang="en-US" dirty="0" smtClean="0"/>
              <a:t> quay </a:t>
            </a:r>
            <a:r>
              <a:rPr lang="en-US" dirty="0" err="1" smtClean="0"/>
              <a:t>bên</a:t>
            </a:r>
            <a:r>
              <a:rPr lang="en-US" dirty="0" smtClean="0"/>
              <a:t> </a:t>
            </a:r>
            <a:r>
              <a:rPr lang="en-US" dirty="0" err="1" smtClean="0"/>
              <a:t>trái</a:t>
            </a:r>
            <a:r>
              <a:rPr lang="en-US" dirty="0" smtClean="0"/>
              <a:t> </a:t>
            </a:r>
            <a:r>
              <a:rPr lang="vi-VN" dirty="0" smtClean="0"/>
              <a:t>để</a:t>
            </a:r>
            <a:r>
              <a:rPr lang="en-US" dirty="0" smtClean="0"/>
              <a:t> quay </a:t>
            </a:r>
            <a:r>
              <a:rPr lang="en-US" dirty="0" err="1" smtClean="0"/>
              <a:t>về</a:t>
            </a:r>
            <a:r>
              <a:rPr lang="en-US" dirty="0" smtClean="0"/>
              <a:t> </a:t>
            </a:r>
            <a:r>
              <a:rPr lang="en-US" dirty="0" err="1" smtClean="0"/>
              <a:t>giúp</a:t>
            </a:r>
            <a:r>
              <a:rPr lang="en-US" dirty="0" smtClean="0"/>
              <a:t> </a:t>
            </a:r>
            <a:r>
              <a:rPr lang="en-US" dirty="0" err="1" smtClean="0"/>
              <a:t>khỉ</a:t>
            </a:r>
            <a:r>
              <a:rPr lang="en-US" dirty="0" smtClean="0"/>
              <a:t> v</a:t>
            </a:r>
            <a:r>
              <a:rPr lang="vi-VN" dirty="0" smtClean="0"/>
              <a:t>ượ</a:t>
            </a:r>
            <a:r>
              <a:rPr lang="en-US" dirty="0" smtClean="0"/>
              <a:t>t </a:t>
            </a:r>
            <a:r>
              <a:rPr lang="en-US" dirty="0" err="1" smtClean="0"/>
              <a:t>ch</a:t>
            </a:r>
            <a:r>
              <a:rPr lang="vi-VN" dirty="0" smtClean="0"/>
              <a:t>ướn</a:t>
            </a:r>
            <a:r>
              <a:rPr lang="en-US" dirty="0" smtClean="0"/>
              <a:t>g </a:t>
            </a:r>
            <a:r>
              <a:rPr lang="en-US" dirty="0" err="1" smtClean="0"/>
              <a:t>ngại</a:t>
            </a:r>
            <a:r>
              <a:rPr lang="en-US" dirty="0" smtClean="0"/>
              <a:t> </a:t>
            </a:r>
            <a:r>
              <a:rPr lang="en-US" dirty="0" err="1" smtClean="0"/>
              <a:t>vật</a:t>
            </a:r>
            <a:endParaRPr lang="en-US" dirty="0" smtClean="0"/>
          </a:p>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7</a:t>
            </a:fld>
            <a:endParaRPr lang="en-US"/>
          </a:p>
        </p:txBody>
      </p:sp>
    </p:spTree>
    <p:extLst>
      <p:ext uri="{BB962C8B-B14F-4D97-AF65-F5344CB8AC3E}">
        <p14:creationId xmlns:p14="http://schemas.microsoft.com/office/powerpoint/2010/main" val="630806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 </a:t>
            </a:r>
            <a:r>
              <a:rPr lang="en-US" dirty="0" err="1" smtClean="0"/>
              <a:t>Cô</a:t>
            </a:r>
            <a:r>
              <a:rPr lang="en-US" dirty="0" smtClean="0"/>
              <a:t> </a:t>
            </a:r>
            <a:r>
              <a:rPr lang="en-US" dirty="0" err="1" smtClean="0"/>
              <a:t>bấm</a:t>
            </a:r>
            <a:r>
              <a:rPr lang="en-US" dirty="0" smtClean="0"/>
              <a:t> </a:t>
            </a:r>
            <a:r>
              <a:rPr lang="en-US" dirty="0" err="1" smtClean="0"/>
              <a:t>chọn</a:t>
            </a:r>
            <a:r>
              <a:rPr lang="en-US" dirty="0" smtClean="0"/>
              <a:t> </a:t>
            </a:r>
            <a:r>
              <a:rPr lang="en-US" dirty="0" err="1" smtClean="0"/>
              <a:t>câu</a:t>
            </a:r>
            <a:r>
              <a:rPr lang="en-US" dirty="0" smtClean="0"/>
              <a:t> </a:t>
            </a:r>
            <a:r>
              <a:rPr lang="en-US" dirty="0" err="1" smtClean="0"/>
              <a:t>trả</a:t>
            </a:r>
            <a:r>
              <a:rPr lang="en-US" dirty="0" smtClean="0"/>
              <a:t> </a:t>
            </a:r>
            <a:r>
              <a:rPr lang="en-US" dirty="0" err="1" smtClean="0"/>
              <a:t>lời</a:t>
            </a:r>
            <a:r>
              <a:rPr lang="en-US" dirty="0" smtClean="0"/>
              <a:t> </a:t>
            </a:r>
            <a:r>
              <a:rPr lang="en-US" dirty="0" err="1" smtClean="0"/>
              <a:t>sau</a:t>
            </a:r>
            <a:r>
              <a:rPr lang="en-US" dirty="0" smtClean="0"/>
              <a:t> </a:t>
            </a:r>
            <a:r>
              <a:rPr lang="vi-VN" dirty="0" smtClean="0"/>
              <a:t>đó</a:t>
            </a:r>
            <a:r>
              <a:rPr lang="en-US" dirty="0" smtClean="0"/>
              <a:t> </a:t>
            </a:r>
            <a:r>
              <a:rPr lang="en-US" dirty="0" err="1" smtClean="0"/>
              <a:t>bấm</a:t>
            </a:r>
            <a:r>
              <a:rPr lang="en-US" dirty="0" smtClean="0"/>
              <a:t> </a:t>
            </a:r>
            <a:r>
              <a:rPr lang="en-US" dirty="0" err="1" smtClean="0"/>
              <a:t>mũi</a:t>
            </a:r>
            <a:r>
              <a:rPr lang="en-US" dirty="0" smtClean="0"/>
              <a:t> </a:t>
            </a:r>
            <a:r>
              <a:rPr lang="en-US" dirty="0" err="1" smtClean="0"/>
              <a:t>lên</a:t>
            </a:r>
            <a:r>
              <a:rPr lang="en-US" dirty="0" smtClean="0"/>
              <a:t> quay </a:t>
            </a:r>
            <a:r>
              <a:rPr lang="en-US" dirty="0" err="1" smtClean="0"/>
              <a:t>bên</a:t>
            </a:r>
            <a:r>
              <a:rPr lang="en-US" dirty="0" smtClean="0"/>
              <a:t> </a:t>
            </a:r>
            <a:r>
              <a:rPr lang="en-US" dirty="0" err="1" smtClean="0"/>
              <a:t>trái</a:t>
            </a:r>
            <a:r>
              <a:rPr lang="en-US" dirty="0" smtClean="0"/>
              <a:t> </a:t>
            </a:r>
            <a:r>
              <a:rPr lang="vi-VN" dirty="0" smtClean="0"/>
              <a:t>để</a:t>
            </a:r>
            <a:r>
              <a:rPr lang="en-US" dirty="0" smtClean="0"/>
              <a:t> quay </a:t>
            </a:r>
            <a:r>
              <a:rPr lang="en-US" dirty="0" err="1" smtClean="0"/>
              <a:t>về</a:t>
            </a:r>
            <a:r>
              <a:rPr lang="en-US" dirty="0" smtClean="0"/>
              <a:t> </a:t>
            </a:r>
            <a:r>
              <a:rPr lang="en-US" dirty="0" err="1" smtClean="0"/>
              <a:t>giúp</a:t>
            </a:r>
            <a:r>
              <a:rPr lang="en-US" dirty="0" smtClean="0"/>
              <a:t> </a:t>
            </a:r>
            <a:r>
              <a:rPr lang="en-US" dirty="0" err="1" smtClean="0"/>
              <a:t>khỉ</a:t>
            </a:r>
            <a:r>
              <a:rPr lang="en-US" dirty="0" smtClean="0"/>
              <a:t> v</a:t>
            </a:r>
            <a:r>
              <a:rPr lang="vi-VN" dirty="0" smtClean="0"/>
              <a:t>ượ</a:t>
            </a:r>
            <a:r>
              <a:rPr lang="en-US" dirty="0" smtClean="0"/>
              <a:t>t </a:t>
            </a:r>
            <a:r>
              <a:rPr lang="en-US" dirty="0" err="1" smtClean="0"/>
              <a:t>ch</a:t>
            </a:r>
            <a:r>
              <a:rPr lang="vi-VN" dirty="0" smtClean="0"/>
              <a:t>ướn</a:t>
            </a:r>
            <a:r>
              <a:rPr lang="en-US" dirty="0" smtClean="0"/>
              <a:t>g </a:t>
            </a:r>
            <a:r>
              <a:rPr lang="en-US" dirty="0" err="1" smtClean="0"/>
              <a:t>ngại</a:t>
            </a:r>
            <a:r>
              <a:rPr lang="en-US" dirty="0" smtClean="0"/>
              <a:t> </a:t>
            </a:r>
            <a:r>
              <a:rPr lang="en-US" dirty="0" err="1" smtClean="0"/>
              <a:t>vật</a:t>
            </a:r>
            <a:endParaRPr lang="en-US" dirty="0" smtClean="0"/>
          </a:p>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8</a:t>
            </a:fld>
            <a:endParaRPr lang="en-US"/>
          </a:p>
        </p:txBody>
      </p:sp>
    </p:spTree>
    <p:extLst>
      <p:ext uri="{BB962C8B-B14F-4D97-AF65-F5344CB8AC3E}">
        <p14:creationId xmlns:p14="http://schemas.microsoft.com/office/powerpoint/2010/main" val="38180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baseline="0" dirty="0" smtClean="0"/>
              <a:t>LH: FB Vũ Hồng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3587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984740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6666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AE095-ED59-4F73-9106-1068E85D1878}"/>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A51CB5F-0002-4225-B3AA-A8239C7DF501}"/>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C12E5C1-6B53-464B-974D-4C7BBB5624A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CF1A03-6F05-43E3-871F-2F668D411E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1EF58FF-F1B2-452B-9B7A-0D1B7A3B53C3}"/>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781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5E198-B4E2-4A53-A617-1A5BF99E4B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12B560-8DF8-4713-BDD5-E5D67F43826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174CF2-5295-48B4-9644-02AB17EDB39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9BA49EC-C40B-4094-9FFE-17E95E2A5D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81F4ADE-5F14-4A16-8B5E-B26A4B504244}"/>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27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ED7AC-E8B1-4BFC-8CF2-EA4BDCAEB760}"/>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9EE003A-F297-496D-A5F2-5410CEC5D24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691BA4-AB3F-46C4-9260-AA602DBA64CB}"/>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DCAC6B6-3886-44E8-AC44-516C533B5C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33BCFA1-B6E4-456F-9A4D-976DBAAEB506}"/>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40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DE8A2-CADF-4F09-8B53-74B1DEA50A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1F354B-4631-4154-A0D9-A05375CC59F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00387A1-5ABF-4017-971A-5FC4B787D03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934030-6C34-4C66-8C52-76C39B43C35D}"/>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ADE143E-D805-45ED-8A0E-1CAA8DEAE2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2473B01-2CD2-4861-8E17-8810F9551FF7}"/>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654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5178F-F8E8-48B6-B18C-8D4E123E1D09}"/>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4DA043B-AAF9-431A-879C-E22EAEE8EE4C}"/>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B0DE6C-ECBF-4720-92D6-96DCBDA222FF}"/>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F588650-8960-44AE-8534-53C32538C5E1}"/>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AB3E87-8E51-4898-AF02-294D62C8A87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DC265E4-34D8-4236-BB04-9A6099F6722F}"/>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7EE7D6D-AAAA-406B-B14B-0AB692E88D1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8516108-0125-4BB5-9D51-BE2ED857DEB9}"/>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13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FA70DB-AD6F-4ED3-83AE-D01DB46D88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509E0-CAC3-4E71-B260-5B3E5F8809FE}"/>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E75550E-E8FB-4A36-8B73-632C87384C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D91EC39-075E-4302-AF4B-9C6FEE8FC17B}"/>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540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E4CDFBE-0ACB-47E8-A721-EDF299B3B491}"/>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27739A5-57B6-486C-B3E5-4A7AB1A851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DF8C790-A8C5-4C7D-812C-2BA981BD341B}"/>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67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16F9-1117-4D18-8D62-6A32D79D1D7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B9C01A8-808F-42B6-A9BD-7D83CD4A3A91}"/>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C4170CE-4129-4585-9961-D1D3DBBB1E0B}"/>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4539A3-5E4B-41B6-803B-091E624DDD0A}"/>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5DE4F1D-CC41-4404-958D-A45406D8425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FCEE2C7-CEB7-415D-8D7F-07586E445BDF}"/>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2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09287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FA55-859A-4CFE-BDED-54D5138AE42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030AE55E-7DC8-4AED-9EF1-B67601448A8A}"/>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C5E288DC-7B95-425F-ACEC-3250E2A4013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DCD6D4-0DDA-4793-B947-317A5E2C1299}"/>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A16A89F-AFCB-4DC9-B56A-F71659B5240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55B856-FC33-4B89-9A5A-B0AC67AF5545}"/>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94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8CEC9D-9144-4CE0-B8F4-E467740FC2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C8D026-1F55-4244-BC3A-903B64ABDA0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0F18BF-F5FA-4E7D-9F77-102A515DE894}"/>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4EC38D4-62D4-4281-A8AD-C98ED5EE59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BB6204-E75E-408D-803B-73611E77C4CA}"/>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630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7A3F13-55D6-417F-9705-DA3EE57F4BB9}"/>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007DC24-6A8B-49F1-8309-D914401FF58F}"/>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017F7C-80C6-4C2E-BE23-CEBEF611A65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E037B9E-5F02-4A57-A47E-1B1575E7729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8894F92-5691-4665-ADC6-88B8F18DD059}"/>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70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8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01EC-B23E-44CE-B4BB-EC0462E3CC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8B03CAF-9779-40F4-90F1-B6CED1104E4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C8B441-7FB4-4AFD-A9BA-54823E6F0589}"/>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CBA883-1191-4BF5-954F-016115EE93A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623558-15B1-4A2F-894B-1B229E81FA69}"/>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27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7113-C623-4505-8E47-3541203142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82BD9-3FBC-4901-A39D-0BA755079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B9E36-B4F4-4DAB-9B83-B92D0BFB0442}"/>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A7ABD59-44A6-4453-9D56-50FCB0DED3C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F2556D2-2E31-4ACC-8A87-BC41C8BAFB4C}"/>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25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B7E7-4BEC-495C-9167-6BB7C1D51BF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67748D3-B0B0-4BD4-AEEC-27E96D32C6F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44C24-C64E-46D3-A765-995401142D9E}"/>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66F95E-633F-43C3-9E59-C7278509BA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9F29CE9-D8B3-4E02-860F-25C5A4FD0C49}"/>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07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B65E-643C-4AC0-BC85-94008A2FA5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3F24B-950F-4CB6-8265-B258E57186E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D871DB-7608-48F4-BBD9-0A847F0BA51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10763F-2239-4476-9C32-4DCD121F45FC}"/>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6763D6C-27ED-4E27-9BAF-7E7049093D0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097C2B9-B211-46F3-A1BC-DDE6133E6CAB}"/>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834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5AE6-DBE3-4332-A3AF-630208EE06D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6907-EF25-40D4-80BE-6903E438BC3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72234-8470-4C21-B446-C96090EBAE8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3F6AA2-EEE1-4A57-8FDF-F5CFF7264D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8D6D6-A5EE-46C2-B9F0-2CC597608B1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149FA7-587C-431F-9B59-D6489C3B98F9}"/>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545BCC0-D261-4BFA-82B6-647650C4CC3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72F4A3B-8E5E-4A8A-B8C2-F2C6116C3E34}"/>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33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CD2B-CAC0-427F-B9A9-C27D28231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453253-F4D2-4D4C-8E1A-147F3BC49B7F}"/>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9E25854-965D-46CC-B0B1-2970D6FF04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F2785F1-AF47-49B9-9B4A-CACCB48AFDE3}"/>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258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DED18-6544-4534-9D2D-266620AB2E85}"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54697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37B10-FABE-4D0F-AA0C-C91FCF48C35D}"/>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E467C2F-7A81-44C6-AC37-43C892FC927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3F0CF3C-71F0-4217-B7C9-137256CF894A}"/>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32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16DA-A802-49B0-AA7A-58835B5E47B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575B3DB-1684-43E2-80A2-361384B0667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F30650-B19E-4325-B17D-214F411E669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501CC58-DF54-4464-AD0B-9DD9F28BE3D4}"/>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5A23A99-ADE8-4A04-9C30-4EF7B37B0D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A865CEA-2034-48BA-8CDD-3C5ADDE981D6}"/>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70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38AC-F666-47EB-B28E-7D5E95D4136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E181EE-4001-4B3B-993D-11BEBF042FE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3A2D37-DAEC-4EE2-995C-BED29126556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56745E26-FAAC-4EB1-BA3D-51D8B7317E53}"/>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696F7A-FE1E-4361-9343-DB6EAF8AAE1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CE1A03-A2E6-4559-B4E1-21BC295C5A54}"/>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32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9467-F0C0-492B-B298-A2436BEAF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A74E7D-1CB3-460C-B137-65A4E18A6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70695-EB08-4C89-B82D-C75BB4193E3F}"/>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DA1A39-E208-4526-882C-E6976BCDCB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9E13A6-147A-4495-B02F-18726DF1837D}"/>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7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0DD62-C6A6-45E9-BF93-2F17EBA1637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2C1D4-B41E-4D59-9BAD-5DAEDDA7522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889FD-A7B4-4AEE-B98B-67E6851BF4FE}"/>
              </a:ext>
            </a:extLst>
          </p:cNvPr>
          <p:cNvSpPr>
            <a:spLocks noGrp="1"/>
          </p:cNvSpPr>
          <p:nvPr>
            <p:ph type="dt" sz="half" idx="10"/>
          </p:nvPr>
        </p:nvSpPr>
        <p:spPr/>
        <p:txBody>
          <a:bodyPr/>
          <a:lstStyle/>
          <a:p>
            <a:fld id="{B603E799-21F7-4026-B943-6C6E63835CEC}"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139558-1462-4AA5-B177-D7D3C27F03E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D451AE6-B477-4278-A189-384A694B9C46}"/>
              </a:ext>
            </a:extLst>
          </p:cNvPr>
          <p:cNvSpPr>
            <a:spLocks noGrp="1"/>
          </p:cNvSpPr>
          <p:nvPr>
            <p:ph type="sldNum" sz="quarter" idx="12"/>
          </p:nvPr>
        </p:nvSpPr>
        <p:spPr/>
        <p:txBody>
          <a:bodyPr/>
          <a:lstStyle/>
          <a:p>
            <a:fld id="{C3F9E8FF-7E6B-45B9-939F-5CFC32518A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26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2022/4/18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30896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98242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2022/4/18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95824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1654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90090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FDED18-6544-4534-9D2D-266620AB2E85}"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89912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2022/4/18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0102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24723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2022/4/18</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12457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17615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2022/4/18</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850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0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7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00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53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13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FDED18-6544-4534-9D2D-266620AB2E85}"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24190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4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061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9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4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28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45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4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965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52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95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DED18-6544-4534-9D2D-266620AB2E85}"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82446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60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11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013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023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85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21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50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034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02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67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DED18-6544-4534-9D2D-266620AB2E85}"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316317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956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447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46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53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38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53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04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21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62957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3624717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9FDED18-6544-4534-9D2D-266620AB2E85}" type="datetimeFigureOut">
              <a:rPr lang="en-US" smtClean="0"/>
              <a:t>4/18/2022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45F62B-8F5C-48BB-B3EA-9EFEAD98C2C3}" type="slidenum">
              <a:rPr lang="en-US" smtClean="0"/>
              <a:t>‹#›</a:t>
            </a:fld>
            <a:endParaRPr lang="en-US"/>
          </a:p>
        </p:txBody>
      </p:sp>
    </p:spTree>
    <p:extLst>
      <p:ext uri="{BB962C8B-B14F-4D97-AF65-F5344CB8AC3E}">
        <p14:creationId xmlns:p14="http://schemas.microsoft.com/office/powerpoint/2010/main" val="1095754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C254D3-B47D-438E-8A67-32CE4C4E4553}"/>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85A57F-25A2-40CA-B9CD-F4666CD8035C}"/>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456371-2D5D-4837-A62E-51DD46CC2C03}"/>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28BDAC4E-826E-4824-A920-0C6D9A0DB491}" type="datetimeFigureOut">
              <a:rPr lang="zh-CN" altLang="en-US" smtClean="0">
                <a:solidFill>
                  <a:prstClr val="black">
                    <a:tint val="75000"/>
                  </a:prstClr>
                </a:solidFill>
              </a:rPr>
              <a:pPr defTabSz="685783"/>
              <a:t>2022/4/18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3061CE1-E9B0-4F3E-87EA-63D64C206A92}"/>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7B761F4-7008-41DA-982A-98CD7902B7B8}"/>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F07C3D6F-AE9D-4319-BDE2-A908E86F872B}" type="slidenum">
              <a:rPr lang="zh-CN" altLang="en-US" smtClean="0">
                <a:solidFill>
                  <a:prstClr val="black">
                    <a:tint val="75000"/>
                  </a:prstClr>
                </a:solidFill>
              </a:rPr>
              <a:pPr defTabSz="685783"/>
              <a:t>‹#›</a:t>
            </a:fld>
            <a:endParaRPr lang="zh-CN" altLang="en-US">
              <a:solidFill>
                <a:prstClr val="black">
                  <a:tint val="75000"/>
                </a:prstClr>
              </a:solidFill>
            </a:endParaRPr>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9379" cy="51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312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14923-7772-4245-A9D3-BAAAB07D58F0}"/>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F343A0-9D88-4AD3-968B-98921C1D67E0}"/>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7857D-03D8-4D16-BD07-BEBBA5BBD480}"/>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603E799-21F7-4026-B943-6C6E63835CEC}" type="datetimeFigureOut">
              <a:rPr lang="en-US" smtClean="0">
                <a:solidFill>
                  <a:prstClr val="black">
                    <a:tint val="75000"/>
                  </a:prstClr>
                </a:solidFill>
              </a:rPr>
              <a:pPr defTabSz="685800"/>
              <a:t>4/18/2022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25E98A7-648A-4213-8959-D2B6ECB7A6C8}"/>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AF359A-0ADB-4A4D-8C9D-653159FB4E5B}"/>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C3F9E8FF-7E6B-45B9-939F-5CFC32518A2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73580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6859522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FBF7D17-DD2C-4E3B-9F38-362312C28FA1}"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3352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9FDED18-6544-4534-9D2D-266620AB2E85}" type="datetimeFigureOut">
              <a:rPr lang="en-US" smtClean="0">
                <a:solidFill>
                  <a:prstClr val="black">
                    <a:tint val="75000"/>
                  </a:prstClr>
                </a:solidFill>
              </a:rPr>
              <a:pPr/>
              <a:t>4/18/2022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45F62B-8F5C-48BB-B3EA-9EFEAD98C2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11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4/18/2022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458220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4.gif"/></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microsoft.com/office/2007/relationships/hdphoto" Target="../media/hdphoto7.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68.xml"/><Relationship Id="rId5" Type="http://schemas.microsoft.com/office/2007/relationships/hdphoto" Target="../media/hdphoto9.wdp"/><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8.xml"/><Relationship Id="rId5" Type="http://schemas.microsoft.com/office/2007/relationships/hdphoto" Target="../media/hdphoto9.wdp"/><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hyperlink" Target="https://www.facebook.com/nkpowerskills"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8.xml"/><Relationship Id="rId5" Type="http://schemas.microsoft.com/office/2007/relationships/hdphoto" Target="../media/hdphoto9.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image" Target="../media/image53.png"/><Relationship Id="rId5" Type="http://schemas.microsoft.com/office/2007/relationships/hdphoto" Target="../media/hdphoto9.wdp"/><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1.wdp"/><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slide" Target="slide7.xml"/><Relationship Id="rId18" Type="http://schemas.openxmlformats.org/officeDocument/2006/relationships/image" Target="../media/image13.gif"/><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2.gif"/><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hyperlink" Target="https://www.facebook.com/nkpowerskills" TargetMode="External"/><Relationship Id="rId11" Type="http://schemas.openxmlformats.org/officeDocument/2006/relationships/slide" Target="slide8.xml"/><Relationship Id="rId5" Type="http://schemas.openxmlformats.org/officeDocument/2006/relationships/image" Target="../media/image5.png"/><Relationship Id="rId15" Type="http://schemas.openxmlformats.org/officeDocument/2006/relationships/slide" Target="slide6.xml"/><Relationship Id="rId10" Type="http://schemas.openxmlformats.org/officeDocument/2006/relationships/image" Target="../media/image8.png"/><Relationship Id="rId19" Type="http://schemas.openxmlformats.org/officeDocument/2006/relationships/slide" Target="slide9.xml"/><Relationship Id="rId4" Type="http://schemas.openxmlformats.org/officeDocument/2006/relationships/image" Target="../media/image4.png"/><Relationship Id="rId9" Type="http://schemas.openxmlformats.org/officeDocument/2006/relationships/slide" Target="slide5.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4.png"/><Relationship Id="rId11" Type="http://schemas.openxmlformats.org/officeDocument/2006/relationships/image" Target="../media/image18.gif"/><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21.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18.gi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audio" Target="../media/audio3.wav"/><Relationship Id="rId9" Type="http://schemas.openxmlformats.org/officeDocument/2006/relationships/image" Target="../media/image18.gif"/></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689" cy="517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a:extLst>
              <a:ext uri="{FF2B5EF4-FFF2-40B4-BE49-F238E27FC236}">
                <a16:creationId xmlns:a16="http://schemas.microsoft.com/office/drawing/2014/main" id="{3AC3A7E9-DCBE-4D13-9F40-76A801244435}"/>
              </a:ext>
            </a:extLst>
          </p:cNvPr>
          <p:cNvSpPr/>
          <p:nvPr/>
        </p:nvSpPr>
        <p:spPr>
          <a:xfrm>
            <a:off x="422645" y="802211"/>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15" name="任意多边形: 形状 14">
            <a:extLst>
              <a:ext uri="{FF2B5EF4-FFF2-40B4-BE49-F238E27FC236}">
                <a16:creationId xmlns:a16="http://schemas.microsoft.com/office/drawing/2014/main" id="{EB756942-36F4-4DAF-A624-4883AB7DB9E8}"/>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a:solidFill>
                <a:prstClr val="white"/>
              </a:solidFill>
            </a:endParaRPr>
          </a:p>
        </p:txBody>
      </p:sp>
      <p:sp>
        <p:nvSpPr>
          <p:cNvPr id="4" name="矩形 3">
            <a:extLst>
              <a:ext uri="{FF2B5EF4-FFF2-40B4-BE49-F238E27FC236}">
                <a16:creationId xmlns:a16="http://schemas.microsoft.com/office/drawing/2014/main" id="{FAC6E35D-F89C-4A0B-BBAF-5CF1FBD0CAA9}"/>
              </a:ext>
            </a:extLst>
          </p:cNvPr>
          <p:cNvSpPr/>
          <p:nvPr/>
        </p:nvSpPr>
        <p:spPr>
          <a:xfrm>
            <a:off x="592767" y="1078110"/>
            <a:ext cx="7958470" cy="3325333"/>
          </a:xfrm>
          <a:prstGeom prst="rect">
            <a:avLst/>
          </a:prstGeom>
          <a:noFill/>
          <a:ln w="31750">
            <a:solidFill>
              <a:srgbClr val="B6E0A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latin typeface="思源黑体 CN Normal" panose="020B0400000000000000" pitchFamily="34" charset="-122"/>
              <a:ea typeface="思源黑体 CN Normal" panose="020B0400000000000000" pitchFamily="34" charset="-122"/>
            </a:endParaRPr>
          </a:p>
        </p:txBody>
      </p:sp>
      <p:sp>
        <p:nvSpPr>
          <p:cNvPr id="9" name="矩形 8">
            <a:extLst>
              <a:ext uri="{FF2B5EF4-FFF2-40B4-BE49-F238E27FC236}">
                <a16:creationId xmlns:a16="http://schemas.microsoft.com/office/drawing/2014/main" id="{696A7477-4721-4639-84A0-8FDBD8A57953}"/>
              </a:ext>
            </a:extLst>
          </p:cNvPr>
          <p:cNvSpPr/>
          <p:nvPr/>
        </p:nvSpPr>
        <p:spPr>
          <a:xfrm>
            <a:off x="1524000" y="4019550"/>
            <a:ext cx="1468224" cy="21600"/>
          </a:xfrm>
          <a:prstGeom prst="rect">
            <a:avLst/>
          </a:prstGeom>
          <a:solidFill>
            <a:srgbClr val="B6E0A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100">
              <a:solidFill>
                <a:prstClr val="black">
                  <a:lumMod val="75000"/>
                  <a:lumOff val="25000"/>
                </a:prstClr>
              </a:solidFill>
              <a:latin typeface="思源黑体 CN Normal" panose="020B0400000000000000" pitchFamily="34" charset="-122"/>
              <a:ea typeface="思源黑体 CN Normal" panose="020B0400000000000000" pitchFamily="34" charset="-122"/>
            </a:endParaRPr>
          </a:p>
        </p:txBody>
      </p:sp>
      <p:pic>
        <p:nvPicPr>
          <p:cNvPr id="3"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 t="5891" r="5710" b="2945"/>
          <a:stretch/>
        </p:blipFill>
        <p:spPr>
          <a:xfrm>
            <a:off x="4486940" y="285750"/>
            <a:ext cx="3692926" cy="3856911"/>
          </a:xfrm>
          <a:prstGeom prst="rect">
            <a:avLst/>
          </a:prstGeom>
        </p:spPr>
      </p:pic>
      <p:sp>
        <p:nvSpPr>
          <p:cNvPr id="12" name="TextBox 11"/>
          <p:cNvSpPr txBox="1"/>
          <p:nvPr/>
        </p:nvSpPr>
        <p:spPr>
          <a:xfrm>
            <a:off x="603400" y="1962150"/>
            <a:ext cx="3715145" cy="1915907"/>
          </a:xfrm>
          <a:prstGeom prst="rect">
            <a:avLst/>
          </a:prstGeom>
          <a:noFill/>
        </p:spPr>
        <p:txBody>
          <a:bodyPr wrap="square" lIns="68567" tIns="34289" rIns="68567" bIns="34289" rtlCol="0" anchor="ctr">
            <a:spAutoFit/>
          </a:bodyPr>
          <a:lstStyle/>
          <a:p>
            <a:pPr algn="ctr" defTabSz="685647"/>
            <a:r>
              <a:rPr lang="vi-VN" sz="40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 mừng các con đến với tiết học Tiếng Việt</a:t>
            </a:r>
          </a:p>
        </p:txBody>
      </p:sp>
    </p:spTree>
    <p:extLst>
      <p:ext uri="{BB962C8B-B14F-4D97-AF65-F5344CB8AC3E}">
        <p14:creationId xmlns:p14="http://schemas.microsoft.com/office/powerpoint/2010/main" val="143376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de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a:extLst>
              <a:ext uri="{FF2B5EF4-FFF2-40B4-BE49-F238E27FC236}">
                <a16:creationId xmlns:a16="http://schemas.microsoft.com/office/drawing/2014/main" id="{172B143D-94B3-4B51-9FF7-A2B2D36370FF}"/>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26" name="矩形 25">
            <a:extLst>
              <a:ext uri="{FF2B5EF4-FFF2-40B4-BE49-F238E27FC236}">
                <a16:creationId xmlns:a16="http://schemas.microsoft.com/office/drawing/2014/main" id="{1ACCA63B-A25E-45BD-8F53-50BD5EC23298}"/>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23" name="图片 22">
            <a:extLst>
              <a:ext uri="{FF2B5EF4-FFF2-40B4-BE49-F238E27FC236}">
                <a16:creationId xmlns:a16="http://schemas.microsoft.com/office/drawing/2014/main" id="{2E8EBAF0-CFF1-4455-A662-4EB9B77189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1" t="20465" r="7881" b="11628"/>
          <a:stretch/>
        </p:blipFill>
        <p:spPr>
          <a:xfrm>
            <a:off x="133278" y="28942"/>
            <a:ext cx="1015409" cy="768133"/>
          </a:xfrm>
          <a:prstGeom prst="rect">
            <a:avLst/>
          </a:prstGeom>
        </p:spPr>
      </p:pic>
      <p:pic>
        <p:nvPicPr>
          <p:cNvPr id="8" name="图片 7">
            <a:extLst>
              <a:ext uri="{FF2B5EF4-FFF2-40B4-BE49-F238E27FC236}">
                <a16:creationId xmlns:a16="http://schemas.microsoft.com/office/drawing/2014/main" id="{6C243ACB-7266-4BC4-B7A4-1B8DF3CF1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50" t="11639" r="7469" b="8400"/>
          <a:stretch/>
        </p:blipFill>
        <p:spPr>
          <a:xfrm flipH="1">
            <a:off x="4648200" y="1276350"/>
            <a:ext cx="4090270" cy="3524811"/>
          </a:xfrm>
          <a:prstGeom prst="rect">
            <a:avLst/>
          </a:prstGeom>
        </p:spPr>
      </p:pic>
      <p:sp>
        <p:nvSpPr>
          <p:cNvPr id="11" name="文本框 18">
            <a:extLst>
              <a:ext uri="{FF2B5EF4-FFF2-40B4-BE49-F238E27FC236}">
                <a16:creationId xmlns:a16="http://schemas.microsoft.com/office/drawing/2014/main" id="{FE7DFFF3-7FFE-47E9-9B6E-B37A3367B7A0}"/>
              </a:ext>
            </a:extLst>
          </p:cNvPr>
          <p:cNvSpPr txBox="1"/>
          <p:nvPr/>
        </p:nvSpPr>
        <p:spPr>
          <a:xfrm>
            <a:off x="1634078" y="1070492"/>
            <a:ext cx="2202389" cy="500135"/>
          </a:xfrm>
          <a:prstGeom prst="rect">
            <a:avLst/>
          </a:prstGeom>
          <a:noFill/>
        </p:spPr>
        <p:txBody>
          <a:bodyPr wrap="square" lIns="68543" tIns="34289" rIns="6854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2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15" name="TextBox 14"/>
          <p:cNvSpPr txBox="1"/>
          <p:nvPr/>
        </p:nvSpPr>
        <p:spPr>
          <a:xfrm>
            <a:off x="523767" y="1861314"/>
            <a:ext cx="4495800" cy="2234436"/>
          </a:xfrm>
          <a:prstGeom prst="rect">
            <a:avLst/>
          </a:prstGeom>
          <a:noFill/>
        </p:spPr>
        <p:txBody>
          <a:bodyPr wrap="square" lIns="91418" tIns="45709" rIns="91418" bIns="45709" rtlCol="0">
            <a:spAutoFit/>
          </a:bodyPr>
          <a:lstStyle/>
          <a:p>
            <a:pPr algn="ctr" fontAlgn="base">
              <a:lnSpc>
                <a:spcPct val="120000"/>
              </a:lnSpc>
              <a:spcBef>
                <a:spcPct val="0"/>
              </a:spcBef>
              <a:spcAft>
                <a:spcPct val="0"/>
              </a:spcAft>
            </a:pPr>
            <a:r>
              <a:rPr lang="en-US" altLang="zh-CN" sz="3600" dirty="0" err="1">
                <a:solidFill>
                  <a:srgbClr val="00B050"/>
                </a:solidFill>
                <a:latin typeface="Arial-Rounded" pitchFamily="34" charset="0"/>
                <a:ea typeface="SimSun" pitchFamily="2" charset="-122"/>
                <a:cs typeface="Arial-Rounded" pitchFamily="34" charset="0"/>
                <a:sym typeface="+mn-lt"/>
              </a:rPr>
              <a:t>Bài</a:t>
            </a:r>
            <a:r>
              <a:rPr lang="en-US" altLang="zh-CN" sz="3600" dirty="0">
                <a:solidFill>
                  <a:srgbClr val="00B050"/>
                </a:solidFill>
                <a:latin typeface="Arial-Rounded" pitchFamily="34" charset="0"/>
                <a:ea typeface="SimSun" pitchFamily="2" charset="-122"/>
                <a:cs typeface="Arial-Rounded" pitchFamily="34" charset="0"/>
                <a:sym typeface="+mn-lt"/>
              </a:rPr>
              <a:t> </a:t>
            </a:r>
            <a:r>
              <a:rPr lang="en-US" altLang="zh-CN" sz="3600" dirty="0" smtClean="0">
                <a:solidFill>
                  <a:srgbClr val="00B050"/>
                </a:solidFill>
                <a:latin typeface="Arial-Rounded" pitchFamily="34" charset="0"/>
                <a:ea typeface="SimSun" pitchFamily="2" charset="-122"/>
                <a:cs typeface="Arial-Rounded" pitchFamily="34" charset="0"/>
                <a:sym typeface="+mn-lt"/>
              </a:rPr>
              <a:t>21</a:t>
            </a:r>
            <a:endParaRPr lang="en-US" altLang="zh-CN" sz="700" dirty="0">
              <a:solidFill>
                <a:srgbClr val="00B05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4500" b="1" dirty="0" smtClean="0">
                <a:solidFill>
                  <a:srgbClr val="FF0000"/>
                </a:solidFill>
                <a:latin typeface="Arial-Rounded" pitchFamily="34" charset="0"/>
                <a:ea typeface="SimSun" pitchFamily="2" charset="-122"/>
                <a:cs typeface="Arial-Rounded" pitchFamily="34" charset="0"/>
                <a:sym typeface="+mn-lt"/>
              </a:rPr>
              <a:t>MAI AN TIÊM</a:t>
            </a:r>
          </a:p>
          <a:p>
            <a:pPr algn="ctr" fontAlgn="base">
              <a:lnSpc>
                <a:spcPct val="120000"/>
              </a:lnSpc>
              <a:spcBef>
                <a:spcPct val="0"/>
              </a:spcBef>
              <a:spcAft>
                <a:spcPct val="0"/>
              </a:spcAft>
            </a:pPr>
            <a:r>
              <a:rPr lang="en-US" altLang="zh-CN" sz="3600" b="1" i="1" dirty="0">
                <a:solidFill>
                  <a:srgbClr val="00CC00"/>
                </a:solidFill>
                <a:latin typeface="Arial-Rounded" pitchFamily="34" charset="0"/>
                <a:ea typeface="SimSun" pitchFamily="2" charset="-122"/>
                <a:cs typeface="Arial-Rounded" pitchFamily="34" charset="0"/>
                <a:sym typeface="+mn-lt"/>
              </a:rPr>
              <a:t>(</a:t>
            </a:r>
            <a:r>
              <a:rPr lang="en-US" altLang="zh-CN" sz="3600" b="1" i="1" dirty="0" err="1" smtClean="0">
                <a:solidFill>
                  <a:srgbClr val="00CC00"/>
                </a:solidFill>
                <a:latin typeface="Arial-Rounded" pitchFamily="34" charset="0"/>
                <a:ea typeface="SimSun" pitchFamily="2" charset="-122"/>
                <a:cs typeface="Arial-Rounded" pitchFamily="34" charset="0"/>
                <a:sym typeface="+mn-lt"/>
              </a:rPr>
              <a:t>Tiết</a:t>
            </a:r>
            <a:r>
              <a:rPr lang="en-US" altLang="zh-CN" sz="3600" b="1" i="1" dirty="0" smtClean="0">
                <a:solidFill>
                  <a:srgbClr val="00CC00"/>
                </a:solidFill>
                <a:latin typeface="Arial-Rounded" pitchFamily="34" charset="0"/>
                <a:ea typeface="SimSun" pitchFamily="2" charset="-122"/>
                <a:cs typeface="Arial-Rounded" pitchFamily="34" charset="0"/>
                <a:sym typeface="+mn-lt"/>
              </a:rPr>
              <a:t> 1,2)</a:t>
            </a:r>
            <a:endParaRPr lang="en-US" altLang="zh-CN" sz="3600" i="1" dirty="0">
              <a:solidFill>
                <a:srgbClr val="00CC0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383792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7" name="Rectangle 41">
            <a:extLst>
              <a:ext uri="{FF2B5EF4-FFF2-40B4-BE49-F238E27FC236}">
                <a16:creationId xmlns:a16="http://schemas.microsoft.com/office/drawing/2014/main" id="{8AC1515A-87AE-405E-8901-CA4B8F62AA47}"/>
              </a:ext>
            </a:extLst>
          </p:cNvPr>
          <p:cNvSpPr/>
          <p:nvPr/>
        </p:nvSpPr>
        <p:spPr>
          <a:xfrm>
            <a:off x="1905000" y="341060"/>
            <a:ext cx="7629850" cy="646163"/>
          </a:xfrm>
          <a:prstGeom prst="rect">
            <a:avLst/>
          </a:prstGeom>
        </p:spPr>
        <p:txBody>
          <a:bodyPr wrap="square">
            <a:spAutoFit/>
          </a:bodyPr>
          <a:lstStyle/>
          <a:p>
            <a:pPr defTabSz="914126"/>
            <a:r>
              <a:rPr lang="en-US" sz="3599" b="1" dirty="0">
                <a:solidFill>
                  <a:srgbClr val="0000FF"/>
                </a:solidFill>
                <a:latin typeface="Arial"/>
                <a:cs typeface="Times New Roman" pitchFamily="18" charset="0"/>
              </a:rPr>
              <a:t>YÊU CẦU CẦN ĐẠT</a:t>
            </a:r>
            <a:endParaRPr lang="vi-VN" sz="3599" b="1" dirty="0">
              <a:solidFill>
                <a:srgbClr val="0000FF"/>
              </a:solidFill>
              <a:latin typeface="Arial" panose="020B0604020202020204" pitchFamily="34" charset="0"/>
              <a:cs typeface="Times New Roman" pitchFamily="18" charset="0"/>
            </a:endParaRPr>
          </a:p>
        </p:txBody>
      </p:sp>
      <p:sp>
        <p:nvSpPr>
          <p:cNvPr id="9" name="Hình chữ nhật: Góc Tròn 2">
            <a:extLst>
              <a:ext uri="{FF2B5EF4-FFF2-40B4-BE49-F238E27FC236}">
                <a16:creationId xmlns:a16="http://schemas.microsoft.com/office/drawing/2014/main" id="{C80951C1-5E30-47CC-806F-235746522BFF}"/>
              </a:ext>
            </a:extLst>
          </p:cNvPr>
          <p:cNvSpPr/>
          <p:nvPr/>
        </p:nvSpPr>
        <p:spPr>
          <a:xfrm>
            <a:off x="837323" y="1189473"/>
            <a:ext cx="7408218" cy="1524208"/>
          </a:xfrm>
          <a:prstGeom prst="round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399" b="1" dirty="0" smtClean="0">
                <a:solidFill>
                  <a:srgbClr val="002060"/>
                </a:solidFill>
                <a:latin typeface="Times New Roman" panose="02020603050405020304" pitchFamily="18" charset="0"/>
                <a:cs typeface="Times New Roman" panose="02020603050405020304" pitchFamily="18" charset="0"/>
              </a:rPr>
              <a:t>1. Đọc đúng</a:t>
            </a:r>
            <a:r>
              <a:rPr lang="en-US" sz="2399" b="1" dirty="0">
                <a:solidFill>
                  <a:srgbClr val="002060"/>
                </a:solidFill>
                <a:latin typeface="Times New Roman" panose="02020603050405020304" pitchFamily="18" charset="0"/>
                <a:cs typeface="Times New Roman" panose="02020603050405020304" pitchFamily="18" charset="0"/>
              </a:rPr>
              <a:t> </a:t>
            </a:r>
            <a:r>
              <a:rPr lang="en-US" sz="2399" b="1" dirty="0" smtClean="0">
                <a:solidFill>
                  <a:srgbClr val="002060"/>
                </a:solidFill>
                <a:latin typeface="Times New Roman" panose="02020603050405020304" pitchFamily="18" charset="0"/>
                <a:cs typeface="Times New Roman" panose="02020603050405020304" pitchFamily="18" charset="0"/>
              </a:rPr>
              <a:t>các từ ngữ khó; đọc đúng lời của nhân vật; phân biệt lời người kể chuyện và lời nhân vật để đọc với ngữ điệu phù hợp trong câu chuyện </a:t>
            </a:r>
            <a:r>
              <a:rPr lang="en-US" sz="2399" b="1" i="1" dirty="0" smtClean="0">
                <a:solidFill>
                  <a:srgbClr val="002060"/>
                </a:solidFill>
                <a:latin typeface="Times New Roman" panose="02020603050405020304" pitchFamily="18" charset="0"/>
                <a:cs typeface="Times New Roman" panose="02020603050405020304" pitchFamily="18" charset="0"/>
              </a:rPr>
              <a:t>Mai An Tiêm.</a:t>
            </a:r>
            <a:endParaRPr lang="en-US" sz="2399" b="1" i="1" dirty="0">
              <a:solidFill>
                <a:srgbClr val="002060"/>
              </a:solidFill>
              <a:latin typeface="Times New Roman" panose="02020603050405020304" pitchFamily="18" charset="0"/>
              <a:cs typeface="Times New Roman" panose="02020603050405020304" pitchFamily="18" charset="0"/>
            </a:endParaRPr>
          </a:p>
        </p:txBody>
      </p:sp>
      <p:sp>
        <p:nvSpPr>
          <p:cNvPr id="10" name="Hình chữ nhật: Góc Tròn 3">
            <a:extLst>
              <a:ext uri="{FF2B5EF4-FFF2-40B4-BE49-F238E27FC236}">
                <a16:creationId xmlns:a16="http://schemas.microsoft.com/office/drawing/2014/main" id="{B4A57ACB-AC00-44D8-A227-E199238C3085}"/>
              </a:ext>
            </a:extLst>
          </p:cNvPr>
          <p:cNvSpPr/>
          <p:nvPr/>
        </p:nvSpPr>
        <p:spPr>
          <a:xfrm>
            <a:off x="919636" y="2952750"/>
            <a:ext cx="7325905" cy="133057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2399" b="1" dirty="0" smtClean="0">
                <a:solidFill>
                  <a:srgbClr val="002060"/>
                </a:solidFill>
                <a:latin typeface="Times New Roman" panose="02020603050405020304" pitchFamily="18" charset="0"/>
              </a:rPr>
              <a:t>2. Hiểu được về nguồn gốc một loại cây trái quen thuộc. Trả lời các câu hỏi có liên quan đến nội dung câu chuyện </a:t>
            </a:r>
            <a:r>
              <a:rPr lang="en-US" sz="2399" b="1" i="1" dirty="0" smtClean="0">
                <a:solidFill>
                  <a:srgbClr val="002060"/>
                </a:solidFill>
                <a:latin typeface="Times New Roman" panose="02020603050405020304" pitchFamily="18" charset="0"/>
              </a:rPr>
              <a:t>Mai An Tiêm. </a:t>
            </a:r>
            <a:endParaRPr lang="en-US" sz="2399" b="1" i="1" dirty="0">
              <a:solidFill>
                <a:srgbClr val="002060"/>
              </a:solidFill>
              <a:latin typeface="Arial"/>
            </a:endParaRPr>
          </a:p>
        </p:txBody>
      </p:sp>
    </p:spTree>
    <p:extLst>
      <p:ext uri="{BB962C8B-B14F-4D97-AF65-F5344CB8AC3E}">
        <p14:creationId xmlns:p14="http://schemas.microsoft.com/office/powerpoint/2010/main" val="267349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8" name="图片 7">
            <a:extLst>
              <a:ext uri="{FF2B5EF4-FFF2-40B4-BE49-F238E27FC236}">
                <a16:creationId xmlns:a16="http://schemas.microsoft.com/office/drawing/2014/main" id="{E6495AAA-6EC1-42A8-A6CC-353B9B86CF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7" t="4030" r="15788" b="2016"/>
          <a:stretch/>
        </p:blipFill>
        <p:spPr>
          <a:xfrm>
            <a:off x="914400" y="508648"/>
            <a:ext cx="3200400" cy="3871144"/>
          </a:xfrm>
          <a:prstGeom prst="rect">
            <a:avLst/>
          </a:prstGeom>
        </p:spPr>
      </p:pic>
      <p:sp>
        <p:nvSpPr>
          <p:cNvPr id="16" name="TextBox 15">
            <a:extLst>
              <a:ext uri="{FF2B5EF4-FFF2-40B4-BE49-F238E27FC236}">
                <a16:creationId xmlns:a16="http://schemas.microsoft.com/office/drawing/2014/main" id="{7048564E-8A95-4665-8411-626122B902A1}"/>
              </a:ext>
            </a:extLst>
          </p:cNvPr>
          <p:cNvSpPr txBox="1"/>
          <p:nvPr/>
        </p:nvSpPr>
        <p:spPr>
          <a:xfrm>
            <a:off x="4901609" y="1883104"/>
            <a:ext cx="2962152" cy="1377296"/>
          </a:xfrm>
          <a:prstGeom prst="rect">
            <a:avLst/>
          </a:prstGeom>
          <a:noFill/>
        </p:spPr>
        <p:txBody>
          <a:bodyPr wrap="square" lIns="68553" tIns="34286" rIns="68553" bIns="34286" rtlCol="0">
            <a:spAutoFit/>
          </a:bodyPr>
          <a:lstStyle/>
          <a:p>
            <a:pPr algn="ctr" defTabSz="342569"/>
            <a:r>
              <a:rPr lang="en-US" sz="8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8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8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3766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07" y="502046"/>
            <a:ext cx="2061793" cy="477025"/>
          </a:xfrm>
          <a:prstGeom prst="rect">
            <a:avLst/>
          </a:prstGeom>
          <a:noFill/>
        </p:spPr>
        <p:txBody>
          <a:bodyPr wrap="square" lIns="91392" tIns="45696" rIns="91392" bIns="45696" rtlCol="0">
            <a:spAutoFit/>
          </a:bodyPr>
          <a:lstStyle/>
          <a:p>
            <a:pPr defTabSz="913860"/>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đố</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438400" y="947976"/>
            <a:ext cx="4572000" cy="861774"/>
          </a:xfrm>
          <a:prstGeom prst="rect">
            <a:avLst/>
          </a:prstGeom>
        </p:spPr>
        <p:txBody>
          <a:bodyPr>
            <a:spAutoFit/>
          </a:bodyPr>
          <a:lstStyle/>
          <a:p>
            <a:pPr algn="ct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Vỏ xanh, ruột đỏ, hạt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đen</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Hoa vàng, lá biếc, đố em quả gì</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00" name="Picture 4" descr="Animated Watermelon GIFs | Teno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7618" y="2590953"/>
            <a:ext cx="3631112" cy="24134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119" y="2647950"/>
            <a:ext cx="3065941" cy="229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505200" y="1962150"/>
            <a:ext cx="2133600" cy="509826"/>
          </a:xfrm>
          <a:prstGeom prst="roundRect">
            <a:avLst/>
          </a:prstGeom>
          <a:solidFill>
            <a:srgbClr val="BCFF9B"/>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hấu</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185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500"/>
                                        <p:tgtEl>
                                          <p:spTgt spid="410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79"/>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nay</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155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80"/>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p:cNvGrpSpPr/>
          <p:nvPr/>
        </p:nvGrpSpPr>
        <p:grpSpPr>
          <a:xfrm>
            <a:off x="6857999" y="14590"/>
            <a:ext cx="2286000" cy="423560"/>
            <a:chOff x="6809417" y="-44188"/>
            <a:chExt cx="2134768" cy="423560"/>
          </a:xfrm>
        </p:grpSpPr>
        <p:sp>
          <p:nvSpPr>
            <p:cNvPr id="10" name="Rounded Rectangle 9"/>
            <p:cNvSpPr/>
            <p:nvPr/>
          </p:nvSpPr>
          <p:spPr>
            <a:xfrm>
              <a:off x="7378689" y="74572"/>
              <a:ext cx="1565496"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6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4" name="Straight Connector 13">
            <a:extLst/>
          </p:cNvPr>
          <p:cNvCxnSpPr>
            <a:cxnSpLocks/>
          </p:cNvCxnSpPr>
          <p:nvPr/>
        </p:nvCxnSpPr>
        <p:spPr>
          <a:xfrm>
            <a:off x="4144103" y="1123950"/>
            <a:ext cx="9612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662291" y="1428750"/>
            <a:ext cx="8617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5410200" y="2952750"/>
            <a:ext cx="9950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a:off x="7234631" y="1712034"/>
            <a:ext cx="7663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21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983A1CAE-BD1B-498F-A2CC-EBB41ADFF55C}"/>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20C0151F-F0A6-4CFC-A7FA-FAF3F7BB315A}"/>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pic>
        <p:nvPicPr>
          <p:cNvPr id="3" name="图片 2">
            <a:extLst>
              <a:ext uri="{FF2B5EF4-FFF2-40B4-BE49-F238E27FC236}">
                <a16:creationId xmlns:a16="http://schemas.microsoft.com/office/drawing/2014/main" id="{6093126F-8D13-4881-8D85-091F7C44D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31" t="7703" r="19186" b="10669"/>
          <a:stretch/>
        </p:blipFill>
        <p:spPr>
          <a:xfrm>
            <a:off x="5470291" y="330589"/>
            <a:ext cx="3310208" cy="4482320"/>
          </a:xfrm>
          <a:prstGeom prst="rect">
            <a:avLst/>
          </a:prstGeom>
        </p:spPr>
      </p:pic>
      <p:sp>
        <p:nvSpPr>
          <p:cNvPr id="13" name="矩形 54">
            <a:extLst>
              <a:ext uri="{FF2B5EF4-FFF2-40B4-BE49-F238E27FC236}">
                <a16:creationId xmlns:a16="http://schemas.microsoft.com/office/drawing/2014/main" id="{CC9991EC-7565-4A8B-8AEA-548651031DEC}"/>
              </a:ext>
            </a:extLst>
          </p:cNvPr>
          <p:cNvSpPr>
            <a:spLocks noChangeArrowheads="1"/>
          </p:cNvSpPr>
          <p:nvPr/>
        </p:nvSpPr>
        <p:spPr bwMode="auto">
          <a:xfrm>
            <a:off x="1828800" y="281189"/>
            <a:ext cx="38627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55"/>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ĐỌC TỪ KHÓ</a:t>
            </a:r>
            <a:endParaRPr lang="zh-CN" alt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4" name="Group 3"/>
          <p:cNvGrpSpPr/>
          <p:nvPr/>
        </p:nvGrpSpPr>
        <p:grpSpPr>
          <a:xfrm>
            <a:off x="533400" y="975260"/>
            <a:ext cx="2438400" cy="1290844"/>
            <a:chOff x="762001" y="671306"/>
            <a:chExt cx="2438400" cy="1290844"/>
          </a:xfrm>
        </p:grpSpPr>
        <p:grpSp>
          <p:nvGrpSpPr>
            <p:cNvPr id="2" name="Group 1"/>
            <p:cNvGrpSpPr/>
            <p:nvPr/>
          </p:nvGrpSpPr>
          <p:grpSpPr>
            <a:xfrm>
              <a:off x="762001" y="671306"/>
              <a:ext cx="2438400" cy="1290844"/>
              <a:chOff x="2339195" y="671306"/>
              <a:chExt cx="2818351" cy="1388954"/>
            </a:xfrm>
          </p:grpSpPr>
          <p:pic>
            <p:nvPicPr>
              <p:cNvPr id="16"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14"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15"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iểu</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lầm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7" name="Group 16"/>
          <p:cNvGrpSpPr/>
          <p:nvPr/>
        </p:nvGrpSpPr>
        <p:grpSpPr>
          <a:xfrm>
            <a:off x="533400" y="2042906"/>
            <a:ext cx="2438400" cy="1290844"/>
            <a:chOff x="762001" y="671306"/>
            <a:chExt cx="2438400" cy="1290844"/>
          </a:xfrm>
        </p:grpSpPr>
        <p:grpSp>
          <p:nvGrpSpPr>
            <p:cNvPr id="18" name="Group 17"/>
            <p:cNvGrpSpPr/>
            <p:nvPr/>
          </p:nvGrpSpPr>
          <p:grpSpPr>
            <a:xfrm>
              <a:off x="762001" y="671306"/>
              <a:ext cx="2438400" cy="1290844"/>
              <a:chOff x="2339195" y="671306"/>
              <a:chExt cx="2818351" cy="1388954"/>
            </a:xfrm>
          </p:grpSpPr>
          <p:pic>
            <p:nvPicPr>
              <p:cNvPr id="2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2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1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ổi</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giận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2" name="Group 21"/>
          <p:cNvGrpSpPr/>
          <p:nvPr/>
        </p:nvGrpSpPr>
        <p:grpSpPr>
          <a:xfrm>
            <a:off x="533400" y="3185906"/>
            <a:ext cx="2438400" cy="1290844"/>
            <a:chOff x="762001" y="671306"/>
            <a:chExt cx="2438400" cy="1290844"/>
          </a:xfrm>
        </p:grpSpPr>
        <p:grpSp>
          <p:nvGrpSpPr>
            <p:cNvPr id="23" name="Group 22"/>
            <p:cNvGrpSpPr/>
            <p:nvPr/>
          </p:nvGrpSpPr>
          <p:grpSpPr>
            <a:xfrm>
              <a:off x="762001" y="671306"/>
              <a:ext cx="2438400" cy="1290844"/>
              <a:chOff x="2339195" y="671306"/>
              <a:chExt cx="2818351" cy="1388954"/>
            </a:xfrm>
          </p:grpSpPr>
          <p:pic>
            <p:nvPicPr>
              <p:cNvPr id="25"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26"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24"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tre</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nứa</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7" name="Group 26"/>
          <p:cNvGrpSpPr/>
          <p:nvPr/>
        </p:nvGrpSpPr>
        <p:grpSpPr>
          <a:xfrm>
            <a:off x="3124200" y="975260"/>
            <a:ext cx="2438400" cy="1290844"/>
            <a:chOff x="762001" y="671306"/>
            <a:chExt cx="2438400" cy="1290844"/>
          </a:xfrm>
        </p:grpSpPr>
        <p:grpSp>
          <p:nvGrpSpPr>
            <p:cNvPr id="28" name="Group 27"/>
            <p:cNvGrpSpPr/>
            <p:nvPr/>
          </p:nvGrpSpPr>
          <p:grpSpPr>
            <a:xfrm>
              <a:off x="762001" y="671306"/>
              <a:ext cx="2438400" cy="1290844"/>
              <a:chOff x="2339195" y="671306"/>
              <a:chExt cx="2818351" cy="1388954"/>
            </a:xfrm>
          </p:grpSpPr>
          <p:pic>
            <p:nvPicPr>
              <p:cNvPr id="3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3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2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ảy</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mầm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2" name="Group 31"/>
          <p:cNvGrpSpPr/>
          <p:nvPr/>
        </p:nvGrpSpPr>
        <p:grpSpPr>
          <a:xfrm>
            <a:off x="3124200" y="2100957"/>
            <a:ext cx="2667000" cy="1290844"/>
            <a:chOff x="762001" y="671306"/>
            <a:chExt cx="2438400" cy="1290844"/>
          </a:xfrm>
        </p:grpSpPr>
        <p:grpSp>
          <p:nvGrpSpPr>
            <p:cNvPr id="33" name="Group 32"/>
            <p:cNvGrpSpPr/>
            <p:nvPr/>
          </p:nvGrpSpPr>
          <p:grpSpPr>
            <a:xfrm>
              <a:off x="762001" y="671306"/>
              <a:ext cx="2438400" cy="1290844"/>
              <a:chOff x="2339195" y="671306"/>
              <a:chExt cx="2818351" cy="1388954"/>
            </a:xfrm>
          </p:grpSpPr>
          <p:pic>
            <p:nvPicPr>
              <p:cNvPr id="35"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36" name="图片 2">
                <a:extLst>
                  <a:ext uri="{FF2B5EF4-FFF2-40B4-BE49-F238E27FC236}">
                    <a16:creationId xmlns:a16="http://schemas.microsoft.com/office/drawing/2014/main" id="{BE89E7CE-4D0A-4450-9E22-21FE39B02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34"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thẫm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7" name="Group 36"/>
          <p:cNvGrpSpPr/>
          <p:nvPr/>
        </p:nvGrpSpPr>
        <p:grpSpPr>
          <a:xfrm>
            <a:off x="3117640" y="3185906"/>
            <a:ext cx="2438400" cy="1290844"/>
            <a:chOff x="762001" y="671306"/>
            <a:chExt cx="2438400" cy="1290844"/>
          </a:xfrm>
        </p:grpSpPr>
        <p:grpSp>
          <p:nvGrpSpPr>
            <p:cNvPr id="38" name="Group 37"/>
            <p:cNvGrpSpPr/>
            <p:nvPr/>
          </p:nvGrpSpPr>
          <p:grpSpPr>
            <a:xfrm>
              <a:off x="762001" y="671306"/>
              <a:ext cx="2438400" cy="1290844"/>
              <a:chOff x="2339195" y="671306"/>
              <a:chExt cx="2818351" cy="1388954"/>
            </a:xfrm>
          </p:grpSpPr>
          <p:pic>
            <p:nvPicPr>
              <p:cNvPr id="4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4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3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ối</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hận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46153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47278040-A7DC-4891-89EA-72075C43E772}"/>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14" name="矩形 13">
            <a:extLst>
              <a:ext uri="{FF2B5EF4-FFF2-40B4-BE49-F238E27FC236}">
                <a16:creationId xmlns:a16="http://schemas.microsoft.com/office/drawing/2014/main" id="{E71126CE-7CDA-4CD1-BDBC-B8D2DA5098D4}"/>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sp>
        <p:nvSpPr>
          <p:cNvPr id="5" name="矩形 4">
            <a:extLst>
              <a:ext uri="{FF2B5EF4-FFF2-40B4-BE49-F238E27FC236}">
                <a16:creationId xmlns:a16="http://schemas.microsoft.com/office/drawing/2014/main" id="{67E2EC77-5396-499F-AE3B-63A3F2D93501}"/>
              </a:ext>
            </a:extLst>
          </p:cNvPr>
          <p:cNvSpPr/>
          <p:nvPr/>
        </p:nvSpPr>
        <p:spPr>
          <a:xfrm>
            <a:off x="3429000" y="910522"/>
            <a:ext cx="5029200" cy="2347028"/>
          </a:xfrm>
          <a:prstGeom prst="rect">
            <a:avLst/>
          </a:prstGeom>
          <a:noFill/>
          <a:ln w="19050">
            <a:solidFill>
              <a:srgbClr val="B6E0A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just" defTabSz="685766"/>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xưa, có một người tên là Mai An Tiêm được Vua Hùng yêu mến nhận làm con nuôi.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 vì hiểu lầm lời nói của An Tiêm nên nhà vua nổi giận, đày An Tiêm ra đảo hoang</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AD0FA688-7ADD-4E7D-BD39-7CA0F3B0CF0A}"/>
              </a:ext>
            </a:extLst>
          </p:cNvPr>
          <p:cNvSpPr/>
          <p:nvPr/>
        </p:nvSpPr>
        <p:spPr>
          <a:xfrm>
            <a:off x="3429000" y="3333750"/>
            <a:ext cx="5029200" cy="1295400"/>
          </a:xfrm>
          <a:prstGeom prst="rect">
            <a:avLst/>
          </a:prstGeom>
          <a:noFill/>
          <a:ln w="19050">
            <a:solidFill>
              <a:srgbClr val="F7DF8B"/>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just" defTabSz="685766"/>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đảo hoang, hai vợ chồng An Tiêm dựng nhà bằng tre nứa, lấy cỏ phơi khô tết thành quần áo.</a:t>
            </a:r>
            <a:endParaRPr lang="zh-CN" altLang="en-US" sz="2500" dirty="0">
              <a:solidFill>
                <a:prstClr val="white"/>
              </a:solidFill>
            </a:endParaRPr>
          </a:p>
        </p:txBody>
      </p:sp>
      <p:pic>
        <p:nvPicPr>
          <p:cNvPr id="3" name="图片 2">
            <a:extLst>
              <a:ext uri="{FF2B5EF4-FFF2-40B4-BE49-F238E27FC236}">
                <a16:creationId xmlns:a16="http://schemas.microsoft.com/office/drawing/2014/main" id="{DBCB7842-DF9B-497E-80F4-6D0231CA0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8" t="7442" b="8400"/>
          <a:stretch/>
        </p:blipFill>
        <p:spPr>
          <a:xfrm flipH="1">
            <a:off x="477137" y="1284815"/>
            <a:ext cx="2882187" cy="3139079"/>
          </a:xfrm>
          <a:prstGeom prst="rect">
            <a:avLst/>
          </a:prstGeom>
        </p:spPr>
      </p:pic>
      <p:sp>
        <p:nvSpPr>
          <p:cNvPr id="2" name="Rectangle 1"/>
          <p:cNvSpPr/>
          <p:nvPr/>
        </p:nvSpPr>
        <p:spPr>
          <a:xfrm>
            <a:off x="477137" y="290915"/>
            <a:ext cx="3365024" cy="523220"/>
          </a:xfrm>
          <a:prstGeom prst="rect">
            <a:avLst/>
          </a:prstGeom>
        </p:spPr>
        <p:txBody>
          <a:bodyPr wrap="none">
            <a:spAutoFit/>
          </a:bodyPr>
          <a:lstStyle/>
          <a:p>
            <a:pPr algn="ctr" defTabSz="685008"/>
            <a:r>
              <a:rPr lang="en-US" sz="2800" dirty="0" smtClean="0">
                <a:solidFill>
                  <a:srgbClr val="FF0000"/>
                </a:solidFill>
                <a:latin typeface="Arial-Rounded" pitchFamily="34" charset="0"/>
                <a:ea typeface="Arial-Rounded" pitchFamily="34" charset="0"/>
                <a:cs typeface="Arial-Rounded" pitchFamily="34" charset="0"/>
              </a:rPr>
              <a:t>NGẮT </a:t>
            </a:r>
            <a:r>
              <a:rPr lang="en-US" sz="2800" dirty="0">
                <a:solidFill>
                  <a:srgbClr val="FF0000"/>
                </a:solidFill>
                <a:latin typeface="Arial-Rounded" pitchFamily="34" charset="0"/>
                <a:ea typeface="Arial-Rounded" pitchFamily="34" charset="0"/>
                <a:cs typeface="Arial-Rounded" pitchFamily="34" charset="0"/>
              </a:rPr>
              <a:t>NHỊP CÂU </a:t>
            </a:r>
            <a:r>
              <a:rPr lang="en-US" sz="2800" dirty="0" smtClean="0">
                <a:solidFill>
                  <a:srgbClr val="FF0000"/>
                </a:solidFill>
                <a:latin typeface="Arial-Rounded" pitchFamily="34" charset="0"/>
                <a:ea typeface="Arial-Rounded" pitchFamily="34" charset="0"/>
                <a:cs typeface="Arial-Rounded" pitchFamily="34" charset="0"/>
              </a:rPr>
              <a:t>VĂN</a:t>
            </a:r>
            <a:endParaRPr lang="en-US" sz="2800" dirty="0">
              <a:solidFill>
                <a:srgbClr val="FF0000"/>
              </a:solidFill>
              <a:latin typeface="Arial-Rounded" pitchFamily="34" charset="0"/>
              <a:ea typeface="Arial-Rounded" pitchFamily="34" charset="0"/>
              <a:cs typeface="Arial-Rounded" pitchFamily="34" charset="0"/>
            </a:endParaRPr>
          </a:p>
        </p:txBody>
      </p:sp>
      <p:cxnSp>
        <p:nvCxnSpPr>
          <p:cNvPr id="16" name="Straight Connector 15"/>
          <p:cNvCxnSpPr/>
          <p:nvPr/>
        </p:nvCxnSpPr>
        <p:spPr>
          <a:xfrm flipH="1">
            <a:off x="5334000" y="971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72100" y="131919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031182" y="1675811"/>
            <a:ext cx="131618" cy="362539"/>
            <a:chOff x="6896100" y="3994162"/>
            <a:chExt cx="131618" cy="362539"/>
          </a:xfrm>
        </p:grpSpPr>
        <p:cxnSp>
          <p:nvCxnSpPr>
            <p:cNvPr id="19" name="Straight Connector 18"/>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7772400" y="2084036"/>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9800" y="246876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126182" y="2854354"/>
            <a:ext cx="131618" cy="362539"/>
            <a:chOff x="6896100" y="3994162"/>
            <a:chExt cx="131618" cy="362539"/>
          </a:xfrm>
        </p:grpSpPr>
        <p:cxnSp>
          <p:nvCxnSpPr>
            <p:cNvPr id="24" name="Straight Connector 23"/>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7924800" y="380422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7848600" y="4158674"/>
            <a:ext cx="131618" cy="362539"/>
            <a:chOff x="6896100" y="3994162"/>
            <a:chExt cx="131618" cy="362539"/>
          </a:xfrm>
        </p:grpSpPr>
        <p:cxnSp>
          <p:nvCxnSpPr>
            <p:cNvPr id="28" name="Straight Connector 27"/>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5943600" y="34099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29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8" de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9"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361980"/>
            <a:ext cx="822068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nay</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p:cNvGrpSpPr/>
          <p:nvPr/>
        </p:nvGrpSpPr>
        <p:grpSpPr>
          <a:xfrm>
            <a:off x="6458170" y="57150"/>
            <a:ext cx="2624868" cy="373977"/>
            <a:chOff x="6436043" y="-1628"/>
            <a:chExt cx="2451219" cy="373977"/>
          </a:xfrm>
        </p:grpSpPr>
        <p:sp>
          <p:nvSpPr>
            <p:cNvPr id="10" name="Rounded Rectangle 9"/>
            <p:cNvSpPr/>
            <p:nvPr/>
          </p:nvSpPr>
          <p:spPr>
            <a:xfrm>
              <a:off x="6894811" y="-1628"/>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36043" y="-1628"/>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343657" y="342869"/>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304800" y="1262740"/>
            <a:ext cx="383455"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p:cNvSpPr/>
          <p:nvPr/>
        </p:nvSpPr>
        <p:spPr>
          <a:xfrm>
            <a:off x="308132" y="1911854"/>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384332" y="3718974"/>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735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animBg="1"/>
      <p:bldP spid="17"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79"/>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857999" y="43015"/>
            <a:ext cx="2225038" cy="476678"/>
            <a:chOff x="6809422" y="-15763"/>
            <a:chExt cx="2077840" cy="388112"/>
          </a:xfrm>
        </p:grpSpPr>
        <p:sp>
          <p:nvSpPr>
            <p:cNvPr id="13" name="Rounded Rectangle 12"/>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73558" y="5143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536732" y="1428750"/>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16851" y="20383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8" name="Oval 17"/>
          <p:cNvSpPr/>
          <p:nvPr/>
        </p:nvSpPr>
        <p:spPr>
          <a:xfrm>
            <a:off x="503652" y="3867150"/>
            <a:ext cx="377668" cy="35436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158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983A1CAE-BD1B-498F-A2CC-EBB41ADFF55C}"/>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20C0151F-F0A6-4CFC-A7FA-FAF3F7BB315A}"/>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pic>
        <p:nvPicPr>
          <p:cNvPr id="3" name="图片 2">
            <a:extLst>
              <a:ext uri="{FF2B5EF4-FFF2-40B4-BE49-F238E27FC236}">
                <a16:creationId xmlns:a16="http://schemas.microsoft.com/office/drawing/2014/main" id="{17BB485A-9167-415B-89DF-604E8BFEE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68" t="14109" r="10169" b="28992"/>
          <a:stretch/>
        </p:blipFill>
        <p:spPr>
          <a:xfrm flipH="1">
            <a:off x="2100426" y="2111422"/>
            <a:ext cx="4882012" cy="4816395"/>
          </a:xfrm>
          <a:prstGeom prst="rect">
            <a:avLst/>
          </a:prstGeom>
        </p:spPr>
      </p:pic>
      <p:sp>
        <p:nvSpPr>
          <p:cNvPr id="10" name="TextBox 9">
            <a:extLst>
              <a:ext uri="{FF2B5EF4-FFF2-40B4-BE49-F238E27FC236}">
                <a16:creationId xmlns:a16="http://schemas.microsoft.com/office/drawing/2014/main" id="{5391E1BA-B6F4-4F82-BF04-D0C736A944C1}"/>
              </a:ext>
            </a:extLst>
          </p:cNvPr>
          <p:cNvSpPr txBox="1"/>
          <p:nvPr/>
        </p:nvSpPr>
        <p:spPr>
          <a:xfrm>
            <a:off x="2133600" y="708713"/>
            <a:ext cx="5181599" cy="1177237"/>
          </a:xfrm>
          <a:prstGeom prst="rect">
            <a:avLst/>
          </a:prstGeom>
          <a:noFill/>
        </p:spPr>
        <p:txBody>
          <a:bodyPr wrap="square" lIns="68555" tIns="34286" rIns="68555" bIns="34286" rtlCol="0">
            <a:spAutoFit/>
          </a:bodyPr>
          <a:lstStyle/>
          <a:p>
            <a:pPr algn="ctr" defTabSz="342578"/>
            <a:r>
              <a:rPr lang="en-US" sz="7200" dirty="0" err="1">
                <a:solidFill>
                  <a:srgbClr val="00BC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dirty="0">
                <a:solidFill>
                  <a:srgbClr val="00BC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00BC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dirty="0">
              <a:solidFill>
                <a:srgbClr val="00BC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813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1500"/>
                            </p:stCondLst>
                            <p:childTnLst>
                              <p:par>
                                <p:cTn id="21" presetID="8" presetClass="emph" presetSubtype="0" fill="hold" nodeType="afterEffect">
                                  <p:stCondLst>
                                    <p:cond delay="0"/>
                                  </p:stCondLst>
                                  <p:childTnLst>
                                    <p:animRot by="21600000">
                                      <p:cBhvr>
                                        <p:cTn id="22"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52400" y="180814"/>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grpSp>
        <p:nvGrpSpPr>
          <p:cNvPr id="15" name="Group 14"/>
          <p:cNvGrpSpPr/>
          <p:nvPr/>
        </p:nvGrpSpPr>
        <p:grpSpPr>
          <a:xfrm>
            <a:off x="381000" y="154660"/>
            <a:ext cx="5791200" cy="1322740"/>
            <a:chOff x="649321" y="0"/>
            <a:chExt cx="2855879" cy="1322740"/>
          </a:xfrm>
        </p:grpSpPr>
        <p:sp>
          <p:nvSpPr>
            <p:cNvPr id="16" name="TextBox 15"/>
            <p:cNvSpPr txBox="1"/>
            <p:nvPr/>
          </p:nvSpPr>
          <p:spPr>
            <a:xfrm>
              <a:off x="1279968" y="245530"/>
              <a:ext cx="2225232" cy="1077210"/>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18" name="TextBox 17"/>
          <p:cNvSpPr txBox="1"/>
          <p:nvPr/>
        </p:nvSpPr>
        <p:spPr>
          <a:xfrm>
            <a:off x="981075" y="3995976"/>
            <a:ext cx="7588438" cy="861774"/>
          </a:xfrm>
          <a:prstGeom prst="rect">
            <a:avLst/>
          </a:prstGeom>
          <a:noFill/>
        </p:spPr>
        <p:txBody>
          <a:bodyPr wrap="square" rtlCol="0">
            <a:spAutoFit/>
          </a:bodyPr>
          <a:lstStyle/>
          <a:p>
            <a:pPr algn="ct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Hối</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hận</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lấy</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tiếc</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500" dirty="0">
                <a:latin typeface="Times New Roman" panose="02020603050405020304" pitchFamily="18" charset="0"/>
                <a:ea typeface="Arial-Rounded" panose="020B0500000000000000" pitchFamily="34" charset="0"/>
                <a:cs typeface="Times New Roman" panose="02020603050405020304" pitchFamily="18" charset="0"/>
              </a:rPr>
              <a:t> day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dứt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lỗi</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lầm</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146" name="Picture 2" descr="14 biểu cảm dễ thương của các em bé khiến bạn muốn trở thành trẻ con ngay  lập tứ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895350"/>
            <a:ext cx="4323684" cy="308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8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63919" y="133350"/>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grpSp>
        <p:nvGrpSpPr>
          <p:cNvPr id="15" name="Group 14"/>
          <p:cNvGrpSpPr/>
          <p:nvPr/>
        </p:nvGrpSpPr>
        <p:grpSpPr>
          <a:xfrm>
            <a:off x="304800" y="180814"/>
            <a:ext cx="4114799" cy="830297"/>
            <a:chOff x="649321" y="0"/>
            <a:chExt cx="4114799" cy="830297"/>
          </a:xfrm>
        </p:grpSpPr>
        <p:sp>
          <p:nvSpPr>
            <p:cNvPr id="16" name="TextBox 15"/>
            <p:cNvSpPr txBox="1"/>
            <p:nvPr/>
          </p:nvSpPr>
          <p:spPr>
            <a:xfrm>
              <a:off x="1279967" y="245530"/>
              <a:ext cx="3484153" cy="584767"/>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32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18" name="TextBox 17"/>
          <p:cNvSpPr txBox="1"/>
          <p:nvPr/>
        </p:nvSpPr>
        <p:spPr>
          <a:xfrm>
            <a:off x="935447" y="4304496"/>
            <a:ext cx="7588438" cy="477054"/>
          </a:xfrm>
          <a:prstGeom prst="rect">
            <a:avLst/>
          </a:prstGeom>
          <a:noFill/>
        </p:spPr>
        <p:txBody>
          <a:bodyPr wrap="square" rtlCol="0">
            <a:spAutoFit/>
          </a:bodyPr>
          <a:lstStyle/>
          <a:p>
            <a:pPr algn="ct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Đảo</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hoang</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đảo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ng</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latin typeface="Arial-Rounded" panose="020B0500000000000000" pitchFamily="34" charset="0"/>
                <a:ea typeface="Arial-Rounded" panose="020B0500000000000000" pitchFamily="34" charset="0"/>
                <a:cs typeface="Arial-Rounded" panose="020B0500000000000000" pitchFamily="34" charset="0"/>
              </a:rPr>
              <a:t> ở</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898853"/>
            <a:ext cx="6373068" cy="334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46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barn(inVertical)">
                                      <p:cBhvr>
                                        <p:cTn id="11" dur="500"/>
                                        <p:tgtEl>
                                          <p:spTgt spid="71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4" name="图片 3" descr="D:\工作\ppt\1.8\5b30162743781782b2672bfe1ba762bf.png5b30162743781782b2672bfe1ba762b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26845" y="514350"/>
            <a:ext cx="4115276" cy="326374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9763" b="89941" l="9763" r="97041">
                        <a14:foregroundMark x1="56213" y1="36095" x2="63609" y2="41124"/>
                      </a14:backgroundRemoval>
                    </a14:imgEffect>
                  </a14:imgLayer>
                </a14:imgProps>
              </a:ext>
              <a:ext uri="{28A0092B-C50C-407E-A947-70E740481C1C}">
                <a14:useLocalDpi xmlns:a14="http://schemas.microsoft.com/office/drawing/2010/main" val="0"/>
              </a:ext>
            </a:extLst>
          </a:blip>
          <a:stretch>
            <a:fillRect/>
          </a:stretch>
        </p:blipFill>
        <p:spPr>
          <a:xfrm>
            <a:off x="90681" y="382233"/>
            <a:ext cx="4707082" cy="4707082"/>
          </a:xfrm>
          <a:prstGeom prst="rect">
            <a:avLst/>
          </a:prstGeom>
        </p:spPr>
      </p:pic>
      <p:sp>
        <p:nvSpPr>
          <p:cNvPr id="8" name="矩形 16">
            <a:extLst>
              <a:ext uri="{FF2B5EF4-FFF2-40B4-BE49-F238E27FC236}">
                <a16:creationId xmlns:a16="http://schemas.microsoft.com/office/drawing/2014/main" id="{6004F4CE-0067-4731-8ED0-651D5735978B}"/>
              </a:ext>
            </a:extLst>
          </p:cNvPr>
          <p:cNvSpPr/>
          <p:nvPr/>
        </p:nvSpPr>
        <p:spPr>
          <a:xfrm>
            <a:off x="4831882" y="1623676"/>
            <a:ext cx="3505200" cy="1300354"/>
          </a:xfrm>
          <a:prstGeom prst="rect">
            <a:avLst/>
          </a:prstGeom>
        </p:spPr>
        <p:txBody>
          <a:bodyPr wrap="square" lIns="68573" tIns="34289" rIns="68573" bIns="34289">
            <a:spAutoFit/>
          </a:bodyPr>
          <a:lstStyle/>
          <a:p>
            <a:pPr algn="ctr" defTabSz="685715"/>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733869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635858" y="103669"/>
            <a:ext cx="4440428" cy="5165208"/>
          </a:xfrm>
          <a:prstGeom prst="rect">
            <a:avLst/>
          </a:prstGeom>
        </p:spPr>
      </p:pic>
      <p:sp>
        <p:nvSpPr>
          <p:cNvPr id="14" name="Rectangle 13"/>
          <p:cNvSpPr/>
          <p:nvPr/>
        </p:nvSpPr>
        <p:spPr>
          <a:xfrm>
            <a:off x="5076286" y="1327577"/>
            <a:ext cx="2286000" cy="2585323"/>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7777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80"/>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nay</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857999" y="43015"/>
            <a:ext cx="2225038" cy="476678"/>
            <a:chOff x="6809422" y="-15763"/>
            <a:chExt cx="2077840" cy="388112"/>
          </a:xfrm>
        </p:grpSpPr>
        <p:sp>
          <p:nvSpPr>
            <p:cNvPr id="13" name="Rounded Rectangle 12"/>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73558" y="4381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536732" y="1428750"/>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16851" y="20383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8" name="Oval 17"/>
          <p:cNvSpPr/>
          <p:nvPr/>
        </p:nvSpPr>
        <p:spPr>
          <a:xfrm>
            <a:off x="503652" y="3893788"/>
            <a:ext cx="377668" cy="35436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2206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3A10A386-17F1-4156-A06B-80AABDD6B4DB}"/>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14" name="矩形 13">
            <a:extLst>
              <a:ext uri="{FF2B5EF4-FFF2-40B4-BE49-F238E27FC236}">
                <a16:creationId xmlns:a16="http://schemas.microsoft.com/office/drawing/2014/main" id="{9E6B85BA-BD24-43C4-969E-B0CD0EC66D27}"/>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sp>
        <p:nvSpPr>
          <p:cNvPr id="7" name="矩形 6">
            <a:extLst>
              <a:ext uri="{FF2B5EF4-FFF2-40B4-BE49-F238E27FC236}">
                <a16:creationId xmlns:a16="http://schemas.microsoft.com/office/drawing/2014/main" id="{65DA4133-0C53-49DC-B837-AD34A7B184CC}"/>
              </a:ext>
            </a:extLst>
          </p:cNvPr>
          <p:cNvSpPr/>
          <p:nvPr/>
        </p:nvSpPr>
        <p:spPr>
          <a:xfrm>
            <a:off x="477137" y="1809996"/>
            <a:ext cx="8111670" cy="1980954"/>
          </a:xfrm>
          <a:prstGeom prst="rect">
            <a:avLst/>
          </a:prstGeom>
          <a:solidFill>
            <a:srgbClr val="B6E0A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16" name="图片 15">
            <a:extLst>
              <a:ext uri="{FF2B5EF4-FFF2-40B4-BE49-F238E27FC236}">
                <a16:creationId xmlns:a16="http://schemas.microsoft.com/office/drawing/2014/main" id="{0EA7BE70-24D2-4FD6-A33D-758A035E8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50830"/>
            <a:ext cx="4146079" cy="3044111"/>
          </a:xfrm>
          <a:prstGeom prst="rect">
            <a:avLst/>
          </a:prstGeom>
        </p:spPr>
      </p:pic>
      <p:sp>
        <p:nvSpPr>
          <p:cNvPr id="13" name="TextBox 12">
            <a:extLst>
              <a:ext uri="{FF2B5EF4-FFF2-40B4-BE49-F238E27FC236}">
                <a16:creationId xmlns:a16="http://schemas.microsoft.com/office/drawing/2014/main" id="{7048564E-8A95-4665-8411-626122B902A1}"/>
              </a:ext>
            </a:extLst>
          </p:cNvPr>
          <p:cNvSpPr txBox="1"/>
          <p:nvPr/>
        </p:nvSpPr>
        <p:spPr>
          <a:xfrm>
            <a:off x="4648200" y="2084237"/>
            <a:ext cx="3105150" cy="1423459"/>
          </a:xfrm>
          <a:prstGeom prst="rect">
            <a:avLst/>
          </a:prstGeom>
          <a:noFill/>
        </p:spPr>
        <p:txBody>
          <a:bodyPr wrap="square" lIns="68568" tIns="34286" rIns="68568" bIns="34286" rtlCol="0">
            <a:spAutoFit/>
          </a:bodyPr>
          <a:lstStyle/>
          <a:p>
            <a:pPr algn="ctr" defTabSz="342659"/>
            <a:r>
              <a:rPr lang="en-US" sz="8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70965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1250"/>
                            </p:stCondLst>
                            <p:childTnLst>
                              <p:par>
                                <p:cTn id="13" presetID="42"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3" name="图片 2">
            <a:extLst>
              <a:ext uri="{FF2B5EF4-FFF2-40B4-BE49-F238E27FC236}">
                <a16:creationId xmlns:a16="http://schemas.microsoft.com/office/drawing/2014/main" id="{89B8569D-E1ED-43CD-A50F-7B52711C4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34322"/>
            <a:ext cx="4474698" cy="3722619"/>
          </a:xfrm>
          <a:prstGeom prst="rect">
            <a:avLst/>
          </a:prstGeom>
        </p:spPr>
      </p:pic>
      <p:sp>
        <p:nvSpPr>
          <p:cNvPr id="12" name="TextBox 11">
            <a:extLst>
              <a:ext uri="{FF2B5EF4-FFF2-40B4-BE49-F238E27FC236}">
                <a16:creationId xmlns:a16="http://schemas.microsoft.com/office/drawing/2014/main" id="{95724F5E-B91A-4E96-88DC-E3353F2BACCF}"/>
              </a:ext>
            </a:extLst>
          </p:cNvPr>
          <p:cNvSpPr txBox="1"/>
          <p:nvPr/>
        </p:nvSpPr>
        <p:spPr>
          <a:xfrm>
            <a:off x="4779498" y="1814935"/>
            <a:ext cx="3373902" cy="1915901"/>
          </a:xfrm>
          <a:prstGeom prst="rect">
            <a:avLst/>
          </a:prstGeom>
          <a:noFill/>
        </p:spPr>
        <p:txBody>
          <a:bodyPr wrap="square" lIns="68568" tIns="34286" rIns="68568" bIns="34286" rtlCol="0">
            <a:spAutoFit/>
          </a:bodyPr>
          <a:lstStyle/>
          <a:p>
            <a:pPr algn="ctr" defTabSz="342659"/>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Tree>
    <p:extLst>
      <p:ext uri="{BB962C8B-B14F-4D97-AF65-F5344CB8AC3E}">
        <p14:creationId xmlns:p14="http://schemas.microsoft.com/office/powerpoint/2010/main" val="2098635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style.rotation</p:attrName>
                                        </p:attrNameLst>
                                      </p:cBhvr>
                                      <p:tavLst>
                                        <p:tav tm="0">
                                          <p:val>
                                            <p:fltVal val="90"/>
                                          </p:val>
                                        </p:tav>
                                        <p:tav tm="100000">
                                          <p:val>
                                            <p:fltVal val="0"/>
                                          </p:val>
                                        </p:tav>
                                      </p:tavLst>
                                    </p:anim>
                                    <p:animEffect transition="in" filter="fade">
                                      <p:cBhvr>
                                        <p:cTn id="14" dur="750"/>
                                        <p:tgtEl>
                                          <p:spTgt spid="3"/>
                                        </p:tgtEl>
                                      </p:cBhvr>
                                    </p:animEffect>
                                  </p:childTnLst>
                                </p:cTn>
                              </p:par>
                            </p:childTnLst>
                          </p:cTn>
                        </p:par>
                        <p:par>
                          <p:cTn id="15" fill="hold">
                            <p:stCondLst>
                              <p:cond delay="125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6" y="506277"/>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a:t>
            </a:r>
          </a:p>
        </p:txBody>
      </p:sp>
      <p:grpSp>
        <p:nvGrpSpPr>
          <p:cNvPr id="10" name="Group 9"/>
          <p:cNvGrpSpPr/>
          <p:nvPr/>
        </p:nvGrpSpPr>
        <p:grpSpPr>
          <a:xfrm>
            <a:off x="6857999" y="43015"/>
            <a:ext cx="2225038" cy="476678"/>
            <a:chOff x="6809422" y="-15763"/>
            <a:chExt cx="2077840" cy="388112"/>
          </a:xfrm>
        </p:grpSpPr>
        <p:sp>
          <p:nvSpPr>
            <p:cNvPr id="13" name="Rounded Rectangle 12"/>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73558" y="5143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573558" y="1428750"/>
            <a:ext cx="340842" cy="28984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73557" y="2038350"/>
            <a:ext cx="320961"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8" name="Oval 17"/>
          <p:cNvSpPr/>
          <p:nvPr/>
        </p:nvSpPr>
        <p:spPr>
          <a:xfrm>
            <a:off x="573556" y="3917634"/>
            <a:ext cx="307763" cy="319758"/>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1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277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172943" cy="75034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7000" y="67975"/>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3089145"/>
            <a:ext cx="8380013" cy="1911275"/>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918381" y="3089146"/>
            <a:ext cx="6921384"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Vợ chồng Mai An Tiêm đã làm gì ở đảo hoang?</a:t>
            </a: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76200" y="2445841"/>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084" y="3089145"/>
            <a:ext cx="6742802" cy="1789660"/>
          </a:xfrm>
          <a:prstGeom prst="wedgeRoundRectCallout">
            <a:avLst>
              <a:gd name="adj1" fmla="val -58588"/>
              <a:gd name="adj2" fmla="val -35868"/>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đảo hoang, vợ chồng Mai An Tiêm đã dựng nhà bằng tre nứa, lấy cỏ phơi khô tết thành quần áo, nhặt và gieo trồng một loại hạt do chim thả xuống</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96558" y="2343150"/>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5386" y="673101"/>
            <a:ext cx="8304379" cy="2246769"/>
          </a:xfrm>
          <a:prstGeom prst="rect">
            <a:avLst/>
          </a:prstGeom>
        </p:spPr>
        <p:txBody>
          <a:bodyPr wrap="square">
            <a:spAutoFit/>
          </a:bodyPr>
          <a:lstStyle/>
          <a:p>
            <a:pPr algn="just" defTabSz="914288"/>
            <a:r>
              <a:rPr lang="en-US" sz="20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Ở </a:t>
            </a:r>
            <a:r>
              <a:rPr lang="vi-VN" sz="2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đảo hoang, hai vợ chồng An Tiêm dựng nhà bằng tre nứa, lấy cỏ phơi khô tết thành quần áo.</a:t>
            </a:r>
          </a:p>
          <a:p>
            <a:pPr algn="just" defTabSz="914288"/>
            <a:r>
              <a:rPr lang="vi-VN" sz="2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cxnSp>
        <p:nvCxnSpPr>
          <p:cNvPr id="13" name="Straight Connector 12"/>
          <p:cNvCxnSpPr/>
          <p:nvPr/>
        </p:nvCxnSpPr>
        <p:spPr>
          <a:xfrm>
            <a:off x="945477" y="1047750"/>
            <a:ext cx="76651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45477" y="1657350"/>
            <a:ext cx="78084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600" y="1348076"/>
            <a:ext cx="3124200" cy="44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600" y="1962150"/>
            <a:ext cx="81442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5432" y="2221923"/>
            <a:ext cx="41626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85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0-#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10" presetClass="exit" presetSubtype="0" fill="hold" nodeType="withEffect">
                                  <p:stCondLst>
                                    <p:cond delay="0"/>
                                  </p:stCondLst>
                                  <p:childTnLst>
                                    <p:animEffect transition="out" filter="fade">
                                      <p:cBhvr>
                                        <p:cTn id="58" dur="250"/>
                                        <p:tgtEl>
                                          <p:spTgt spid="10"/>
                                        </p:tgtEl>
                                      </p:cBhvr>
                                    </p:animEffect>
                                    <p:set>
                                      <p:cBhvr>
                                        <p:cTn id="59" dur="1" fill="hold">
                                          <p:stCondLst>
                                            <p:cond delay="24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2098416" cy="68580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7000" y="67975"/>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2676065"/>
            <a:ext cx="8380013" cy="2324356"/>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937715" y="2723837"/>
            <a:ext cx="6921384"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Mai An Tiêm nghĩ gì khi nhặt và gieo trồng loại hạt do chim thả xuống?</a:t>
            </a: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76200" y="2445841"/>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787762" y="2707721"/>
            <a:ext cx="6966124" cy="2171084"/>
          </a:xfrm>
          <a:prstGeom prst="wedgeRoundRectCallout">
            <a:avLst>
              <a:gd name="adj1" fmla="val -58588"/>
              <a:gd name="adj2" fmla="val -35868"/>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nhặt và gieo trồng loại hạt do chim thả xuống, Mai An Tiêm đã nghĩ: “Thứ quả này chim ăn được thì người cũng ăn được</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96558" y="2343150"/>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3777" y="552406"/>
            <a:ext cx="8304379" cy="2123658"/>
          </a:xfrm>
          <a:prstGeom prst="rect">
            <a:avLst/>
          </a:prstGeom>
        </p:spPr>
        <p:txBody>
          <a:bodyPr wrap="square">
            <a:spAutoFit/>
          </a:bodyPr>
          <a:lstStyle/>
          <a:p>
            <a:pPr algn="just" defTabSz="914288"/>
            <a:r>
              <a:rPr lang="en-US"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Một </a:t>
            </a:r>
            <a:r>
              <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cxnSp>
        <p:nvCxnSpPr>
          <p:cNvPr id="13" name="Straight Connector 12"/>
          <p:cNvCxnSpPr/>
          <p:nvPr/>
        </p:nvCxnSpPr>
        <p:spPr>
          <a:xfrm>
            <a:off x="2667000" y="1276350"/>
            <a:ext cx="60868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 y="1614235"/>
            <a:ext cx="646042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40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0-#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250"/>
                                        <p:tgtEl>
                                          <p:spTgt spid="10"/>
                                        </p:tgtEl>
                                      </p:cBhvr>
                                    </p:animEffect>
                                    <p:set>
                                      <p:cBhvr>
                                        <p:cTn id="46" dur="1" fill="hold">
                                          <p:stCondLst>
                                            <p:cond delay="24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1" y="-24742"/>
            <a:ext cx="9187985" cy="5168242"/>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3440" y="957912"/>
            <a:ext cx="2124056" cy="203184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D76625E-7F15-4F82-ADEE-36E276E82E02}"/>
              </a:ext>
            </a:extLst>
          </p:cNvPr>
          <p:cNvGrpSpPr/>
          <p:nvPr/>
        </p:nvGrpSpPr>
        <p:grpSpPr>
          <a:xfrm>
            <a:off x="-8548418" y="2127148"/>
            <a:ext cx="12521704" cy="6293690"/>
            <a:chOff x="140700" y="4055372"/>
            <a:chExt cx="12257011" cy="6160649"/>
          </a:xfrm>
        </p:grpSpPr>
        <p:sp>
          <p:nvSpPr>
            <p:cNvPr id="12" name="Rounded Rectangle 14">
              <a:hlinkClick r:id="rId5"/>
              <a:extLst>
                <a:ext uri="{FF2B5EF4-FFF2-40B4-BE49-F238E27FC236}">
                  <a16:creationId xmlns:a16="http://schemas.microsoft.com/office/drawing/2014/main" id="{079B2EF6-DF7B-4143-A6A8-8B55E5ECEE1A}"/>
                </a:ext>
              </a:extLst>
            </p:cNvPr>
            <p:cNvSpPr/>
            <p:nvPr/>
          </p:nvSpPr>
          <p:spPr>
            <a:xfrm>
              <a:off x="140700" y="8482137"/>
              <a:ext cx="12257011" cy="1733884"/>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pic>
          <p:nvPicPr>
            <p:cNvPr id="17" name="Picture 16">
              <a:extLst>
                <a:ext uri="{FF2B5EF4-FFF2-40B4-BE49-F238E27FC236}">
                  <a16:creationId xmlns:a16="http://schemas.microsoft.com/office/drawing/2014/main" id="{790318AE-B5F0-443A-9A39-2300A25134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18520" y="4055372"/>
              <a:ext cx="1914067" cy="1551947"/>
            </a:xfrm>
            <a:prstGeom prst="rect">
              <a:avLst/>
            </a:prstGeom>
          </p:spPr>
        </p:pic>
      </p:grpSp>
      <p:sp>
        <p:nvSpPr>
          <p:cNvPr id="14" name="Rectangle 13">
            <a:extLst>
              <a:ext uri="{FF2B5EF4-FFF2-40B4-BE49-F238E27FC236}">
                <a16:creationId xmlns:a16="http://schemas.microsoft.com/office/drawing/2014/main" id="{02FC1F67-F8EF-4A07-8169-9DD2553734EB}"/>
              </a:ext>
            </a:extLst>
          </p:cNvPr>
          <p:cNvSpPr/>
          <p:nvPr/>
        </p:nvSpPr>
        <p:spPr>
          <a:xfrm>
            <a:off x="1371600" y="300687"/>
            <a:ext cx="6909637"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KHỈ CON LEO NÚI</a:t>
            </a:r>
          </a:p>
        </p:txBody>
      </p:sp>
    </p:spTree>
    <p:extLst>
      <p:ext uri="{BB962C8B-B14F-4D97-AF65-F5344CB8AC3E}">
        <p14:creationId xmlns:p14="http://schemas.microsoft.com/office/powerpoint/2010/main" val="3746930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2098416" cy="685800"/>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7000" y="67975"/>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2676065"/>
            <a:ext cx="8380013" cy="2324356"/>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14550" y="2661882"/>
            <a:ext cx="7135869" cy="2377396"/>
          </a:xfrm>
          <a:prstGeom prst="rect">
            <a:avLst/>
          </a:prstGeom>
          <a:noFill/>
        </p:spPr>
        <p:txBody>
          <a:bodyPr wrap="square" lIns="68388" tIns="34202" rIns="68388" bIns="34202" rtlCol="0">
            <a:spAutoFit/>
          </a:bodyPr>
          <a:lstStyle/>
          <a:p>
            <a:pPr defTabSz="683841" fontAlgn="base">
              <a:lnSpc>
                <a:spcPct val="110000"/>
              </a:lnSpc>
              <a:spcBef>
                <a:spcPct val="0"/>
              </a:spcBef>
              <a:spcAft>
                <a:spcPct val="0"/>
              </a:spcAft>
              <a:defRPr/>
            </a:pPr>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tiếp các câu dưới đây để giới thiệu loại quả Mai An Tiêm đã trồng.</a:t>
            </a:r>
          </a:p>
          <a:p>
            <a:pPr defTabSz="683841" fontAlgn="base">
              <a:lnSpc>
                <a:spcPct val="120000"/>
              </a:lnSpc>
              <a:spcBef>
                <a:spcPct val="0"/>
              </a:spcBef>
              <a:spcAft>
                <a:spcPct val="0"/>
              </a:spcAft>
              <a:defRPr/>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vỏ màu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ruột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vị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683841" fontAlgn="base">
              <a:lnSpc>
                <a:spcPct val="120000"/>
              </a:lnSpc>
              <a:spcBef>
                <a:spcPct val="0"/>
              </a:spcBef>
              <a:spcAft>
                <a:spcPct val="0"/>
              </a:spcAft>
              <a:defRPr/>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 có tên là (…)</a:t>
            </a: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76200" y="2445841"/>
            <a:ext cx="1934884" cy="29743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96558" y="2343150"/>
            <a:ext cx="1470846" cy="31315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3777" y="552406"/>
            <a:ext cx="8304379" cy="2123658"/>
          </a:xfrm>
          <a:prstGeom prst="rect">
            <a:avLst/>
          </a:prstGeom>
        </p:spPr>
        <p:txBody>
          <a:bodyPr wrap="square">
            <a:spAutoFit/>
          </a:bodyPr>
          <a:lstStyle/>
          <a:p>
            <a:pPr algn="just" defTabSz="914288"/>
            <a:r>
              <a:rPr lang="en-US"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Một </a:t>
            </a:r>
            <a:r>
              <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a:t>
            </a:r>
            <a:r>
              <a:rPr lang="vi-VN"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đỏ, </a:t>
            </a:r>
            <a:r>
              <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hạt đen nhánh, có vị ngọt và mát. Vợ chồng An Tiêm đem hạt gieo trồng khắp đảo.</a:t>
            </a:r>
          </a:p>
        </p:txBody>
      </p:sp>
      <p:cxnSp>
        <p:nvCxnSpPr>
          <p:cNvPr id="13" name="Straight Connector 12"/>
          <p:cNvCxnSpPr/>
          <p:nvPr/>
        </p:nvCxnSpPr>
        <p:spPr>
          <a:xfrm>
            <a:off x="6864452" y="1959022"/>
            <a:ext cx="18223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2076" y="2282020"/>
            <a:ext cx="64081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267200" y="3553420"/>
            <a:ext cx="1600200" cy="461665"/>
          </a:xfrm>
          <a:prstGeom prst="rect">
            <a:avLst/>
          </a:prstGeom>
          <a:solidFill>
            <a:schemeClr val="bg1"/>
          </a:solidFill>
        </p:spPr>
        <p:txBody>
          <a:bodyPr wrap="square">
            <a:spAutoFit/>
          </a:bodyP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 thẫm</a:t>
            </a:r>
            <a:endParaRPr lang="en-US" sz="2400" dirty="0">
              <a:solidFill>
                <a:srgbClr val="FF0000"/>
              </a:solidFill>
            </a:endParaRPr>
          </a:p>
        </p:txBody>
      </p:sp>
      <p:sp>
        <p:nvSpPr>
          <p:cNvPr id="3" name="Rectangle 2"/>
          <p:cNvSpPr/>
          <p:nvPr/>
        </p:nvSpPr>
        <p:spPr>
          <a:xfrm>
            <a:off x="6793903" y="3571469"/>
            <a:ext cx="521297" cy="461665"/>
          </a:xfrm>
          <a:prstGeom prst="rect">
            <a:avLst/>
          </a:prstGeom>
          <a:solidFill>
            <a:schemeClr val="bg1"/>
          </a:solidFill>
        </p:spPr>
        <p:txBody>
          <a:bodyPr wrap="none">
            <a:spAutoFit/>
          </a:bodyP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đỏ</a:t>
            </a:r>
            <a:endParaRPr lang="en-US" sz="2400" dirty="0">
              <a:solidFill>
                <a:srgbClr val="FF0000"/>
              </a:solidFill>
            </a:endParaRPr>
          </a:p>
        </p:txBody>
      </p:sp>
      <p:sp>
        <p:nvSpPr>
          <p:cNvPr id="14" name="Rectangle 13"/>
          <p:cNvSpPr/>
          <p:nvPr/>
        </p:nvSpPr>
        <p:spPr>
          <a:xfrm>
            <a:off x="8013904" y="3557885"/>
            <a:ext cx="825296" cy="461665"/>
          </a:xfrm>
          <a:prstGeom prst="rect">
            <a:avLst/>
          </a:prstGeom>
          <a:solidFill>
            <a:schemeClr val="bg1"/>
          </a:solidFill>
        </p:spPr>
        <p:txBody>
          <a:bodyPr wrap="square">
            <a:spAutoFit/>
          </a:bodyPr>
          <a:lstStyle/>
          <a:p>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đen</a:t>
            </a:r>
            <a:endParaRPr lang="en-US" sz="2400" dirty="0">
              <a:solidFill>
                <a:srgbClr val="FF0000"/>
              </a:solidFill>
            </a:endParaRPr>
          </a:p>
        </p:txBody>
      </p:sp>
      <p:sp>
        <p:nvSpPr>
          <p:cNvPr id="17" name="Rectangle 16"/>
          <p:cNvSpPr/>
          <p:nvPr/>
        </p:nvSpPr>
        <p:spPr>
          <a:xfrm>
            <a:off x="3200400" y="4015085"/>
            <a:ext cx="1786066" cy="461665"/>
          </a:xfrm>
          <a:prstGeom prst="rect">
            <a:avLst/>
          </a:prstGeom>
          <a:solidFill>
            <a:schemeClr val="bg1"/>
          </a:solidFill>
        </p:spPr>
        <p:txBody>
          <a:bodyPr wrap="none">
            <a:spAutoFit/>
          </a:bodyPr>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 và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mát</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FF0000"/>
              </a:solidFill>
            </a:endParaRPr>
          </a:p>
        </p:txBody>
      </p:sp>
      <p:sp>
        <p:nvSpPr>
          <p:cNvPr id="18" name="Rectangle 17"/>
          <p:cNvSpPr/>
          <p:nvPr/>
        </p:nvSpPr>
        <p:spPr>
          <a:xfrm>
            <a:off x="4400675" y="4472285"/>
            <a:ext cx="1923925" cy="461665"/>
          </a:xfrm>
          <a:prstGeom prst="rect">
            <a:avLst/>
          </a:prstGeom>
          <a:solidFill>
            <a:schemeClr val="bg1"/>
          </a:solidFill>
        </p:spPr>
        <p:txBody>
          <a:bodyPr wrap="none">
            <a:spAutoFit/>
          </a:bodyPr>
          <a:lstStyle/>
          <a:p>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hấu</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FF0000"/>
              </a:solidFill>
            </a:endParaRPr>
          </a:p>
        </p:txBody>
      </p:sp>
      <p:sp>
        <p:nvSpPr>
          <p:cNvPr id="19" name="Rectangle 18"/>
          <p:cNvSpPr/>
          <p:nvPr/>
        </p:nvSpPr>
        <p:spPr>
          <a:xfrm>
            <a:off x="1702579" y="3995231"/>
            <a:ext cx="1048685" cy="477054"/>
          </a:xfrm>
          <a:prstGeom prst="rect">
            <a:avLst/>
          </a:prstGeom>
          <a:solidFill>
            <a:schemeClr val="bg1"/>
          </a:solidFill>
        </p:spPr>
        <p:txBody>
          <a:bodyPr wrap="none">
            <a:spAutoFit/>
          </a:bodyPr>
          <a:lstStyle/>
          <a:p>
            <a:pPr algn="ct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nhánh</a:t>
            </a:r>
            <a:endParaRPr lang="en-US" sz="2500" dirty="0">
              <a:solidFill>
                <a:srgbClr val="FF0000"/>
              </a:solidFill>
            </a:endParaRPr>
          </a:p>
        </p:txBody>
      </p:sp>
    </p:spTree>
    <p:extLst>
      <p:ext uri="{BB962C8B-B14F-4D97-AF65-F5344CB8AC3E}">
        <p14:creationId xmlns:p14="http://schemas.microsoft.com/office/powerpoint/2010/main" val="284187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10" presetClass="exit" presetSubtype="0" fill="hold" nodeType="withEffect">
                                  <p:stCondLst>
                                    <p:cond delay="0"/>
                                  </p:stCondLst>
                                  <p:childTnLst>
                                    <p:animEffect transition="out" filter="fade">
                                      <p:cBhvr>
                                        <p:cTn id="46" dur="250"/>
                                        <p:tgtEl>
                                          <p:spTgt spid="10"/>
                                        </p:tgtEl>
                                      </p:cBhvr>
                                    </p:animEffect>
                                    <p:set>
                                      <p:cBhvr>
                                        <p:cTn id="47" dur="1" fill="hold">
                                          <p:stCondLst>
                                            <p:cond delay="249"/>
                                          </p:stCondLst>
                                        </p:cTn>
                                        <p:tgtEl>
                                          <p:spTgt spid="10"/>
                                        </p:tgtEl>
                                        <p:attrNameLst>
                                          <p:attrName>style.visibility</p:attrName>
                                        </p:attrNameLst>
                                      </p:cBhvr>
                                      <p:to>
                                        <p:strVal val="hidden"/>
                                      </p:to>
                                    </p:se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1" grpId="0"/>
      <p:bldP spid="2" grpId="0" animBg="1"/>
      <p:bldP spid="3" grpId="0" animBg="1"/>
      <p:bldP spid="14"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8606" y="67975"/>
            <a:ext cx="35052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6" y="2952750"/>
            <a:ext cx="8380013" cy="2057400"/>
          </a:xfrm>
          <a:prstGeom prst="roundRect">
            <a:avLst/>
          </a:prstGeom>
          <a:noFill/>
          <a:ln>
            <a:solidFill>
              <a:srgbClr val="00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013915" y="3029112"/>
            <a:ext cx="6063285"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Mai An Tiêm là người thế nào?</a:t>
            </a:r>
          </a:p>
        </p:txBody>
      </p:sp>
      <p:pic>
        <p:nvPicPr>
          <p:cNvPr id="8" name="Picture 2" descr="Boy Thinking Images | Free Vectors, Stock Photos &amp;amp; PSD"/>
          <p:cNvPicPr>
            <a:picLocks noChangeAspect="1" noChangeArrowheads="1"/>
          </p:cNvPicPr>
          <p:nvPr/>
        </p:nvPicPr>
        <p:blipFill rotWithShape="1">
          <a:blip r:embed="rId3">
            <a:extLst>
              <a:ext uri="{28A0092B-C50C-407E-A947-70E740481C1C}">
                <a14:useLocalDpi xmlns:a14="http://schemas.microsoft.com/office/drawing/2010/main" val="0"/>
              </a:ext>
            </a:extLst>
          </a:blip>
          <a:srcRect l="44656" r="5303"/>
          <a:stretch/>
        </p:blipFill>
        <p:spPr bwMode="auto">
          <a:xfrm>
            <a:off x="76200" y="2445841"/>
            <a:ext cx="1934884" cy="297436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084" y="3714749"/>
            <a:ext cx="6742802" cy="1066801"/>
          </a:xfrm>
          <a:prstGeom prst="wedgeRoundRectCallout">
            <a:avLst>
              <a:gd name="adj1" fmla="val -58588"/>
              <a:gd name="adj2" fmla="val -35868"/>
              <a:gd name="adj3" fmla="val 16667"/>
            </a:avLst>
          </a:prstGeom>
          <a:solidFill>
            <a:srgbClr val="F6E7E6"/>
          </a:solidFill>
          <a:ln>
            <a:solidFill>
              <a:srgbClr val="FF5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lnSpc>
                <a:spcPct val="90000"/>
              </a:lnSpc>
              <a:spcBef>
                <a:spcPts val="600"/>
              </a:spcBef>
              <a:spcAft>
                <a:spcPts val="600"/>
              </a:spcAft>
            </a:pP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Mai An Tiêm là người cần cù, chịu khó, dám nghĩ, dám làm, thông mình, sáng tạo và hiếu thảo.</a:t>
            </a:r>
          </a:p>
        </p:txBody>
      </p:sp>
      <p:pic>
        <p:nvPicPr>
          <p:cNvPr id="10" name="Picture 2" descr="Boy Thinking Images | Free Vectors, Stock Photos &amp;amp; PSD"/>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2" b="93053" l="6550" r="43291">
                        <a14:foregroundMark x1="34026" y1="15158" x2="34026" y2="24000"/>
                      </a14:backgroundRemoval>
                    </a14:imgEffect>
                  </a14:imgLayer>
                </a14:imgProps>
              </a:ext>
              <a:ext uri="{28A0092B-C50C-407E-A947-70E740481C1C}">
                <a14:useLocalDpi xmlns:a14="http://schemas.microsoft.com/office/drawing/2010/main" val="0"/>
              </a:ext>
            </a:extLst>
          </a:blip>
          <a:srcRect l="7184" r="57177"/>
          <a:stretch/>
        </p:blipFill>
        <p:spPr bwMode="auto">
          <a:xfrm>
            <a:off x="196558" y="2343150"/>
            <a:ext cx="1470846" cy="31315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806" y="520750"/>
            <a:ext cx="4114800" cy="23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75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500"/>
                            </p:stCondLst>
                            <p:childTnLst>
                              <p:par>
                                <p:cTn id="21" presetID="6" presetClass="entr" presetSubtype="32"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75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250"/>
                                        <p:tgtEl>
                                          <p:spTgt spid="10"/>
                                        </p:tgtEl>
                                      </p:cBhvr>
                                    </p:animEffect>
                                    <p:set>
                                      <p:cBhvr>
                                        <p:cTn id="32" dur="1" fill="hold">
                                          <p:stCondLst>
                                            <p:cond delay="24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3" name="图片 2">
            <a:extLst>
              <a:ext uri="{FF2B5EF4-FFF2-40B4-BE49-F238E27FC236}">
                <a16:creationId xmlns:a16="http://schemas.microsoft.com/office/drawing/2014/main" id="{1DFEC157-E22F-409F-AE65-F8B599FFC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817545"/>
            <a:ext cx="3283912" cy="4065925"/>
          </a:xfrm>
          <a:prstGeom prst="rect">
            <a:avLst/>
          </a:prstGeom>
        </p:spPr>
      </p:pic>
      <p:sp>
        <p:nvSpPr>
          <p:cNvPr id="14" name="TextBox 13"/>
          <p:cNvSpPr txBox="1"/>
          <p:nvPr/>
        </p:nvSpPr>
        <p:spPr>
          <a:xfrm>
            <a:off x="1100110" y="1711057"/>
            <a:ext cx="4191000" cy="2123658"/>
          </a:xfrm>
          <a:prstGeom prst="rect">
            <a:avLst/>
          </a:prstGeom>
          <a:noFill/>
        </p:spPr>
        <p:txBody>
          <a:bodyPr wrap="square" rtlCol="0" anchor="ctr">
            <a:spAutoFit/>
          </a:bodyPr>
          <a:lstStyle/>
          <a:p>
            <a:pPr algn="ctr"/>
            <a:r>
              <a:rPr lang="en-US" sz="44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a:t>
            </a:r>
            <a:r>
              <a:rPr lang="en-US" sz="440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44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9591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63919" y="133350"/>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9" name="TextBox 8"/>
          <p:cNvSpPr txBox="1"/>
          <p:nvPr/>
        </p:nvSpPr>
        <p:spPr>
          <a:xfrm>
            <a:off x="721980" y="133350"/>
            <a:ext cx="7315200" cy="523220"/>
          </a:xfrm>
          <a:prstGeom prst="rect">
            <a:avLst/>
          </a:prstGeom>
          <a:noFill/>
        </p:spPr>
        <p:txBody>
          <a:bodyPr wrap="square" rtlCol="0">
            <a:spAutoFit/>
          </a:bodyPr>
          <a:lstStyle/>
          <a:p>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i="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 từ ngữ chỉ hoạt động trong đoạn văn sau:</a:t>
            </a:r>
          </a:p>
        </p:txBody>
      </p:sp>
      <p:pic>
        <p:nvPicPr>
          <p:cNvPr id="10"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7379" y="85725"/>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98E79F1C-CA66-4B03-B298-7458720823C6}"/>
              </a:ext>
            </a:extLst>
          </p:cNvPr>
          <p:cNvSpPr txBox="1"/>
          <p:nvPr/>
        </p:nvSpPr>
        <p:spPr>
          <a:xfrm>
            <a:off x="533401" y="819150"/>
            <a:ext cx="8153400" cy="2332946"/>
          </a:xfrm>
          <a:prstGeom prst="rect">
            <a:avLst/>
          </a:prstGeom>
          <a:noFill/>
        </p:spPr>
        <p:txBody>
          <a:bodyPr wrap="square" rtlCol="0">
            <a:spAutoFit/>
          </a:bodyPr>
          <a:lstStyle/>
          <a:p>
            <a:pPr algn="just">
              <a:lnSpc>
                <a:spcPct val="130000"/>
              </a:lnSpc>
            </a:pP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2209800" y="895350"/>
            <a:ext cx="838200"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1" y="2601472"/>
            <a:ext cx="1789418" cy="2339585"/>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25" b="100000" l="0" r="100000">
                        <a14:foregroundMark x1="13462" y1="21563" x2="7692" y2="38125"/>
                        <a14:foregroundMark x1="42692" y1="42188" x2="53462" y2="50313"/>
                        <a14:foregroundMark x1="51538" y1="53125" x2="48077" y2="70938"/>
                        <a14:foregroundMark x1="43846" y1="57188" x2="48462" y2="65313"/>
                        <a14:foregroundMark x1="53077" y1="60000" x2="43077" y2="71563"/>
                        <a14:foregroundMark x1="68846" y1="16250" x2="76154" y2="32188"/>
                        <a14:foregroundMark x1="85385" y1="32813" x2="77692" y2="51563"/>
                        <a14:foregroundMark x1="21923" y1="94063" x2="71923" y2="91563"/>
                        <a14:foregroundMark x1="26538" y1="75313" x2="38077" y2="92813"/>
                        <a14:foregroundMark x1="1923" y1="80938" x2="96538" y2="80625"/>
                        <a14:foregroundMark x1="38846" y1="26875" x2="54615" y2="77813"/>
                        <a14:foregroundMark x1="75769" y1="22188" x2="58077" y2="43438"/>
                      </a14:backgroundRemoval>
                    </a14:imgEffect>
                  </a14:imgLayer>
                </a14:imgProps>
              </a:ext>
              <a:ext uri="{28A0092B-C50C-407E-A947-70E740481C1C}">
                <a14:useLocalDpi xmlns:a14="http://schemas.microsoft.com/office/drawing/2010/main" val="0"/>
              </a:ext>
            </a:extLst>
          </a:blip>
          <a:stretch>
            <a:fillRect/>
          </a:stretch>
        </p:blipFill>
        <p:spPr>
          <a:xfrm>
            <a:off x="6477001" y="2684344"/>
            <a:ext cx="1816252" cy="2235388"/>
          </a:xfrm>
          <a:prstGeom prst="rect">
            <a:avLst/>
          </a:prstGeom>
        </p:spPr>
      </p:pic>
      <p:sp>
        <p:nvSpPr>
          <p:cNvPr id="14" name="Rounded Rectangle 13"/>
          <p:cNvSpPr/>
          <p:nvPr/>
        </p:nvSpPr>
        <p:spPr>
          <a:xfrm>
            <a:off x="6248399" y="895350"/>
            <a:ext cx="15285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ounded Rectangle 18"/>
          <p:cNvSpPr/>
          <p:nvPr/>
        </p:nvSpPr>
        <p:spPr>
          <a:xfrm>
            <a:off x="533400" y="1466850"/>
            <a:ext cx="6903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ounded Rectangle 19"/>
          <p:cNvSpPr/>
          <p:nvPr/>
        </p:nvSpPr>
        <p:spPr>
          <a:xfrm>
            <a:off x="1976651" y="1466850"/>
            <a:ext cx="6903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ounded Rectangle 20"/>
          <p:cNvSpPr/>
          <p:nvPr/>
        </p:nvSpPr>
        <p:spPr>
          <a:xfrm>
            <a:off x="6705600" y="1466850"/>
            <a:ext cx="5379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ounded Rectangle 21"/>
          <p:cNvSpPr/>
          <p:nvPr/>
        </p:nvSpPr>
        <p:spPr>
          <a:xfrm>
            <a:off x="2057400" y="2076450"/>
            <a:ext cx="838200"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ounded Rectangle 22"/>
          <p:cNvSpPr/>
          <p:nvPr/>
        </p:nvSpPr>
        <p:spPr>
          <a:xfrm>
            <a:off x="6043683" y="2038350"/>
            <a:ext cx="661917"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378526" y="2571750"/>
            <a:ext cx="1059873"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133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2" presetClass="entr" presetSubtype="2" fill="hold"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decel="66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heel(1)">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animBg="1"/>
          <p:bldP spid="14" grpId="0" animBg="1"/>
          <p:bldP spid="19" grpId="0" animBg="1"/>
          <p:bldP spid="20" grpId="0" animBg="1"/>
          <p:bldP spid="21" grpId="0" animBg="1"/>
          <p:bldP spid="22" grpId="0" animBg="1"/>
          <p:bldP spid="23" grpId="0" animBg="1"/>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1+#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decel="66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heel(1)">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animBg="1"/>
          <p:bldP spid="14" grpId="0" animBg="1"/>
          <p:bldP spid="19" grpId="0" animBg="1"/>
          <p:bldP spid="20" grpId="0" animBg="1"/>
          <p:bldP spid="21" grpId="0" animBg="1"/>
          <p:bldP spid="22" grpId="0" animBg="1"/>
          <p:bldP spid="23" grpId="0" animBg="1"/>
          <p:bldP spid="15"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63919" y="133350"/>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81000" y="361950"/>
            <a:ext cx="8458200" cy="523220"/>
          </a:xfrm>
          <a:prstGeom prst="rect">
            <a:avLst/>
          </a:prstGeom>
          <a:noFill/>
        </p:spPr>
        <p:txBody>
          <a:bodyPr wrap="square" rtlCol="0">
            <a:spAutoFit/>
          </a:bodyPr>
          <a:lstStyle/>
          <a:p>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800" b="1" i="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ngữ</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vừa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9"/>
          <p:cNvSpPr/>
          <p:nvPr/>
        </p:nvSpPr>
        <p:spPr>
          <a:xfrm>
            <a:off x="609600" y="1276350"/>
            <a:ext cx="8077200" cy="350520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11" name="Speech Bubble: Rectangle with Corners Rounded 7">
            <a:extLst>
              <a:ext uri="{FF2B5EF4-FFF2-40B4-BE49-F238E27FC236}">
                <a16:creationId xmlns:a16="http://schemas.microsoft.com/office/drawing/2014/main" id="{35111695-4F00-4F13-8399-433CE41B326F}"/>
              </a:ext>
            </a:extLst>
          </p:cNvPr>
          <p:cNvSpPr/>
          <p:nvPr/>
        </p:nvSpPr>
        <p:spPr>
          <a:xfrm>
            <a:off x="3352800" y="1504950"/>
            <a:ext cx="5126445" cy="2819400"/>
          </a:xfrm>
          <a:prstGeom prst="wedgeRoundRectCallout">
            <a:avLst>
              <a:gd name="adj1" fmla="val -56106"/>
              <a:gd name="adj2" fmla="val -4745"/>
              <a:gd name="adj3" fmla="val 16667"/>
            </a:avLst>
          </a:prstGeom>
          <a:solidFill>
            <a:srgbClr val="F6E7E6"/>
          </a:solidFill>
          <a:ln w="12700" cap="flat" cmpd="sng" algn="ctr">
            <a:solidFill>
              <a:srgbClr val="FF5050"/>
            </a:solidFill>
            <a:prstDash val="solid"/>
            <a:miter lim="800000"/>
          </a:ln>
          <a:effectLst/>
        </p:spPr>
        <p:txBody>
          <a:bodyPr lIns="68579" tIns="34289" rIns="68579" bIns="34289" rtlCol="0" anchor="t"/>
          <a:lstStyle/>
          <a:p>
            <a:pPr lvl="0" defTabSz="685783">
              <a:lnSpc>
                <a:spcPct val="120000"/>
              </a:lnSpc>
              <a:spcBef>
                <a:spcPts val="600"/>
              </a:spcBef>
              <a:spcAft>
                <a:spcPts val="600"/>
              </a:spcAft>
            </a:pPr>
            <a:r>
              <a:rPr lang="en-US" sz="2800" i="1" kern="0" dirty="0" err="1"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2800" i="1" kern="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kern="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ý:</a:t>
            </a:r>
            <a:endParaRPr kumimoji="0" lang="en-US" sz="2800" b="0" i="1" u="none" strike="noStrike" kern="0" cap="none" spc="0" normalizeH="0" baseline="0" noProof="0" dirty="0" smtClean="0">
              <a:ln>
                <a:noFill/>
              </a:ln>
              <a:solidFill>
                <a:srgbClr val="0033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defTabSz="685783">
              <a:lnSpc>
                <a:spcPct val="120000"/>
              </a:lnSpc>
              <a:spcBef>
                <a:spcPts val="600"/>
              </a:spcBef>
              <a:spcAft>
                <a:spcPts val="600"/>
              </a:spcAft>
            </a:pP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tan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lvl="0" defTabSz="685783">
              <a:lnSpc>
                <a:spcPct val="120000"/>
              </a:lnSpc>
              <a:spcBef>
                <a:spcPts val="600"/>
              </a:spcBef>
              <a:spcAft>
                <a:spcPts val="600"/>
              </a:spcAft>
            </a:pP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lvl="0" defTabSz="685783">
              <a:lnSpc>
                <a:spcPct val="120000"/>
              </a:lnSpc>
              <a:spcBef>
                <a:spcPts val="600"/>
              </a:spcBef>
              <a:spcAft>
                <a:spcPts val="600"/>
              </a:spcAft>
            </a:pP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2800" b="0" u="none" strike="noStrike" kern="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03" y="1877789"/>
            <a:ext cx="2250415" cy="290376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03" y="1647794"/>
            <a:ext cx="2341929" cy="2909229"/>
          </a:xfrm>
          <a:prstGeom prst="rect">
            <a:avLst/>
          </a:prstGeom>
        </p:spPr>
      </p:pic>
    </p:spTree>
    <p:extLst>
      <p:ext uri="{BB962C8B-B14F-4D97-AF65-F5344CB8AC3E}">
        <p14:creationId xmlns:p14="http://schemas.microsoft.com/office/powerpoint/2010/main" val="175959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7889CCA7-D58A-45D0-93C7-14E5ABAD1F9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15" name="矩形 14">
            <a:extLst>
              <a:ext uri="{FF2B5EF4-FFF2-40B4-BE49-F238E27FC236}">
                <a16:creationId xmlns:a16="http://schemas.microsoft.com/office/drawing/2014/main" id="{F5BCFC10-A7E5-45E4-9EAC-3C7B149ACFAD}"/>
              </a:ext>
            </a:extLst>
          </p:cNvPr>
          <p:cNvSpPr/>
          <p:nvPr/>
        </p:nvSpPr>
        <p:spPr>
          <a:xfrm>
            <a:off x="477137" y="819005"/>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21" name="矩形 20">
            <a:extLst>
              <a:ext uri="{FF2B5EF4-FFF2-40B4-BE49-F238E27FC236}">
                <a16:creationId xmlns:a16="http://schemas.microsoft.com/office/drawing/2014/main" id="{869E7056-7C04-406B-AA6B-F8BA846663DD}"/>
              </a:ext>
            </a:extLst>
          </p:cNvPr>
          <p:cNvSpPr/>
          <p:nvPr/>
        </p:nvSpPr>
        <p:spPr>
          <a:xfrm>
            <a:off x="771854" y="3127406"/>
            <a:ext cx="34289" cy="558831"/>
          </a:xfrm>
          <a:prstGeom prst="rect">
            <a:avLst/>
          </a:prstGeom>
          <a:solidFill>
            <a:srgbClr val="B6E0A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4" name="图片 3">
            <a:extLst>
              <a:ext uri="{FF2B5EF4-FFF2-40B4-BE49-F238E27FC236}">
                <a16:creationId xmlns:a16="http://schemas.microsoft.com/office/drawing/2014/main" id="{B7C76AF1-EEA2-41E7-A208-5EEF4C7BC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03" y="1141488"/>
            <a:ext cx="3733197" cy="3733197"/>
          </a:xfrm>
          <a:prstGeom prst="rect">
            <a:avLst/>
          </a:prstGeom>
        </p:spPr>
      </p:pic>
      <p:pic>
        <p:nvPicPr>
          <p:cNvPr id="17" name="图片 17">
            <a:extLst>
              <a:ext uri="{FF2B5EF4-FFF2-40B4-BE49-F238E27FC236}">
                <a16:creationId xmlns:a16="http://schemas.microsoft.com/office/drawing/2014/main" id="{06AE4272-CFC3-4170-9B0C-54DBDA97F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93" t="14419" r="29431" b="12191"/>
          <a:stretch/>
        </p:blipFill>
        <p:spPr>
          <a:xfrm rot="19972345">
            <a:off x="7451003" y="947514"/>
            <a:ext cx="992444" cy="1786291"/>
          </a:xfrm>
          <a:prstGeom prst="rect">
            <a:avLst/>
          </a:prstGeom>
        </p:spPr>
      </p:pic>
      <p:sp>
        <p:nvSpPr>
          <p:cNvPr id="19" name="矩形 19">
            <a:extLst>
              <a:ext uri="{FF2B5EF4-FFF2-40B4-BE49-F238E27FC236}">
                <a16:creationId xmlns:a16="http://schemas.microsoft.com/office/drawing/2014/main" id="{314AFFA4-218F-4C26-8F4F-F7707DC6EF77}"/>
              </a:ext>
            </a:extLst>
          </p:cNvPr>
          <p:cNvSpPr>
            <a:spLocks noChangeArrowheads="1"/>
          </p:cNvSpPr>
          <p:nvPr/>
        </p:nvSpPr>
        <p:spPr bwMode="auto">
          <a:xfrm>
            <a:off x="3581400" y="2003126"/>
            <a:ext cx="4117212" cy="20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endParaRPr lang="en-US" altLang="zh-CN" sz="5400" b="1" dirty="0"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endParaRPr>
          </a:p>
          <a:p>
            <a:pPr algn="ctr">
              <a:lnSpc>
                <a:spcPct val="120000"/>
              </a:lnSpc>
            </a:pPr>
            <a:r>
              <a:rPr lang="en-US" altLang="zh-CN" sz="5400" b="1" dirty="0" err="1"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399800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38" presetClass="entr" presetSubtype="0" accel="50000" fill="hold" grpId="0" nodeType="afterEffect">
                                  <p:stCondLst>
                                    <p:cond delay="0"/>
                                  </p:stCondLst>
                                  <p:iterate type="lt">
                                    <p:tmPct val="50000"/>
                                  </p:iterate>
                                  <p:childTnLst>
                                    <p:set>
                                      <p:cBhvr>
                                        <p:cTn id="26" dur="1" fill="hold">
                                          <p:stCondLst>
                                            <p:cond delay="0"/>
                                          </p:stCondLst>
                                        </p:cTn>
                                        <p:tgtEl>
                                          <p:spTgt spid="19"/>
                                        </p:tgtEl>
                                        <p:attrNameLst>
                                          <p:attrName>style.visibility</p:attrName>
                                        </p:attrNameLst>
                                      </p:cBhvr>
                                      <p:to>
                                        <p:strVal val="visible"/>
                                      </p:to>
                                    </p:set>
                                    <p:set>
                                      <p:cBhvr>
                                        <p:cTn id="27" dur="227" fill="hold">
                                          <p:stCondLst>
                                            <p:cond delay="0"/>
                                          </p:stCondLst>
                                        </p:cTn>
                                        <p:tgtEl>
                                          <p:spTgt spid="19"/>
                                        </p:tgtEl>
                                        <p:attrNameLst>
                                          <p:attrName>style.rotation</p:attrName>
                                        </p:attrNameLst>
                                      </p:cBhvr>
                                      <p:to>
                                        <p:strVal val="-45.0"/>
                                      </p:to>
                                    </p:set>
                                    <p:anim calcmode="lin" valueType="num">
                                      <p:cBhvr>
                                        <p:cTn id="28" dur="227" fill="hold">
                                          <p:stCondLst>
                                            <p:cond delay="227"/>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29" dur="227"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30" dur="78" decel="50000" autoRev="1" fill="hold">
                                          <p:stCondLst>
                                            <p:cond delay="227"/>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31" dur="68" fill="hold">
                                          <p:stCondLst>
                                            <p:cond delay="432"/>
                                          </p:stCondLst>
                                        </p:cTn>
                                        <p:tgtEl>
                                          <p:spTgt spid="1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E9F87CB-6097-41AA-B88E-05268477AF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1" t="20465" r="7881" b="11628"/>
          <a:stretch/>
        </p:blipFill>
        <p:spPr>
          <a:xfrm>
            <a:off x="228601" y="26444"/>
            <a:ext cx="1209787" cy="915175"/>
          </a:xfrm>
          <a:prstGeom prst="rect">
            <a:avLst/>
          </a:prstGeom>
        </p:spPr>
      </p:pic>
      <p:sp>
        <p:nvSpPr>
          <p:cNvPr id="8" name="文本框 34">
            <a:extLst>
              <a:ext uri="{FF2B5EF4-FFF2-40B4-BE49-F238E27FC236}">
                <a16:creationId xmlns:a16="http://schemas.microsoft.com/office/drawing/2014/main" id="{D053AFB6-669D-4FD0-A91F-62C12C8FB344}"/>
              </a:ext>
            </a:extLst>
          </p:cNvPr>
          <p:cNvSpPr txBox="1">
            <a:spLocks noChangeArrowheads="1"/>
          </p:cNvSpPr>
          <p:nvPr/>
        </p:nvSpPr>
        <p:spPr bwMode="auto">
          <a:xfrm>
            <a:off x="152400" y="819150"/>
            <a:ext cx="4953000" cy="144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698"/>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54147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16" presetClass="emph" presetSubtype="0" fill="hold" grpId="1" nodeType="afterEffect">
                                  <p:stCondLst>
                                    <p:cond delay="750"/>
                                  </p:stCondLst>
                                  <p:iterate type="lt">
                                    <p:tmPct val="4000"/>
                                  </p:iterate>
                                  <p:childTnLst>
                                    <p:set>
                                      <p:cBhvr override="childStyle">
                                        <p:cTn id="16" dur="1000" fill="hold"/>
                                        <p:tgtEl>
                                          <p:spTgt spid="8"/>
                                        </p:tgtEl>
                                        <p:attrNameLst>
                                          <p:attrName>style.color</p:attrName>
                                        </p:attrNameLst>
                                      </p:cBhvr>
                                      <p:to>
                                        <p:clrVal>
                                          <a:srgbClr val="FF0000"/>
                                        </p:clrVal>
                                      </p:to>
                                    </p:set>
                                    <p:set>
                                      <p:cBhvr>
                                        <p:cTn id="17" dur="1000" fill="hold"/>
                                        <p:tgtEl>
                                          <p:spTgt spid="8"/>
                                        </p:tgtEl>
                                        <p:attrNameLst>
                                          <p:attrName>fillcolor</p:attrName>
                                        </p:attrNameLst>
                                      </p:cBhvr>
                                      <p:to>
                                        <p:clrVal>
                                          <a:srgbClr val="FF0000"/>
                                        </p:clrVal>
                                      </p:to>
                                    </p:set>
                                    <p:set>
                                      <p:cBhvr>
                                        <p:cTn id="18"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4"/>
          <a:srcRect l="10634" t="13594" b="21337"/>
          <a:stretch/>
        </p:blipFill>
        <p:spPr>
          <a:xfrm>
            <a:off x="1" y="-24742"/>
            <a:ext cx="9187985" cy="5168242"/>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782" y="2057368"/>
            <a:ext cx="2124056" cy="203184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D76625E-7F15-4F82-ADEE-36E276E82E02}"/>
              </a:ext>
            </a:extLst>
          </p:cNvPr>
          <p:cNvGrpSpPr/>
          <p:nvPr/>
        </p:nvGrpSpPr>
        <p:grpSpPr>
          <a:xfrm>
            <a:off x="149269" y="3030550"/>
            <a:ext cx="9192758" cy="4620487"/>
            <a:chOff x="140700" y="4055372"/>
            <a:chExt cx="12257011" cy="6160649"/>
          </a:xfrm>
        </p:grpSpPr>
        <p:sp>
          <p:nvSpPr>
            <p:cNvPr id="12" name="Rounded Rectangle 14">
              <a:hlinkClick r:id="rId6"/>
              <a:extLst>
                <a:ext uri="{FF2B5EF4-FFF2-40B4-BE49-F238E27FC236}">
                  <a16:creationId xmlns:a16="http://schemas.microsoft.com/office/drawing/2014/main" id="{079B2EF6-DF7B-4143-A6A8-8B55E5ECEE1A}"/>
                </a:ext>
              </a:extLst>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pic>
          <p:nvPicPr>
            <p:cNvPr id="17" name="Picture 16">
              <a:extLst>
                <a:ext uri="{FF2B5EF4-FFF2-40B4-BE49-F238E27FC236}">
                  <a16:creationId xmlns:a16="http://schemas.microsoft.com/office/drawing/2014/main" id="{790318AE-B5F0-443A-9A39-2300A251345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18520" y="4055372"/>
              <a:ext cx="1914067" cy="1551947"/>
            </a:xfrm>
            <a:prstGeom prst="rect">
              <a:avLst/>
            </a:prstGeom>
          </p:spPr>
        </p:pic>
      </p:grpSp>
      <p:pic>
        <p:nvPicPr>
          <p:cNvPr id="2" name="Picture 1">
            <a:hlinkClick r:id="rId9"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10"/>
          <a:stretch>
            <a:fillRect/>
          </a:stretch>
        </p:blipFill>
        <p:spPr>
          <a:xfrm>
            <a:off x="1342608" y="2727597"/>
            <a:ext cx="1033361" cy="1152244"/>
          </a:xfrm>
          <a:prstGeom prst="rect">
            <a:avLst/>
          </a:prstGeom>
        </p:spPr>
      </p:pic>
      <p:pic>
        <p:nvPicPr>
          <p:cNvPr id="3" name="Picture 2">
            <a:hlinkClick r:id="rId11"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12"/>
          <a:stretch>
            <a:fillRect/>
          </a:stretch>
        </p:blipFill>
        <p:spPr>
          <a:xfrm>
            <a:off x="6135668" y="2255384"/>
            <a:ext cx="1554615" cy="1696359"/>
          </a:xfrm>
          <a:prstGeom prst="rect">
            <a:avLst/>
          </a:prstGeom>
        </p:spPr>
      </p:pic>
      <p:pic>
        <p:nvPicPr>
          <p:cNvPr id="4" name="Picture 3">
            <a:hlinkClick r:id="rId13"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4"/>
          <a:stretch>
            <a:fillRect/>
          </a:stretch>
        </p:blipFill>
        <p:spPr>
          <a:xfrm>
            <a:off x="4745648" y="1914444"/>
            <a:ext cx="1143099" cy="946486"/>
          </a:xfrm>
          <a:prstGeom prst="rect">
            <a:avLst/>
          </a:prstGeom>
        </p:spPr>
      </p:pic>
      <p:pic>
        <p:nvPicPr>
          <p:cNvPr id="5" name="5">
            <a:hlinkClick r:id="rId15"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6"/>
          <a:stretch>
            <a:fillRect/>
          </a:stretch>
        </p:blipFill>
        <p:spPr>
          <a:xfrm>
            <a:off x="3510692" y="2925253"/>
            <a:ext cx="1312278" cy="1303133"/>
          </a:xfrm>
          <a:prstGeom prst="rect">
            <a:avLst/>
          </a:prstGeom>
        </p:spPr>
      </p:pic>
      <p:sp>
        <p:nvSpPr>
          <p:cNvPr id="25" name="Rectangle 24">
            <a:extLst>
              <a:ext uri="{FF2B5EF4-FFF2-40B4-BE49-F238E27FC236}">
                <a16:creationId xmlns:a16="http://schemas.microsoft.com/office/drawing/2014/main" id="{A9C3F96D-5BB7-4C2C-BC6B-EA6F80D76737}"/>
              </a:ext>
            </a:extLst>
          </p:cNvPr>
          <p:cNvSpPr/>
          <p:nvPr/>
        </p:nvSpPr>
        <p:spPr>
          <a:xfrm rot="374661">
            <a:off x="142592" y="3372189"/>
            <a:ext cx="1320841" cy="1133557"/>
          </a:xfrm>
          <a:prstGeom prst="rect">
            <a:avLst/>
          </a:prstGeom>
          <a:blipFill dpi="0" rotWithShape="1">
            <a:blip r:embed="rId17"/>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pic>
        <p:nvPicPr>
          <p:cNvPr id="26" name="Picture 12" descr="Káº¿t quáº£ hÃ¬nh áº£nh cho win text gif">
            <a:hlinkClick r:id="rId6"/>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800757" y="479039"/>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hlinkClick r:id="rId19" action="ppaction://hlinksldjump"/>
          </p:cNvPr>
          <p:cNvSpPr/>
          <p:nvPr/>
        </p:nvSpPr>
        <p:spPr>
          <a:xfrm>
            <a:off x="7467600" y="142838"/>
            <a:ext cx="1447800" cy="676312"/>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hlinkClick r:id="rId19" action="ppaction://hlinksldjump"/>
              </a:rPr>
              <a:t>HỌC</a:t>
            </a:r>
            <a:r>
              <a:rPr lang="en-US"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TIẾP</a:t>
            </a:r>
          </a:p>
        </p:txBody>
      </p:sp>
    </p:spTree>
    <p:extLst>
      <p:ext uri="{BB962C8B-B14F-4D97-AF65-F5344CB8AC3E}">
        <p14:creationId xmlns:p14="http://schemas.microsoft.com/office/powerpoint/2010/main" val="219665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withEffect">
                                  <p:stCondLst>
                                    <p:cond delay="0"/>
                                  </p:stCondLst>
                                  <p:childTnLst>
                                    <p:animRot by="-3600000">
                                      <p:cBhvr>
                                        <p:cTn id="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0" presetClass="path" presetSubtype="0" fill="hold" grpId="2" nodeType="afterEffect">
                                  <p:stCondLst>
                                    <p:cond delay="0"/>
                                  </p:stCondLst>
                                  <p:childTnLst>
                                    <p:animMotion origin="layout" path="M 0.01806 -0.00802 L 0.01806 -0.00771 C 0.02084 -0.01358 0.02396 -0.01975 0.02726 -0.0253 C 0.03438 -0.03517 0.03577 -0.03178 0.04045 -0.04227 C 0.04115 -0.0435 0.04844 -0.06418 0.05035 -0.06665 C 0.05903 -0.08022 0.06007 -0.07436 0.07031 -0.08608 C 0.07309 -0.08948 0.0757 -0.09411 0.07899 -0.09627 C 0.08056 -0.09688 0.08195 -0.09719 0.08316 -0.09843 C 0.08611 -0.10151 0.08906 -0.10491 0.09184 -0.1083 C 0.09306 -0.11046 0.09445 -0.11231 0.09584 -0.11354 C 0.10903 -0.11848 0.10382 -0.1157 0.11163 -0.12002 C 0.11997 -0.11941 0.12795 -0.1191 0.13594 -0.11786 C 0.13854 -0.11756 0.14566 -0.11447 0.14896 -0.11354 C 0.15018 -0.11169 0.15139 -0.10953 0.15313 -0.1083 C 0.15573 -0.10645 0.15903 -0.10645 0.16163 -0.10336 C 0.16302 -0.10151 0.16441 -0.09966 0.16563 -0.09843 C 0.18125 -0.0867 0.16893 -0.09966 0.17865 -0.08855 C 0.17986 -0.08608 0.18073 -0.08423 0.1816 -0.08146 C 0.18368 -0.07467 0.18646 -0.06418 0.18715 -0.05677 C 0.1875 -0.05307 0.18854 -0.04011 0.18993 -0.03487 C 0.19202 -0.02993 0.19375 -0.0253 0.19566 -0.02005 C 0.19688 -0.0179 0.19757 -0.01512 0.19861 -0.01265 C 0.2 -0.01049 0.20174 -0.00802 0.20313 -0.00524 C 0.20399 -0.00339 0.20434 -0.00031 0.20573 0.00216 C 0.20695 0.00401 0.20903 0.00494 0.21007 0.00648 C 0.21163 0.00926 0.21285 0.01173 0.21441 0.01419 C 0.21945 0.04104 0.21129 -7.03487E-7 0.21875 0.029 C 0.21997 0.03363 0.21997 0.03949 0.22153 0.04351 C 0.22552 0.0543 0.22309 0.04875 0.22847 0.06078 C 0.22882 0.06325 0.22917 0.06572 0.23021 0.06788 C 0.2316 0.07313 0.23577 0.083 0.23577 0.08331 C 0.23629 0.08609 0.23611 0.08979 0.23715 0.09256 C 0.23854 0.09565 0.24132 0.09688 0.24288 0.09997 C 0.24427 0.10213 0.24479 0.1046 0.24566 0.10799 C 0.25469 0.10552 0.25938 0.10552 0.26702 0.10213 C 0.26893 0.10182 0.26997 0.1012 0.27153 0.09997 C 0.27292 0.09874 0.27413 0.09627 0.2757 0.09503 C 0.28056 0.0904 0.28073 0.0904 0.28542 0.08732 C 0.28993 0.083 0.29045 0.08177 0.29549 0.07775 C 0.29705 0.07652 0.29861 0.07621 0.3 0.07529 C 0.30313 0.07251 0.30556 0.06912 0.30851 0.06572 C 0.3099 0.06418 0.31129 0.06264 0.31285 0.06078 C 0.31476 0.05801 0.31632 0.05523 0.31823 0.05338 C 0.31979 0.05184 0.32136 0.05184 0.32274 0.05091 C 0.32813 0.0469 0.32709 0.04813 0.33021 0.04351 " pathEditMode="relative" rAng="0" ptsTypes="AAAAAAAAAAAAAAAAAAAAAAAAAAAAAAAAAAAAAAAAAAAAA">
                                      <p:cBhvr>
                                        <p:cTn id="15" dur="1250" fill="hold"/>
                                        <p:tgtEl>
                                          <p:spTgt spid="25"/>
                                        </p:tgtEl>
                                        <p:attrNameLst>
                                          <p:attrName>ppt_x</p:attrName>
                                          <p:attrName>ppt_y</p:attrName>
                                        </p:attrNameLst>
                                      </p:cBhvr>
                                      <p:rCtr x="15608" y="185"/>
                                    </p:animMotion>
                                  </p:childTnLst>
                                </p:cTn>
                              </p:par>
                              <p:par>
                                <p:cTn id="16" presetID="8" presetClass="emph" presetSubtype="0" fill="hold" grpId="3" nodeType="withEffect">
                                  <p:stCondLst>
                                    <p:cond delay="0"/>
                                  </p:stCondLst>
                                  <p:childTnLst>
                                    <p:animRot by="3600000">
                                      <p:cBhvr>
                                        <p:cTn id="17" dur="2000" fill="hold"/>
                                        <p:tgtEl>
                                          <p:spTgt spid="25"/>
                                        </p:tgtEl>
                                        <p:attrNameLst>
                                          <p:attrName>r</p:attrName>
                                        </p:attrNameLst>
                                      </p:cBhvr>
                                    </p:animRot>
                                  </p:childTnLst>
                                </p:cTn>
                              </p:par>
                              <p:par>
                                <p:cTn id="18" presetID="8" presetClass="emph" presetSubtype="0" fill="hold" grpId="4" nodeType="withEffect">
                                  <p:stCondLst>
                                    <p:cond delay="2000"/>
                                  </p:stCondLst>
                                  <p:childTnLst>
                                    <p:animRot by="2400000">
                                      <p:cBhvr>
                                        <p:cTn id="19" dur="2000" fill="hold"/>
                                        <p:tgtEl>
                                          <p:spTgt spid="25"/>
                                        </p:tgtEl>
                                        <p:attrNameLst>
                                          <p:attrName>r</p:attrName>
                                        </p:attrNameLst>
                                      </p:cBhvr>
                                    </p:animRot>
                                  </p:childTnLst>
                                </p:cTn>
                              </p:par>
                              <p:par>
                                <p:cTn id="20" presetID="8" presetClass="emph" presetSubtype="0" fill="hold" grpId="5" nodeType="withEffect">
                                  <p:stCondLst>
                                    <p:cond delay="4000"/>
                                  </p:stCondLst>
                                  <p:childTnLst>
                                    <p:animRot by="-6000000">
                                      <p:cBhvr>
                                        <p:cTn id="21"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after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30" dur="1250" fill="hold"/>
                                        <p:tgtEl>
                                          <p:spTgt spid="25"/>
                                        </p:tgtEl>
                                        <p:attrNameLst>
                                          <p:attrName>ppt_x</p:attrName>
                                          <p:attrName>ppt_y</p:attrName>
                                        </p:attrNameLst>
                                      </p:cBhvr>
                                      <p:rCtr x="6133" y="-13542"/>
                                    </p:animMotion>
                                  </p:childTnLst>
                                </p:cTn>
                              </p:par>
                              <p:par>
                                <p:cTn id="31" presetID="8" presetClass="emph" presetSubtype="0" fill="hold" grpId="7" nodeType="withEffect">
                                  <p:stCondLst>
                                    <p:cond delay="0"/>
                                  </p:stCondLst>
                                  <p:childTnLst>
                                    <p:animRot by="-2400000">
                                      <p:cBhvr>
                                        <p:cTn id="32"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500"/>
                            </p:stCondLst>
                            <p:childTnLst>
                              <p:par>
                                <p:cTn id="40" presetID="0" presetClass="path" presetSubtype="0" accel="50000" decel="50000" fill="hold" grpId="8" nodeType="afterEffect">
                                  <p:stCondLst>
                                    <p:cond delay="0"/>
                                  </p:stCondLst>
                                  <p:childTnLst>
                                    <p:animMotion origin="layout" path="M 0.45039 -0.2338 L 0.45039 -0.23357 C 0.45235 -0.23959 0.45456 -0.24491 0.45625 -0.25093 C 0.45743 -0.25486 0.45729 -0.25972 0.45873 -0.26343 C 0.45951 -0.26574 0.46042 -0.26759 0.46107 -0.26991 C 0.46302 -0.27709 0.4612 -0.27639 0.46459 -0.28264 C 0.46563 -0.28426 0.46706 -0.28542 0.46823 -0.28681 C 0.46901 -0.28889 0.46953 -0.29144 0.47058 -0.29306 C 0.47331 -0.29792 0.47526 -0.29792 0.47891 -0.29954 C 0.47969 -0.30162 0.48021 -0.30417 0.48125 -0.30579 C 0.48229 -0.30718 0.48373 -0.30741 0.4849 -0.30787 C 0.49532 -0.3132 0.48464 -0.30718 0.49323 -0.31227 C 0.4944 -0.31366 0.49545 -0.31528 0.49675 -0.31644 C 0.49844 -0.31783 0.50365 -0.31991 0.50508 -0.3206 C 0.51003 -0.32639 0.50938 -0.32685 0.51706 -0.32685 C 0.53724 -0.32685 0.55756 -0.32546 0.57774 -0.32477 C 0.57904 -0.32338 0.58034 -0.32222 0.58138 -0.3206 C 0.58386 -0.31667 0.58568 -0.31134 0.58854 -0.30787 L 0.59206 -0.30371 C 0.59349 -0.3 0.59662 -0.29144 0.59805 -0.28889 C 0.59909 -0.28704 0.60052 -0.28611 0.60157 -0.28472 C 0.60209 -0.28403 0.60235 -0.28334 0.60287 -0.28264 " pathEditMode="relative" rAng="0" ptsTypes="AAAAAAAAAAAAAAAAAAAAAA">
                                      <p:cBhvr>
                                        <p:cTn id="41" dur="1250" fill="hold"/>
                                        <p:tgtEl>
                                          <p:spTgt spid="25"/>
                                        </p:tgtEl>
                                        <p:attrNameLst>
                                          <p:attrName>ppt_x</p:attrName>
                                          <p:attrName>ppt_y</p:attrName>
                                        </p:attrNameLst>
                                      </p:cBhvr>
                                      <p:rCtr x="7617" y="-4653"/>
                                    </p:animMotion>
                                  </p:childTnLst>
                                </p:cTn>
                              </p:par>
                              <p:par>
                                <p:cTn id="42" presetID="8" presetClass="emph" presetSubtype="0" fill="hold" grpId="9" nodeType="withEffect">
                                  <p:stCondLst>
                                    <p:cond delay="0"/>
                                  </p:stCondLst>
                                  <p:childTnLst>
                                    <p:animRot by="4800000">
                                      <p:cBhvr>
                                        <p:cTn id="43"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after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par>
                          <p:cTn id="50" fill="hold">
                            <p:stCondLst>
                              <p:cond delay="500"/>
                            </p:stCondLst>
                            <p:childTnLst>
                              <p:par>
                                <p:cTn id="51" presetID="0" presetClass="path" presetSubtype="0" accel="50000" decel="50000" fill="hold" grpId="10" nodeType="afterEffect">
                                  <p:stCondLst>
                                    <p:cond delay="0"/>
                                  </p:stCondLst>
                                  <p:childTnLst>
                                    <p:animMotion origin="layout" path="M 0.60039 -0.29097 L 0.60039 -0.29074 C 0.60391 -0.28681 0.60756 -0.28287 0.61107 -0.27847 C 0.61823 -0.26898 0.61107 -0.27408 0.61823 -0.26991 C 0.63125 -0.2544 0.6112 -0.27732 0.62657 -0.26366 C 0.64297 -0.24908 0.62735 -0.2588 0.63724 -0.25301 C 0.64766 -0.23449 0.63451 -0.25718 0.6444 -0.24236 C 0.65039 -0.23357 0.64532 -0.23773 0.65157 -0.23403 C 0.66719 -0.2132 0.64818 -0.23704 0.6599 -0.22546 C 0.66628 -0.21921 0.66628 -0.21829 0.67058 -0.21065 C 0.67253 -0.20023 0.67084 -0.20695 0.67539 -0.19584 C 0.67618 -0.19375 0.6767 -0.19121 0.67774 -0.18959 C 0.67878 -0.18773 0.68008 -0.18658 0.68138 -0.18519 C 0.68216 -0.1831 0.68269 -0.18079 0.68373 -0.17894 C 0.68607 -0.17477 0.68789 -0.17431 0.69089 -0.17246 C 0.69349 -0.16783 0.69466 -0.16482 0.69805 -0.16204 C 0.69909 -0.16088 0.70039 -0.16065 0.70157 -0.15996 C 0.70274 -0.15834 0.70378 -0.15671 0.70521 -0.15556 C 0.70743 -0.15371 0.71224 -0.15139 0.71224 -0.15116 C 0.71354 -0.15 0.71485 -0.14884 0.71589 -0.14722 C 0.72032 -0.13935 0.71602 -0.14144 0.72188 -0.13449 C 0.72292 -0.1331 0.72422 -0.1331 0.72539 -0.13241 C 0.72657 -0.13102 0.72774 -0.1294 0.72891 -0.12801 C 0.73047 -0.12662 0.73243 -0.12593 0.73373 -0.12384 C 0.7349 -0.12222 0.73529 -0.11945 0.73607 -0.11759 C 0.73646 -0.11667 0.73685 -0.11621 0.73737 -0.11528 " pathEditMode="relative" rAng="0" ptsTypes="AAAAAAAAAAAAAAAAAAAAAAAAAA">
                                      <p:cBhvr>
                                        <p:cTn id="52" dur="1250" fill="hold"/>
                                        <p:tgtEl>
                                          <p:spTgt spid="25"/>
                                        </p:tgtEl>
                                        <p:attrNameLst>
                                          <p:attrName>ppt_x</p:attrName>
                                          <p:attrName>ppt_y</p:attrName>
                                        </p:attrNameLst>
                                      </p:cBhvr>
                                      <p:rCtr x="6849" y="8773"/>
                                    </p:animMotion>
                                  </p:childTnLst>
                                </p:cTn>
                              </p:par>
                            </p:childTnLst>
                          </p:cTn>
                        </p:par>
                        <p:par>
                          <p:cTn id="53" fill="hold">
                            <p:stCondLst>
                              <p:cond delay="1750"/>
                            </p:stCondLst>
                            <p:childTnLst>
                              <p:par>
                                <p:cTn id="54" presetID="10" presetClass="exit" presetSubtype="0" fill="hold" grpId="11" nodeType="afterEffect">
                                  <p:stCondLst>
                                    <p:cond delay="0"/>
                                  </p:stCondLst>
                                  <p:childTnLst>
                                    <p:animEffect transition="out" filter="fade">
                                      <p:cBhvr>
                                        <p:cTn id="55" dur="500"/>
                                        <p:tgtEl>
                                          <p:spTgt spid="25"/>
                                        </p:tgtEl>
                                      </p:cBhvr>
                                    </p:animEffect>
                                    <p:set>
                                      <p:cBhvr>
                                        <p:cTn id="56" dur="1" fill="hold">
                                          <p:stCondLst>
                                            <p:cond delay="499"/>
                                          </p:stCondLst>
                                        </p:cTn>
                                        <p:tgtEl>
                                          <p:spTgt spid="25"/>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250"/>
                            </p:stCondLst>
                            <p:childTnLst>
                              <p:par>
                                <p:cTn id="61" presetID="10"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subTnLst>
                                    <p:audio>
                                      <p:cMediaNode>
                                        <p:cTn display="0" masterRel="sameClick">
                                          <p:stCondLst>
                                            <p:cond evt="begin" delay="0">
                                              <p:tn val="61"/>
                                            </p:cond>
                                          </p:stCondLst>
                                          <p:endCondLst>
                                            <p:cond evt="onStopAudio" delay="0">
                                              <p:tgtEl>
                                                <p:sldTgt/>
                                              </p:tgtEl>
                                            </p:cond>
                                          </p:endCondLst>
                                        </p:cTn>
                                        <p:tgtEl>
                                          <p:sndTgt r:embed="rId3" name="Tieng-yeah-tre-con-www_nhacchuongvui_com.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childTnLst>
              </p:cTn>
              <p:nextCondLst>
                <p:cond evt="onClick" delay="0">
                  <p:tgtEl>
                    <p:spTgt spid="3"/>
                  </p:tgtEl>
                </p:cond>
              </p:nextCondLst>
            </p:seq>
          </p:childTnLst>
        </p:cTn>
      </p:par>
    </p:tnLst>
    <p:bldLst>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P spid="25" grpId="11"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5"/>
          <a:srcRect l="10634" t="13594" b="21337"/>
          <a:stretch/>
        </p:blipFill>
        <p:spPr>
          <a:xfrm>
            <a:off x="1" y="-24742"/>
            <a:ext cx="9187985" cy="5168242"/>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775" y="-137482"/>
            <a:ext cx="7543800" cy="2717438"/>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762000" y="3063795"/>
            <a:ext cx="3448050" cy="1652155"/>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ùng </a:t>
            </a: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bồ câu đưa thư hoặc bỏ thư vào chai thủy tinh nhờ sóng biển đưa trở về đất liền.</a:t>
            </a:r>
          </a:p>
        </p:txBody>
      </p:sp>
      <p:sp>
        <p:nvSpPr>
          <p:cNvPr id="6" name="S3">
            <a:extLst>
              <a:ext uri="{FF2B5EF4-FFF2-40B4-BE49-F238E27FC236}">
                <a16:creationId xmlns:a16="http://schemas.microsoft.com/office/drawing/2014/main" id="{1F91BD90-F06A-4E7D-B645-A65742C0E0C3}"/>
              </a:ext>
            </a:extLst>
          </p:cNvPr>
          <p:cNvSpPr/>
          <p:nvPr/>
        </p:nvSpPr>
        <p:spPr>
          <a:xfrm>
            <a:off x="4979670" y="3063795"/>
            <a:ext cx="3448050" cy="1652155"/>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iện</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thoại</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685783"/>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 in – t</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E847B7-7137-46BC-A4B1-1BCF5B8A3820}"/>
              </a:ext>
            </a:extLst>
          </p:cNvPr>
          <p:cNvSpPr txBox="1"/>
          <p:nvPr/>
        </p:nvSpPr>
        <p:spPr>
          <a:xfrm>
            <a:off x="2567524" y="625148"/>
            <a:ext cx="4252398" cy="931022"/>
          </a:xfrm>
          <a:prstGeom prst="rect">
            <a:avLst/>
          </a:prstGeom>
          <a:noFill/>
        </p:spPr>
        <p:txBody>
          <a:bodyPr wrap="square" lIns="68579" tIns="34289" rIns="68579" bIns="34289" rtlCol="0">
            <a:spAutoFit/>
          </a:bodyPr>
          <a:lstStyle/>
          <a:p>
            <a:pPr algn="ctr" defTabSz="685783"/>
            <a:r>
              <a:rPr lang="vi-VN" sz="2800" dirty="0">
                <a:solidFill>
                  <a:prstClr val="black"/>
                </a:solidFill>
                <a:latin typeface="+mj-lt"/>
                <a:ea typeface="Arial-Rounded" panose="020B0500000000000000" pitchFamily="34" charset="0"/>
                <a:cs typeface="Arial-Rounded" panose="020B0500000000000000" pitchFamily="34" charset="0"/>
              </a:rPr>
              <a:t>Thời xưa, người ta đã gửi thư bằng những cách nào?</a:t>
            </a: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8570" y="42139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6240" y="42139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9"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10"/>
          <a:stretch>
            <a:fillRect/>
          </a:stretch>
        </p:blipFill>
        <p:spPr>
          <a:xfrm>
            <a:off x="87544" y="2160236"/>
            <a:ext cx="818459" cy="823031"/>
          </a:xfrm>
          <a:prstGeom prst="rect">
            <a:avLst/>
          </a:prstGeom>
        </p:spPr>
      </p:pic>
      <p:pic>
        <p:nvPicPr>
          <p:cNvPr id="12" name="Picture 10">
            <a:extLst>
              <a:ext uri="{FF2B5EF4-FFF2-40B4-BE49-F238E27FC236}">
                <a16:creationId xmlns:a16="http://schemas.microsoft.com/office/drawing/2014/main" id="{ED220670-AEE2-44CF-860D-730CD918070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p:blipFill>
        <p:spPr bwMode="auto">
          <a:xfrm>
            <a:off x="1790573" y="1405552"/>
            <a:ext cx="3650067" cy="3372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NE Official Stickers - POPO &amp;amp; JOJO II: Let&amp;#39;s Party Example with GIF  Animatio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68657" y="958757"/>
            <a:ext cx="4828175" cy="40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350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500"/>
                            </p:stCondLst>
                            <p:childTnLst>
                              <p:par>
                                <p:cTn id="34" presetID="10" presetClass="exit" presetSubtype="0" fill="hold" nodeType="afterEffect">
                                  <p:stCondLst>
                                    <p:cond delay="200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childTnLst>
                          </p:cTn>
                        </p:par>
                        <p:par>
                          <p:cTn id="45" fill="hold">
                            <p:stCondLst>
                              <p:cond delay="500"/>
                            </p:stCondLst>
                            <p:childTnLst>
                              <p:par>
                                <p:cTn id="46" presetID="10" presetClass="exit" presetSubtype="0" fill="hold" nodeType="afterEffect">
                                  <p:stCondLst>
                                    <p:cond delay="1000"/>
                                  </p:stCondLst>
                                  <p:childTnLst>
                                    <p:animEffect transition="out" filter="fade">
                                      <p:cBhvr>
                                        <p:cTn id="47" dur="500"/>
                                        <p:tgtEl>
                                          <p:spTgt spid="1028"/>
                                        </p:tgtEl>
                                      </p:cBhvr>
                                    </p:animEffect>
                                    <p:set>
                                      <p:cBhvr>
                                        <p:cTn id="48" dur="1" fill="hold">
                                          <p:stCondLst>
                                            <p:cond delay="499"/>
                                          </p:stCondLst>
                                        </p:cTn>
                                        <p:tgtEl>
                                          <p:spTgt spid="1028"/>
                                        </p:tgtEl>
                                        <p:attrNameLst>
                                          <p:attrName>style.visibility</p:attrName>
                                        </p:attrNameLst>
                                      </p:cBhvr>
                                      <p:to>
                                        <p:strVal val="hidden"/>
                                      </p:to>
                                    </p:set>
                                  </p:childTnLst>
                                </p:cTn>
                              </p:par>
                              <p:par>
                                <p:cTn id="49" presetID="10" presetClass="entr" presetSubtype="0"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2250"/>
                            </p:stCondLst>
                            <p:childTnLst>
                              <p:par>
                                <p:cTn id="53" presetID="26" presetClass="emph" presetSubtype="0" fill="hold" nodeType="after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5"/>
          <a:srcRect l="10634" t="13594" b="21337"/>
          <a:stretch/>
        </p:blipFill>
        <p:spPr>
          <a:xfrm>
            <a:off x="1" y="-24742"/>
            <a:ext cx="9187985" cy="5168242"/>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1305" y="-24742"/>
            <a:ext cx="6328452" cy="2104818"/>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4982182" y="2190750"/>
            <a:ext cx="3448050" cy="2590800"/>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just" defTabSz="685783"/>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ì </a:t>
            </a: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bồ câu nhớ đường rất tốt. Nó có thể bay qua một chặng đường dài hàng nghìn cây số để mang thư đến đúng nơi nhận.</a:t>
            </a:r>
          </a:p>
        </p:txBody>
      </p:sp>
      <p:sp>
        <p:nvSpPr>
          <p:cNvPr id="6" name="S3">
            <a:extLst>
              <a:ext uri="{FF2B5EF4-FFF2-40B4-BE49-F238E27FC236}">
                <a16:creationId xmlns:a16="http://schemas.microsoft.com/office/drawing/2014/main" id="{1F91BD90-F06A-4E7D-B645-A65742C0E0C3}"/>
              </a:ext>
            </a:extLst>
          </p:cNvPr>
          <p:cNvSpPr/>
          <p:nvPr/>
        </p:nvSpPr>
        <p:spPr>
          <a:xfrm>
            <a:off x="1096303" y="2190750"/>
            <a:ext cx="3448050" cy="2590799"/>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bồ</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nuôi</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E847B7-7137-46BC-A4B1-1BCF5B8A3820}"/>
              </a:ext>
            </a:extLst>
          </p:cNvPr>
          <p:cNvSpPr txBox="1"/>
          <p:nvPr/>
        </p:nvSpPr>
        <p:spPr>
          <a:xfrm>
            <a:off x="2998555" y="513861"/>
            <a:ext cx="3935645" cy="931022"/>
          </a:xfrm>
          <a:prstGeom prst="rect">
            <a:avLst/>
          </a:prstGeom>
          <a:noFill/>
        </p:spPr>
        <p:txBody>
          <a:bodyPr wrap="square" lIns="68579" tIns="34289" rIns="68579" bIns="34289" rtlCol="0">
            <a:spAutoFit/>
          </a:bodyPr>
          <a:lstStyle/>
          <a:p>
            <a:pPr algn="ctr" defTabSz="685783"/>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có thể dùng </a:t>
            </a:r>
            <a:endPar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bồ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để đưa thư?</a:t>
            </a: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9757" y="416814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1440" y="413316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ED220670-AEE2-44CF-860D-730CD918070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p:blipFill>
        <p:spPr bwMode="auto">
          <a:xfrm>
            <a:off x="1174068" y="1123950"/>
            <a:ext cx="3634701" cy="32969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0"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11"/>
          <a:stretch>
            <a:fillRect/>
          </a:stretch>
        </p:blipFill>
        <p:spPr>
          <a:xfrm>
            <a:off x="87544" y="2160236"/>
            <a:ext cx="818459" cy="823031"/>
          </a:xfrm>
          <a:prstGeom prst="rect">
            <a:avLst/>
          </a:prstGeom>
        </p:spPr>
      </p:pic>
      <p:pic>
        <p:nvPicPr>
          <p:cNvPr id="17" name="Picture 4" descr="LINE Official Stickers - POPO &amp;amp; JOJO II: Let&amp;#39;s Party Example with GIF  Animatio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671405" y="1012506"/>
            <a:ext cx="4571585" cy="40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81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500"/>
                            </p:stCondLst>
                            <p:childTnLst>
                              <p:par>
                                <p:cTn id="34" presetID="10" presetClass="exit" presetSubtype="0" fill="hold" nodeType="afterEffect">
                                  <p:stCondLst>
                                    <p:cond delay="200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500"/>
                            </p:stCondLst>
                            <p:childTnLst>
                              <p:par>
                                <p:cTn id="46" presetID="10" presetClass="exit" presetSubtype="0" fill="hold" nodeType="afterEffect">
                                  <p:stCondLst>
                                    <p:cond delay="100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nodeType="withEffect">
                                  <p:stCondLst>
                                    <p:cond delay="12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2250"/>
                            </p:stCondLst>
                            <p:childTnLst>
                              <p:par>
                                <p:cTn id="53" presetID="26" presetClass="emph" presetSubtype="0" fill="hold" nodeType="after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5"/>
          <a:srcRect l="10634" t="13594" b="21337"/>
          <a:stretch/>
        </p:blipFill>
        <p:spPr>
          <a:xfrm>
            <a:off x="1" y="-24742"/>
            <a:ext cx="9187985" cy="5168242"/>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037" y="-145688"/>
            <a:ext cx="7754128" cy="2717439"/>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5632" y="2750593"/>
            <a:ext cx="3448050" cy="2047358"/>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ằng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cách viết thư, gọi điện hoặc trò chuyện qua in-tơ-nét</a:t>
            </a:r>
          </a:p>
        </p:txBody>
      </p:sp>
      <p:sp>
        <p:nvSpPr>
          <p:cNvPr id="6" name="S3">
            <a:extLst>
              <a:ext uri="{FF2B5EF4-FFF2-40B4-BE49-F238E27FC236}">
                <a16:creationId xmlns:a16="http://schemas.microsoft.com/office/drawing/2014/main" id="{1F91BD90-F06A-4E7D-B645-A65742C0E0C3}"/>
              </a:ext>
            </a:extLst>
          </p:cNvPr>
          <p:cNvSpPr/>
          <p:nvPr/>
        </p:nvSpPr>
        <p:spPr>
          <a:xfrm>
            <a:off x="5100116" y="2750593"/>
            <a:ext cx="3448050" cy="2047358"/>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in – t</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95E847B7-7137-46BC-A4B1-1BCF5B8A3820}"/>
              </a:ext>
            </a:extLst>
          </p:cNvPr>
          <p:cNvSpPr txBox="1"/>
          <p:nvPr/>
        </p:nvSpPr>
        <p:spPr>
          <a:xfrm>
            <a:off x="2703281" y="476251"/>
            <a:ext cx="4535719" cy="1361909"/>
          </a:xfrm>
          <a:prstGeom prst="rect">
            <a:avLst/>
          </a:prstGeom>
          <a:noFill/>
        </p:spPr>
        <p:txBody>
          <a:bodyPr wrap="square" lIns="68579" tIns="34289" rIns="68579" bIns="34289" rtlCol="0">
            <a:spAutoFit/>
          </a:bodyPr>
          <a:lstStyle/>
          <a:p>
            <a:pPr algn="ctr" defTabSz="685783"/>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nay, chúng ta có thể trò chuyện với người ở xa bằng những cách nào?</a:t>
            </a: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4783" y="4142961"/>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6685" y="417198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ED220670-AEE2-44CF-860D-730CD918070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p:blipFill>
        <p:spPr bwMode="auto">
          <a:xfrm>
            <a:off x="1108758" y="1713086"/>
            <a:ext cx="3562343" cy="33911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0"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11"/>
          <a:stretch>
            <a:fillRect/>
          </a:stretch>
        </p:blipFill>
        <p:spPr>
          <a:xfrm>
            <a:off x="87544" y="2160236"/>
            <a:ext cx="818459" cy="823031"/>
          </a:xfrm>
          <a:prstGeom prst="rect">
            <a:avLst/>
          </a:prstGeom>
        </p:spPr>
      </p:pic>
      <p:pic>
        <p:nvPicPr>
          <p:cNvPr id="17" name="Picture 4" descr="LINE Official Stickers - POPO &amp;amp; JOJO II: Let&amp;#39;s Party Example with GIF  Animatio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08477" y="1471952"/>
            <a:ext cx="4551305" cy="387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71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500"/>
                            </p:stCondLst>
                            <p:childTnLst>
                              <p:par>
                                <p:cTn id="34" presetID="10" presetClass="exit" presetSubtype="0" fill="hold" nodeType="afterEffect">
                                  <p:stCondLst>
                                    <p:cond delay="200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500"/>
                            </p:stCondLst>
                            <p:childTnLst>
                              <p:par>
                                <p:cTn id="46" presetID="10" presetClass="exit" presetSubtype="0" fill="hold" nodeType="afterEffect">
                                  <p:stCondLst>
                                    <p:cond delay="100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2000"/>
                            </p:stCondLst>
                            <p:childTnLst>
                              <p:par>
                                <p:cTn id="53" presetID="26" presetClass="emph" presetSubtype="0" fill="hold" nodeType="after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5"/>
          <a:srcRect l="10634" t="13594" b="21337"/>
          <a:stretch/>
        </p:blipFill>
        <p:spPr>
          <a:xfrm>
            <a:off x="1" y="-24742"/>
            <a:ext cx="9187985" cy="5168242"/>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773" y="-95250"/>
            <a:ext cx="8232973" cy="270506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825734" y="3039028"/>
            <a:ext cx="3448050" cy="1798283"/>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thấy người nói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 mình, dù hai người đang ở cách nhau rất xa</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5100115" y="3039029"/>
            <a:ext cx="3448050" cy="1798282"/>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5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ửi</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bằng</a:t>
            </a:r>
          </a:p>
          <a:p>
            <a:pPr algn="ctr" defTabSz="685783"/>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chim</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bồ</a:t>
            </a:r>
            <a:r>
              <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E847B7-7137-46BC-A4B1-1BCF5B8A3820}"/>
              </a:ext>
            </a:extLst>
          </p:cNvPr>
          <p:cNvSpPr txBox="1"/>
          <p:nvPr/>
        </p:nvSpPr>
        <p:spPr>
          <a:xfrm>
            <a:off x="2526446" y="423659"/>
            <a:ext cx="4288280" cy="1361909"/>
          </a:xfrm>
          <a:prstGeom prst="rect">
            <a:avLst/>
          </a:prstGeom>
          <a:noFill/>
        </p:spPr>
        <p:txBody>
          <a:bodyPr wrap="square" lIns="68579" tIns="34289" rIns="68579" bIns="34289" rtlCol="0">
            <a:spAutoFit/>
          </a:bodyPr>
          <a:lstStyle/>
          <a:p>
            <a:pPr defTabSz="685783"/>
            <a:r>
              <a:rPr lang="en-US" sz="2800" i="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Điền</a:t>
            </a:r>
            <a:r>
              <a:rPr lang="en-US" sz="2800" i="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800" i="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chỗ</a:t>
            </a:r>
            <a:r>
              <a:rPr lang="en-US" sz="2800" i="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trống</a:t>
            </a:r>
            <a:r>
              <a:rPr lang="en-US" sz="2800" i="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a:p>
            <a:pPr algn="ctr" defTabSz="685783"/>
            <a:r>
              <a:rPr lang="vi-VN" sz="28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Nhờ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in-tơ-nét, bạn có thể (……)</a:t>
            </a: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90299" y="426339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0040" y="420762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ED220670-AEE2-44CF-860D-730CD918070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p:blipFill>
        <p:spPr bwMode="auto">
          <a:xfrm>
            <a:off x="992286" y="1417412"/>
            <a:ext cx="3620973" cy="3419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10"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11"/>
          <a:stretch>
            <a:fillRect/>
          </a:stretch>
        </p:blipFill>
        <p:spPr>
          <a:xfrm>
            <a:off x="87544" y="2160236"/>
            <a:ext cx="818459" cy="823031"/>
          </a:xfrm>
          <a:prstGeom prst="rect">
            <a:avLst/>
          </a:prstGeom>
        </p:spPr>
      </p:pic>
      <p:pic>
        <p:nvPicPr>
          <p:cNvPr id="17" name="Picture 4" descr="LINE Official Stickers - POPO &amp;amp; JOJO II: Let&amp;#39;s Party Example with GIF  Animatio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707918" y="1080003"/>
            <a:ext cx="4723496" cy="4094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6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500"/>
                            </p:stCondLst>
                            <p:childTnLst>
                              <p:par>
                                <p:cTn id="34" presetID="10" presetClass="exit" presetSubtype="0" fill="hold" nodeType="afterEffect">
                                  <p:stCondLst>
                                    <p:cond delay="200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4" name="Am-thanh-tra-loi-dung-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500"/>
                            </p:stCondLst>
                            <p:childTnLst>
                              <p:par>
                                <p:cTn id="46" presetID="10" presetClass="exit" presetSubtype="0" fill="hold" nodeType="afterEffect">
                                  <p:stCondLst>
                                    <p:cond delay="100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2000"/>
                            </p:stCondLst>
                            <p:childTnLst>
                              <p:par>
                                <p:cTn id="53" presetID="26" presetClass="emph" presetSubtype="0" fill="hold" nodeType="after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411712"/>
            <a:ext cx="2133600" cy="2862290"/>
          </a:xfrm>
          <a:prstGeom prst="rect">
            <a:avLst/>
          </a:prstGeom>
          <a:noFill/>
        </p:spPr>
        <p:txBody>
          <a:bodyPr wrap="square" lIns="91408" tIns="45704" rIns="91408" bIns="45704" rtlCol="0">
            <a:spAutoFit/>
          </a:bodyPr>
          <a:lstStyle/>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CON</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NG</a:t>
            </a:r>
            <a:r>
              <a:rPr lang="vi-VN"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ƯỜI</a:t>
            </a:r>
            <a:endPar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VIỆT </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NAM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76508" y="285750"/>
            <a:ext cx="4929292" cy="45936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05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2709</Words>
  <Application>Microsoft Office PowerPoint</Application>
  <PresentationFormat>On-screen Show (16:9)</PresentationFormat>
  <Paragraphs>201</Paragraphs>
  <Slides>36</Slides>
  <Notes>36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36</vt:i4>
      </vt:variant>
    </vt:vector>
  </HeadingPairs>
  <TitlesOfParts>
    <vt:vector size="56" baseType="lpstr">
      <vt:lpstr>微软雅黑</vt:lpstr>
      <vt:lpstr>SimSun</vt:lpstr>
      <vt:lpstr>SimSun</vt:lpstr>
      <vt:lpstr>Arial</vt:lpstr>
      <vt:lpstr>Arial-Rounded</vt:lpstr>
      <vt:lpstr>Calibri</vt:lpstr>
      <vt:lpstr>Calibri Light</vt:lpstr>
      <vt:lpstr>Century Gothic</vt:lpstr>
      <vt:lpstr>等线</vt:lpstr>
      <vt:lpstr>等线 Light</vt:lpstr>
      <vt:lpstr>HP001 4 hàng</vt:lpstr>
      <vt:lpstr>Times New Roman</vt:lpstr>
      <vt:lpstr>思源黑体 CN Normal</vt:lpstr>
      <vt:lpstr>Office Theme</vt:lpstr>
      <vt:lpstr>Office 主题​​</vt:lpstr>
      <vt:lpstr>1_Office Theme</vt:lpstr>
      <vt:lpstr>1_Office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61</cp:revision>
  <dcterms:created xsi:type="dcterms:W3CDTF">2022-01-04T08:43:15Z</dcterms:created>
  <dcterms:modified xsi:type="dcterms:W3CDTF">2022-04-18T05:01:44Z</dcterms:modified>
</cp:coreProperties>
</file>