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95" r:id="rId4"/>
    <p:sldId id="264" r:id="rId5"/>
    <p:sldId id="283" r:id="rId6"/>
    <p:sldId id="286" r:id="rId7"/>
    <p:sldId id="289" r:id="rId8"/>
    <p:sldId id="291" r:id="rId9"/>
    <p:sldId id="290" r:id="rId10"/>
    <p:sldId id="285" r:id="rId11"/>
    <p:sldId id="287" r:id="rId12"/>
    <p:sldId id="292" r:id="rId13"/>
    <p:sldId id="293" r:id="rId14"/>
    <p:sldId id="294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6D025-B5D3-4629-80B4-AC7A52A01597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D5F58-D179-4568-A83A-AB757D9E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0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8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53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41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04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9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6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3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6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6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1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1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9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49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2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80F78-4ECF-4674-B017-1D50A939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789" y="4340790"/>
            <a:ext cx="9019293" cy="2155260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FDA1925A-E3E3-4972-B3CD-B88422CDE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815518"/>
            <a:ext cx="4838700" cy="2540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2478" y="567324"/>
            <a:ext cx="7367453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9000"/>
              </a:lnSpc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pPr lvl="0" algn="ctr">
              <a:lnSpc>
                <a:spcPct val="129000"/>
              </a:lnSpc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  <a:p>
            <a:pPr lvl="0" algn="ctr">
              <a:lnSpc>
                <a:spcPct val="129000"/>
              </a:lnSpc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TỰ NHIÊN VÀ XÃ HỘI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1085FC-EC00-416F-971E-EC64B646AACE}"/>
              </a:ext>
            </a:extLst>
          </p:cNvPr>
          <p:cNvGrpSpPr/>
          <p:nvPr/>
        </p:nvGrpSpPr>
        <p:grpSpPr>
          <a:xfrm>
            <a:off x="7330730" y="1834035"/>
            <a:ext cx="1655225" cy="1655225"/>
            <a:chOff x="5308456" y="1610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6A0003F-788A-4EE6-897B-094E0A4B1971}"/>
                </a:ext>
              </a:extLst>
            </p:cNvPr>
            <p:cNvSpPr/>
            <p:nvPr/>
          </p:nvSpPr>
          <p:spPr>
            <a:xfrm>
              <a:off x="5308456" y="1610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98D6E38-0BC6-4FBB-93B2-1E0E8BB1B713}"/>
                </a:ext>
              </a:extLst>
            </p:cNvPr>
            <p:cNvSpPr txBox="1"/>
            <p:nvPr/>
          </p:nvSpPr>
          <p:spPr>
            <a:xfrm>
              <a:off x="5438092" y="1903894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02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2E6C25CB-C2E5-45A7-A23C-7958C366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-65392" y="347431"/>
            <a:ext cx="4003038" cy="383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7BFD2-1CF8-4CCE-9BA0-AF27979B0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373" y="3515893"/>
            <a:ext cx="926062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hỉ và nói chức năng từng bộ phận của cơ quan bài tiết nước tiểu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C6F75-EAD6-478B-A325-73492D3DB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010" y="1432167"/>
            <a:ext cx="5581650" cy="52768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05792" y="1718860"/>
            <a:ext cx="1649550" cy="495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89251" y="3731474"/>
            <a:ext cx="1649550" cy="495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54110" y="5323679"/>
            <a:ext cx="1649550" cy="495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89251" y="5819590"/>
            <a:ext cx="1649550" cy="495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8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0"/>
            <a:ext cx="10270776" cy="1921771"/>
            <a:chOff x="54361" y="178170"/>
            <a:chExt cx="1852176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11" y="320385"/>
              <a:ext cx="17652956" cy="133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>
                  <a:tab pos="3160395" algn="ctr"/>
                  <a:tab pos="5740400" algn="l"/>
                </a:tabLst>
                <a:defRPr/>
              </a:pPr>
              <a:r>
                <a:rPr kumimoji="0" lang="vi-VN" sz="32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Cầu thận lọc máu và tạo thành nước tiểu - qua ống dẫn nước tiểu - tới bàng quang chứa nước tiểu - sau đó đưa nước tiểu ra ngoài.</a:t>
              </a:r>
              <a:endPara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9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33319" y="1642403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674719" y="2234424"/>
            <a:ext cx="11000051" cy="956666"/>
            <a:chOff x="-590374" y="178170"/>
            <a:chExt cx="19166496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-590374" y="178170"/>
              <a:ext cx="19166496" cy="1632511"/>
              <a:chOff x="1560211" y="-1613946"/>
              <a:chExt cx="12844338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560211" y="-1512535"/>
                <a:ext cx="1284433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560211" y="-1613946"/>
                <a:ext cx="1270770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590374" y="453693"/>
              <a:ext cx="18962614" cy="107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 gì sẽ xảy ra với cơ thể nếu cơ quan bài tiết ngừng hoạt động?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2BFBBF-689A-4D24-A713-FB60306353BE}"/>
              </a:ext>
            </a:extLst>
          </p:cNvPr>
          <p:cNvGrpSpPr/>
          <p:nvPr/>
        </p:nvGrpSpPr>
        <p:grpSpPr>
          <a:xfrm>
            <a:off x="661794" y="2068136"/>
            <a:ext cx="11025899" cy="1369941"/>
            <a:chOff x="54361" y="178170"/>
            <a:chExt cx="18521761" cy="233774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3CFF2E-79A1-4EE2-85F5-B36A165B4E3C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2337748"/>
              <a:chOff x="1992277" y="-1613946"/>
              <a:chExt cx="12412272" cy="191706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8EA7CD9A-F836-4EA7-99A0-332D7C60A40A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73148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7EA4D6E3-64A0-4888-B518-C49F08FFEC8B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917062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C6CFCA-9C00-4C44-980A-020E00EC915F}"/>
                </a:ext>
              </a:extLst>
            </p:cNvPr>
            <p:cNvSpPr txBox="1"/>
            <p:nvPr/>
          </p:nvSpPr>
          <p:spPr>
            <a:xfrm>
              <a:off x="467387" y="366741"/>
              <a:ext cx="17812819" cy="211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cơ quan bài tiết ngừng hoạt động, thận sẽ bị tổn thương và lâu về sau sẽ bị hư thận, con người sẽ chết.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FE8EC091-7846-4888-B2C7-7690C617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22" y="3357378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26B66-9B72-475F-878E-91EFBFE1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928"/>
            <a:ext cx="12192000" cy="26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11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51" y="873594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11286" y="324428"/>
            <a:ext cx="1758328" cy="1796665"/>
          </a:xfrm>
          <a:prstGeom prst="rect">
            <a:avLst/>
          </a:prstGeom>
        </p:spPr>
      </p:pic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891" y="5136251"/>
            <a:ext cx="2996002" cy="2062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9353" y="937366"/>
            <a:ext cx="7367453" cy="80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9000"/>
              </a:lnSpc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5137" y="1745472"/>
            <a:ext cx="95358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Chỉ và nói được tên các bộ phận chính của cơ quan bài tiết nước tiểu trên sơ đồ. </a:t>
            </a:r>
            <a:endParaRPr lang="vi-VN" sz="3200" dirty="0"/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Nêu được sự cần thiết của việc uống đủ nước, không nhịn tiểu để phòng tránh bệnh sỏi thận. </a:t>
            </a:r>
            <a:endParaRPr lang="vi-VN" sz="3200" dirty="0"/>
          </a:p>
          <a:p>
            <a:pPr algn="just"/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Nhận biết được chức năng của cơ quan bài tiết qua việc thải ra nước tiểu. </a:t>
            </a:r>
            <a:endParaRPr lang="vi-VN" sz="3200" dirty="0"/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Thực hiện được việc uống nước đầy đủ, không nhịn tiểu để phòng tránh bệnh sỏi thận.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811645" y="858751"/>
            <a:ext cx="4313487" cy="4407535"/>
          </a:xfrm>
          <a:prstGeom prst="rect">
            <a:avLst/>
          </a:prstGeom>
        </p:spPr>
      </p:pic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AC6C8-F77E-4BC0-8699-520521F16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58" y="2013091"/>
            <a:ext cx="529788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22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5572970-CCD0-459A-B26A-D020765CD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58" y="2464304"/>
            <a:ext cx="4762774" cy="38888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ặt câu hỏi để tìm hiểu về việc bài tiết nước tiểu.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8" name="Picture 17" descr="Shape, square&#10;&#10;Description automatically generated">
            <a:extLst>
              <a:ext uri="{FF2B5EF4-FFF2-40B4-BE49-F238E27FC236}">
                <a16:creationId xmlns:a16="http://schemas.microsoft.com/office/drawing/2014/main" id="{B8495D97-D018-4029-B670-F8CF50C82F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24491"/>
            <a:ext cx="6213263" cy="48735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982529-8D98-407E-8FA3-656F9CA737C1}"/>
              </a:ext>
            </a:extLst>
          </p:cNvPr>
          <p:cNvGrpSpPr/>
          <p:nvPr/>
        </p:nvGrpSpPr>
        <p:grpSpPr>
          <a:xfrm>
            <a:off x="6663966" y="2215509"/>
            <a:ext cx="5454797" cy="1077218"/>
            <a:chOff x="7254516" y="2215834"/>
            <a:chExt cx="5454797" cy="1077218"/>
          </a:xfrm>
        </p:grpSpPr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91015A-CF43-4D26-BA35-C5445B053C29}"/>
                </a:ext>
              </a:extLst>
            </p:cNvPr>
            <p:cNvSpPr/>
            <p:nvPr/>
          </p:nvSpPr>
          <p:spPr>
            <a:xfrm>
              <a:off x="7812958" y="2298338"/>
              <a:ext cx="4896355" cy="91221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8B11F7-2294-48CF-B8E7-3C595EAA55EC}"/>
                </a:ext>
              </a:extLst>
            </p:cNvPr>
            <p:cNvSpPr txBox="1"/>
            <p:nvPr/>
          </p:nvSpPr>
          <p:spPr>
            <a:xfrm>
              <a:off x="7752784" y="2215834"/>
              <a:ext cx="47986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Tại sao hằng ngày chúng ta đi tiểu nhiều lần?</a:t>
              </a:r>
              <a:endPara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C3A880-DE6B-433D-A049-DA3D6337E5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r="22460"/>
          <a:stretch/>
        </p:blipFill>
        <p:spPr>
          <a:xfrm>
            <a:off x="4825554" y="4075933"/>
            <a:ext cx="1440797" cy="26221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2508341-70B7-41D2-88B3-583431D70F0D}"/>
              </a:ext>
            </a:extLst>
          </p:cNvPr>
          <p:cNvGrpSpPr/>
          <p:nvPr/>
        </p:nvGrpSpPr>
        <p:grpSpPr>
          <a:xfrm>
            <a:off x="6485901" y="3519026"/>
            <a:ext cx="5632862" cy="1113814"/>
            <a:chOff x="7228851" y="3429000"/>
            <a:chExt cx="4746408" cy="11138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0F8E20-E51F-4F03-AB85-9BDE12C86083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Cơ quan nào trong cơ thể tạo thành nước tiểu?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ECEB78-7694-47A7-9689-8A67B85DE918}"/>
              </a:ext>
            </a:extLst>
          </p:cNvPr>
          <p:cNvGrpSpPr/>
          <p:nvPr/>
        </p:nvGrpSpPr>
        <p:grpSpPr>
          <a:xfrm>
            <a:off x="6530448" y="5193283"/>
            <a:ext cx="5478797" cy="759842"/>
            <a:chOff x="7226284" y="5088735"/>
            <a:chExt cx="4656692" cy="75984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72982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BC36C0-4B3F-43B6-AA3F-78EE3D245CD8}"/>
                </a:ext>
              </a:extLst>
            </p:cNvPr>
            <p:cNvSpPr txBox="1"/>
            <p:nvPr/>
          </p:nvSpPr>
          <p:spPr>
            <a:xfrm>
              <a:off x="7838820" y="5171409"/>
              <a:ext cx="3915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nước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2448916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251126" y="2774754"/>
            <a:ext cx="11448625" cy="956666"/>
            <a:chOff x="-760746" y="178170"/>
            <a:chExt cx="1994809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760746" y="406711"/>
              <a:ext cx="19948091" cy="128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.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Xác định các bộ phận của cơ quan bài tiết nước tiểu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hỉ và nói tên từng bộ phận của cơ quan bài tiết nước tiểu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741F25-F27C-40FC-A7DE-6457A0F36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627" y="1544884"/>
            <a:ext cx="6277209" cy="50825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627" y="2931459"/>
            <a:ext cx="1138561" cy="49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58626" y="3588601"/>
            <a:ext cx="1138561" cy="660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58626" y="4496364"/>
            <a:ext cx="1138561" cy="38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8626" y="4986560"/>
            <a:ext cx="1138561" cy="38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2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916886"/>
            <a:ext cx="12192000" cy="433151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667093" y="2173858"/>
            <a:ext cx="7560077" cy="1590647"/>
            <a:chOff x="615645" y="178170"/>
            <a:chExt cx="10962855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977198" y="245339"/>
              <a:ext cx="10475003" cy="150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Em có nhận xét gì về hình dạng và vị trí của hai quả thận trên cơ thể?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1"/>
            <a:ext cx="11359684" cy="956666"/>
            <a:chOff x="54361" y="178170"/>
            <a:chExt cx="2048543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 dạng: Thận có màu nâu nhạt, hình hạt đậu.</a:t>
              </a:r>
              <a:endPara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CE8AA4-EE10-40D4-B899-801E8F98C64A}"/>
              </a:ext>
            </a:extLst>
          </p:cNvPr>
          <p:cNvGrpSpPr/>
          <p:nvPr/>
        </p:nvGrpSpPr>
        <p:grpSpPr>
          <a:xfrm>
            <a:off x="2006361" y="2461426"/>
            <a:ext cx="11359684" cy="956666"/>
            <a:chOff x="54361" y="178170"/>
            <a:chExt cx="20485438" cy="163251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9968E-CCEE-4C5D-BCB2-199FE6AC1AA7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1B5FE8F7-C038-424B-9EB3-A6BDED43C842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: Diagonal Corners Rounded 22">
                <a:extLst>
                  <a:ext uri="{FF2B5EF4-FFF2-40B4-BE49-F238E27FC236}">
                    <a16:creationId xmlns:a16="http://schemas.microsoft.com/office/drawing/2014/main" id="{4EEA2A62-B400-425D-BED4-6F1EFD4491A1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86D57A-434F-4F09-8332-A9E797141AC1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 quả thận đối xứng nhau qua cột sống.</a:t>
              </a:r>
              <a:endPara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  <p:pic>
        <p:nvPicPr>
          <p:cNvPr id="30" name="Picture 29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0B511432-954A-4FE2-9316-C5AF429B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84" y="2094271"/>
            <a:ext cx="2791914" cy="25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9DE6F-D04A-4A6E-8A39-C311A12B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56855"/>
            <a:ext cx="10610850" cy="2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275</Words>
  <Application>Microsoft Office PowerPoint</Application>
  <PresentationFormat>Widescreen</PresentationFormat>
  <Paragraphs>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微软雅黑</vt:lpstr>
      <vt:lpstr>Arial</vt:lpstr>
      <vt:lpstr>Calibri</vt:lpstr>
      <vt:lpstr>等线</vt:lpstr>
      <vt:lpstr>Times New Roman</vt:lpstr>
      <vt:lpstr>字魂36号-正文宋楷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14</cp:revision>
  <dcterms:created xsi:type="dcterms:W3CDTF">2022-01-01T14:02:45Z</dcterms:created>
  <dcterms:modified xsi:type="dcterms:W3CDTF">2023-03-23T11:51:03Z</dcterms:modified>
</cp:coreProperties>
</file>