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8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Kalam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jeibDEgKRLj0XSu0MoJiwujFDi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Kalam-bold.fntdata"/><Relationship Id="rId10" Type="http://schemas.openxmlformats.org/officeDocument/2006/relationships/slide" Target="slides/slide5.xml"/><Relationship Id="rId32" Type="http://schemas.openxmlformats.org/officeDocument/2006/relationships/font" Target="fonts/Kalam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4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4"/>
          <p:cNvSpPr/>
          <p:nvPr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Blank">
  <p:cSld name="26_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Blank">
  <p:cSld name="24_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Blank">
  <p:cSld name="22_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Blank">
  <p:cSld name="20_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Blank">
  <p:cSld name="18_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Blank">
  <p:cSld name="17_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lank">
  <p:cSld name="16_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">
  <p:cSld name="14_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Blank">
  <p:cSld name="12_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Blank">
  <p:cSld name="10_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1" name="Google Shape;121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3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34" name="Google Shape;134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35" name="Google Shape;135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4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39" name="Google Shape;13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40" name="Google Shape;14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5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44" name="Google Shape;144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45" name="Google Shape;145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6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49" name="Google Shape;14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50" name="Google Shape;15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7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54" name="Google Shape;154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55" name="Google Shape;155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8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59" name="Google Shape;159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0" name="Google Shape;16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9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4" name="Google Shape;164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5" name="Google Shape;165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10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9" name="Google Shape;16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0" name="Google Shape;17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1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4" name="Google Shape;174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5" name="Google Shape;175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1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9" name="Google Shape;17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0" name="Google Shape;18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13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4" name="Google Shape;184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5" name="Google Shape;185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14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9" name="Google Shape;189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0" name="Google Shape;190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l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 rot="10800000">
            <a:off x="491068" y="319893"/>
            <a:ext cx="11226800" cy="6182507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0" lang="en-US" sz="10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b="0" i="0" sz="10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3"/>
          <p:cNvSpPr/>
          <p:nvPr/>
        </p:nvSpPr>
        <p:spPr>
          <a:xfrm>
            <a:off x="415879" y="233253"/>
            <a:ext cx="11385753" cy="1530251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BAE5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63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01" name="Google Shape;201;p63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3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3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3896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63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05" name="Google Shape;205;p6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3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63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0" lang="en-US" sz="10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b="0" i="0" sz="10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2_Title and Content 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2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4"/>
          <p:cNvSpPr/>
          <p:nvPr/>
        </p:nvSpPr>
        <p:spPr>
          <a:xfrm>
            <a:off x="415879" y="233253"/>
            <a:ext cx="11385753" cy="1530251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BAE5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64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12" name="Google Shape;212;p64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4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4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7C4D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64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16" name="Google Shape;216;p6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CF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4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3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5"/>
          <p:cNvSpPr/>
          <p:nvPr/>
        </p:nvSpPr>
        <p:spPr>
          <a:xfrm rot="10800000">
            <a:off x="491068" y="319893"/>
            <a:ext cx="11226800" cy="6182507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4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6"/>
          <p:cNvSpPr/>
          <p:nvPr/>
        </p:nvSpPr>
        <p:spPr>
          <a:xfrm>
            <a:off x="415879" y="233253"/>
            <a:ext cx="11385753" cy="1530251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BAE5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" name="Google Shape;223;p66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24" name="Google Shape;224;p66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6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6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F95D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66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28" name="Google Shape;228;p6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DCAC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6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6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5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7"/>
          <p:cNvSpPr/>
          <p:nvPr/>
        </p:nvSpPr>
        <p:spPr>
          <a:xfrm rot="10800000">
            <a:off x="491068" y="319893"/>
            <a:ext cx="11226800" cy="6182507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6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8"/>
          <p:cNvSpPr/>
          <p:nvPr/>
        </p:nvSpPr>
        <p:spPr>
          <a:xfrm>
            <a:off x="415879" y="233253"/>
            <a:ext cx="11385753" cy="1530251"/>
          </a:xfrm>
          <a:custGeom>
            <a:rect b="b" l="l" r="r" t="t"/>
            <a:pathLst>
              <a:path extrusionOk="0" h="1147688" w="6378151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BAE5E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68"/>
          <p:cNvGrpSpPr/>
          <p:nvPr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236" name="Google Shape;236;p68"/>
            <p:cNvSpPr/>
            <p:nvPr/>
          </p:nvSpPr>
          <p:spPr>
            <a:xfrm>
              <a:off x="1630680" y="1333500"/>
              <a:ext cx="4968240" cy="7620"/>
            </a:xfrm>
            <a:custGeom>
              <a:rect b="b" l="l" r="r" t="t"/>
              <a:pathLst>
                <a:path extrusionOk="0" h="7620" w="496824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8"/>
            <p:cNvSpPr/>
            <p:nvPr/>
          </p:nvSpPr>
          <p:spPr>
            <a:xfrm>
              <a:off x="220782" y="1333500"/>
              <a:ext cx="6436810" cy="3600115"/>
            </a:xfrm>
            <a:custGeom>
              <a:rect b="b" l="l" r="r" t="t"/>
              <a:pathLst>
                <a:path extrusionOk="0" h="3600115" w="6436810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8"/>
            <p:cNvSpPr/>
            <p:nvPr/>
          </p:nvSpPr>
          <p:spPr>
            <a:xfrm>
              <a:off x="228600" y="1331119"/>
              <a:ext cx="150019" cy="4762"/>
            </a:xfrm>
            <a:custGeom>
              <a:rect b="b" l="l" r="r" t="t"/>
              <a:pathLst>
                <a:path extrusionOk="0" h="4762" w="150019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 cap="flat" cmpd="sng" w="25400">
              <a:solidFill>
                <a:srgbClr val="7EA13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68"/>
          <p:cNvGrpSpPr/>
          <p:nvPr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240" name="Google Shape;240;p6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8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8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cap="flat" cmpd="sng" w="9525">
              <a:solidFill>
                <a:srgbClr val="1C4B4A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BAE5E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7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9"/>
          <p:cNvSpPr/>
          <p:nvPr/>
        </p:nvSpPr>
        <p:spPr>
          <a:xfrm rot="10800000">
            <a:off x="491068" y="319893"/>
            <a:ext cx="11226800" cy="6182507"/>
          </a:xfrm>
          <a:custGeom>
            <a:rect b="b" l="l" r="r" t="t"/>
            <a:pathLst>
              <a:path extrusionOk="0" h="10623" w="10541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8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9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1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0" lang="en-US" sz="10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b="0" i="0" sz="10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" name="Google Shape;3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30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0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0"/>
          <p:cNvSpPr/>
          <p:nvPr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1"/>
          <p:cNvGrpSpPr/>
          <p:nvPr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6" name="Google Shape;46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47;p31"/>
            <p:cNvSpPr/>
            <p:nvPr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" name="Google Shape;5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Blank">
  <p:cSld name="27_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b="1" i="0" sz="2800" u="none" cap="none" strike="noStrik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4" name="Google Shape;194;p26"/>
          <p:cNvSpPr txBox="1"/>
          <p:nvPr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0" lang="en-US" sz="10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b="0" i="0" sz="10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5" Type="http://schemas.openxmlformats.org/officeDocument/2006/relationships/image" Target="../media/image16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11" Type="http://schemas.openxmlformats.org/officeDocument/2006/relationships/image" Target="../media/image15.png"/><Relationship Id="rId10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Relationship Id="rId6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8.jp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0.jpg"/><Relationship Id="rId5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9.jpg"/><Relationship Id="rId5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52.gif"/><Relationship Id="rId5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60.png"/><Relationship Id="rId9" Type="http://schemas.openxmlformats.org/officeDocument/2006/relationships/image" Target="../media/image59.png"/><Relationship Id="rId5" Type="http://schemas.openxmlformats.org/officeDocument/2006/relationships/image" Target="../media/image51.gif"/><Relationship Id="rId6" Type="http://schemas.openxmlformats.org/officeDocument/2006/relationships/image" Target="../media/image50.gif"/><Relationship Id="rId7" Type="http://schemas.openxmlformats.org/officeDocument/2006/relationships/image" Target="../media/image57.gif"/><Relationship Id="rId8" Type="http://schemas.openxmlformats.org/officeDocument/2006/relationships/image" Target="../media/image54.gif"/><Relationship Id="rId10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64.png"/><Relationship Id="rId5" Type="http://schemas.openxmlformats.org/officeDocument/2006/relationships/image" Target="../media/image61.gif"/><Relationship Id="rId6" Type="http://schemas.openxmlformats.org/officeDocument/2006/relationships/image" Target="../media/image62.gif"/><Relationship Id="rId7" Type="http://schemas.openxmlformats.org/officeDocument/2006/relationships/image" Target="../media/image59.png"/><Relationship Id="rId8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65.png"/><Relationship Id="rId9" Type="http://schemas.openxmlformats.org/officeDocument/2006/relationships/image" Target="../media/image59.png"/><Relationship Id="rId5" Type="http://schemas.openxmlformats.org/officeDocument/2006/relationships/image" Target="../media/image63.png"/><Relationship Id="rId6" Type="http://schemas.openxmlformats.org/officeDocument/2006/relationships/image" Target="../media/image61.gif"/><Relationship Id="rId7" Type="http://schemas.openxmlformats.org/officeDocument/2006/relationships/image" Target="../media/image62.gif"/><Relationship Id="rId8" Type="http://schemas.openxmlformats.org/officeDocument/2006/relationships/image" Target="../media/image58.png"/><Relationship Id="rId10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69.png"/><Relationship Id="rId5" Type="http://schemas.openxmlformats.org/officeDocument/2006/relationships/image" Target="../media/image61.gif"/><Relationship Id="rId6" Type="http://schemas.openxmlformats.org/officeDocument/2006/relationships/image" Target="../media/image59.png"/><Relationship Id="rId7" Type="http://schemas.openxmlformats.org/officeDocument/2006/relationships/image" Target="../media/image58.png"/><Relationship Id="rId8" Type="http://schemas.openxmlformats.org/officeDocument/2006/relationships/image" Target="../media/image6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71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71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"/>
          <p:cNvSpPr txBox="1"/>
          <p:nvPr>
            <p:ph idx="4294967295" type="ctrTitle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i="0" lang="en-US" sz="6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br>
              <a:rPr b="1" i="0" lang="en-US" sz="6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6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đến với tiết học môn Toán</a:t>
            </a:r>
            <a:endParaRPr b="1" i="0" sz="5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4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0497" y="577632"/>
            <a:ext cx="1808848" cy="182158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0"/>
          <p:cNvSpPr/>
          <p:nvPr/>
        </p:nvSpPr>
        <p:spPr>
          <a:xfrm>
            <a:off x="1610497" y="2332970"/>
            <a:ext cx="1753540" cy="67487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 trăm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pic>
        <p:nvPicPr>
          <p:cNvPr id="347" name="Google Shape;34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6510" y="2076035"/>
            <a:ext cx="268010" cy="2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0707" y="662346"/>
            <a:ext cx="1808848" cy="182158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0"/>
          <p:cNvSpPr/>
          <p:nvPr/>
        </p:nvSpPr>
        <p:spPr>
          <a:xfrm>
            <a:off x="4290878" y="2379379"/>
            <a:ext cx="3201974" cy="67487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 trăm linh một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101</a:t>
            </a:r>
            <a:endParaRPr/>
          </a:p>
        </p:txBody>
      </p:sp>
      <p:pic>
        <p:nvPicPr>
          <p:cNvPr id="350" name="Google Shape;35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37205" y="2076035"/>
            <a:ext cx="268010" cy="2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1402" y="662346"/>
            <a:ext cx="1808848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37205" y="1774550"/>
            <a:ext cx="268010" cy="25693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"/>
          <p:cNvSpPr/>
          <p:nvPr/>
        </p:nvSpPr>
        <p:spPr>
          <a:xfrm>
            <a:off x="7735118" y="2399218"/>
            <a:ext cx="2983682" cy="67487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 trăm linh hai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102</a:t>
            </a:r>
            <a:endParaRPr/>
          </a:p>
        </p:txBody>
      </p:sp>
      <p:pic>
        <p:nvPicPr>
          <p:cNvPr id="354" name="Google Shape;35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8442" y="3429000"/>
            <a:ext cx="1808848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60812" y="4895355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61103" y="4742955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65459" y="4590555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4439420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4291025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4142630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3994235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3845840"/>
            <a:ext cx="232956" cy="22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9655" y="3697445"/>
            <a:ext cx="232956" cy="2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0"/>
          <p:cNvSpPr/>
          <p:nvPr/>
        </p:nvSpPr>
        <p:spPr>
          <a:xfrm>
            <a:off x="2981024" y="5286140"/>
            <a:ext cx="3114975" cy="67487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 trăm linh chín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109</a:t>
            </a:r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25636" y="3522897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0394" y="3464554"/>
            <a:ext cx="1808848" cy="182158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0"/>
          <p:cNvSpPr/>
          <p:nvPr/>
        </p:nvSpPr>
        <p:spPr>
          <a:xfrm>
            <a:off x="6826365" y="5219892"/>
            <a:ext cx="2558375" cy="67487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Một trăm mười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1f7217a017c2d9a8a7bcbd9844c1629" id="372" name="Google Shape;3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05684f714522ad77246dba9447411ba" id="373" name="Google Shape;3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觅元素584a989cd6c5a" id="374" name="Google Shape;37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1"/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–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/>
          </a:p>
        </p:txBody>
      </p:sp>
      <p:pic>
        <p:nvPicPr>
          <p:cNvPr descr="572005ec0a0c4" id="376" name="Google Shape;376;p11"/>
          <p:cNvPicPr preferRelativeResize="0"/>
          <p:nvPr/>
        </p:nvPicPr>
        <p:blipFill rotWithShape="1">
          <a:blip r:embed="rId6">
            <a:alphaModFix/>
          </a:blip>
          <a:srcRect b="26546" l="0" r="38224" t="0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"/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fmla="val 383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fmla="val 9715" name="adj"/>
            </a:avLst>
          </a:prstGeom>
          <a:solidFill>
            <a:schemeClr val="lt1"/>
          </a:solidFill>
          <a:ln cap="flat" cmpd="sng" w="76200">
            <a:solidFill>
              <a:srgbClr val="C55A1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grpSp>
        <p:nvGrpSpPr>
          <p:cNvPr id="383" name="Google Shape;383;p12"/>
          <p:cNvGrpSpPr/>
          <p:nvPr/>
        </p:nvGrpSpPr>
        <p:grpSpPr>
          <a:xfrm>
            <a:off x="1937343" y="235741"/>
            <a:ext cx="7692432" cy="746812"/>
            <a:chOff x="1693121" y="130495"/>
            <a:chExt cx="7333220" cy="674946"/>
          </a:xfrm>
        </p:grpSpPr>
        <p:sp>
          <p:nvSpPr>
            <p:cNvPr id="384" name="Google Shape;384;p12"/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fmla="val 47434" name="adj"/>
              </a:avLst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    Chọn số tương ứng với cách đọc:</a:t>
              </a:r>
              <a:endParaRPr/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</p:txBody>
        </p:sp>
      </p:grpSp>
      <p:sp>
        <p:nvSpPr>
          <p:cNvPr id="386" name="Google Shape;386;p12"/>
          <p:cNvSpPr/>
          <p:nvPr/>
        </p:nvSpPr>
        <p:spPr>
          <a:xfrm>
            <a:off x="1804707" y="2752753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linh bảy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2"/>
          <p:cNvSpPr/>
          <p:nvPr/>
        </p:nvSpPr>
        <p:spPr>
          <a:xfrm>
            <a:off x="1804707" y="3968924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linh năm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2"/>
          <p:cNvSpPr/>
          <p:nvPr/>
        </p:nvSpPr>
        <p:spPr>
          <a:xfrm>
            <a:off x="1804708" y="5177902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linh sáu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"/>
          <p:cNvSpPr/>
          <p:nvPr/>
        </p:nvSpPr>
        <p:spPr>
          <a:xfrm>
            <a:off x="6367144" y="2752753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mười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6367145" y="3933490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linh ba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2"/>
          <p:cNvSpPr/>
          <p:nvPr/>
        </p:nvSpPr>
        <p:spPr>
          <a:xfrm>
            <a:off x="6367146" y="5060170"/>
            <a:ext cx="3770969" cy="61168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trăm linh tám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2" name="Google Shape;392;p12"/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393" name="Google Shape;393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394" name="Google Shape;394;p1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5" name="Google Shape;395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Google Shape;396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110</a:t>
              </a:r>
              <a:endParaRPr/>
            </a:p>
          </p:txBody>
        </p:sp>
      </p:grpSp>
      <p:grpSp>
        <p:nvGrpSpPr>
          <p:cNvPr id="397" name="Google Shape;397;p12"/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8" name="Google Shape;398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399" name="Google Shape;399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0" name="Google Shape;400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1" name="Google Shape;401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107</a:t>
              </a:r>
              <a:endParaRPr/>
            </a:p>
          </p:txBody>
        </p:sp>
      </p:grpSp>
      <p:grpSp>
        <p:nvGrpSpPr>
          <p:cNvPr id="402" name="Google Shape;402;p12"/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03" name="Google Shape;403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04" name="Google Shape;404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5" name="Google Shape;405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6" name="Google Shape;406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103</a:t>
              </a:r>
              <a:endParaRPr/>
            </a:p>
          </p:txBody>
        </p:sp>
      </p:grpSp>
      <p:grpSp>
        <p:nvGrpSpPr>
          <p:cNvPr id="407" name="Google Shape;407;p12"/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08" name="Google Shape;408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09" name="Google Shape;409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0" name="Google Shape;410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" name="Google Shape;411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108</a:t>
              </a:r>
              <a:endParaRPr/>
            </a:p>
          </p:txBody>
        </p:sp>
      </p:grpSp>
      <p:grpSp>
        <p:nvGrpSpPr>
          <p:cNvPr id="412" name="Google Shape;412;p12"/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413" name="Google Shape;413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4" name="Google Shape;414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5" name="Google Shape;415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6" name="Google Shape;416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105</a:t>
              </a:r>
              <a:endParaRPr/>
            </a:p>
          </p:txBody>
        </p:sp>
      </p:grpSp>
      <p:grpSp>
        <p:nvGrpSpPr>
          <p:cNvPr id="417" name="Google Shape;417;p12"/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418" name="Google Shape;418;p12"/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9" name="Google Shape;419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0" name="Google Shape;420;p12"/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1" name="Google Shape;421;p12"/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106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"/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fmla="val 383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3"/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fmla="val 9715" name="adj"/>
            </a:avLst>
          </a:prstGeom>
          <a:solidFill>
            <a:schemeClr val="lt1"/>
          </a:solidFill>
          <a:ln cap="flat" cmpd="sng" w="76200">
            <a:solidFill>
              <a:srgbClr val="C55A1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pic>
        <p:nvPicPr>
          <p:cNvPr id="428" name="Google Shape;42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113" y="2333186"/>
            <a:ext cx="10690159" cy="1235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13"/>
          <p:cNvGrpSpPr/>
          <p:nvPr/>
        </p:nvGrpSpPr>
        <p:grpSpPr>
          <a:xfrm>
            <a:off x="4608230" y="246354"/>
            <a:ext cx="1971016" cy="746812"/>
            <a:chOff x="1693121" y="130495"/>
            <a:chExt cx="1953309" cy="674946"/>
          </a:xfrm>
        </p:grpSpPr>
        <p:sp>
          <p:nvSpPr>
            <p:cNvPr id="430" name="Google Shape;430;p13"/>
            <p:cNvSpPr/>
            <p:nvPr/>
          </p:nvSpPr>
          <p:spPr>
            <a:xfrm>
              <a:off x="1917021" y="130495"/>
              <a:ext cx="1729409" cy="674946"/>
            </a:xfrm>
            <a:prstGeom prst="roundRect">
              <a:avLst>
                <a:gd fmla="val 47434" name="adj"/>
              </a:avLst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    Số?</a:t>
              </a: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/>
            </a:p>
          </p:txBody>
        </p:sp>
      </p:grpSp>
      <p:grpSp>
        <p:nvGrpSpPr>
          <p:cNvPr id="432" name="Google Shape;432;p13"/>
          <p:cNvGrpSpPr/>
          <p:nvPr/>
        </p:nvGrpSpPr>
        <p:grpSpPr>
          <a:xfrm>
            <a:off x="3022095" y="2729706"/>
            <a:ext cx="964095" cy="630422"/>
            <a:chOff x="2883589" y="2718482"/>
            <a:chExt cx="964095" cy="630422"/>
          </a:xfrm>
        </p:grpSpPr>
        <p:sp>
          <p:nvSpPr>
            <p:cNvPr id="433" name="Google Shape;433;p13"/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fmla="val 9671" name="adj"/>
              </a:avLst>
            </a:prstGeom>
            <a:solidFill>
              <a:srgbClr val="FFFF00"/>
            </a:solidFill>
            <a:ln cap="flat" cmpd="sng" w="28575">
              <a:solidFill>
                <a:srgbClr val="FF3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103</a:t>
              </a:r>
              <a:endParaRPr/>
            </a:p>
          </p:txBody>
        </p:sp>
      </p:grpSp>
      <p:grpSp>
        <p:nvGrpSpPr>
          <p:cNvPr id="435" name="Google Shape;435;p13"/>
          <p:cNvGrpSpPr/>
          <p:nvPr/>
        </p:nvGrpSpPr>
        <p:grpSpPr>
          <a:xfrm>
            <a:off x="4030443" y="2726590"/>
            <a:ext cx="964095" cy="630422"/>
            <a:chOff x="2902639" y="2719065"/>
            <a:chExt cx="964095" cy="630422"/>
          </a:xfrm>
        </p:grpSpPr>
        <p:sp>
          <p:nvSpPr>
            <p:cNvPr id="436" name="Google Shape;436;p13"/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fmla="val 12757" name="adj"/>
              </a:avLst>
            </a:prstGeom>
            <a:solidFill>
              <a:srgbClr val="FFFF00"/>
            </a:solidFill>
            <a:ln cap="flat" cmpd="sng" w="28575">
              <a:solidFill>
                <a:srgbClr val="FF3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 txBox="1"/>
            <p:nvPr/>
          </p:nvSpPr>
          <p:spPr>
            <a:xfrm>
              <a:off x="2902639" y="2807349"/>
              <a:ext cx="96409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104</a:t>
              </a:r>
              <a:endParaRPr/>
            </a:p>
          </p:txBody>
        </p:sp>
      </p:grpSp>
      <p:grpSp>
        <p:nvGrpSpPr>
          <p:cNvPr id="438" name="Google Shape;438;p13"/>
          <p:cNvGrpSpPr/>
          <p:nvPr/>
        </p:nvGrpSpPr>
        <p:grpSpPr>
          <a:xfrm>
            <a:off x="6012346" y="2731907"/>
            <a:ext cx="964095" cy="630422"/>
            <a:chOff x="2864539" y="2719065"/>
            <a:chExt cx="964095" cy="630422"/>
          </a:xfrm>
        </p:grpSpPr>
        <p:sp>
          <p:nvSpPr>
            <p:cNvPr id="439" name="Google Shape;439;p13"/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fmla="val 5042" name="adj"/>
              </a:avLst>
            </a:prstGeom>
            <a:solidFill>
              <a:srgbClr val="FFFF00"/>
            </a:solidFill>
            <a:ln cap="flat" cmpd="sng" w="28575">
              <a:solidFill>
                <a:srgbClr val="FF3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 txBox="1"/>
            <p:nvPr/>
          </p:nvSpPr>
          <p:spPr>
            <a:xfrm>
              <a:off x="2864539" y="2807349"/>
              <a:ext cx="96409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106</a:t>
              </a:r>
              <a:endParaRPr/>
            </a:p>
          </p:txBody>
        </p:sp>
      </p:grpSp>
      <p:grpSp>
        <p:nvGrpSpPr>
          <p:cNvPr id="441" name="Google Shape;441;p13"/>
          <p:cNvGrpSpPr/>
          <p:nvPr/>
        </p:nvGrpSpPr>
        <p:grpSpPr>
          <a:xfrm>
            <a:off x="7045187" y="2731742"/>
            <a:ext cx="964095" cy="630422"/>
            <a:chOff x="2883589" y="2719065"/>
            <a:chExt cx="964095" cy="630422"/>
          </a:xfrm>
        </p:grpSpPr>
        <p:sp>
          <p:nvSpPr>
            <p:cNvPr id="442" name="Google Shape;442;p13"/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fmla="val 5042" name="adj"/>
              </a:avLst>
            </a:prstGeom>
            <a:solidFill>
              <a:srgbClr val="FFFF00"/>
            </a:solidFill>
            <a:ln cap="flat" cmpd="sng" w="28575">
              <a:solidFill>
                <a:srgbClr val="FF3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3"/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107</a:t>
              </a:r>
              <a:endParaRPr/>
            </a:p>
          </p:txBody>
        </p:sp>
      </p:grpSp>
      <p:grpSp>
        <p:nvGrpSpPr>
          <p:cNvPr id="444" name="Google Shape;444;p13"/>
          <p:cNvGrpSpPr/>
          <p:nvPr/>
        </p:nvGrpSpPr>
        <p:grpSpPr>
          <a:xfrm>
            <a:off x="8041874" y="2721274"/>
            <a:ext cx="964095" cy="630422"/>
            <a:chOff x="2874064" y="2719065"/>
            <a:chExt cx="964095" cy="630422"/>
          </a:xfrm>
        </p:grpSpPr>
        <p:sp>
          <p:nvSpPr>
            <p:cNvPr id="445" name="Google Shape;445;p13"/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fmla="val 5042" name="adj"/>
              </a:avLst>
            </a:prstGeom>
            <a:solidFill>
              <a:srgbClr val="FFFF00"/>
            </a:solidFill>
            <a:ln cap="flat" cmpd="sng" w="28575">
              <a:solidFill>
                <a:srgbClr val="FF33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3"/>
            <p:cNvSpPr txBox="1"/>
            <p:nvPr/>
          </p:nvSpPr>
          <p:spPr>
            <a:xfrm>
              <a:off x="2874064" y="2807349"/>
              <a:ext cx="964095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108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4"/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fmla="val 383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fmla="val 9715" name="adj"/>
            </a:avLst>
          </a:prstGeom>
          <a:solidFill>
            <a:schemeClr val="lt1"/>
          </a:solidFill>
          <a:ln cap="flat" cmpd="sng" w="76200">
            <a:solidFill>
              <a:srgbClr val="C55A1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grpSp>
        <p:nvGrpSpPr>
          <p:cNvPr id="454" name="Google Shape;454;p14"/>
          <p:cNvGrpSpPr/>
          <p:nvPr/>
        </p:nvGrpSpPr>
        <p:grpSpPr>
          <a:xfrm>
            <a:off x="2675772" y="260095"/>
            <a:ext cx="6840454" cy="746812"/>
            <a:chOff x="1693121" y="130495"/>
            <a:chExt cx="6779001" cy="674946"/>
          </a:xfrm>
        </p:grpSpPr>
        <p:sp>
          <p:nvSpPr>
            <p:cNvPr id="455" name="Google Shape;455;p14"/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fmla="val 47434" name="adj"/>
              </a:avLst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    Trò chơi “Lấy cho đủ số lượng”</a:t>
              </a: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  <p:pic>
        <p:nvPicPr>
          <p:cNvPr id="457" name="Google Shape;45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158" y="1483422"/>
            <a:ext cx="10379683" cy="3891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5"/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463" name="Google Shape;463;p15"/>
            <p:cNvPicPr preferRelativeResize="0"/>
            <p:nvPr/>
          </p:nvPicPr>
          <p:blipFill rotWithShape="1">
            <a:blip r:embed="rId4">
              <a:alphaModFix/>
            </a:blip>
            <a:srcRect b="0" l="1791" r="0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15"/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5" name="Google Shape;465;p15"/>
          <p:cNvPicPr preferRelativeResize="0"/>
          <p:nvPr/>
        </p:nvPicPr>
        <p:blipFill rotWithShape="1">
          <a:blip r:embed="rId5">
            <a:alphaModFix/>
          </a:blip>
          <a:srcRect b="12930" l="0" r="0" t="39828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90788" y="481937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90788" y="556887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5"/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22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ĐOÀN TÀU VUI VẺ</a:t>
            </a: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68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68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4036"/>
            <a:ext cx="12192000" cy="645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6"/>
          <p:cNvPicPr preferRelativeResize="0"/>
          <p:nvPr/>
        </p:nvPicPr>
        <p:blipFill rotWithShape="1">
          <a:blip r:embed="rId5">
            <a:alphaModFix/>
          </a:blip>
          <a:srcRect b="0" l="8670" r="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6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Chúng ta sẽ cùng các bạn nhỏ đi du lịch khắp nơi, ngắm nhìn những phong cảnh tuyệt đẹp trên thế giới.</a:t>
            </a:r>
            <a:br>
              <a:rPr lang="en-US" sz="3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Mỗi vùng đất em ghé thăm, hãy trả lời đúng trả lời một câu hỏi nhé!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Sẵn sàng cho chuyến tham quan nào!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8506"/>
            <a:ext cx="12192000" cy="640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245" y="428506"/>
            <a:ext cx="2317178" cy="141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0216" y="668286"/>
            <a:ext cx="2454127" cy="15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72829" y="-27957"/>
            <a:ext cx="1793691" cy="182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99009" y="297159"/>
            <a:ext cx="2454127" cy="1500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17"/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486" name="Google Shape;486;p17"/>
            <p:cNvPicPr preferRelativeResize="0"/>
            <p:nvPr/>
          </p:nvPicPr>
          <p:blipFill rotWithShape="1">
            <a:blip r:embed="rId9">
              <a:alphaModFix/>
            </a:blip>
            <a:srcRect b="12930" l="0" r="0" t="39828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17"/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>
                <a:gd fmla="val 16667" name="adj"/>
              </a:avLst>
            </a:prstGeom>
            <a:solidFill>
              <a:srgbClr val="FFFF00"/>
            </a:solidFill>
            <a:ln cap="flat" cmpd="sng" w="12700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Một trăm linh hai</a:t>
              </a:r>
              <a:endParaRPr b="1"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17"/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C.120</a:t>
            </a:r>
            <a:endParaRPr/>
          </a:p>
        </p:txBody>
      </p:sp>
      <p:sp>
        <p:nvSpPr>
          <p:cNvPr id="489" name="Google Shape;489;p17"/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B.100</a:t>
            </a:r>
            <a:endParaRPr/>
          </a:p>
        </p:txBody>
      </p:sp>
      <p:sp>
        <p:nvSpPr>
          <p:cNvPr id="490" name="Google Shape;490;p17"/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A.102</a:t>
            </a:r>
            <a:endParaRPr/>
          </a:p>
        </p:txBody>
      </p:sp>
      <p:pic>
        <p:nvPicPr>
          <p:cNvPr id="491" name="Google Shape;491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501871" y="50722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501871" y="570595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68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68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7626"/>
            <a:ext cx="12192000" cy="647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2475" y="98544"/>
            <a:ext cx="1363210" cy="83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0007" y="-45437"/>
            <a:ext cx="1666080" cy="101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0969" y="-235075"/>
            <a:ext cx="1545285" cy="157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7223" y="387626"/>
            <a:ext cx="1545284" cy="9448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18"/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503" name="Google Shape;503;p18"/>
            <p:cNvPicPr preferRelativeResize="0"/>
            <p:nvPr/>
          </p:nvPicPr>
          <p:blipFill rotWithShape="1">
            <a:blip r:embed="rId7">
              <a:alphaModFix/>
            </a:blip>
            <a:srcRect b="12930" l="0" r="0" t="39828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18"/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>
                <a:gd fmla="val 16667" name="adj"/>
              </a:avLst>
            </a:prstGeom>
            <a:solidFill>
              <a:srgbClr val="FFFF00"/>
            </a:solidFill>
            <a:ln cap="flat" cmpd="sng" w="12700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Một trăm tám mươi</a:t>
              </a:r>
              <a:endParaRPr b="1" sz="32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18"/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108</a:t>
            </a:r>
            <a:endParaRPr/>
          </a:p>
        </p:txBody>
      </p:sp>
      <p:sp>
        <p:nvSpPr>
          <p:cNvPr id="506" name="Google Shape;506;p18"/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18</a:t>
            </a:r>
            <a:endParaRPr/>
          </a:p>
        </p:txBody>
      </p:sp>
      <p:sp>
        <p:nvSpPr>
          <p:cNvPr id="507" name="Google Shape;507;p18"/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180</a:t>
            </a:r>
            <a:endParaRPr/>
          </a:p>
        </p:txBody>
      </p:sp>
      <p:pic>
        <p:nvPicPr>
          <p:cNvPr id="508" name="Google Shape;508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69787" y="555056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69787" y="618423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68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68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9"/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515" name="Google Shape;515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12192000" cy="640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19"/>
            <p:cNvPicPr preferRelativeResize="0"/>
            <p:nvPr/>
          </p:nvPicPr>
          <p:blipFill rotWithShape="1">
            <a:blip r:embed="rId5">
              <a:alphaModFix/>
            </a:blip>
            <a:srcRect b="576" l="0" r="0" t="96910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7" name="Google Shape;51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245" y="428506"/>
            <a:ext cx="2317178" cy="141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2928" y="629304"/>
            <a:ext cx="2454127" cy="15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0284" y="-46442"/>
            <a:ext cx="1793691" cy="182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37356" y="629304"/>
            <a:ext cx="2454127" cy="15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9"/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140</a:t>
            </a:r>
            <a:endParaRPr/>
          </a:p>
        </p:txBody>
      </p:sp>
      <p:sp>
        <p:nvSpPr>
          <p:cNvPr id="522" name="Google Shape;522;p19"/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400</a:t>
            </a:r>
            <a:endParaRPr/>
          </a:p>
        </p:txBody>
      </p:sp>
      <p:sp>
        <p:nvSpPr>
          <p:cNvPr id="523" name="Google Shape;523;p19"/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104</a:t>
            </a:r>
            <a:endParaRPr/>
          </a:p>
        </p:txBody>
      </p:sp>
      <p:pic>
        <p:nvPicPr>
          <p:cNvPr id="524" name="Google Shape;52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825249" y="497177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825249" y="6305538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" name="Google Shape;526;p19"/>
          <p:cNvGrpSpPr/>
          <p:nvPr/>
        </p:nvGrpSpPr>
        <p:grpSpPr>
          <a:xfrm>
            <a:off x="2514681" y="2068758"/>
            <a:ext cx="7179577" cy="3207820"/>
            <a:chOff x="2514681" y="2068758"/>
            <a:chExt cx="7179577" cy="3207820"/>
          </a:xfrm>
        </p:grpSpPr>
        <p:grpSp>
          <p:nvGrpSpPr>
            <p:cNvPr id="527" name="Google Shape;527;p19"/>
            <p:cNvGrpSpPr/>
            <p:nvPr/>
          </p:nvGrpSpPr>
          <p:grpSpPr>
            <a:xfrm>
              <a:off x="2514681" y="2113090"/>
              <a:ext cx="7179577" cy="3163488"/>
              <a:chOff x="3438380" y="2405388"/>
              <a:chExt cx="7179577" cy="3163488"/>
            </a:xfrm>
          </p:grpSpPr>
          <p:pic>
            <p:nvPicPr>
              <p:cNvPr id="528" name="Google Shape;528;p19"/>
              <p:cNvPicPr preferRelativeResize="0"/>
              <p:nvPr/>
            </p:nvPicPr>
            <p:blipFill rotWithShape="1">
              <a:blip r:embed="rId9">
                <a:alphaModFix/>
              </a:blip>
              <a:srcRect b="12930" l="0" r="0" t="39828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9" name="Google Shape;529;p19"/>
              <p:cNvSpPr/>
              <p:nvPr/>
            </p:nvSpPr>
            <p:spPr>
              <a:xfrm>
                <a:off x="4323068" y="2405388"/>
                <a:ext cx="5928593" cy="1124883"/>
              </a:xfrm>
              <a:prstGeom prst="roundRect">
                <a:avLst>
                  <a:gd fmla="val 16667" name="adj"/>
                </a:avLst>
              </a:prstGeom>
              <a:solidFill>
                <a:srgbClr val="FFFF00"/>
              </a:solidFill>
              <a:ln cap="flat" cmpd="sng" w="12700">
                <a:solidFill>
                  <a:srgbClr val="00B05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rgbClr val="0033CC"/>
                    </a:solidFill>
                    <a:latin typeface="Arial"/>
                    <a:ea typeface="Arial"/>
                    <a:cs typeface="Arial"/>
                    <a:sym typeface="Arial"/>
                  </a:rPr>
                  <a:t>Nêu số tương ứng:</a:t>
                </a:r>
                <a:endParaRPr sz="2800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0" name="Google Shape;530;p1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878162" y="2068758"/>
              <a:ext cx="1401854" cy="12135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68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68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68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"/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0"/>
          <p:cNvPicPr preferRelativeResize="0"/>
          <p:nvPr/>
        </p:nvPicPr>
        <p:blipFill rotWithShape="1">
          <a:blip r:embed="rId4">
            <a:alphaModFix/>
          </a:blip>
          <a:srcRect b="4635" l="0" r="0" t="2958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2869" y="159564"/>
            <a:ext cx="1363210" cy="83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7877" y="596555"/>
            <a:ext cx="1666080" cy="101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74679" y="420037"/>
            <a:ext cx="2889329" cy="1033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20"/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540" name="Google Shape;540;p20"/>
            <p:cNvPicPr preferRelativeResize="0"/>
            <p:nvPr/>
          </p:nvPicPr>
          <p:blipFill rotWithShape="1">
            <a:blip r:embed="rId6">
              <a:alphaModFix/>
            </a:blip>
            <a:srcRect b="12930" l="0" r="0" t="39828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20"/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>
                <a:gd fmla="val 16667" name="adj"/>
              </a:avLst>
            </a:prstGeom>
            <a:solidFill>
              <a:srgbClr val="FFFF00"/>
            </a:solidFill>
            <a:ln cap="flat" cmpd="sng" w="12700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Điền số thích hợp vào chỗ chấm</a:t>
              </a:r>
              <a:endParaRPr b="1" sz="24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300, 400, 500, …, 700</a:t>
              </a:r>
              <a:endParaRPr/>
            </a:p>
          </p:txBody>
        </p:sp>
      </p:grpSp>
      <p:sp>
        <p:nvSpPr>
          <p:cNvPr id="542" name="Google Shape;542;p20"/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506  </a:t>
            </a:r>
            <a:endParaRPr/>
          </a:p>
        </p:txBody>
      </p:sp>
      <p:sp>
        <p:nvSpPr>
          <p:cNvPr id="543" name="Google Shape;543;p20"/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560</a:t>
            </a:r>
            <a:endParaRPr/>
          </a:p>
        </p:txBody>
      </p:sp>
      <p:sp>
        <p:nvSpPr>
          <p:cNvPr id="544" name="Google Shape;544;p20"/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600</a:t>
            </a:r>
            <a:endParaRPr/>
          </a:p>
        </p:txBody>
      </p:sp>
      <p:pic>
        <p:nvPicPr>
          <p:cNvPr id="545" name="Google Shape;54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69787" y="555056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69787" y="618423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51958" y="6271"/>
            <a:ext cx="1409318" cy="129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900">
        <p14:glitter dir="l" pattern="hexagon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68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68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99879"/>
            <a:ext cx="11907297" cy="66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1"/>
          <p:cNvSpPr txBox="1"/>
          <p:nvPr/>
        </p:nvSpPr>
        <p:spPr>
          <a:xfrm>
            <a:off x="2308177" y="3487724"/>
            <a:ext cx="727364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/>
          </a:p>
        </p:txBody>
      </p:sp>
      <p:sp>
        <p:nvSpPr>
          <p:cNvPr id="554" name="Google Shape;554;p21"/>
          <p:cNvSpPr txBox="1"/>
          <p:nvPr/>
        </p:nvSpPr>
        <p:spPr>
          <a:xfrm>
            <a:off x="2459179" y="3429000"/>
            <a:ext cx="727364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Để có thể làm tốt các bài tập trên em nhắn bạn điều gì?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2"/>
          <p:cNvSpPr txBox="1"/>
          <p:nvPr>
            <p:ph idx="4294967295" type="ctrTitle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i="0" lang="en-US" sz="7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br>
              <a:rPr b="1" i="0" lang="en-US" sz="7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 em ở tiết học sau. </a:t>
            </a:r>
            <a:endParaRPr b="1" i="0" sz="6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42018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"/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7707"/>
                </a:solidFill>
                <a:latin typeface="Arial"/>
                <a:ea typeface="Arial"/>
                <a:cs typeface="Arial"/>
                <a:sym typeface="Arial"/>
              </a:rPr>
              <a:t>ĐỐ BẠN</a:t>
            </a:r>
            <a:endParaRPr b="1" i="0" sz="5400" u="none" cap="none" strike="noStrike">
              <a:solidFill>
                <a:srgbClr val="FF77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"/>
          <p:cNvSpPr/>
          <p:nvPr/>
        </p:nvSpPr>
        <p:spPr>
          <a:xfrm>
            <a:off x="3044306" y="2260134"/>
            <a:ext cx="5676035" cy="1003845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Nêu số tương ứng: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051229" y="1029725"/>
            <a:ext cx="2498387" cy="166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8616" y="3745133"/>
            <a:ext cx="1808848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6000" y="3836600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21556" y="3836600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96690" y="3836600"/>
            <a:ext cx="375134" cy="163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"/>
          <p:cNvSpPr/>
          <p:nvPr/>
        </p:nvSpPr>
        <p:spPr>
          <a:xfrm>
            <a:off x="4931944" y="5627963"/>
            <a:ext cx="1900758" cy="75534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130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42018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"/>
          <p:cNvSpPr/>
          <p:nvPr/>
        </p:nvSpPr>
        <p:spPr>
          <a:xfrm>
            <a:off x="2834640" y="2251973"/>
            <a:ext cx="5594755" cy="1427461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Nêu số tương ứng: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4729">
            <a:off x="6750282" y="1083718"/>
            <a:ext cx="2740432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35487" y="3856712"/>
            <a:ext cx="1808848" cy="182158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"/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7707"/>
                </a:solidFill>
                <a:latin typeface="Arial"/>
                <a:ea typeface="Arial"/>
                <a:cs typeface="Arial"/>
                <a:sym typeface="Arial"/>
              </a:rPr>
              <a:t>ĐỐ BẠN</a:t>
            </a:r>
            <a:endParaRPr b="1" i="0" sz="5400" u="none" cap="none" strike="noStrike">
              <a:solidFill>
                <a:srgbClr val="FF77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77173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02729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7863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52997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78553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3687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8821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54377" y="3917672"/>
            <a:ext cx="375134" cy="163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4739917" y="5709483"/>
            <a:ext cx="1900758" cy="75534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endParaRPr b="1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42018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"/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7707"/>
                </a:solidFill>
                <a:latin typeface="Arial"/>
                <a:ea typeface="Arial"/>
                <a:cs typeface="Arial"/>
                <a:sym typeface="Arial"/>
              </a:rPr>
              <a:t>ĐỐ BẠN</a:t>
            </a:r>
            <a:endParaRPr b="1" i="0" sz="5400" u="none" cap="none" strike="noStrike">
              <a:solidFill>
                <a:srgbClr val="FF77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3762605" y="2036373"/>
            <a:ext cx="4666790" cy="923233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Nêu số tương ứng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4729">
            <a:off x="5711414" y="488710"/>
            <a:ext cx="1634934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9340" y="3079935"/>
            <a:ext cx="1754985" cy="176734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"/>
          <p:cNvSpPr/>
          <p:nvPr/>
        </p:nvSpPr>
        <p:spPr>
          <a:xfrm>
            <a:off x="4997882" y="4924091"/>
            <a:ext cx="1900758" cy="75534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/>
          </a:p>
        </p:txBody>
      </p:sp>
      <p:pic>
        <p:nvPicPr>
          <p:cNvPr id="300" name="Google Shape;30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12725" y="3146977"/>
            <a:ext cx="373363" cy="16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65768" y="3146977"/>
            <a:ext cx="373363" cy="1607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42018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"/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7707"/>
                </a:solidFill>
                <a:latin typeface="Arial"/>
                <a:ea typeface="Arial"/>
                <a:cs typeface="Arial"/>
                <a:sym typeface="Arial"/>
              </a:rPr>
              <a:t>ĐỐ BẠN</a:t>
            </a:r>
            <a:endParaRPr b="1" i="0" sz="5400" u="none" cap="none" strike="noStrike">
              <a:solidFill>
                <a:srgbClr val="FF77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3762605" y="2036373"/>
            <a:ext cx="4666790" cy="923233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Nêu số tương ứng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34729">
            <a:off x="5711414" y="488710"/>
            <a:ext cx="1634934" cy="18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7483" y="3017521"/>
            <a:ext cx="1754985" cy="176734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"/>
          <p:cNvSpPr/>
          <p:nvPr/>
        </p:nvSpPr>
        <p:spPr>
          <a:xfrm>
            <a:off x="5293852" y="4909822"/>
            <a:ext cx="1900758" cy="75534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150</a:t>
            </a:r>
            <a:endParaRPr/>
          </a:p>
        </p:txBody>
      </p:sp>
      <p:pic>
        <p:nvPicPr>
          <p:cNvPr id="312" name="Google Shape;31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0868" y="3084563"/>
            <a:ext cx="373363" cy="16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3911" y="3084563"/>
            <a:ext cx="373363" cy="16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9756" y="3084563"/>
            <a:ext cx="373363" cy="16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2799" y="3084563"/>
            <a:ext cx="373363" cy="16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28644" y="3084563"/>
            <a:ext cx="373363" cy="1607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"/>
          <p:cNvSpPr txBox="1"/>
          <p:nvPr>
            <p:ph idx="4294967295" type="ctrTitle"/>
          </p:nvPr>
        </p:nvSpPr>
        <p:spPr>
          <a:xfrm>
            <a:off x="0" y="2108779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i="0" lang="en-US" sz="7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b="1" i="0" sz="7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90"/>
              <a:buFont typeface="Arial"/>
              <a:buNone/>
            </a:pPr>
            <a:r>
              <a:rPr b="1" i="0" lang="en-US" sz="6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số trong phạm vi 1000  (Tiết 3)</a:t>
            </a:r>
            <a:endParaRPr b="1" i="0" sz="6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8"/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b="1" i="0" sz="3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3177664" y="1769342"/>
            <a:ext cx="8267095" cy="982456"/>
          </a:xfrm>
          <a:prstGeom prst="roundRect">
            <a:avLst>
              <a:gd fmla="val 16667" name="adj"/>
            </a:avLst>
          </a:prstGeom>
          <a:solidFill>
            <a:srgbClr val="CAB6E0"/>
          </a:solidFill>
          <a:ln cap="flat" cmpd="sng" w="25400">
            <a:solidFill>
              <a:srgbClr val="7C4D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Đếm số lượng theo đơn vị.</a:t>
            </a:r>
            <a:endParaRPr b="1" i="0" sz="2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8"/>
          <p:cNvSpPr/>
          <p:nvPr/>
        </p:nvSpPr>
        <p:spPr>
          <a:xfrm>
            <a:off x="3177663" y="3349770"/>
            <a:ext cx="8267095" cy="92178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Đọc, viết các số tròn chục và “linh”</a:t>
            </a:r>
            <a:endParaRPr b="1" i="0" sz="2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8"/>
          <p:cNvSpPr/>
          <p:nvPr/>
        </p:nvSpPr>
        <p:spPr>
          <a:xfrm>
            <a:off x="3177663" y="4822779"/>
            <a:ext cx="8267095" cy="921784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 vận dụng trong giải quyết các tình huống thực tế.</a:t>
            </a:r>
            <a:endParaRPr b="1" i="0" sz="28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1f7217a017c2d9a8a7bcbd9844c1629" id="335" name="Google Shape;3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05684f714522ad77246dba9447411ba" id="336" name="Google Shape;3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觅元素584a989cd6c5a" id="337" name="Google Shape;33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9"/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KHÁM PHÁ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KIẾN THỨC MỚI</a:t>
            </a:r>
            <a:endParaRPr b="1" i="0" sz="48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572005ec0a0c4" id="339" name="Google Shape;339;p9"/>
          <p:cNvPicPr preferRelativeResize="0"/>
          <p:nvPr/>
        </p:nvPicPr>
        <p:blipFill rotWithShape="1">
          <a:blip r:embed="rId6">
            <a:alphaModFix/>
          </a:blip>
          <a:srcRect b="26546" l="0" r="38224" t="0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2021-07-12T03:44:38Z</dcterms:created>
  <dc:creator>Lê Phúc Lâm</dc:creator>
</cp:coreProperties>
</file>