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583" r:id="rId2"/>
    <p:sldId id="2007577189" r:id="rId3"/>
    <p:sldId id="432" r:id="rId4"/>
    <p:sldId id="2007577190" r:id="rId5"/>
    <p:sldId id="409" r:id="rId6"/>
    <p:sldId id="430" r:id="rId7"/>
    <p:sldId id="262" r:id="rId8"/>
    <p:sldId id="270" r:id="rId9"/>
    <p:sldId id="431" r:id="rId10"/>
    <p:sldId id="281" r:id="rId11"/>
    <p:sldId id="417" r:id="rId12"/>
    <p:sldId id="256" r:id="rId13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99"/>
    <a:srgbClr val="004042"/>
    <a:srgbClr val="579C25"/>
    <a:srgbClr val="008000"/>
    <a:srgbClr val="660066"/>
    <a:srgbClr val="FF33CC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1500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46167B-BDDF-417F-87D7-3DF1D9D4BD1A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3B9FD6-B36F-4FAE-A494-DF774EA6A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88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Thầy cô bấm vào số tương ứng với hình ảnh để hiện đáp án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3B9FD6-B36F-4FAE-A494-DF774EA6A75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55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2/15/2022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7822692-4B90-4792-A69F-BD90DEDA2304}"/>
              </a:ext>
            </a:extLst>
          </p:cNvPr>
          <p:cNvSpPr/>
          <p:nvPr userDrawn="1"/>
        </p:nvSpPr>
        <p:spPr>
          <a:xfrm>
            <a:off x="11085749" y="21566"/>
            <a:ext cx="1207698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122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2/15/2022</a:t>
            </a:fld>
            <a:endParaRPr lang="en-US" dirty="0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202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9755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2/15/2022</a:t>
            </a:fld>
            <a:endParaRPr lang="en-US" dirty="0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24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2DF05B7-5AD4-4011-8F07-E3E118C02D90}"/>
              </a:ext>
            </a:extLst>
          </p:cNvPr>
          <p:cNvGrpSpPr/>
          <p:nvPr userDrawn="1"/>
        </p:nvGrpSpPr>
        <p:grpSpPr>
          <a:xfrm>
            <a:off x="-127000" y="-127000"/>
            <a:ext cx="12433300" cy="6985000"/>
            <a:chOff x="-127000" y="-127000"/>
            <a:chExt cx="12433300" cy="6985000"/>
          </a:xfrm>
        </p:grpSpPr>
        <p:pic>
          <p:nvPicPr>
            <p:cNvPr id="49" name="Google Shape;49;p11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-127000" y="-127000"/>
              <a:ext cx="12433300" cy="6985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7822692-4B90-4792-A69F-BD90DEDA2304}"/>
                </a:ext>
              </a:extLst>
            </p:cNvPr>
            <p:cNvSpPr/>
            <p:nvPr userDrawn="1"/>
          </p:nvSpPr>
          <p:spPr>
            <a:xfrm>
              <a:off x="10984302" y="103338"/>
              <a:ext cx="1207698" cy="1431985"/>
            </a:xfrm>
            <a:prstGeom prst="ellipse">
              <a:avLst/>
            </a:prstGeom>
            <a:solidFill>
              <a:srgbClr val="29AE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32191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401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92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030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2/15/2022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7822692-4B90-4792-A69F-BD90DEDA2304}"/>
              </a:ext>
            </a:extLst>
          </p:cNvPr>
          <p:cNvSpPr/>
          <p:nvPr userDrawn="1"/>
        </p:nvSpPr>
        <p:spPr>
          <a:xfrm>
            <a:off x="11133827" y="0"/>
            <a:ext cx="1207698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4701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7EED9B-E93C-464A-9491-98D9F55AF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35113E-767D-4B6C-A536-D7BEAB93E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DF9656-87A1-4099-9730-CA7CA4F623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62825-F999-48A1-A8CC-DBC54813CE2D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FA484-0020-43C0-B906-C5A595C7EA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E28AE9-B291-483D-8954-A030AE8F63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73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655" r:id="rId6"/>
    <p:sldLayoutId id="2147483738" r:id="rId7"/>
    <p:sldLayoutId id="2147483679" r:id="rId8"/>
    <p:sldLayoutId id="2147483744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AAC7166-F503-422D-BDE1-A83D50999971}"/>
              </a:ext>
            </a:extLst>
          </p:cNvPr>
          <p:cNvSpPr/>
          <p:nvPr/>
        </p:nvSpPr>
        <p:spPr>
          <a:xfrm>
            <a:off x="10068911" y="0"/>
            <a:ext cx="18485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Cambria Math" panose="02040503050406030204" pitchFamily="18" charset="0"/>
                <a:cs typeface="+mn-cs"/>
              </a:rPr>
              <a:t>TOÁN 2</a:t>
            </a:r>
          </a:p>
        </p:txBody>
      </p:sp>
      <p:sp>
        <p:nvSpPr>
          <p:cNvPr id="10" name="Google Shape;54;p1">
            <a:extLst>
              <a:ext uri="{FF2B5EF4-FFF2-40B4-BE49-F238E27FC236}">
                <a16:creationId xmlns:a16="http://schemas.microsoft.com/office/drawing/2014/main" id="{53DE932C-97F4-4C5F-AB8E-16439751F019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181768" y="1603872"/>
            <a:ext cx="12188031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200" b="1" err="1">
                <a:solidFill>
                  <a:srgbClr val="002060"/>
                </a:solidFill>
                <a:latin typeface="UTM Avo" panose="02040603050506020204" pitchFamily="18" charset="0"/>
              </a:rPr>
              <a:t>Tuần</a:t>
            </a:r>
            <a:r>
              <a:rPr lang="en-US" sz="5200" b="1">
                <a:solidFill>
                  <a:srgbClr val="002060"/>
                </a:solidFill>
                <a:latin typeface="UTM Avo" panose="02040603050506020204" pitchFamily="18" charset="0"/>
              </a:rPr>
              <a:t> 25</a:t>
            </a:r>
            <a:endParaRPr sz="5200" b="1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  <a:buSzPts val="990"/>
            </a:pPr>
            <a:r>
              <a:rPr lang="en-US" sz="5200" b="1" err="1">
                <a:solidFill>
                  <a:srgbClr val="FF0000"/>
                </a:solidFill>
                <a:latin typeface="UTM Avo" panose="02040603050506020204" pitchFamily="18" charset="0"/>
              </a:rPr>
              <a:t>Bài</a:t>
            </a:r>
            <a:r>
              <a:rPr lang="en-US" sz="5200" b="1">
                <a:solidFill>
                  <a:srgbClr val="FF0000"/>
                </a:solidFill>
                <a:latin typeface="UTM Avo" panose="02040603050506020204" pitchFamily="18" charset="0"/>
              </a:rPr>
              <a:t> 72: Em vui học toán – Tiết 2</a:t>
            </a:r>
            <a:endParaRPr sz="5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76D6D3B-F6B5-4CD3-AD73-5FB9391F33CB}"/>
              </a:ext>
            </a:extLst>
          </p:cNvPr>
          <p:cNvSpPr/>
          <p:nvPr/>
        </p:nvSpPr>
        <p:spPr>
          <a:xfrm>
            <a:off x="10926517" y="634294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347010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844412-F83F-4451-B59E-B7A15DF55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9879"/>
            <a:ext cx="11907297" cy="66164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453D94-F8CB-485B-B2FA-40FF6754D10B}"/>
              </a:ext>
            </a:extLst>
          </p:cNvPr>
          <p:cNvSpPr txBox="1"/>
          <p:nvPr/>
        </p:nvSpPr>
        <p:spPr>
          <a:xfrm>
            <a:off x="2245725" y="3623612"/>
            <a:ext cx="73985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Bài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học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hôm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nay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em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biết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thêm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được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điều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gì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D3F467-6705-4C18-9FD1-748EC63802DD}"/>
              </a:ext>
            </a:extLst>
          </p:cNvPr>
          <p:cNvSpPr txBox="1"/>
          <p:nvPr/>
        </p:nvSpPr>
        <p:spPr>
          <a:xfrm>
            <a:off x="2396727" y="3564888"/>
            <a:ext cx="73985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Để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có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thể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làm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tốt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các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bài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tập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trên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em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nhắn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bạn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điều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gì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50421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1858E5-1479-4D39-B9DC-FE8756AF24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93442" y="581096"/>
            <a:ext cx="9368472" cy="5804463"/>
          </a:xfrm>
          <a:prstGeom prst="rect">
            <a:avLst/>
          </a:prstGeom>
        </p:spPr>
      </p:pic>
      <p:sp>
        <p:nvSpPr>
          <p:cNvPr id="2" name="Google Shape;290;p7">
            <a:extLst>
              <a:ext uri="{FF2B5EF4-FFF2-40B4-BE49-F238E27FC236}">
                <a16:creationId xmlns:a16="http://schemas.microsoft.com/office/drawing/2014/main" id="{271B6753-F31C-4A20-8DE2-32985CD964D7}"/>
              </a:ext>
            </a:extLst>
          </p:cNvPr>
          <p:cNvSpPr txBox="1"/>
          <p:nvPr/>
        </p:nvSpPr>
        <p:spPr>
          <a:xfrm>
            <a:off x="3672544" y="2690662"/>
            <a:ext cx="5455657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DẶN DÒ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F5F2D25-62A7-45FE-9A0A-045C359690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65439">
            <a:off x="833474" y="4683561"/>
            <a:ext cx="3151436" cy="151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6872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59483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ACB8C7-C387-4929-9586-99A3BEC9DF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26200"/>
          </a:xfrm>
          <a:prstGeom prst="rect">
            <a:avLst/>
          </a:prstGeom>
        </p:spPr>
      </p:pic>
      <p:sp>
        <p:nvSpPr>
          <p:cNvPr id="4" name="文本框 32">
            <a:extLst>
              <a:ext uri="{FF2B5EF4-FFF2-40B4-BE49-F238E27FC236}">
                <a16:creationId xmlns:a16="http://schemas.microsoft.com/office/drawing/2014/main" id="{ABFD3119-7FB6-4272-AF0C-B2E2E6A29582}"/>
              </a:ext>
            </a:extLst>
          </p:cNvPr>
          <p:cNvSpPr txBox="1"/>
          <p:nvPr/>
        </p:nvSpPr>
        <p:spPr>
          <a:xfrm>
            <a:off x="2865433" y="3116780"/>
            <a:ext cx="6461133" cy="1089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457200">
              <a:defRPr/>
            </a:pPr>
            <a:r>
              <a:rPr lang="en-US" altLang="zh-CN" sz="60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723960811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BF167E3-831F-4BC7-B615-8B11DF5944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13500"/>
          </a:xfrm>
          <a:prstGeom prst="rect">
            <a:avLst/>
          </a:prstGeom>
        </p:spPr>
      </p:pic>
      <p:pic>
        <p:nvPicPr>
          <p:cNvPr id="2" name="Tái chế">
            <a:hlinkClick r:id="" action="ppaction://media"/>
            <a:extLst>
              <a:ext uri="{FF2B5EF4-FFF2-40B4-BE49-F238E27FC236}">
                <a16:creationId xmlns:a16="http://schemas.microsoft.com/office/drawing/2014/main" id="{F7920262-5767-42D5-986E-2DCAD9F410D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24862" y="561513"/>
            <a:ext cx="9790683" cy="5515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773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8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" descr="31f7217a017c2d9a8a7bcbd9844c1629">
            <a:extLst>
              <a:ext uri="{FF2B5EF4-FFF2-40B4-BE49-F238E27FC236}">
                <a16:creationId xmlns:a16="http://schemas.microsoft.com/office/drawing/2014/main" id="{042ED277-46D3-4B08-8CFD-FE4B4045CDB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4" name="图片 15" descr="a05684f714522ad77246dba9447411ba">
            <a:extLst>
              <a:ext uri="{FF2B5EF4-FFF2-40B4-BE49-F238E27FC236}">
                <a16:creationId xmlns:a16="http://schemas.microsoft.com/office/drawing/2014/main" id="{4C6111A6-70C4-49B0-9379-57D92B9AEF5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6" name="图片 2" descr="觅元素584a989cd6c5a">
            <a:extLst>
              <a:ext uri="{FF2B5EF4-FFF2-40B4-BE49-F238E27FC236}">
                <a16:creationId xmlns:a16="http://schemas.microsoft.com/office/drawing/2014/main" id="{36AAF000-D47B-4390-B53B-A8D3C9641F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7" name="文本框 11">
            <a:extLst>
              <a:ext uri="{FF2B5EF4-FFF2-40B4-BE49-F238E27FC236}">
                <a16:creationId xmlns:a16="http://schemas.microsoft.com/office/drawing/2014/main" id="{13B44877-67F3-4CA0-A7C9-4B86E05C18FF}"/>
              </a:ext>
            </a:extLst>
          </p:cNvPr>
          <p:cNvSpPr txBox="1"/>
          <p:nvPr/>
        </p:nvSpPr>
        <p:spPr>
          <a:xfrm>
            <a:off x="4876137" y="2626935"/>
            <a:ext cx="6234053" cy="1962076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  <a:sym typeface="+mn-ea"/>
              </a:rPr>
              <a:t>LUYỆN TẬP –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  <a:sym typeface="+mn-ea"/>
              </a:rPr>
              <a:t>THỰC HÀNH</a:t>
            </a:r>
          </a:p>
        </p:txBody>
      </p:sp>
      <p:pic>
        <p:nvPicPr>
          <p:cNvPr id="8" name="图片 7" descr="572005ec0a0c4">
            <a:extLst>
              <a:ext uri="{FF2B5EF4-FFF2-40B4-BE49-F238E27FC236}">
                <a16:creationId xmlns:a16="http://schemas.microsoft.com/office/drawing/2014/main" id="{246DCFB9-2B78-443B-AAB0-7B7B45EC9C3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573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>
            <a:extLst>
              <a:ext uri="{FF2B5EF4-FFF2-40B4-BE49-F238E27FC236}">
                <a16:creationId xmlns:a16="http://schemas.microsoft.com/office/drawing/2014/main" id="{68240E92-EC90-4A06-AE7D-FD56258FAA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1"/>
            <a:ext cx="12192000" cy="6393773"/>
          </a:xfrm>
          <a:prstGeom prst="rect">
            <a:avLst/>
          </a:prstGeom>
        </p:spPr>
      </p:pic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BF227B59-22AA-4F7E-97A7-B85E306BB038}"/>
              </a:ext>
            </a:extLst>
          </p:cNvPr>
          <p:cNvSpPr/>
          <p:nvPr/>
        </p:nvSpPr>
        <p:spPr>
          <a:xfrm>
            <a:off x="451303" y="463296"/>
            <a:ext cx="11432955" cy="5803141"/>
          </a:xfrm>
          <a:prstGeom prst="roundRect">
            <a:avLst>
              <a:gd name="adj" fmla="val 10661"/>
            </a:avLst>
          </a:prstGeom>
          <a:solidFill>
            <a:schemeClr val="bg1"/>
          </a:solidFill>
          <a:ln w="76200">
            <a:solidFill>
              <a:schemeClr val="accent2">
                <a:lumMod val="75000"/>
              </a:schemeClr>
            </a:solidFill>
          </a:ln>
          <a:scene3d>
            <a:camera prst="obliqueTopLeft"/>
            <a:lightRig rig="threePt" dir="t"/>
          </a:scene3d>
          <a:sp3d>
            <a:bevelT w="4953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BBF1A05-7857-4B13-A889-93F547F2E4A8}"/>
              </a:ext>
            </a:extLst>
          </p:cNvPr>
          <p:cNvGrpSpPr/>
          <p:nvPr/>
        </p:nvGrpSpPr>
        <p:grpSpPr>
          <a:xfrm>
            <a:off x="1410996" y="102460"/>
            <a:ext cx="9513568" cy="923628"/>
            <a:chOff x="-3369817" y="382607"/>
            <a:chExt cx="9051837" cy="972750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A741D734-4E1C-4315-AC7C-E0E885A6794F}"/>
                </a:ext>
              </a:extLst>
            </p:cNvPr>
            <p:cNvSpPr/>
            <p:nvPr/>
          </p:nvSpPr>
          <p:spPr>
            <a:xfrm>
              <a:off x="-3369817" y="382607"/>
              <a:ext cx="9051837" cy="972750"/>
            </a:xfrm>
            <a:prstGeom prst="roundRect">
              <a:avLst>
                <a:gd name="adj" fmla="val 49773"/>
              </a:avLst>
            </a:prstGeom>
            <a:solidFill>
              <a:srgbClr val="00206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  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Sử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dụng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vở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hộp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và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vật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liệu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tái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chế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để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xây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dựng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mô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hình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theo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ý tưởng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của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em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3377098-46BA-4732-A93C-1C8C3F06A8C3}"/>
                </a:ext>
              </a:extLst>
            </p:cNvPr>
            <p:cNvSpPr/>
            <p:nvPr/>
          </p:nvSpPr>
          <p:spPr>
            <a:xfrm>
              <a:off x="-3284427" y="549576"/>
              <a:ext cx="628473" cy="638812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3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6377449A-1679-4B3F-86E9-E7C220DF6CB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34" t="21593" r="3182" b="3699"/>
          <a:stretch/>
        </p:blipFill>
        <p:spPr>
          <a:xfrm>
            <a:off x="1831007" y="1386924"/>
            <a:ext cx="8463064" cy="4184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377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extLst>
              <a:ext uri="{FF2B5EF4-FFF2-40B4-BE49-F238E27FC236}">
                <a16:creationId xmlns:a16="http://schemas.microsoft.com/office/drawing/2014/main" id="{66DABD6F-8094-47B7-8D52-4DAF371DE3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1"/>
            <a:ext cx="12192000" cy="6393773"/>
          </a:xfrm>
          <a:prstGeom prst="rect">
            <a:avLst/>
          </a:prstGeom>
        </p:spPr>
      </p:pic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798EFD4B-3470-4AE7-A17B-83ACCD8E95CD}"/>
              </a:ext>
            </a:extLst>
          </p:cNvPr>
          <p:cNvSpPr/>
          <p:nvPr/>
        </p:nvSpPr>
        <p:spPr>
          <a:xfrm>
            <a:off x="451303" y="277737"/>
            <a:ext cx="11432955" cy="6010275"/>
          </a:xfrm>
          <a:prstGeom prst="roundRect">
            <a:avLst>
              <a:gd name="adj" fmla="val 10661"/>
            </a:avLst>
          </a:prstGeom>
          <a:solidFill>
            <a:schemeClr val="bg1"/>
          </a:solidFill>
          <a:ln w="76200">
            <a:solidFill>
              <a:schemeClr val="accent2">
                <a:lumMod val="75000"/>
              </a:schemeClr>
            </a:solidFill>
          </a:ln>
          <a:scene3d>
            <a:camera prst="obliqueTopLeft"/>
            <a:lightRig rig="threePt" dir="t"/>
          </a:scene3d>
          <a:sp3d>
            <a:bevelT w="4953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42CB13-F3F0-4C22-8614-AE1ECB17847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6699" t="58861" r="68099" b="10995"/>
          <a:stretch/>
        </p:blipFill>
        <p:spPr>
          <a:xfrm>
            <a:off x="2239161" y="3953160"/>
            <a:ext cx="1542500" cy="182230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F470EE0-F8A6-423A-8A28-B9DBE3B3EA6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2248" t="14466" r="71022" b="48297"/>
          <a:stretch/>
        </p:blipFill>
        <p:spPr>
          <a:xfrm>
            <a:off x="1939889" y="1030456"/>
            <a:ext cx="1636477" cy="217010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7F5D966-052C-4621-953E-17B9B8BFC93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6945" t="32382" r="44247" b="15234"/>
          <a:stretch/>
        </p:blipFill>
        <p:spPr>
          <a:xfrm>
            <a:off x="4805261" y="1369577"/>
            <a:ext cx="2117449" cy="351370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46551B3-C22E-4C91-9F4C-7900B6B915A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8371" t="12733" r="15407" b="58524"/>
          <a:stretch/>
        </p:blipFill>
        <p:spPr>
          <a:xfrm>
            <a:off x="7744023" y="1030456"/>
            <a:ext cx="2564957" cy="167506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D90A69A-EFD4-415F-AD71-845D68F146C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3535" t="40775" r="10243" b="10520"/>
          <a:stretch/>
        </p:blipFill>
        <p:spPr>
          <a:xfrm>
            <a:off x="7937031" y="3237023"/>
            <a:ext cx="2117450" cy="2343139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2B34C1B6-431B-43D2-B603-C8E6B6A83E23}"/>
              </a:ext>
            </a:extLst>
          </p:cNvPr>
          <p:cNvGrpSpPr/>
          <p:nvPr/>
        </p:nvGrpSpPr>
        <p:grpSpPr>
          <a:xfrm>
            <a:off x="856034" y="78077"/>
            <a:ext cx="10632332" cy="875233"/>
            <a:chOff x="-4277825" y="382606"/>
            <a:chExt cx="10444128" cy="921781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8EAA3F53-A611-4964-843E-ED3B5986AEDB}"/>
                </a:ext>
              </a:extLst>
            </p:cNvPr>
            <p:cNvSpPr/>
            <p:nvPr/>
          </p:nvSpPr>
          <p:spPr>
            <a:xfrm>
              <a:off x="-4277825" y="382606"/>
              <a:ext cx="10444128" cy="921781"/>
            </a:xfrm>
            <a:prstGeom prst="roundRect">
              <a:avLst>
                <a:gd name="adj" fmla="val 49773"/>
              </a:avLst>
            </a:prstGeom>
            <a:solidFill>
              <a:srgbClr val="00206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  a.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Kể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với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bạn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một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số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loại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đồng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hồ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,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loại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lịch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mà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em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biết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CC4FDAFA-31DE-4CDF-9422-C41EFDA8E02E}"/>
                </a:ext>
              </a:extLst>
            </p:cNvPr>
            <p:cNvSpPr/>
            <p:nvPr/>
          </p:nvSpPr>
          <p:spPr>
            <a:xfrm>
              <a:off x="-4220490" y="527261"/>
              <a:ext cx="628473" cy="638812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4</a:t>
              </a:r>
            </a:p>
          </p:txBody>
        </p:sp>
      </p:grp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A184578-9332-4BA9-8B96-F82287C701D8}"/>
              </a:ext>
            </a:extLst>
          </p:cNvPr>
          <p:cNvSpPr/>
          <p:nvPr/>
        </p:nvSpPr>
        <p:spPr>
          <a:xfrm>
            <a:off x="1546583" y="5644766"/>
            <a:ext cx="2527025" cy="433927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latin typeface="UTM Avo" panose="02040603050506020204" pitchFamily="18" charset="0"/>
                <a:cs typeface="Arial" panose="020B0604020202020204" pitchFamily="34" charset="0"/>
              </a:rPr>
              <a:t>Đồng</a:t>
            </a:r>
            <a:r>
              <a:rPr lang="en-US" sz="22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UTM Avo" panose="02040603050506020204" pitchFamily="18" charset="0"/>
                <a:cs typeface="Arial" panose="020B0604020202020204" pitchFamily="34" charset="0"/>
              </a:rPr>
              <a:t>hồ</a:t>
            </a:r>
            <a:r>
              <a:rPr lang="en-US" sz="22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UTM Avo" panose="02040603050506020204" pitchFamily="18" charset="0"/>
                <a:cs typeface="Arial" panose="020B0604020202020204" pitchFamily="34" charset="0"/>
              </a:rPr>
              <a:t>điện</a:t>
            </a:r>
            <a:r>
              <a:rPr lang="en-US" sz="22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UTM Avo" panose="02040603050506020204" pitchFamily="18" charset="0"/>
                <a:cs typeface="Arial" panose="020B0604020202020204" pitchFamily="34" charset="0"/>
              </a:rPr>
              <a:t>tử</a:t>
            </a:r>
            <a:endParaRPr lang="en-US" sz="2200" b="1" dirty="0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CE89CEF-1895-4742-8019-A6D92402C712}"/>
              </a:ext>
            </a:extLst>
          </p:cNvPr>
          <p:cNvSpPr/>
          <p:nvPr/>
        </p:nvSpPr>
        <p:spPr>
          <a:xfrm>
            <a:off x="1306286" y="3332242"/>
            <a:ext cx="3061245" cy="514226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latin typeface="UTM Avo" panose="02040603050506020204" pitchFamily="18" charset="0"/>
                <a:cs typeface="Arial" panose="020B0604020202020204" pitchFamily="34" charset="0"/>
              </a:rPr>
              <a:t>Đồng</a:t>
            </a:r>
            <a:r>
              <a:rPr lang="en-US" sz="22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UTM Avo" panose="02040603050506020204" pitchFamily="18" charset="0"/>
                <a:cs typeface="Arial" panose="020B0604020202020204" pitchFamily="34" charset="0"/>
              </a:rPr>
              <a:t>hồ</a:t>
            </a:r>
            <a:r>
              <a:rPr lang="en-US" sz="22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UTM Avo" panose="02040603050506020204" pitchFamily="18" charset="0"/>
                <a:cs typeface="Arial" panose="020B0604020202020204" pitchFamily="34" charset="0"/>
              </a:rPr>
              <a:t>báo</a:t>
            </a:r>
            <a:r>
              <a:rPr lang="en-US" sz="22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UTM Avo" panose="02040603050506020204" pitchFamily="18" charset="0"/>
                <a:cs typeface="Arial" panose="020B0604020202020204" pitchFamily="34" charset="0"/>
              </a:rPr>
              <a:t>thức</a:t>
            </a:r>
            <a:endParaRPr lang="en-US" sz="2200" b="1" dirty="0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768310D-9A2D-405E-90F6-218A10B0184E}"/>
              </a:ext>
            </a:extLst>
          </p:cNvPr>
          <p:cNvSpPr/>
          <p:nvPr/>
        </p:nvSpPr>
        <p:spPr>
          <a:xfrm>
            <a:off x="4947890" y="4883284"/>
            <a:ext cx="2117449" cy="461877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latin typeface="UTM Avo" panose="02040603050506020204" pitchFamily="18" charset="0"/>
                <a:cs typeface="Arial" panose="020B0604020202020204" pitchFamily="34" charset="0"/>
              </a:rPr>
              <a:t>Đồng</a:t>
            </a:r>
            <a:r>
              <a:rPr lang="en-US" sz="22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UTM Avo" panose="02040603050506020204" pitchFamily="18" charset="0"/>
                <a:cs typeface="Arial" panose="020B0604020202020204" pitchFamily="34" charset="0"/>
              </a:rPr>
              <a:t>hồ</a:t>
            </a:r>
            <a:r>
              <a:rPr lang="en-US" sz="22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UTM Avo" panose="02040603050506020204" pitchFamily="18" charset="0"/>
                <a:cs typeface="Arial" panose="020B0604020202020204" pitchFamily="34" charset="0"/>
              </a:rPr>
              <a:t>cát</a:t>
            </a:r>
            <a:endParaRPr lang="en-US" sz="2200" b="1" dirty="0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C161C63-2A06-4C63-BAFB-13ED081C96C1}"/>
              </a:ext>
            </a:extLst>
          </p:cNvPr>
          <p:cNvSpPr/>
          <p:nvPr/>
        </p:nvSpPr>
        <p:spPr>
          <a:xfrm>
            <a:off x="8467070" y="5563865"/>
            <a:ext cx="2117449" cy="512439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UTM Avo" panose="02040603050506020204" pitchFamily="18" charset="0"/>
              </a:rPr>
              <a:t>Lịch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ngày</a:t>
            </a:r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36EF18B-5698-4FEF-909E-351EAA3C6EC5}"/>
              </a:ext>
            </a:extLst>
          </p:cNvPr>
          <p:cNvSpPr/>
          <p:nvPr/>
        </p:nvSpPr>
        <p:spPr>
          <a:xfrm>
            <a:off x="8019562" y="2587271"/>
            <a:ext cx="2564957" cy="512440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UTM Avo" panose="02040603050506020204" pitchFamily="18" charset="0"/>
              </a:rPr>
              <a:t>Lịch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để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bàn</a:t>
            </a:r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0791BA8-709E-40DC-A953-D7C2A22E7389}"/>
              </a:ext>
            </a:extLst>
          </p:cNvPr>
          <p:cNvSpPr/>
          <p:nvPr/>
        </p:nvSpPr>
        <p:spPr>
          <a:xfrm>
            <a:off x="1432759" y="2059141"/>
            <a:ext cx="459092" cy="411036"/>
          </a:xfrm>
          <a:prstGeom prst="ellipse">
            <a:avLst/>
          </a:prstGeom>
          <a:solidFill>
            <a:srgbClr val="00CC66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UTM Avo" panose="02040603050506020204" pitchFamily="18" charset="0"/>
              </a:rPr>
              <a:t>1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023CEE4-9BC5-4900-B9D1-40E8D730335A}"/>
              </a:ext>
            </a:extLst>
          </p:cNvPr>
          <p:cNvSpPr/>
          <p:nvPr/>
        </p:nvSpPr>
        <p:spPr>
          <a:xfrm>
            <a:off x="1546583" y="4631054"/>
            <a:ext cx="459092" cy="411036"/>
          </a:xfrm>
          <a:prstGeom prst="ellipse">
            <a:avLst/>
          </a:prstGeom>
          <a:solidFill>
            <a:srgbClr val="00CC66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UTM Avo" panose="02040603050506020204" pitchFamily="18" charset="0"/>
              </a:rPr>
              <a:t>2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B4FA4EA-C46D-4293-A30F-DD81E6E2121A}"/>
              </a:ext>
            </a:extLst>
          </p:cNvPr>
          <p:cNvSpPr/>
          <p:nvPr/>
        </p:nvSpPr>
        <p:spPr>
          <a:xfrm>
            <a:off x="6847035" y="2893000"/>
            <a:ext cx="459092" cy="411036"/>
          </a:xfrm>
          <a:prstGeom prst="ellipse">
            <a:avLst/>
          </a:prstGeom>
          <a:solidFill>
            <a:srgbClr val="00CC66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UTM Avo" panose="02040603050506020204" pitchFamily="18" charset="0"/>
              </a:rPr>
              <a:t>3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E166FFA-09D6-45CB-AECA-44DEF4373BCF}"/>
              </a:ext>
            </a:extLst>
          </p:cNvPr>
          <p:cNvSpPr/>
          <p:nvPr/>
        </p:nvSpPr>
        <p:spPr>
          <a:xfrm>
            <a:off x="10273233" y="1621574"/>
            <a:ext cx="459092" cy="411036"/>
          </a:xfrm>
          <a:prstGeom prst="ellipse">
            <a:avLst/>
          </a:prstGeom>
          <a:solidFill>
            <a:srgbClr val="00CC66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UTM Avo" panose="02040603050506020204" pitchFamily="18" charset="0"/>
              </a:rPr>
              <a:t>4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2E1C6FC-3380-425E-9287-0A863741E00E}"/>
              </a:ext>
            </a:extLst>
          </p:cNvPr>
          <p:cNvSpPr/>
          <p:nvPr/>
        </p:nvSpPr>
        <p:spPr>
          <a:xfrm>
            <a:off x="10258937" y="4085729"/>
            <a:ext cx="459092" cy="411036"/>
          </a:xfrm>
          <a:prstGeom prst="ellipse">
            <a:avLst/>
          </a:prstGeom>
          <a:solidFill>
            <a:srgbClr val="00CC66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UTM Avo" panose="020406030505060202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926136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AF28FC1-7AC3-48ED-A6AC-19485AFC532A}"/>
              </a:ext>
            </a:extLst>
          </p:cNvPr>
          <p:cNvSpPr/>
          <p:nvPr/>
        </p:nvSpPr>
        <p:spPr>
          <a:xfrm>
            <a:off x="0" y="0"/>
            <a:ext cx="12192000" cy="64204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294967" y="437535"/>
            <a:ext cx="11552908" cy="5550310"/>
            <a:chOff x="-42100" y="105046"/>
            <a:chExt cx="3141062" cy="3120355"/>
          </a:xfrm>
          <a:solidFill>
            <a:schemeClr val="bg1"/>
          </a:solidFill>
        </p:grpSpPr>
        <p:sp>
          <p:nvSpPr>
            <p:cNvPr id="5" name="Freeform 5"/>
            <p:cNvSpPr/>
            <p:nvPr/>
          </p:nvSpPr>
          <p:spPr>
            <a:xfrm>
              <a:off x="-42100" y="105046"/>
              <a:ext cx="3141062" cy="3120355"/>
            </a:xfrm>
            <a:custGeom>
              <a:avLst/>
              <a:gdLst/>
              <a:ahLst/>
              <a:cxnLst/>
              <a:rect l="l" t="t" r="r" b="b"/>
              <a:pathLst>
                <a:path w="3098962" h="3225401">
                  <a:moveTo>
                    <a:pt x="2974501" y="3225401"/>
                  </a:moveTo>
                  <a:lnTo>
                    <a:pt x="124460" y="3225401"/>
                  </a:lnTo>
                  <a:cubicBezTo>
                    <a:pt x="55880" y="3225401"/>
                    <a:pt x="0" y="3169521"/>
                    <a:pt x="0" y="310094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974502" y="0"/>
                  </a:lnTo>
                  <a:cubicBezTo>
                    <a:pt x="3043082" y="0"/>
                    <a:pt x="3098962" y="55880"/>
                    <a:pt x="3098962" y="124460"/>
                  </a:cubicBezTo>
                  <a:lnTo>
                    <a:pt x="3098962" y="3100941"/>
                  </a:lnTo>
                  <a:cubicBezTo>
                    <a:pt x="3098962" y="3169521"/>
                    <a:pt x="3043082" y="3225401"/>
                    <a:pt x="2974502" y="3225401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</p:sp>
      </p:grpSp>
      <p:sp>
        <p:nvSpPr>
          <p:cNvPr id="7" name="TextBox 7"/>
          <p:cNvSpPr txBox="1"/>
          <p:nvPr/>
        </p:nvSpPr>
        <p:spPr>
          <a:xfrm>
            <a:off x="1318339" y="660200"/>
            <a:ext cx="9398003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200" b="1" dirty="0" err="1">
                <a:solidFill>
                  <a:srgbClr val="0000FF"/>
                </a:solidFill>
                <a:latin typeface="UTM Avo" panose="02040603050506020204" pitchFamily="18" charset="0"/>
              </a:rPr>
              <a:t>Một</a:t>
            </a:r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UTM Avo" panose="02040603050506020204" pitchFamily="18" charset="0"/>
              </a:rPr>
              <a:t>số</a:t>
            </a:r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UTM Avo" panose="02040603050506020204" pitchFamily="18" charset="0"/>
              </a:rPr>
              <a:t>loại</a:t>
            </a:r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UTM Avo" panose="02040603050506020204" pitchFamily="18" charset="0"/>
              </a:rPr>
              <a:t>đồng</a:t>
            </a:r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UTM Avo" panose="02040603050506020204" pitchFamily="18" charset="0"/>
              </a:rPr>
              <a:t>hồ</a:t>
            </a:r>
            <a:endParaRPr lang="en-US" sz="3200" b="1" dirty="0">
              <a:solidFill>
                <a:srgbClr val="0000FF"/>
              </a:solidFill>
              <a:latin typeface="UTM Avo" panose="0204060305050602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131" y="1644894"/>
            <a:ext cx="2590800" cy="2590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6631" y="1709994"/>
            <a:ext cx="2525700" cy="2525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573" y="1806174"/>
            <a:ext cx="2540000" cy="254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12" y="1890380"/>
            <a:ext cx="2455794" cy="24557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1A2776A-F497-4AC3-9B75-476DA6C4E18F}"/>
              </a:ext>
            </a:extLst>
          </p:cNvPr>
          <p:cNvSpPr/>
          <p:nvPr/>
        </p:nvSpPr>
        <p:spPr>
          <a:xfrm>
            <a:off x="0" y="0"/>
            <a:ext cx="12192000" cy="642046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580103" y="698381"/>
            <a:ext cx="11100620" cy="5259967"/>
            <a:chOff x="0" y="0"/>
            <a:chExt cx="3098961" cy="3225401"/>
          </a:xfrm>
          <a:solidFill>
            <a:srgbClr val="FFD0E6"/>
          </a:solidFill>
        </p:grpSpPr>
        <p:sp>
          <p:nvSpPr>
            <p:cNvPr id="5" name="Freeform 5"/>
            <p:cNvSpPr/>
            <p:nvPr/>
          </p:nvSpPr>
          <p:spPr>
            <a:xfrm>
              <a:off x="0" y="0"/>
              <a:ext cx="3098962" cy="3225401"/>
            </a:xfrm>
            <a:custGeom>
              <a:avLst/>
              <a:gdLst/>
              <a:ahLst/>
              <a:cxnLst/>
              <a:rect l="l" t="t" r="r" b="b"/>
              <a:pathLst>
                <a:path w="3098962" h="3225401">
                  <a:moveTo>
                    <a:pt x="2974501" y="3225401"/>
                  </a:moveTo>
                  <a:lnTo>
                    <a:pt x="124460" y="3225401"/>
                  </a:lnTo>
                  <a:cubicBezTo>
                    <a:pt x="55880" y="3225401"/>
                    <a:pt x="0" y="3169521"/>
                    <a:pt x="0" y="310094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974502" y="0"/>
                  </a:lnTo>
                  <a:cubicBezTo>
                    <a:pt x="3043082" y="0"/>
                    <a:pt x="3098962" y="55880"/>
                    <a:pt x="3098962" y="124460"/>
                  </a:cubicBezTo>
                  <a:lnTo>
                    <a:pt x="3098962" y="3100941"/>
                  </a:lnTo>
                  <a:cubicBezTo>
                    <a:pt x="3098962" y="3169521"/>
                    <a:pt x="3043082" y="3225401"/>
                    <a:pt x="2974502" y="3225401"/>
                  </a:cubicBezTo>
                  <a:close/>
                </a:path>
              </a:pathLst>
            </a:custGeom>
            <a:grpFill/>
            <a:ln>
              <a:solidFill>
                <a:srgbClr val="FFD0E6"/>
              </a:solidFill>
            </a:ln>
          </p:spPr>
        </p:sp>
      </p:grpSp>
      <p:sp>
        <p:nvSpPr>
          <p:cNvPr id="7" name="TextBox 7"/>
          <p:cNvSpPr txBox="1"/>
          <p:nvPr/>
        </p:nvSpPr>
        <p:spPr>
          <a:xfrm>
            <a:off x="1309450" y="1290100"/>
            <a:ext cx="9398003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200" b="1" dirty="0" err="1">
                <a:latin typeface="UTM Avo" panose="02040603050506020204" pitchFamily="18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  <a:cs typeface="Arial" panose="020B0604020202020204" pitchFamily="34" charset="0"/>
              </a:rPr>
              <a:t>loại</a:t>
            </a:r>
            <a:r>
              <a:rPr lang="en-US" sz="32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  <a:cs typeface="Arial" panose="020B0604020202020204" pitchFamily="34" charset="0"/>
              </a:rPr>
              <a:t>lịch</a:t>
            </a:r>
            <a:endParaRPr lang="en-US" sz="3200" b="1" dirty="0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32" y="2084235"/>
            <a:ext cx="1981200" cy="2971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032" y="2145302"/>
            <a:ext cx="3906875" cy="29301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632" y="2139134"/>
            <a:ext cx="3251200" cy="293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3234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extLst>
              <a:ext uri="{FF2B5EF4-FFF2-40B4-BE49-F238E27FC236}">
                <a16:creationId xmlns:a16="http://schemas.microsoft.com/office/drawing/2014/main" id="{66DABD6F-8094-47B7-8D52-4DAF371DE3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1"/>
            <a:ext cx="12192000" cy="6393773"/>
          </a:xfrm>
          <a:prstGeom prst="rect">
            <a:avLst/>
          </a:prstGeom>
        </p:spPr>
      </p:pic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798EFD4B-3470-4AE7-A17B-83ACCD8E95CD}"/>
              </a:ext>
            </a:extLst>
          </p:cNvPr>
          <p:cNvSpPr/>
          <p:nvPr/>
        </p:nvSpPr>
        <p:spPr>
          <a:xfrm>
            <a:off x="451303" y="304800"/>
            <a:ext cx="11432955" cy="6010275"/>
          </a:xfrm>
          <a:prstGeom prst="roundRect">
            <a:avLst>
              <a:gd name="adj" fmla="val 10661"/>
            </a:avLst>
          </a:prstGeom>
          <a:solidFill>
            <a:schemeClr val="bg1"/>
          </a:solidFill>
          <a:ln w="76200">
            <a:solidFill>
              <a:schemeClr val="accent2">
                <a:lumMod val="75000"/>
              </a:schemeClr>
            </a:solidFill>
          </a:ln>
          <a:scene3d>
            <a:camera prst="obliqueTopLeft"/>
            <a:lightRig rig="threePt" dir="t"/>
          </a:scene3d>
          <a:sp3d>
            <a:bevelT w="4953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A0DBAB05-5DB0-4D49-ACA2-F7DF3544D0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7332201"/>
              </p:ext>
            </p:extLst>
          </p:nvPr>
        </p:nvGraphicFramePr>
        <p:xfrm>
          <a:off x="718746" y="1102633"/>
          <a:ext cx="10934867" cy="499658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860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73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301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313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0586"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  <a:p>
                      <a:pPr algn="ctr"/>
                      <a:endParaRPr lang="en-US" sz="2400" dirty="0"/>
                    </a:p>
                  </a:txBody>
                  <a:tcPr marL="60960" marR="60960" marT="30480" marB="30480" anchor="ctr"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Buổi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sáng</a:t>
                      </a:r>
                      <a:endParaRPr lang="en-US" sz="2400" dirty="0"/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Buổi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chiều</a:t>
                      </a:r>
                      <a:endParaRPr lang="en-US" sz="2400" dirty="0"/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Buổi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tối</a:t>
                      </a:r>
                      <a:endParaRPr lang="en-US" sz="2400" baseline="0" dirty="0"/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058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/>
                        <a:t>Thứ</a:t>
                      </a:r>
                      <a:r>
                        <a:rPr lang="en-US" sz="2400" b="1" baseline="0" dirty="0"/>
                        <a:t> Hai</a:t>
                      </a:r>
                      <a:endParaRPr lang="en-US" sz="2400" b="1" dirty="0"/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Đi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học</a:t>
                      </a:r>
                      <a:r>
                        <a:rPr lang="en-US" sz="2400" baseline="0" dirty="0"/>
                        <a:t> ở </a:t>
                      </a:r>
                      <a:r>
                        <a:rPr lang="en-US" sz="2400" baseline="0" dirty="0" err="1"/>
                        <a:t>trường</a:t>
                      </a:r>
                      <a:endParaRPr lang="en-US" sz="2400" dirty="0"/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/>
                        <a:t>Đi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học</a:t>
                      </a:r>
                      <a:r>
                        <a:rPr lang="en-US" sz="2400" baseline="0" dirty="0"/>
                        <a:t> ở </a:t>
                      </a:r>
                      <a:r>
                        <a:rPr lang="en-US" sz="2400" baseline="0" dirty="0" err="1"/>
                        <a:t>trường</a:t>
                      </a:r>
                      <a:endParaRPr lang="en-US" sz="2400" dirty="0"/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/>
                        <a:t>Nghỉ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ngơi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cùng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gia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đình</a:t>
                      </a:r>
                      <a:endParaRPr lang="en-US" sz="2400" dirty="0"/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058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/>
                        <a:t>Thứ</a:t>
                      </a:r>
                      <a:r>
                        <a:rPr lang="en-US" sz="2400" b="1" baseline="0" dirty="0"/>
                        <a:t> Ba</a:t>
                      </a:r>
                      <a:endParaRPr lang="en-US" sz="2400" b="1" dirty="0"/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/>
                        <a:t>Đi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học</a:t>
                      </a:r>
                      <a:r>
                        <a:rPr lang="en-US" sz="2400" baseline="0" dirty="0"/>
                        <a:t> ở </a:t>
                      </a:r>
                      <a:r>
                        <a:rPr lang="en-US" sz="2400" baseline="0" dirty="0" err="1"/>
                        <a:t>trường</a:t>
                      </a:r>
                      <a:endParaRPr lang="en-US" sz="2400" dirty="0"/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/>
                        <a:t>Đi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học</a:t>
                      </a:r>
                      <a:r>
                        <a:rPr lang="en-US" sz="2400" baseline="0" dirty="0"/>
                        <a:t> ở </a:t>
                      </a:r>
                      <a:r>
                        <a:rPr lang="en-US" sz="2400" baseline="0" dirty="0" err="1"/>
                        <a:t>trường</a:t>
                      </a:r>
                      <a:endParaRPr lang="en-US" sz="2400" dirty="0"/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/>
                        <a:t>Học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Tiếng</a:t>
                      </a:r>
                      <a:r>
                        <a:rPr lang="en-US" sz="2400" baseline="0" dirty="0"/>
                        <a:t> Anh ở TT</a:t>
                      </a:r>
                      <a:endParaRPr lang="en-US" sz="2400" dirty="0"/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058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/>
                        <a:t>Thứ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baseline="0" dirty="0" err="1"/>
                        <a:t>Tư</a:t>
                      </a:r>
                      <a:endParaRPr lang="en-US" sz="2400" b="1" dirty="0"/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/>
                        <a:t>Đi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học</a:t>
                      </a:r>
                      <a:r>
                        <a:rPr lang="en-US" sz="2400" baseline="0" dirty="0"/>
                        <a:t> ở </a:t>
                      </a:r>
                      <a:r>
                        <a:rPr lang="en-US" sz="2400" baseline="0" dirty="0" err="1"/>
                        <a:t>trường</a:t>
                      </a:r>
                      <a:endParaRPr lang="en-US" sz="2400" dirty="0"/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/>
                        <a:t>Đi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học</a:t>
                      </a:r>
                      <a:r>
                        <a:rPr lang="en-US" sz="2400" baseline="0" dirty="0"/>
                        <a:t> ở </a:t>
                      </a:r>
                      <a:r>
                        <a:rPr lang="en-US" sz="2400" baseline="0" dirty="0" err="1"/>
                        <a:t>trường</a:t>
                      </a:r>
                      <a:endParaRPr lang="en-US" sz="2400" dirty="0"/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/>
                        <a:t>Nghỉ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ngơi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cùng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gia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đình</a:t>
                      </a:r>
                      <a:endParaRPr lang="en-US" sz="2400" dirty="0"/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058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/>
                        <a:t>Thứ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baseline="0" dirty="0" err="1"/>
                        <a:t>Năm</a:t>
                      </a:r>
                      <a:endParaRPr lang="en-US" sz="2400" b="1" dirty="0"/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/>
                        <a:t>Đi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học</a:t>
                      </a:r>
                      <a:r>
                        <a:rPr lang="en-US" sz="2400" baseline="0" dirty="0"/>
                        <a:t> ở </a:t>
                      </a:r>
                      <a:r>
                        <a:rPr lang="en-US" sz="2400" baseline="0" dirty="0" err="1"/>
                        <a:t>trường</a:t>
                      </a:r>
                      <a:endParaRPr lang="en-US" sz="2400" dirty="0"/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/>
                        <a:t>Đi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học</a:t>
                      </a:r>
                      <a:r>
                        <a:rPr lang="en-US" sz="2400" baseline="0" dirty="0"/>
                        <a:t> ở </a:t>
                      </a:r>
                      <a:r>
                        <a:rPr lang="en-US" sz="2400" baseline="0" dirty="0" err="1"/>
                        <a:t>trường</a:t>
                      </a:r>
                      <a:endParaRPr lang="en-US" sz="2400" dirty="0"/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/>
                        <a:t>Học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Tiếng</a:t>
                      </a:r>
                      <a:r>
                        <a:rPr lang="en-US" sz="2400" baseline="0" dirty="0"/>
                        <a:t> Anh ở TT</a:t>
                      </a:r>
                      <a:endParaRPr lang="en-US" sz="2400" dirty="0"/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058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/>
                        <a:t>Thứ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baseline="0" dirty="0" err="1"/>
                        <a:t>Sáu</a:t>
                      </a:r>
                      <a:endParaRPr lang="en-US" sz="2400" b="1" dirty="0"/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/>
                        <a:t>Đi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học</a:t>
                      </a:r>
                      <a:r>
                        <a:rPr lang="en-US" sz="2400" baseline="0" dirty="0"/>
                        <a:t> ở </a:t>
                      </a:r>
                      <a:r>
                        <a:rPr lang="en-US" sz="2400" baseline="0" dirty="0" err="1"/>
                        <a:t>trường</a:t>
                      </a:r>
                      <a:endParaRPr lang="en-US" sz="2400" dirty="0"/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/>
                        <a:t>Đi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học</a:t>
                      </a:r>
                      <a:r>
                        <a:rPr lang="en-US" sz="2400" baseline="0" dirty="0"/>
                        <a:t> ở </a:t>
                      </a:r>
                      <a:r>
                        <a:rPr lang="en-US" sz="2400" baseline="0" dirty="0" err="1"/>
                        <a:t>trường</a:t>
                      </a:r>
                      <a:endParaRPr lang="en-US" sz="2400" dirty="0"/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Nghỉ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ngơi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cùng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gia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đình</a:t>
                      </a:r>
                      <a:endParaRPr lang="en-US" sz="2400" dirty="0"/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058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/>
                        <a:t>Thứ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baseline="0" dirty="0" err="1"/>
                        <a:t>Bảy</a:t>
                      </a:r>
                      <a:endParaRPr lang="en-US" sz="2400" b="1" dirty="0"/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Học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đàn</a:t>
                      </a:r>
                      <a:r>
                        <a:rPr lang="en-US" sz="2400" baseline="0" dirty="0"/>
                        <a:t> ở </a:t>
                      </a:r>
                      <a:r>
                        <a:rPr lang="en-US" sz="2400" baseline="0" dirty="0" err="1"/>
                        <a:t>trung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tâm</a:t>
                      </a:r>
                      <a:endParaRPr lang="en-US" sz="2400" dirty="0"/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Đi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chơi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đá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bóng</a:t>
                      </a:r>
                      <a:endParaRPr lang="en-US" sz="2400" dirty="0"/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Nghỉ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ngơi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cùng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gia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đình</a:t>
                      </a:r>
                      <a:endParaRPr lang="en-US" sz="2400" dirty="0"/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0058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/>
                        <a:t>Chủ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baseline="0" dirty="0" err="1"/>
                        <a:t>Nhật</a:t>
                      </a:r>
                      <a:endParaRPr lang="en-US" sz="2400" b="1" dirty="0"/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Học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Tiếng</a:t>
                      </a:r>
                      <a:r>
                        <a:rPr lang="en-US" sz="2400" baseline="0" dirty="0"/>
                        <a:t> Anh ở TT</a:t>
                      </a:r>
                      <a:endParaRPr lang="en-US" sz="2400" dirty="0"/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Đi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chơi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cùng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gia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đình</a:t>
                      </a:r>
                      <a:endParaRPr lang="en-US" sz="2400" dirty="0"/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Ôn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bài</a:t>
                      </a:r>
                      <a:endParaRPr lang="en-US" sz="2400" dirty="0"/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35" name="Group 34">
            <a:extLst>
              <a:ext uri="{FF2B5EF4-FFF2-40B4-BE49-F238E27FC236}">
                <a16:creationId xmlns:a16="http://schemas.microsoft.com/office/drawing/2014/main" id="{2B34C1B6-431B-43D2-B603-C8E6B6A83E23}"/>
              </a:ext>
            </a:extLst>
          </p:cNvPr>
          <p:cNvGrpSpPr/>
          <p:nvPr/>
        </p:nvGrpSpPr>
        <p:grpSpPr>
          <a:xfrm>
            <a:off x="2145107" y="73817"/>
            <a:ext cx="9241063" cy="859478"/>
            <a:chOff x="-4277825" y="382606"/>
            <a:chExt cx="9029918" cy="783466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8EAA3F53-A611-4964-843E-ED3B5986AEDB}"/>
                </a:ext>
              </a:extLst>
            </p:cNvPr>
            <p:cNvSpPr/>
            <p:nvPr/>
          </p:nvSpPr>
          <p:spPr>
            <a:xfrm>
              <a:off x="-4277825" y="382606"/>
              <a:ext cx="9029918" cy="783466"/>
            </a:xfrm>
            <a:prstGeom prst="roundRect">
              <a:avLst>
                <a:gd name="adj" fmla="val 49773"/>
              </a:avLst>
            </a:prstGeom>
            <a:solidFill>
              <a:srgbClr val="00206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  b.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Lập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thời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gian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biểu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của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em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trong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một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tuần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CC4FDAFA-31DE-4CDF-9422-C41EFDA8E02E}"/>
                </a:ext>
              </a:extLst>
            </p:cNvPr>
            <p:cNvSpPr/>
            <p:nvPr/>
          </p:nvSpPr>
          <p:spPr>
            <a:xfrm>
              <a:off x="-4182269" y="468906"/>
              <a:ext cx="628473" cy="638812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4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D5830D7B-8C71-4536-B563-66723762C5DE}"/>
              </a:ext>
            </a:extLst>
          </p:cNvPr>
          <p:cNvSpPr txBox="1"/>
          <p:nvPr/>
        </p:nvSpPr>
        <p:spPr>
          <a:xfrm>
            <a:off x="1498123" y="1106285"/>
            <a:ext cx="972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Buổi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E04181F-C8F0-4E3C-8F90-53E83EB26AB8}"/>
              </a:ext>
            </a:extLst>
          </p:cNvPr>
          <p:cNvSpPr txBox="1"/>
          <p:nvPr/>
        </p:nvSpPr>
        <p:spPr>
          <a:xfrm>
            <a:off x="786243" y="1410154"/>
            <a:ext cx="972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Thứ</a:t>
            </a:r>
          </a:p>
        </p:txBody>
      </p:sp>
    </p:spTree>
    <p:extLst>
      <p:ext uri="{BB962C8B-B14F-4D97-AF65-F5344CB8AC3E}">
        <p14:creationId xmlns:p14="http://schemas.microsoft.com/office/powerpoint/2010/main" val="3584120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83550464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1899</TotalTime>
  <Words>264</Words>
  <Application>Microsoft Office PowerPoint</Application>
  <PresentationFormat>Màn hình rộng</PresentationFormat>
  <Paragraphs>63</Paragraphs>
  <Slides>12</Slides>
  <Notes>1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UTM Avo</vt:lpstr>
      <vt:lpstr>Office Theme</vt:lpstr>
      <vt:lpstr>Tuần 25 Bài 72: Em vui học toán – Tiết 2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Lê Phúc Lâm</dc:creator>
  <cp:lastModifiedBy>Linh Op</cp:lastModifiedBy>
  <cp:revision>238</cp:revision>
  <dcterms:created xsi:type="dcterms:W3CDTF">2021-07-12T03:44:38Z</dcterms:created>
  <dcterms:modified xsi:type="dcterms:W3CDTF">2022-02-15T08:38:37Z</dcterms:modified>
</cp:coreProperties>
</file>