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3" r:id="rId6"/>
    <p:sldMasterId id="2147483686" r:id="rId7"/>
  </p:sldMasterIdLst>
  <p:notesMasterIdLst>
    <p:notesMasterId r:id="rId14"/>
  </p:notesMasterIdLst>
  <p:sldIdLst>
    <p:sldId id="286" r:id="rId8"/>
    <p:sldId id="256" r:id="rId9"/>
    <p:sldId id="257" r:id="rId10"/>
    <p:sldId id="280" r:id="rId11"/>
    <p:sldId id="284" r:id="rId12"/>
    <p:sldId id="28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0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7" autoAdjust="0"/>
    <p:restoredTop sz="98201" autoAdjust="0"/>
  </p:normalViewPr>
  <p:slideViewPr>
    <p:cSldViewPr>
      <p:cViewPr varScale="1">
        <p:scale>
          <a:sx n="73" d="100"/>
          <a:sy n="73" d="100"/>
        </p:scale>
        <p:origin x="12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EE3DB-B1B8-4D4F-8448-C3B6DC8CD0E1}" type="datetimeFigureOut">
              <a:rPr lang="en-US" smtClean="0"/>
              <a:t>19/02/2023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FE504-18C5-4454-90BB-E6F52E92F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93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2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FEA3F6-B450-4284-BB2C-4DA94784FDB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2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56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593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128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999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147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5815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9268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8544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879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8" indent="0">
              <a:buNone/>
              <a:defRPr sz="2800"/>
            </a:lvl2pPr>
            <a:lvl3pPr marL="914276" indent="0">
              <a:buNone/>
              <a:defRPr sz="2400"/>
            </a:lvl3pPr>
            <a:lvl4pPr marL="1371414" indent="0">
              <a:buNone/>
              <a:defRPr sz="2000"/>
            </a:lvl4pPr>
            <a:lvl5pPr marL="1828552" indent="0">
              <a:buNone/>
              <a:defRPr sz="2000"/>
            </a:lvl5pPr>
            <a:lvl6pPr marL="2285690" indent="0">
              <a:buNone/>
              <a:defRPr sz="2000"/>
            </a:lvl6pPr>
            <a:lvl7pPr marL="2742828" indent="0">
              <a:buNone/>
              <a:defRPr sz="2000"/>
            </a:lvl7pPr>
            <a:lvl8pPr marL="3199966" indent="0">
              <a:buNone/>
              <a:defRPr sz="2000"/>
            </a:lvl8pPr>
            <a:lvl9pPr marL="365710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6485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028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2401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856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push dir="u"/>
      </p:transition>
    </mc:Choice>
    <mc:Fallback xmlns="">
      <p:transition spd="slow" advTm="3000">
        <p:push dir="u"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7546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5517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6077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1647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2476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00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2814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2066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8" indent="0">
              <a:buNone/>
              <a:defRPr sz="2800"/>
            </a:lvl2pPr>
            <a:lvl3pPr marL="914276" indent="0">
              <a:buNone/>
              <a:defRPr sz="2400"/>
            </a:lvl3pPr>
            <a:lvl4pPr marL="1371414" indent="0">
              <a:buNone/>
              <a:defRPr sz="2000"/>
            </a:lvl4pPr>
            <a:lvl5pPr marL="1828552" indent="0">
              <a:buNone/>
              <a:defRPr sz="2000"/>
            </a:lvl5pPr>
            <a:lvl6pPr marL="2285690" indent="0">
              <a:buNone/>
              <a:defRPr sz="2000"/>
            </a:lvl6pPr>
            <a:lvl7pPr marL="2742828" indent="0">
              <a:buNone/>
              <a:defRPr sz="2000"/>
            </a:lvl7pPr>
            <a:lvl8pPr marL="3199966" indent="0">
              <a:buNone/>
              <a:defRPr sz="2000"/>
            </a:lvl8pPr>
            <a:lvl9pPr marL="365710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6043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4091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1918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6850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push dir="u"/>
      </p:transition>
    </mc:Choice>
    <mc:Fallback xmlns="">
      <p:transition spd="slow" advTm="3000">
        <p:push dir="u"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4934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247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7596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1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36177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7537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291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38058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8" indent="0">
              <a:buNone/>
              <a:defRPr sz="2800"/>
            </a:lvl2pPr>
            <a:lvl3pPr marL="914276" indent="0">
              <a:buNone/>
              <a:defRPr sz="2400"/>
            </a:lvl3pPr>
            <a:lvl4pPr marL="1371414" indent="0">
              <a:buNone/>
              <a:defRPr sz="2000"/>
            </a:lvl4pPr>
            <a:lvl5pPr marL="1828552" indent="0">
              <a:buNone/>
              <a:defRPr sz="2000"/>
            </a:lvl5pPr>
            <a:lvl6pPr marL="2285690" indent="0">
              <a:buNone/>
              <a:defRPr sz="2000"/>
            </a:lvl6pPr>
            <a:lvl7pPr marL="2742828" indent="0">
              <a:buNone/>
              <a:defRPr sz="2000"/>
            </a:lvl7pPr>
            <a:lvl8pPr marL="3199966" indent="0">
              <a:buNone/>
              <a:defRPr sz="2000"/>
            </a:lvl8pPr>
            <a:lvl9pPr marL="365710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98920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84750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091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2549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push dir="u"/>
      </p:transition>
    </mc:Choice>
    <mc:Fallback xmlns="">
      <p:transition spd="slow" advTm="3000">
        <p:push dir="u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2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7000" r="-17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19/02/2023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2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28" tIns="45714" rIns="91428" bIns="4571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821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27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3" indent="-342853" algn="l" defTabSz="91427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49" indent="-285711" algn="l" defTabSz="91427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4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83" indent="-228569" algn="l" defTabSz="91427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21" indent="-228569" algn="l" defTabSz="91427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59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97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3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73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1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52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9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2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6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0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2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28" tIns="45714" rIns="91428" bIns="4571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969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defTabSz="91427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3" indent="-342853" algn="l" defTabSz="91427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49" indent="-285711" algn="l" defTabSz="91427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4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83" indent="-228569" algn="l" defTabSz="91427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21" indent="-228569" algn="l" defTabSz="91427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59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97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3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73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1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52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9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2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6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0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2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28" tIns="45714" rIns="91428" bIns="4571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7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19/02/2023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7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2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679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defTabSz="91427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3" indent="-342853" algn="l" defTabSz="91427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49" indent="-285711" algn="l" defTabSz="91427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4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83" indent="-228569" algn="l" defTabSz="91427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21" indent="-228569" algn="l" defTabSz="91427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59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97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3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73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1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52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9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2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6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0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71600" y="1752600"/>
            <a:ext cx="6324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Chào</a:t>
            </a:r>
            <a:r>
              <a:rPr kumimoji="0" lang="en-US" sz="6000" b="1" i="0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mừng các em đến với tiết học môn Tiếng Việt</a:t>
            </a:r>
            <a:endParaRPr kumimoji="0" lang="en-US" sz="6000" b="1" i="0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87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0" y="990600"/>
            <a:ext cx="685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657" y="1982314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 đoạn văn giới thiệu tranh ảnh về một con vật</a:t>
            </a:r>
          </a:p>
        </p:txBody>
      </p:sp>
    </p:spTree>
    <p:extLst>
      <p:ext uri="{BB962C8B-B14F-4D97-AF65-F5344CB8AC3E}">
        <p14:creationId xmlns:p14="http://schemas.microsoft.com/office/powerpoint/2010/main" val="124592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304800"/>
            <a:ext cx="838200" cy="79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44555" y="304800"/>
            <a:ext cx="617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1.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Nói tên con vật trong mỗi bức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ảnh dưới đây: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52600"/>
            <a:ext cx="2600325" cy="300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752600"/>
            <a:ext cx="2714625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752601"/>
            <a:ext cx="2600325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457200" y="5029200"/>
            <a:ext cx="2209800" cy="609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 hươu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657600" y="5029200"/>
            <a:ext cx="1743075" cy="609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 sóc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629400" y="5029200"/>
            <a:ext cx="2286000" cy="609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 công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48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/>
          <p:cNvSpPr/>
          <p:nvPr/>
        </p:nvSpPr>
        <p:spPr>
          <a:xfrm>
            <a:off x="179294" y="1025516"/>
            <a:ext cx="477042" cy="477042"/>
          </a:xfrm>
          <a:prstGeom prst="ellipse">
            <a:avLst/>
          </a:prstGeom>
          <a:solidFill>
            <a:srgbClr val="E824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76"/>
            <a:r>
              <a:rPr lang="en-US" sz="2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7280" y="1078485"/>
            <a:ext cx="8496300" cy="400097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just" defTabSz="914276"/>
            <a:r>
              <a:rPr lang="en-US" sz="2000" b="1" dirty="0">
                <a:solidFill>
                  <a:prstClr val="black"/>
                </a:solidFill>
                <a:latin typeface="Arial" pitchFamily="34" charset="0"/>
                <a:ea typeface="Arial-Rounded" pitchFamily="34" charset="0"/>
                <a:cs typeface="Arial" pitchFamily="34" charset="0"/>
              </a:rPr>
              <a:t>Viết 3 - 5 câu </a:t>
            </a:r>
            <a:r>
              <a:rPr lang="en-US" sz="2000" b="1" dirty="0" smtClean="0">
                <a:solidFill>
                  <a:prstClr val="black"/>
                </a:solidFill>
                <a:latin typeface="Arial" pitchFamily="34" charset="0"/>
                <a:ea typeface="Arial-Rounded" pitchFamily="34" charset="0"/>
                <a:cs typeface="Arial" pitchFamily="34" charset="0"/>
              </a:rPr>
              <a:t>giới thiệu tranh (ảnh) về một con vật em yêu thích.</a:t>
            </a:r>
            <a:endParaRPr lang="en-US" sz="2000" b="1" dirty="0">
              <a:solidFill>
                <a:prstClr val="black"/>
              </a:solidFill>
              <a:latin typeface="Arial" pitchFamily="34" charset="0"/>
              <a:ea typeface="Arial-Rounded" pitchFamily="34" charset="0"/>
              <a:cs typeface="Arial" pitchFamily="34" charset="0"/>
            </a:endParaRPr>
          </a:p>
        </p:txBody>
      </p:sp>
      <p:sp>
        <p:nvSpPr>
          <p:cNvPr id="5" name="Rectangle: Rounded Corners 15">
            <a:extLst>
              <a:ext uri="{FF2B5EF4-FFF2-40B4-BE49-F238E27FC236}">
                <a16:creationId xmlns:a16="http://schemas.microsoft.com/office/drawing/2014/main" id="{4A75406F-AEA1-4414-B6E0-8600B9868EAE}"/>
              </a:ext>
            </a:extLst>
          </p:cNvPr>
          <p:cNvSpPr/>
          <p:nvPr/>
        </p:nvSpPr>
        <p:spPr>
          <a:xfrm>
            <a:off x="1989190" y="2109080"/>
            <a:ext cx="6621410" cy="418781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 defTabSz="514350">
              <a:buFontTx/>
              <a:buAutoNum type="arabicParenBoth"/>
              <a:defRPr/>
            </a:pPr>
            <a:r>
              <a:rPr lang="en-US" sz="2000" dirty="0">
                <a:solidFill>
                  <a:prstClr val="white"/>
                </a:solidFill>
                <a:latin typeface="Calibri"/>
              </a:rPr>
              <a:t>Em </a:t>
            </a:r>
            <a:r>
              <a:rPr lang="en-US" sz="2000" dirty="0" smtClean="0">
                <a:solidFill>
                  <a:prstClr val="white"/>
                </a:solidFill>
                <a:latin typeface="Calibri"/>
              </a:rPr>
              <a:t>nhìn thấy tranh (ảnh) ở đâu</a:t>
            </a:r>
            <a:r>
              <a:rPr lang="en-US" sz="2000" dirty="0">
                <a:solidFill>
                  <a:prstClr val="white"/>
                </a:solidFill>
                <a:latin typeface="Calibri"/>
              </a:rPr>
              <a:t>?</a:t>
            </a:r>
          </a:p>
        </p:txBody>
      </p:sp>
      <p:sp>
        <p:nvSpPr>
          <p:cNvPr id="6" name="Freeform: Shape 8">
            <a:extLst>
              <a:ext uri="{FF2B5EF4-FFF2-40B4-BE49-F238E27FC236}">
                <a16:creationId xmlns:a16="http://schemas.microsoft.com/office/drawing/2014/main" id="{F8EA4A77-EFC3-4B56-85B5-04134773F803}"/>
              </a:ext>
            </a:extLst>
          </p:cNvPr>
          <p:cNvSpPr/>
          <p:nvPr/>
        </p:nvSpPr>
        <p:spPr>
          <a:xfrm rot="10800000">
            <a:off x="14951" y="2060418"/>
            <a:ext cx="1585249" cy="2816381"/>
          </a:xfrm>
          <a:custGeom>
            <a:avLst/>
            <a:gdLst>
              <a:gd name="connsiteX0" fmla="*/ 1752600 w 1752600"/>
              <a:gd name="connsiteY0" fmla="*/ 0 h 3565494"/>
              <a:gd name="connsiteX1" fmla="*/ 1752600 w 1752600"/>
              <a:gd name="connsiteY1" fmla="*/ 3565494 h 3565494"/>
              <a:gd name="connsiteX2" fmla="*/ 1601911 w 1752600"/>
              <a:gd name="connsiteY2" fmla="*/ 3557885 h 3565494"/>
              <a:gd name="connsiteX3" fmla="*/ 0 w 1752600"/>
              <a:gd name="connsiteY3" fmla="*/ 1782747 h 3565494"/>
              <a:gd name="connsiteX4" fmla="*/ 1601911 w 1752600"/>
              <a:gd name="connsiteY4" fmla="*/ 7610 h 356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2600" h="3565494">
                <a:moveTo>
                  <a:pt x="1752600" y="0"/>
                </a:moveTo>
                <a:lnTo>
                  <a:pt x="1752600" y="3565494"/>
                </a:lnTo>
                <a:lnTo>
                  <a:pt x="1601911" y="3557885"/>
                </a:lnTo>
                <a:cubicBezTo>
                  <a:pt x="702142" y="3466508"/>
                  <a:pt x="0" y="2706624"/>
                  <a:pt x="0" y="1782747"/>
                </a:cubicBezTo>
                <a:cubicBezTo>
                  <a:pt x="0" y="858870"/>
                  <a:pt x="702142" y="98986"/>
                  <a:pt x="1601911" y="7610"/>
                </a:cubicBezTo>
                <a:close/>
              </a:path>
            </a:pathLst>
          </a:cu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514350">
              <a:defRPr/>
            </a:pPr>
            <a:endParaRPr lang="en-US" sz="1013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AF9EA7-A66E-4F8D-8BF9-805E77C596E5}"/>
              </a:ext>
            </a:extLst>
          </p:cNvPr>
          <p:cNvSpPr txBox="1"/>
          <p:nvPr/>
        </p:nvSpPr>
        <p:spPr>
          <a:xfrm>
            <a:off x="-99095" y="2520623"/>
            <a:ext cx="151086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14350">
              <a:defRPr/>
            </a:pPr>
            <a:r>
              <a:rPr lang="en-US" sz="2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tranh (ảnh) về một con vật em yêu thích</a:t>
            </a:r>
            <a:endParaRPr lang="en-US" sz="2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15">
            <a:extLst>
              <a:ext uri="{FF2B5EF4-FFF2-40B4-BE49-F238E27FC236}">
                <a16:creationId xmlns:a16="http://schemas.microsoft.com/office/drawing/2014/main" id="{4A75406F-AEA1-4414-B6E0-8600B9868EAE}"/>
              </a:ext>
            </a:extLst>
          </p:cNvPr>
          <p:cNvSpPr/>
          <p:nvPr/>
        </p:nvSpPr>
        <p:spPr>
          <a:xfrm>
            <a:off x="2103457" y="2895601"/>
            <a:ext cx="6469010" cy="418781"/>
          </a:xfrm>
          <a:prstGeom prst="roundRect">
            <a:avLst>
              <a:gd name="adj" fmla="val 50000"/>
            </a:avLst>
          </a:prstGeom>
          <a:solidFill>
            <a:srgbClr val="92D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50">
              <a:defRPr/>
            </a:pPr>
            <a:r>
              <a:rPr lang="en-US" dirty="0">
                <a:solidFill>
                  <a:prstClr val="white"/>
                </a:solidFill>
                <a:latin typeface="Calibri"/>
              </a:rPr>
              <a:t>(2)  </a:t>
            </a:r>
            <a:r>
              <a:rPr lang="en-US" dirty="0" smtClean="0">
                <a:solidFill>
                  <a:prstClr val="white"/>
                </a:solidFill>
                <a:latin typeface="Calibri"/>
              </a:rPr>
              <a:t>Trong tranh ảnh có con vật nào?</a:t>
            </a:r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Rectangle: Rounded Corners 29">
            <a:extLst>
              <a:ext uri="{FF2B5EF4-FFF2-40B4-BE49-F238E27FC236}">
                <a16:creationId xmlns:a16="http://schemas.microsoft.com/office/drawing/2014/main" id="{4CAF0233-DAE6-482C-AF95-E54EFEECA052}"/>
              </a:ext>
            </a:extLst>
          </p:cNvPr>
          <p:cNvSpPr/>
          <p:nvPr/>
        </p:nvSpPr>
        <p:spPr>
          <a:xfrm>
            <a:off x="2133600" y="3752412"/>
            <a:ext cx="6396452" cy="385805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50">
              <a:defRPr/>
            </a:pPr>
            <a:r>
              <a:rPr lang="en-US" sz="1600" dirty="0">
                <a:solidFill>
                  <a:prstClr val="white"/>
                </a:solidFill>
                <a:latin typeface="Calibri"/>
              </a:rPr>
              <a:t>(</a:t>
            </a:r>
            <a:r>
              <a:rPr lang="en-US" dirty="0">
                <a:solidFill>
                  <a:prstClr val="white"/>
                </a:solidFill>
                <a:latin typeface="Calibri"/>
              </a:rPr>
              <a:t>3) </a:t>
            </a:r>
            <a:r>
              <a:rPr lang="en-US" dirty="0" smtClean="0">
                <a:solidFill>
                  <a:prstClr val="white"/>
                </a:solidFill>
                <a:latin typeface="Calibri"/>
              </a:rPr>
              <a:t>Con vật đó đang làm gì? Nó có đặc điểm gì nổi bật?</a:t>
            </a:r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Freeform: Shape 11">
            <a:extLst>
              <a:ext uri="{FF2B5EF4-FFF2-40B4-BE49-F238E27FC236}">
                <a16:creationId xmlns:a16="http://schemas.microsoft.com/office/drawing/2014/main" id="{9C8D5BC4-4F62-4D76-8C89-C93B3C45E9BC}"/>
              </a:ext>
            </a:extLst>
          </p:cNvPr>
          <p:cNvSpPr/>
          <p:nvPr/>
        </p:nvSpPr>
        <p:spPr>
          <a:xfrm rot="10800000">
            <a:off x="-22750" y="1738292"/>
            <a:ext cx="2084497" cy="3443308"/>
          </a:xfrm>
          <a:custGeom>
            <a:avLst/>
            <a:gdLst>
              <a:gd name="connsiteX0" fmla="*/ 1752600 w 1752600"/>
              <a:gd name="connsiteY0" fmla="*/ 3565494 h 3565494"/>
              <a:gd name="connsiteX1" fmla="*/ 1601911 w 1752600"/>
              <a:gd name="connsiteY1" fmla="*/ 3557885 h 3565494"/>
              <a:gd name="connsiteX2" fmla="*/ 0 w 1752600"/>
              <a:gd name="connsiteY2" fmla="*/ 1782747 h 3565494"/>
              <a:gd name="connsiteX3" fmla="*/ 1601911 w 1752600"/>
              <a:gd name="connsiteY3" fmla="*/ 7610 h 3565494"/>
              <a:gd name="connsiteX4" fmla="*/ 1752600 w 1752600"/>
              <a:gd name="connsiteY4" fmla="*/ 0 h 3565494"/>
              <a:gd name="connsiteX5" fmla="*/ 1752600 w 1752600"/>
              <a:gd name="connsiteY5" fmla="*/ 170650 h 3565494"/>
              <a:gd name="connsiteX6" fmla="*/ 1620476 w 1752600"/>
              <a:gd name="connsiteY6" fmla="*/ 177532 h 3565494"/>
              <a:gd name="connsiteX7" fmla="*/ 215901 w 1752600"/>
              <a:gd name="connsiteY7" fmla="*/ 1782749 h 3565494"/>
              <a:gd name="connsiteX8" fmla="*/ 1620476 w 1752600"/>
              <a:gd name="connsiteY8" fmla="*/ 3387966 h 3565494"/>
              <a:gd name="connsiteX9" fmla="*/ 1752600 w 1752600"/>
              <a:gd name="connsiteY9" fmla="*/ 3394847 h 356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52600" h="3565494">
                <a:moveTo>
                  <a:pt x="1752600" y="3565494"/>
                </a:moveTo>
                <a:lnTo>
                  <a:pt x="1601911" y="3557885"/>
                </a:lnTo>
                <a:cubicBezTo>
                  <a:pt x="702142" y="3466508"/>
                  <a:pt x="0" y="2706624"/>
                  <a:pt x="0" y="1782747"/>
                </a:cubicBezTo>
                <a:cubicBezTo>
                  <a:pt x="0" y="858870"/>
                  <a:pt x="702142" y="98986"/>
                  <a:pt x="1601911" y="7610"/>
                </a:cubicBezTo>
                <a:lnTo>
                  <a:pt x="1752600" y="0"/>
                </a:lnTo>
                <a:lnTo>
                  <a:pt x="1752600" y="170650"/>
                </a:lnTo>
                <a:lnTo>
                  <a:pt x="1620476" y="177532"/>
                </a:lnTo>
                <a:cubicBezTo>
                  <a:pt x="831548" y="260161"/>
                  <a:pt x="215901" y="947307"/>
                  <a:pt x="215901" y="1782749"/>
                </a:cubicBezTo>
                <a:cubicBezTo>
                  <a:pt x="215901" y="2618190"/>
                  <a:pt x="831547" y="3305336"/>
                  <a:pt x="1620476" y="3387966"/>
                </a:cubicBezTo>
                <a:lnTo>
                  <a:pt x="1752600" y="3394847"/>
                </a:lnTo>
                <a:close/>
              </a:path>
            </a:pathLst>
          </a:cu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514350">
              <a:defRPr/>
            </a:pPr>
            <a:endParaRPr lang="en-US" sz="1013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Rectangle: Rounded Corners 15">
            <a:extLst>
              <a:ext uri="{FF2B5EF4-FFF2-40B4-BE49-F238E27FC236}">
                <a16:creationId xmlns:a16="http://schemas.microsoft.com/office/drawing/2014/main" id="{4A75406F-AEA1-4414-B6E0-8600B9868EAE}"/>
              </a:ext>
            </a:extLst>
          </p:cNvPr>
          <p:cNvSpPr/>
          <p:nvPr/>
        </p:nvSpPr>
        <p:spPr>
          <a:xfrm>
            <a:off x="2057400" y="4495801"/>
            <a:ext cx="6469010" cy="418781"/>
          </a:xfrm>
          <a:prstGeom prst="roundRect">
            <a:avLst>
              <a:gd name="adj" fmla="val 50000"/>
            </a:avLst>
          </a:prstGeom>
          <a:solidFill>
            <a:srgbClr val="E824B5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50">
              <a:defRPr/>
            </a:pPr>
            <a:r>
              <a:rPr lang="en-US" dirty="0">
                <a:solidFill>
                  <a:prstClr val="white"/>
                </a:solidFill>
                <a:latin typeface="Calibri"/>
              </a:rPr>
              <a:t>(4) </a:t>
            </a:r>
            <a:r>
              <a:rPr lang="en-US" dirty="0" smtClean="0">
                <a:solidFill>
                  <a:prstClr val="white"/>
                </a:solidFill>
                <a:latin typeface="Calibri"/>
              </a:rPr>
              <a:t>Em có thích tranh (ảnh) đó không? Vì sao?</a:t>
            </a:r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6714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7995" y="1244260"/>
            <a:ext cx="19286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en-US" sz="2800" b="1" dirty="0">
                <a:solidFill>
                  <a:srgbClr val="BAE5E4">
                    <a:lumMod val="50000"/>
                  </a:srgbClr>
                </a:solidFill>
                <a:latin typeface="UTM Avo" panose="02040603050506020204" pitchFamily="18" charset="0"/>
              </a:rPr>
              <a:t>Bài làm</a:t>
            </a:r>
            <a:r>
              <a:rPr lang="vi-VN" sz="2800" b="1" kern="0" dirty="0">
                <a:solidFill>
                  <a:srgbClr val="BAE5E4">
                    <a:lumMod val="50000"/>
                  </a:srgbClr>
                </a:solidFill>
                <a:latin typeface="UTM Avo" panose="02040603050506020204" pitchFamily="18" charset="0"/>
                <a:sym typeface="Arial"/>
              </a:rPr>
              <a:t> </a:t>
            </a:r>
          </a:p>
        </p:txBody>
      </p:sp>
      <p:pic>
        <p:nvPicPr>
          <p:cNvPr id="2050" name="Picture 2" descr="101 hình ảnh con voi đẹp, ngộ nghĩnh, dễ thương cute nhất | anhdep12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902967"/>
            <a:ext cx="2667000" cy="3177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8601" y="1598776"/>
            <a:ext cx="586739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276"/>
            <a:endParaRPr lang="vi-VN" sz="2400" b="1" dirty="0">
              <a:solidFill>
                <a:srgbClr val="003399"/>
              </a:solidFill>
              <a:latin typeface="Times New Roman" panose="02020603050405020304" pitchFamily="18" charset="0"/>
            </a:endParaRPr>
          </a:p>
          <a:p>
            <a:pPr algn="just" defTabSz="914276"/>
            <a:r>
              <a:rPr lang="en-US" sz="2400" dirty="0">
                <a:solidFill>
                  <a:prstClr val="black"/>
                </a:solidFill>
                <a:latin typeface="Calibri"/>
              </a:rPr>
              <a:t>     </a:t>
            </a: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Em có một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quyển sổ nhỏ sưu tầm tranh ảnh về các con vật. Nhưng em thích nhất là tấm ảnh hình chữ nhật</a:t>
            </a: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 chụp một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chú</a:t>
            </a: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 voi.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Trong ảnh, chú voi đang đi lại thong dong trên bãi cỏ. V</a:t>
            </a: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oi có thân hình to lớn, da của chúng màu xám đục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. </a:t>
            </a: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Trên cái đầu to tròn là đôi tai tròn dẹt như hai cái cánh quạt. Em ấn tượng nhất với chiếc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ngà</a:t>
            </a: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 to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, dài và trắng của chú</a:t>
            </a: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. Em rất yêu thích loài vật này.</a:t>
            </a:r>
          </a:p>
        </p:txBody>
      </p:sp>
    </p:spTree>
    <p:extLst>
      <p:ext uri="{BB962C8B-B14F-4D97-AF65-F5344CB8AC3E}">
        <p14:creationId xmlns:p14="http://schemas.microsoft.com/office/powerpoint/2010/main" val="190809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3">
            <a:extLst>
              <a:ext uri="{FF2B5EF4-FFF2-40B4-BE49-F238E27FC236}">
                <a16:creationId xmlns:a16="http://schemas.microsoft.com/office/drawing/2014/main" id="{D3CC1B0A-C0FA-42BB-A0DE-B9410B95E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0050" y="847453"/>
            <a:ext cx="9658350" cy="515329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8355F66-A617-4373-9B18-F16044AF01D7}"/>
              </a:ext>
            </a:extLst>
          </p:cNvPr>
          <p:cNvSpPr txBox="1"/>
          <p:nvPr/>
        </p:nvSpPr>
        <p:spPr>
          <a:xfrm>
            <a:off x="3505201" y="2590800"/>
            <a:ext cx="23256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76"/>
            <a:r>
              <a:rPr lang="en-US" sz="4000" b="1" dirty="0">
                <a:solidFill>
                  <a:srgbClr val="FFFF00"/>
                </a:solidFill>
                <a:latin typeface="Calibri"/>
              </a:rPr>
              <a:t>TẠM BIỆT</a:t>
            </a:r>
          </a:p>
        </p:txBody>
      </p:sp>
    </p:spTree>
    <p:extLst>
      <p:ext uri="{BB962C8B-B14F-4D97-AF65-F5344CB8AC3E}">
        <p14:creationId xmlns:p14="http://schemas.microsoft.com/office/powerpoint/2010/main" val="39398027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47B8C149E28F3D4DBE962F16673739C2" ma:contentTypeVersion="2" ma:contentTypeDescription="Tạo tài liệu mới." ma:contentTypeScope="" ma:versionID="ca34ef97d1ae6a5aa8d12b177be96398">
  <xsd:schema xmlns:xsd="http://www.w3.org/2001/XMLSchema" xmlns:xs="http://www.w3.org/2001/XMLSchema" xmlns:p="http://schemas.microsoft.com/office/2006/metadata/properties" xmlns:ns2="8c6cfe4c-d892-4354-bad1-555815a658c4" targetNamespace="http://schemas.microsoft.com/office/2006/metadata/properties" ma:root="true" ma:fieldsID="1b802f4fd30d7544f46f3c2bcb4e0285" ns2:_="">
    <xsd:import namespace="8c6cfe4c-d892-4354-bad1-555815a658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6cfe4c-d892-4354-bad1-555815a658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30FEFE-C26E-4D31-A743-531959815E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6cfe4c-d892-4354-bad1-555815a658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2534E8B-89CA-40AC-9D23-AF195D4FF24C}">
  <ds:schemaRefs>
    <ds:schemaRef ds:uri="http://schemas.openxmlformats.org/package/2006/metadata/core-properties"/>
    <ds:schemaRef ds:uri="8c6cfe4c-d892-4354-bad1-555815a658c4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4FEB5C2-C131-48DB-8988-22E225E078A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236</Words>
  <Application>Microsoft Office PowerPoint</Application>
  <PresentationFormat>On-screen Show (4:3)</PresentationFormat>
  <Paragraphs>19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Arial Rounded MT Bold</vt:lpstr>
      <vt:lpstr>Arial-Rounded</vt:lpstr>
      <vt:lpstr>Calibri</vt:lpstr>
      <vt:lpstr>Times New Roman</vt:lpstr>
      <vt:lpstr>UTM Avo</vt:lpstr>
      <vt:lpstr>Office Theme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HUONGPV</dc:creator>
  <cp:lastModifiedBy>Admin</cp:lastModifiedBy>
  <cp:revision>42</cp:revision>
  <dcterms:created xsi:type="dcterms:W3CDTF">2006-08-16T00:00:00Z</dcterms:created>
  <dcterms:modified xsi:type="dcterms:W3CDTF">2023-02-19T05:05:11Z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0x01010047B8C149E28F3D4DBE962F16673739C2</vt:lpwstr>
  </property>
</Properties>
</file>