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007577134" r:id="rId2"/>
    <p:sldId id="584" r:id="rId3"/>
    <p:sldId id="285" r:id="rId4"/>
    <p:sldId id="286" r:id="rId5"/>
    <p:sldId id="583" r:id="rId6"/>
    <p:sldId id="586" r:id="rId7"/>
    <p:sldId id="287" r:id="rId8"/>
    <p:sldId id="2007577138" r:id="rId9"/>
    <p:sldId id="2007577129" r:id="rId10"/>
    <p:sldId id="2007577132" r:id="rId11"/>
    <p:sldId id="264" r:id="rId12"/>
    <p:sldId id="2007577133" r:id="rId13"/>
    <p:sldId id="265" r:id="rId14"/>
    <p:sldId id="2007577135" r:id="rId15"/>
    <p:sldId id="296" r:id="rId16"/>
    <p:sldId id="283" r:id="rId17"/>
    <p:sldId id="2007577126" r:id="rId18"/>
    <p:sldId id="2007577136" r:id="rId19"/>
    <p:sldId id="438" r:id="rId20"/>
    <p:sldId id="436" r:id="rId21"/>
    <p:sldId id="442" r:id="rId22"/>
    <p:sldId id="281" r:id="rId23"/>
    <p:sldId id="200757713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7707"/>
    <a:srgbClr val="4472C4"/>
    <a:srgbClr val="FF6600"/>
    <a:srgbClr val="FF9933"/>
    <a:srgbClr val="E6E6E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DEE12-272C-4E9E-86C3-D10EABC30D3B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14178D-D3F9-49A6-B5D1-996E4C1E9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80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910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3075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Mỗi nhóm có 1 bộ thẻ ghi phép nhân, phép chia và tên thành phần của nó. HS trong nhóm rút 1 thẻ rồi quan sát các thẻ của các bạn trong nhóm, thảo luận ghép thành phép nhân, phép chia thích hợp.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535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khế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tím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tam </a:t>
            </a:r>
            <a:r>
              <a:rPr lang="en-US" dirty="0" err="1"/>
              <a:t>giác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14178D-D3F9-49A6-B5D1-996E4C1E9B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756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239305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8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2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9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6705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2/15/2022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1040823" y="136525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15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554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7213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99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38023" y="-77638"/>
            <a:ext cx="12439291" cy="70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48CAB18A-EEAF-4CC3-B014-6871ADE81452}"/>
              </a:ext>
            </a:extLst>
          </p:cNvPr>
          <p:cNvSpPr/>
          <p:nvPr userDrawn="1"/>
        </p:nvSpPr>
        <p:spPr>
          <a:xfrm>
            <a:off x="10864804" y="154272"/>
            <a:ext cx="1272936" cy="1272936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037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88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163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529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50" r:id="rId6"/>
    <p:sldLayoutId id="2147483653" r:id="rId7"/>
    <p:sldLayoutId id="2147483654" r:id="rId8"/>
    <p:sldLayoutId id="2147483655" r:id="rId9"/>
    <p:sldLayoutId id="2147483659" r:id="rId10"/>
    <p:sldLayoutId id="2147483661" r:id="rId11"/>
    <p:sldLayoutId id="2147483662" r:id="rId12"/>
    <p:sldLayoutId id="214748366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12" Type="http://schemas.openxmlformats.org/officeDocument/2006/relationships/image" Target="../media/image34.gif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gif"/><Relationship Id="rId11" Type="http://schemas.openxmlformats.org/officeDocument/2006/relationships/image" Target="../media/image29.gif"/><Relationship Id="rId5" Type="http://schemas.openxmlformats.org/officeDocument/2006/relationships/image" Target="../media/image28.gif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png"/><Relationship Id="rId18" Type="http://schemas.openxmlformats.org/officeDocument/2006/relationships/image" Target="../media/image42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4.gif"/><Relationship Id="rId7" Type="http://schemas.openxmlformats.org/officeDocument/2006/relationships/audio" Target="../media/audio4.wav"/><Relationship Id="rId12" Type="http://schemas.openxmlformats.org/officeDocument/2006/relationships/image" Target="../media/image30.gif"/><Relationship Id="rId17" Type="http://schemas.openxmlformats.org/officeDocument/2006/relationships/image" Target="../media/image41.png"/><Relationship Id="rId2" Type="http://schemas.openxmlformats.org/officeDocument/2006/relationships/audio" Target="../media/media2.wav"/><Relationship Id="rId16" Type="http://schemas.openxmlformats.org/officeDocument/2006/relationships/image" Target="../media/image40.png"/><Relationship Id="rId20" Type="http://schemas.openxmlformats.org/officeDocument/2006/relationships/image" Target="../media/image33.png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29.gif"/><Relationship Id="rId5" Type="http://schemas.openxmlformats.org/officeDocument/2006/relationships/audio" Target="../media/audio2.wav"/><Relationship Id="rId15" Type="http://schemas.openxmlformats.org/officeDocument/2006/relationships/image" Target="../media/image39.png"/><Relationship Id="rId10" Type="http://schemas.openxmlformats.org/officeDocument/2006/relationships/image" Target="../media/image28.gif"/><Relationship Id="rId19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264896" y="2366905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Chào mừng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đến với tiết học môn Toán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3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ADAB47E-0154-4F3A-9C7A-251B3AA9AF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30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5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37252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272374" y="2150363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7519270" y="2108987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62490" y="4315659"/>
            <a:ext cx="5784536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30 : 5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6755467" y="2942747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4678263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6609212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238030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51DE83-ED4A-4D67-B500-A4E33222A8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>
          <a:xfrm>
            <a:off x="0" y="0"/>
            <a:ext cx="12192000" cy="6466322"/>
          </a:xfrm>
          <a:prstGeom prst="rect">
            <a:avLst/>
          </a:prstGeom>
        </p:spPr>
      </p:pic>
      <p:sp>
        <p:nvSpPr>
          <p:cNvPr id="5" name="文本框 32">
            <a:extLst>
              <a:ext uri="{FF2B5EF4-FFF2-40B4-BE49-F238E27FC236}">
                <a16:creationId xmlns:a16="http://schemas.microsoft.com/office/drawing/2014/main" id="{2B185602-FFB7-491F-BD8E-C9F4E799143B}"/>
              </a:ext>
            </a:extLst>
          </p:cNvPr>
          <p:cNvSpPr txBox="1"/>
          <p:nvPr/>
        </p:nvSpPr>
        <p:spPr>
          <a:xfrm>
            <a:off x="2766589" y="591914"/>
            <a:ext cx="646113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TRÒ CHƠI: ĐỐ BẠN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149D51-CA3E-4F76-8229-38911DEA34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078" y="2488242"/>
            <a:ext cx="4725909" cy="3389670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2A4AEF85-5AEF-4A6B-8358-6FD3F4FFD17D}"/>
              </a:ext>
            </a:extLst>
          </p:cNvPr>
          <p:cNvSpPr/>
          <p:nvPr/>
        </p:nvSpPr>
        <p:spPr>
          <a:xfrm>
            <a:off x="3156710" y="5372048"/>
            <a:ext cx="5878579" cy="1094274"/>
          </a:xfrm>
          <a:custGeom>
            <a:avLst/>
            <a:gdLst>
              <a:gd name="connsiteX0" fmla="*/ 2093426 w 4186852"/>
              <a:gd name="connsiteY0" fmla="*/ 0 h 1167107"/>
              <a:gd name="connsiteX1" fmla="*/ 4186852 w 4186852"/>
              <a:gd name="connsiteY1" fmla="*/ 978310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0 w 4186852"/>
              <a:gd name="connsiteY4" fmla="*/ 978310 h 1167107"/>
              <a:gd name="connsiteX5" fmla="*/ 2093426 w 4186852"/>
              <a:gd name="connsiteY5" fmla="*/ 0 h 1167107"/>
              <a:gd name="connsiteX0" fmla="*/ 2093426 w 4186852"/>
              <a:gd name="connsiteY0" fmla="*/ 4595 h 1171702"/>
              <a:gd name="connsiteX1" fmla="*/ 4186852 w 4186852"/>
              <a:gd name="connsiteY1" fmla="*/ 982905 h 1171702"/>
              <a:gd name="connsiteX2" fmla="*/ 4186852 w 4186852"/>
              <a:gd name="connsiteY2" fmla="*/ 1171702 h 1171702"/>
              <a:gd name="connsiteX3" fmla="*/ 0 w 4186852"/>
              <a:gd name="connsiteY3" fmla="*/ 1171702 h 1171702"/>
              <a:gd name="connsiteX4" fmla="*/ 21008 w 4186852"/>
              <a:gd name="connsiteY4" fmla="*/ 736730 h 1171702"/>
              <a:gd name="connsiteX5" fmla="*/ 2093426 w 4186852"/>
              <a:gd name="connsiteY5" fmla="*/ 4595 h 1171702"/>
              <a:gd name="connsiteX0" fmla="*/ 2093426 w 4207860"/>
              <a:gd name="connsiteY0" fmla="*/ 675 h 1167782"/>
              <a:gd name="connsiteX1" fmla="*/ 4207860 w 4207860"/>
              <a:gd name="connsiteY1" fmla="*/ 817433 h 1167782"/>
              <a:gd name="connsiteX2" fmla="*/ 4186852 w 4207860"/>
              <a:gd name="connsiteY2" fmla="*/ 1167782 h 1167782"/>
              <a:gd name="connsiteX3" fmla="*/ 0 w 4207860"/>
              <a:gd name="connsiteY3" fmla="*/ 1167782 h 1167782"/>
              <a:gd name="connsiteX4" fmla="*/ 21008 w 4207860"/>
              <a:gd name="connsiteY4" fmla="*/ 732810 h 1167782"/>
              <a:gd name="connsiteX5" fmla="*/ 2093426 w 4207860"/>
              <a:gd name="connsiteY5" fmla="*/ 675 h 1167782"/>
              <a:gd name="connsiteX0" fmla="*/ 2093426 w 4186852"/>
              <a:gd name="connsiteY0" fmla="*/ 0 h 1167107"/>
              <a:gd name="connsiteX1" fmla="*/ 4186852 w 4186852"/>
              <a:gd name="connsiteY1" fmla="*/ 732135 h 1167107"/>
              <a:gd name="connsiteX2" fmla="*/ 4186852 w 4186852"/>
              <a:gd name="connsiteY2" fmla="*/ 1167107 h 1167107"/>
              <a:gd name="connsiteX3" fmla="*/ 0 w 4186852"/>
              <a:gd name="connsiteY3" fmla="*/ 1167107 h 1167107"/>
              <a:gd name="connsiteX4" fmla="*/ 21008 w 4186852"/>
              <a:gd name="connsiteY4" fmla="*/ 732135 h 1167107"/>
              <a:gd name="connsiteX5" fmla="*/ 2093426 w 4186852"/>
              <a:gd name="connsiteY5" fmla="*/ 0 h 1167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86852" h="1167107">
                <a:moveTo>
                  <a:pt x="2093426" y="0"/>
                </a:moveTo>
                <a:cubicBezTo>
                  <a:pt x="2787733" y="0"/>
                  <a:pt x="4186852" y="191829"/>
                  <a:pt x="4186852" y="732135"/>
                </a:cubicBezTo>
                <a:lnTo>
                  <a:pt x="4186852" y="1167107"/>
                </a:lnTo>
                <a:lnTo>
                  <a:pt x="0" y="1167107"/>
                </a:lnTo>
                <a:cubicBezTo>
                  <a:pt x="0" y="1104175"/>
                  <a:pt x="21008" y="795067"/>
                  <a:pt x="21008" y="732135"/>
                </a:cubicBezTo>
                <a:cubicBezTo>
                  <a:pt x="21008" y="191829"/>
                  <a:pt x="1399119" y="0"/>
                  <a:pt x="2093426" y="0"/>
                </a:cubicBezTo>
                <a:close/>
              </a:path>
            </a:pathLst>
          </a:custGeom>
          <a:solidFill>
            <a:srgbClr val="FF77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3E8572-8689-4E41-9598-02725B5BB3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104" b="98187" l="32375" r="71375">
                        <a14:foregroundMark x1="71375" y1="93394" x2="71375" y2="93394"/>
                        <a14:foregroundMark x1="45125" y1="85622" x2="45125" y2="85622"/>
                        <a14:foregroundMark x1="44875" y1="85104" x2="44875" y2="85104"/>
                        <a14:foregroundMark x1="62625" y1="85104" x2="62625" y2="851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888" t="83934" r="26006"/>
          <a:stretch/>
        </p:blipFill>
        <p:spPr>
          <a:xfrm>
            <a:off x="4646882" y="5521038"/>
            <a:ext cx="2700548" cy="9081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1AD20B-B634-4E42-8210-8BDDB34C41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676"/>
          <a:stretch/>
        </p:blipFill>
        <p:spPr>
          <a:xfrm>
            <a:off x="6684157" y="1399788"/>
            <a:ext cx="5133770" cy="22488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7342CA-3F6F-4008-AEA4-5A4FA5EE695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185" b="96378" l="3132" r="95018">
                        <a14:foregroundMark x1="95018" y1="31048" x2="95018" y2="31048"/>
                        <a14:foregroundMark x1="3132" y1="44114" x2="3132" y2="44114"/>
                        <a14:foregroundMark x1="16512" y1="41656" x2="16512" y2="41656"/>
                        <a14:foregroundMark x1="25409" y1="41656" x2="25409" y2="41656"/>
                        <a14:foregroundMark x1="26263" y1="11643" x2="17865" y2="9314"/>
                        <a14:foregroundMark x1="10843" y1="15136" x2="9751" y2="16041"/>
                        <a14:foregroundMark x1="17865" y1="9314" x2="12452" y2="13802"/>
                        <a14:foregroundMark x1="9564" y1="18111" x2="8327" y2="31824"/>
                        <a14:foregroundMark x1="9611" y1="17594" x2="9564" y2="18111"/>
                        <a14:foregroundMark x1="9669" y1="16947" x2="9611" y2="17594"/>
                        <a14:foregroundMark x1="9704" y1="16559" x2="9669" y2="16947"/>
                        <a14:foregroundMark x1="8327" y1="31824" x2="9609" y2="45019"/>
                        <a14:foregroundMark x1="18221" y1="96378" x2="18221" y2="96378"/>
                        <a14:backgroundMark x1="9964" y1="16559" x2="9964" y2="16559"/>
                        <a14:backgroundMark x1="10676" y1="16300" x2="10676" y2="16300"/>
                        <a14:backgroundMark x1="11459" y1="14748" x2="11459" y2="14748"/>
                        <a14:backgroundMark x1="10249" y1="14748" x2="10249" y2="14748"/>
                        <a14:backgroundMark x1="9680" y1="16947" x2="9680" y2="16947"/>
                        <a14:backgroundMark x1="9253" y1="17594" x2="9253" y2="17594"/>
                        <a14:backgroundMark x1="10819" y1="15136" x2="10819" y2="15136"/>
                        <a14:backgroundMark x1="9822" y1="16559" x2="9822" y2="16559"/>
                        <a14:backgroundMark x1="9395" y1="18111" x2="9395" y2="18111"/>
                        <a14:backgroundMark x1="11459" y1="14748" x2="11459" y2="14748"/>
                        <a14:backgroundMark x1="12527" y1="13972" x2="10819" y2="150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76"/>
          <a:stretch/>
        </p:blipFill>
        <p:spPr>
          <a:xfrm flipH="1">
            <a:off x="2420636" y="1399788"/>
            <a:ext cx="3400327" cy="19065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9541C1-3A8A-4090-B145-B1D9A51CA608}"/>
              </a:ext>
            </a:extLst>
          </p:cNvPr>
          <p:cNvSpPr txBox="1"/>
          <p:nvPr/>
        </p:nvSpPr>
        <p:spPr>
          <a:xfrm>
            <a:off x="2694706" y="1817285"/>
            <a:ext cx="2673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Tớ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 8 : 2 = 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7566359" y="1754857"/>
            <a:ext cx="27586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8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2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  <a:p>
            <a:pPr algn="ctr"/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4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Arial" panose="020B0604020202020204" pitchFamily="34" charset="0"/>
              </a:rPr>
              <a:t>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882884" y="1749966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ố bị chia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758191" y="2096333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 chia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C7037DC-5591-4B11-B96C-E898A607F7E8}"/>
              </a:ext>
            </a:extLst>
          </p:cNvPr>
          <p:cNvSpPr txBox="1"/>
          <p:nvPr/>
        </p:nvSpPr>
        <p:spPr>
          <a:xfrm>
            <a:off x="8785893" y="2456555"/>
            <a:ext cx="27586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lang="en-US" sz="24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919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573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3DDA184B-1A71-45D0-B53F-05891AEE8E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BE6DBE4-B385-457D-81B3-67165EAA6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r="-1472"/>
          <a:stretch/>
        </p:blipFill>
        <p:spPr>
          <a:xfrm>
            <a:off x="6195127" y="1755680"/>
            <a:ext cx="5796162" cy="180455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89AAE-FF56-4F05-8CF6-6B49F4E8FF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r="3246"/>
          <a:stretch/>
        </p:blipFill>
        <p:spPr>
          <a:xfrm>
            <a:off x="200713" y="1765686"/>
            <a:ext cx="5796162" cy="177835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593168" y="393927"/>
            <a:ext cx="10872609" cy="890335"/>
            <a:chOff x="1145582" y="356727"/>
            <a:chExt cx="10774932" cy="804658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10162636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bị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trong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chia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sau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42" name="Rounded Rectangle 29">
            <a:extLst>
              <a:ext uri="{FF2B5EF4-FFF2-40B4-BE49-F238E27FC236}">
                <a16:creationId xmlns:a16="http://schemas.microsoft.com/office/drawing/2014/main" id="{DFCF9AE3-4573-4751-A8A7-BBACBBA096AD}"/>
              </a:ext>
            </a:extLst>
          </p:cNvPr>
          <p:cNvSpPr/>
          <p:nvPr/>
        </p:nvSpPr>
        <p:spPr>
          <a:xfrm flipH="1">
            <a:off x="486382" y="3883467"/>
            <a:ext cx="1748917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3" name="Rounded Rectangle 30">
            <a:extLst>
              <a:ext uri="{FF2B5EF4-FFF2-40B4-BE49-F238E27FC236}">
                <a16:creationId xmlns:a16="http://schemas.microsoft.com/office/drawing/2014/main" id="{94C034BE-B226-4565-824B-A07AC9B208E1}"/>
              </a:ext>
            </a:extLst>
          </p:cNvPr>
          <p:cNvSpPr/>
          <p:nvPr/>
        </p:nvSpPr>
        <p:spPr>
          <a:xfrm flipH="1">
            <a:off x="2382410" y="3883467"/>
            <a:ext cx="1421494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4" name="Rounded Rectangle 31">
            <a:extLst>
              <a:ext uri="{FF2B5EF4-FFF2-40B4-BE49-F238E27FC236}">
                <a16:creationId xmlns:a16="http://schemas.microsoft.com/office/drawing/2014/main" id="{F823D34E-A680-4A82-AB52-C7476E8A2330}"/>
              </a:ext>
            </a:extLst>
          </p:cNvPr>
          <p:cNvSpPr/>
          <p:nvPr/>
        </p:nvSpPr>
        <p:spPr>
          <a:xfrm flipH="1">
            <a:off x="4091600" y="3883467"/>
            <a:ext cx="1531643" cy="82898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ight Arrow 32">
            <a:extLst>
              <a:ext uri="{FF2B5EF4-FFF2-40B4-BE49-F238E27FC236}">
                <a16:creationId xmlns:a16="http://schemas.microsoft.com/office/drawing/2014/main" id="{D40FA482-C56B-4B56-9C4D-A04BA1C68948}"/>
              </a:ext>
            </a:extLst>
          </p:cNvPr>
          <p:cNvSpPr/>
          <p:nvPr/>
        </p:nvSpPr>
        <p:spPr>
          <a:xfrm rot="18038359">
            <a:off x="1328975" y="3290864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6" name="Right Arrow 33">
            <a:extLst>
              <a:ext uri="{FF2B5EF4-FFF2-40B4-BE49-F238E27FC236}">
                <a16:creationId xmlns:a16="http://schemas.microsoft.com/office/drawing/2014/main" id="{236ECD75-3697-4CCF-A2FE-2CF2938000FF}"/>
              </a:ext>
            </a:extLst>
          </p:cNvPr>
          <p:cNvSpPr/>
          <p:nvPr/>
        </p:nvSpPr>
        <p:spPr>
          <a:xfrm rot="16200000">
            <a:off x="2704768" y="330703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7" name="Right Arrow 34">
            <a:extLst>
              <a:ext uri="{FF2B5EF4-FFF2-40B4-BE49-F238E27FC236}">
                <a16:creationId xmlns:a16="http://schemas.microsoft.com/office/drawing/2014/main" id="{C07CC2BE-D35A-4C25-8017-EDE7E7200774}"/>
              </a:ext>
            </a:extLst>
          </p:cNvPr>
          <p:cNvSpPr/>
          <p:nvPr/>
        </p:nvSpPr>
        <p:spPr>
          <a:xfrm rot="14477870">
            <a:off x="4042748" y="3293813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48" name="Rounded Rectangle 29">
            <a:extLst>
              <a:ext uri="{FF2B5EF4-FFF2-40B4-BE49-F238E27FC236}">
                <a16:creationId xmlns:a16="http://schemas.microsoft.com/office/drawing/2014/main" id="{FBCE44F7-AC6C-474C-A792-575089DC0B58}"/>
              </a:ext>
            </a:extLst>
          </p:cNvPr>
          <p:cNvSpPr/>
          <p:nvPr/>
        </p:nvSpPr>
        <p:spPr>
          <a:xfrm flipH="1">
            <a:off x="6426027" y="3927899"/>
            <a:ext cx="1740681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49" name="Rounded Rectangle 30">
            <a:extLst>
              <a:ext uri="{FF2B5EF4-FFF2-40B4-BE49-F238E27FC236}">
                <a16:creationId xmlns:a16="http://schemas.microsoft.com/office/drawing/2014/main" id="{761C57C5-A17B-425E-A945-406171A473B1}"/>
              </a:ext>
            </a:extLst>
          </p:cNvPr>
          <p:cNvSpPr/>
          <p:nvPr/>
        </p:nvSpPr>
        <p:spPr>
          <a:xfrm flipH="1">
            <a:off x="8401853" y="3927899"/>
            <a:ext cx="1531642" cy="8289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50" name="Rounded Rectangle 31">
            <a:extLst>
              <a:ext uri="{FF2B5EF4-FFF2-40B4-BE49-F238E27FC236}">
                <a16:creationId xmlns:a16="http://schemas.microsoft.com/office/drawing/2014/main" id="{CE76B877-6C79-4A40-BC0B-C2D58D6723D6}"/>
              </a:ext>
            </a:extLst>
          </p:cNvPr>
          <p:cNvSpPr/>
          <p:nvPr/>
        </p:nvSpPr>
        <p:spPr>
          <a:xfrm flipH="1">
            <a:off x="10191848" y="3895190"/>
            <a:ext cx="1628600" cy="8616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UTM Avo" panose="020406030505060202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51" name="Right Arrow 32">
            <a:extLst>
              <a:ext uri="{FF2B5EF4-FFF2-40B4-BE49-F238E27FC236}">
                <a16:creationId xmlns:a16="http://schemas.microsoft.com/office/drawing/2014/main" id="{BCD9C34E-1A7A-491A-B859-3E0B4744C870}"/>
              </a:ext>
            </a:extLst>
          </p:cNvPr>
          <p:cNvSpPr/>
          <p:nvPr/>
        </p:nvSpPr>
        <p:spPr>
          <a:xfrm rot="17810180">
            <a:off x="7228264" y="3258153"/>
            <a:ext cx="1043092" cy="2041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2" name="Right Arrow 33">
            <a:extLst>
              <a:ext uri="{FF2B5EF4-FFF2-40B4-BE49-F238E27FC236}">
                <a16:creationId xmlns:a16="http://schemas.microsoft.com/office/drawing/2014/main" id="{6176EE47-9622-4A3E-9524-8CDA6C715A70}"/>
              </a:ext>
            </a:extLst>
          </p:cNvPr>
          <p:cNvSpPr/>
          <p:nvPr/>
        </p:nvSpPr>
        <p:spPr>
          <a:xfrm rot="16200000">
            <a:off x="8740955" y="3257091"/>
            <a:ext cx="780681" cy="2062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53" name="Right Arrow 34">
            <a:extLst>
              <a:ext uri="{FF2B5EF4-FFF2-40B4-BE49-F238E27FC236}">
                <a16:creationId xmlns:a16="http://schemas.microsoft.com/office/drawing/2014/main" id="{4A2CFAF2-50B1-4471-9C1C-97038E1F66D1}"/>
              </a:ext>
            </a:extLst>
          </p:cNvPr>
          <p:cNvSpPr/>
          <p:nvPr/>
        </p:nvSpPr>
        <p:spPr>
          <a:xfrm rot="14477870">
            <a:off x="9931408" y="3239779"/>
            <a:ext cx="910053" cy="1982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thương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biết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1682341" y="2734549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20,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6732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7C931A-D402-43F5-BDDA-BCD0529109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1CB3C64-72C2-40EE-81F8-082E74AEC854}"/>
              </a:ext>
            </a:extLst>
          </p:cNvPr>
          <p:cNvGrpSpPr/>
          <p:nvPr/>
        </p:nvGrpSpPr>
        <p:grpSpPr>
          <a:xfrm>
            <a:off x="800859" y="181515"/>
            <a:ext cx="4395045" cy="890335"/>
            <a:chOff x="1145582" y="356727"/>
            <a:chExt cx="4355560" cy="804658"/>
          </a:xfrm>
        </p:grpSpPr>
        <p:sp>
          <p:nvSpPr>
            <p:cNvPr id="10" name="Flowchart: Alternate Process 9">
              <a:extLst>
                <a:ext uri="{FF2B5EF4-FFF2-40B4-BE49-F238E27FC236}">
                  <a16:creationId xmlns:a16="http://schemas.microsoft.com/office/drawing/2014/main" id="{3516552C-41DC-400E-B9E1-5388E4D08282}"/>
                </a:ext>
              </a:extLst>
            </p:cNvPr>
            <p:cNvSpPr/>
            <p:nvPr/>
          </p:nvSpPr>
          <p:spPr>
            <a:xfrm>
              <a:off x="1757878" y="458115"/>
              <a:ext cx="3743264" cy="6397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thương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, </a:t>
              </a:r>
              <a:r>
                <a:rPr lang="en-US" sz="24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F7BE042-5844-4DE6-BADB-D452295325F5}"/>
                </a:ext>
              </a:extLst>
            </p:cNvPr>
            <p:cNvSpPr/>
            <p:nvPr/>
          </p:nvSpPr>
          <p:spPr>
            <a:xfrm>
              <a:off x="1145582" y="356727"/>
              <a:ext cx="901994" cy="804658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18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B4B0A5A2-BD19-49DC-A28F-BEBA37BBD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52" y="891274"/>
            <a:ext cx="9299681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DD68752-F002-44CB-B04A-D9CDC0B2B57A}"/>
              </a:ext>
            </a:extLst>
          </p:cNvPr>
          <p:cNvSpPr txBox="1"/>
          <p:nvPr/>
        </p:nvSpPr>
        <p:spPr>
          <a:xfrm>
            <a:off x="2676018" y="1825407"/>
            <a:ext cx="64539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</a:rPr>
              <a:t>a.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8,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</a:t>
            </a:r>
          </a:p>
        </p:txBody>
      </p:sp>
      <p:pic>
        <p:nvPicPr>
          <p:cNvPr id="21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05549846-C1A9-4E0F-995F-1996A1CDE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639" y="3534000"/>
            <a:ext cx="9185694" cy="282776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2247812" y="4581104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UTM Avo" panose="02040603050506020204" pitchFamily="18" charset="0"/>
              </a:rPr>
              <a:t>b.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20,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chia </a:t>
            </a:r>
            <a:r>
              <a:rPr lang="en-US" sz="3200" dirty="0" err="1">
                <a:latin typeface="UTM Avo" panose="02040603050506020204" pitchFamily="18" charset="0"/>
              </a:rPr>
              <a:t>là</a:t>
            </a:r>
            <a:r>
              <a:rPr lang="en-US" sz="3200" dirty="0">
                <a:latin typeface="UTM Avo" panose="02040603050506020204" pitchFamily="18" charset="0"/>
              </a:rPr>
              <a:t> 5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5B5E2A-6E42-481B-8493-78F04D731B8C}"/>
              </a:ext>
            </a:extLst>
          </p:cNvPr>
          <p:cNvSpPr txBox="1"/>
          <p:nvPr/>
        </p:nvSpPr>
        <p:spPr>
          <a:xfrm>
            <a:off x="2396669" y="1785238"/>
            <a:ext cx="81776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8,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8 : 2 =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F60241-D11E-4886-8997-52D0A99F6B61}"/>
              </a:ext>
            </a:extLst>
          </p:cNvPr>
          <p:cNvSpPr txBox="1"/>
          <p:nvPr/>
        </p:nvSpPr>
        <p:spPr>
          <a:xfrm>
            <a:off x="2488854" y="4334426"/>
            <a:ext cx="8115656" cy="1466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bị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20, </a:t>
            </a:r>
            <a:r>
              <a:rPr lang="en-US" sz="2800" dirty="0" err="1">
                <a:latin typeface="UTM Avo" panose="02040603050506020204" pitchFamily="18" charset="0"/>
              </a:rPr>
              <a:t>số</a:t>
            </a:r>
            <a:r>
              <a:rPr lang="en-US" sz="2800" dirty="0">
                <a:latin typeface="UTM Avo" panose="02040603050506020204" pitchFamily="18" charset="0"/>
              </a:rPr>
              <a:t> chia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5, ta </a:t>
            </a:r>
            <a:r>
              <a:rPr lang="en-US" sz="2800" dirty="0" err="1">
                <a:latin typeface="UTM Avo" panose="02040603050506020204" pitchFamily="18" charset="0"/>
              </a:rPr>
              <a:t>có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phép</a:t>
            </a:r>
            <a:r>
              <a:rPr lang="en-US" sz="2800" dirty="0">
                <a:latin typeface="UTM Avo" panose="02040603050506020204" pitchFamily="18" charset="0"/>
              </a:rPr>
              <a:t> chia: </a:t>
            </a:r>
          </a:p>
          <a:p>
            <a:pPr algn="ctr">
              <a:lnSpc>
                <a:spcPct val="150000"/>
              </a:lnSpc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20 </a:t>
            </a:r>
            <a:r>
              <a:rPr lang="vi-VN" sz="3600" b="1" dirty="0">
                <a:solidFill>
                  <a:srgbClr val="FF0000"/>
                </a:solidFill>
              </a:rPr>
              <a:t>: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5 </a:t>
            </a:r>
            <a:r>
              <a:rPr lang="vi-VN" sz="3600" b="1" dirty="0">
                <a:solidFill>
                  <a:srgbClr val="FF0000"/>
                </a:solidFill>
              </a:rPr>
              <a:t>=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1133369" y="2939379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thương cần tìm là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1828F-A742-4A3B-B24E-DD295032BF70}"/>
              </a:ext>
            </a:extLst>
          </p:cNvPr>
          <p:cNvSpPr txBox="1"/>
          <p:nvPr/>
        </p:nvSpPr>
        <p:spPr>
          <a:xfrm>
            <a:off x="1131360" y="5668713"/>
            <a:ext cx="7253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Vậy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thương cần tìm là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61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2" grpId="0"/>
      <p:bldP spid="22" grpId="1" build="allAtOnce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ECC0561-04FF-44BA-9C54-C53E7AB3F1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C9B83A2-337C-47CE-B5CD-6F5B6E39A6A1}"/>
              </a:ext>
            </a:extLst>
          </p:cNvPr>
          <p:cNvGrpSpPr/>
          <p:nvPr/>
        </p:nvGrpSpPr>
        <p:grpSpPr>
          <a:xfrm>
            <a:off x="3812771" y="834081"/>
            <a:ext cx="4392445" cy="828645"/>
            <a:chOff x="1603171" y="357115"/>
            <a:chExt cx="4392445" cy="828645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7EBECA9F-9C92-4E60-A2A2-4488A8453939}"/>
                </a:ext>
              </a:extLst>
            </p:cNvPr>
            <p:cNvSpPr/>
            <p:nvPr/>
          </p:nvSpPr>
          <p:spPr>
            <a:xfrm>
              <a:off x="2016760" y="474704"/>
              <a:ext cx="3978856" cy="659234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Trò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chơi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: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ea typeface="微软雅黑" pitchFamily="34" charset="-122"/>
                </a:rPr>
                <a:t>bạn</a:t>
              </a:r>
              <a:endParaRPr lang="en-US" sz="2800" b="1" dirty="0">
                <a:solidFill>
                  <a:schemeClr val="bg1"/>
                </a:solidFill>
                <a:latin typeface="UTM Avo" panose="02040603050506020204" pitchFamily="18" charset="0"/>
                <a:ea typeface="微软雅黑" pitchFamily="34" charset="-122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003FEC8-CFE5-4DC6-9F29-A794EE3B09D0}"/>
                </a:ext>
              </a:extLst>
            </p:cNvPr>
            <p:cNvGrpSpPr/>
            <p:nvPr/>
          </p:nvGrpSpPr>
          <p:grpSpPr>
            <a:xfrm>
              <a:off x="1603171" y="357115"/>
              <a:ext cx="827181" cy="828645"/>
              <a:chOff x="4681214" y="1001418"/>
              <a:chExt cx="603248" cy="57911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2B045F0F-3A07-4798-98AD-6F13BAEBAC69}"/>
                  </a:ext>
                </a:extLst>
              </p:cNvPr>
              <p:cNvSpPr/>
              <p:nvPr/>
            </p:nvSpPr>
            <p:spPr>
              <a:xfrm>
                <a:off x="4681214" y="1001418"/>
                <a:ext cx="603248" cy="57911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2"/>
                </a:solidFill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E07BE5D-9970-4FB8-BF2B-20DB66EAB12E}"/>
                  </a:ext>
                </a:extLst>
              </p:cNvPr>
              <p:cNvSpPr/>
              <p:nvPr/>
            </p:nvSpPr>
            <p:spPr>
              <a:xfrm>
                <a:off x="4777732" y="1122067"/>
                <a:ext cx="410209" cy="337819"/>
              </a:xfrm>
              <a:prstGeom prst="rect">
                <a:avLst/>
              </a:prstGeom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glow" dir="t">
                  <a:rot lat="0" lon="0" rev="14100000"/>
                </a:lightRig>
              </a:scene3d>
              <a:sp3d prstMaterial="softEdge">
                <a:bevelT w="127000" prst="artDeco"/>
              </a:sp3d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210" y="2077476"/>
            <a:ext cx="10615580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7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6FCF22-5196-42CD-B17E-B6D8E1A2E9FB}"/>
              </a:ext>
            </a:extLst>
          </p:cNvPr>
          <p:cNvSpPr txBox="1"/>
          <p:nvPr/>
        </p:nvSpPr>
        <p:spPr>
          <a:xfrm>
            <a:off x="1007697" y="4574062"/>
            <a:ext cx="102545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UTM Avo" panose="02040603050506020204" pitchFamily="18" charset="0"/>
              </a:rPr>
              <a:t>Xin chào các bạn, xin giới thiệu nhóm chúng mình gồm 3 người bạn: </a:t>
            </a:r>
            <a:r>
              <a:rPr lang="en-US" sz="3200" dirty="0" err="1">
                <a:latin typeface="UTM Avo" panose="02040603050506020204" pitchFamily="18" charset="0"/>
              </a:rPr>
              <a:t>số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bị</a:t>
            </a:r>
            <a:r>
              <a:rPr lang="en-US" sz="3200" dirty="0">
                <a:latin typeface="UTM Avo" panose="02040603050506020204" pitchFamily="18" charset="0"/>
              </a:rPr>
              <a:t> chia</a:t>
            </a:r>
            <a:r>
              <a:rPr lang="vi-VN" sz="3200" dirty="0">
                <a:latin typeface="UTM Avo" panose="02040603050506020204" pitchFamily="18" charset="0"/>
              </a:rPr>
              <a:t>, số chia, thương và chúng mình chính là phép chia 20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: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5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=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vi-VN" sz="3200" dirty="0">
                <a:latin typeface="UTM Avo" panose="02040603050506020204" pitchFamily="18" charset="0"/>
              </a:rPr>
              <a:t>4.</a:t>
            </a:r>
            <a:endParaRPr lang="en-US" sz="3200" dirty="0"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4364F1-2B09-4722-8731-E7ED75811F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2700"/>
          <a:stretch/>
        </p:blipFill>
        <p:spPr>
          <a:xfrm>
            <a:off x="2360977" y="582039"/>
            <a:ext cx="6504449" cy="370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81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accent2">
              <a:lumMod val="75000"/>
            </a:schemeClr>
          </a:fgClr>
          <a:bgClr>
            <a:srgbClr val="FF66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06BED4-A493-494C-B4D7-91BCC3412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96"/>
          <a:stretch/>
        </p:blipFill>
        <p:spPr>
          <a:xfrm>
            <a:off x="0" y="0"/>
            <a:ext cx="12269906" cy="6426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6FCF22-5196-42CD-B17E-B6D8E1A2E9FB}"/>
                  </a:ext>
                </a:extLst>
              </p:cNvPr>
              <p:cNvSpPr txBox="1"/>
              <p:nvPr/>
            </p:nvSpPr>
            <p:spPr>
              <a:xfrm>
                <a:off x="1007697" y="4574062"/>
                <a:ext cx="10254511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>
                  <a:defRPr/>
                </a:pP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Xin chào các bạn, xin giới thiệu nhóm chúng mình gồm 3 người bạn: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thừa số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thừa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số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t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ích 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 </a:t>
                </a: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chúng mình chính là phép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nhân</a:t>
                </a:r>
                <a:r>
                  <a:rPr kumimoji="0" lang="vi-VN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5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2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2 = 10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hoặc </a:t>
                </a:r>
                <a:r>
                  <a:rPr lang="en-US" sz="3200" noProof="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2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5 </a:t>
                </a:r>
                <a:r>
                  <a:rPr lang="en-US" sz="3200" dirty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=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UTM Avo" panose="02040603050506020204" pitchFamily="18" charset="0"/>
                  </a:rPr>
                  <a:t>10. 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6FCF22-5196-42CD-B17E-B6D8E1A2E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7697" y="4574062"/>
                <a:ext cx="10254511" cy="1569660"/>
              </a:xfrm>
              <a:prstGeom prst="rect">
                <a:avLst/>
              </a:prstGeom>
              <a:blipFill>
                <a:blip r:embed="rId3"/>
                <a:stretch>
                  <a:fillRect l="-1486" t="-5039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C4BF3EC2-2308-4D3F-B549-ABB24B3B5A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99"/>
          <a:stretch/>
        </p:blipFill>
        <p:spPr>
          <a:xfrm>
            <a:off x="3131127" y="830567"/>
            <a:ext cx="5180487" cy="3234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0793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5E-6 0 L 5E-6 -0.07222 " pathEditMode="relative" rAng="0" ptsTypes="AA">
                                      <p:cBhvr>
                                        <p:cTn id="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A42F10-82C0-4DFA-AE90-544D237A5F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42A9C1-C4D9-4E31-9509-E0B9C2F9A4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BDEE2C-BED1-4D02-9161-18629DAED52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CF5BB-6D8D-4BF7-A02A-2647A882F6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0B97DE-262F-4BCE-A707-EC73AC9B14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3C56E9-FDEF-4F65-BCD3-8B380BF36F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71EA30-2927-493E-A686-C2BEFA1DD7C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4902E-5F9C-4691-89B4-B53B36A847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122DE0-0C48-4509-AE2D-82F6EF8A495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5963A4-A7FE-42D9-A725-759E7D3B7D3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D98FC9-7323-40AA-A544-B8C463688A68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347F65B-3EA0-4861-B3B4-001BA8D896F7}"/>
              </a:ext>
            </a:extLst>
          </p:cNvPr>
          <p:cNvSpPr/>
          <p:nvPr/>
        </p:nvSpPr>
        <p:spPr>
          <a:xfrm>
            <a:off x="7273306" y="377922"/>
            <a:ext cx="27338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16" name="nhacankhetravang">
            <a:hlinkClick r:id="" action="ppaction://media"/>
            <a:extLst>
              <a:ext uri="{FF2B5EF4-FFF2-40B4-BE49-F238E27FC236}">
                <a16:creationId xmlns:a16="http://schemas.microsoft.com/office/drawing/2014/main" id="{C8F36E20-1AE5-44FD-9FCC-BBA2FC3005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6E9947-F639-473E-B390-34BA1F459BC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495" y="1520696"/>
            <a:ext cx="398103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397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79" b="6289"/>
          <a:stretch/>
        </p:blipFill>
        <p:spPr>
          <a:xfrm>
            <a:off x="224319" y="0"/>
            <a:ext cx="11743362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222769" y="3111739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B68189-795D-4BD3-B583-35814CBFE9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5D8374-B0BC-40C6-8483-B2F06A06CCF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6A8F09-A0CD-4B12-8AF7-E4A2E38976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1572B5-F6BA-42E2-A11B-2CDE6C9934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4" y="2810661"/>
            <a:ext cx="1736337" cy="12683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190E3B-55D5-4490-AFD1-F28729217E6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55" y="3384083"/>
            <a:ext cx="519889" cy="389917"/>
          </a:xfrm>
          <a:prstGeom prst="rect">
            <a:avLst/>
          </a:prstGeom>
        </p:spPr>
      </p:pic>
      <p:sp>
        <p:nvSpPr>
          <p:cNvPr id="9" name="Rectangular Callout 1">
            <a:extLst>
              <a:ext uri="{FF2B5EF4-FFF2-40B4-BE49-F238E27FC236}">
                <a16:creationId xmlns:a16="http://schemas.microsoft.com/office/drawing/2014/main" id="{70D38E90-CC6C-4BDA-860E-0747B54DD2A3}"/>
              </a:ext>
            </a:extLst>
          </p:cNvPr>
          <p:cNvSpPr/>
          <p:nvPr/>
        </p:nvSpPr>
        <p:spPr>
          <a:xfrm>
            <a:off x="4572000" y="3790571"/>
            <a:ext cx="4163628" cy="1563755"/>
          </a:xfrm>
          <a:prstGeom prst="wedgeRectCallout">
            <a:avLst>
              <a:gd name="adj1" fmla="val -80540"/>
              <a:gd name="adj2" fmla="val -33274"/>
            </a:avLst>
          </a:prstGeom>
          <a:solidFill>
            <a:schemeClr val="bg1">
              <a:alpha val="75000"/>
            </a:schemeClr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khế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cục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, may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túi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ba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gang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đựng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Rectangular Callout 36">
            <a:extLst>
              <a:ext uri="{FF2B5EF4-FFF2-40B4-BE49-F238E27FC236}">
                <a16:creationId xmlns:a16="http://schemas.microsoft.com/office/drawing/2014/main" id="{120C6F9D-AAF8-47A6-B462-CB9B05E5CE1B}"/>
              </a:ext>
            </a:extLst>
          </p:cNvPr>
          <p:cNvSpPr/>
          <p:nvPr/>
        </p:nvSpPr>
        <p:spPr>
          <a:xfrm>
            <a:off x="6096001" y="228132"/>
            <a:ext cx="5604952" cy="1564775"/>
          </a:xfrm>
          <a:prstGeom prst="wedgeRectCallout">
            <a:avLst>
              <a:gd name="adj1" fmla="val 24797"/>
              <a:gd name="adj2" fmla="val 110604"/>
            </a:avLst>
          </a:prstGeom>
          <a:solidFill>
            <a:srgbClr val="FF0066"/>
          </a:solidFill>
          <a:ln w="127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Muốn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ăn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khế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thì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phải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trả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lời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đúng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câu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hỏi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mà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ta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</a:rPr>
              <a:t>đưa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</a:rPr>
              <a:t> ra.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6E9B9E3-A0DA-4C64-A3CA-9B52CC3EDF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0" y="1061908"/>
            <a:ext cx="850900" cy="850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F8AE84-55C4-454D-80FD-8BE889B317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0" y="928710"/>
            <a:ext cx="850900" cy="850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3DD2DDC-A21B-46D4-8855-5C8816F0C73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0" y="793421"/>
            <a:ext cx="850900" cy="8509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4FB8A9-908B-4519-92E1-BBD050D8B9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7" y="2478300"/>
            <a:ext cx="850900" cy="8509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C93B03-4ABF-412C-AB9F-FA96CF7C23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3" y="2949034"/>
            <a:ext cx="850900" cy="8509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1846E88-A0A4-49B0-A64E-AF5B84332C7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2956" y="5275441"/>
            <a:ext cx="730250" cy="10202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92BE30-AB77-40C7-8FC2-5C2BC71B52F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1235" y="2903750"/>
            <a:ext cx="2679717" cy="33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1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yen can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54BE74-5344-4076-B2D1-CA5DBBCA3D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6669"/>
          <a:stretch/>
        </p:blipFill>
        <p:spPr>
          <a:xfrm>
            <a:off x="0" y="3174"/>
            <a:ext cx="12192000" cy="643572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F02E79F-FCAD-443D-80E5-7B2A70F6AA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3BC6D30-B0B0-4D9C-A668-D715CBD5DA6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6" y="4990585"/>
            <a:ext cx="730250" cy="102020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07D102C-A30E-447E-9970-2046ADDED17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21" name="1a">
            <a:extLst>
              <a:ext uri="{FF2B5EF4-FFF2-40B4-BE49-F238E27FC236}">
                <a16:creationId xmlns:a16="http://schemas.microsoft.com/office/drawing/2014/main" id="{C9EF7C06-EEB3-44BC-8226-BAD87142929A}"/>
              </a:ext>
            </a:extLst>
          </p:cNvPr>
          <p:cNvSpPr/>
          <p:nvPr/>
        </p:nvSpPr>
        <p:spPr>
          <a:xfrm>
            <a:off x="6694806" y="166680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: 3 = 5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FFFF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2" name="1b">
            <a:extLst>
              <a:ext uri="{FF2B5EF4-FFF2-40B4-BE49-F238E27FC236}">
                <a16:creationId xmlns:a16="http://schemas.microsoft.com/office/drawing/2014/main" id="{F610BD5A-DF48-48F2-9710-99FF798DAFB1}"/>
              </a:ext>
            </a:extLst>
          </p:cNvPr>
          <p:cNvSpPr/>
          <p:nvPr/>
        </p:nvSpPr>
        <p:spPr>
          <a:xfrm>
            <a:off x="7287283" y="2791852"/>
            <a:ext cx="4318143" cy="1268389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3" name="dapan">
            <a:extLst>
              <a:ext uri="{FF2B5EF4-FFF2-40B4-BE49-F238E27FC236}">
                <a16:creationId xmlns:a16="http://schemas.microsoft.com/office/drawing/2014/main" id="{4000B332-60E2-42A6-BE7B-342D7316C5DB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4" name="xoa">
            <a:extLst>
              <a:ext uri="{FF2B5EF4-FFF2-40B4-BE49-F238E27FC236}">
                <a16:creationId xmlns:a16="http://schemas.microsoft.com/office/drawing/2014/main" id="{37700E80-C5C7-4C46-98B1-9B9CC9402BE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25" name="EAT">
            <a:hlinkClick r:id="" action="ppaction://media"/>
            <a:extLst>
              <a:ext uri="{FF2B5EF4-FFF2-40B4-BE49-F238E27FC236}">
                <a16:creationId xmlns:a16="http://schemas.microsoft.com/office/drawing/2014/main" id="{8BF1AB10-16E0-4601-99FA-1692105BDA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27" name="2b">
            <a:extLst>
              <a:ext uri="{FF2B5EF4-FFF2-40B4-BE49-F238E27FC236}">
                <a16:creationId xmlns:a16="http://schemas.microsoft.com/office/drawing/2014/main" id="{C2ACA248-7207-4464-893C-C4CFA7AEEC70}"/>
              </a:ext>
            </a:extLst>
          </p:cNvPr>
          <p:cNvSpPr/>
          <p:nvPr/>
        </p:nvSpPr>
        <p:spPr>
          <a:xfrm>
            <a:off x="7357894" y="2833357"/>
            <a:ext cx="4247532" cy="1222996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8" name="dapan">
            <a:extLst>
              <a:ext uri="{FF2B5EF4-FFF2-40B4-BE49-F238E27FC236}">
                <a16:creationId xmlns:a16="http://schemas.microsoft.com/office/drawing/2014/main" id="{6D26CD0B-D93A-480A-9359-43AE4F9E878C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9" name="xoa">
            <a:extLst>
              <a:ext uri="{FF2B5EF4-FFF2-40B4-BE49-F238E27FC236}">
                <a16:creationId xmlns:a16="http://schemas.microsoft.com/office/drawing/2014/main" id="{5AE1ED1C-904C-4AD2-ACE4-63BBE7DFEA9B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1" name="3b">
            <a:extLst>
              <a:ext uri="{FF2B5EF4-FFF2-40B4-BE49-F238E27FC236}">
                <a16:creationId xmlns:a16="http://schemas.microsoft.com/office/drawing/2014/main" id="{5D6AEF20-8FAC-476E-AD00-0D070B5F308C}"/>
              </a:ext>
            </a:extLst>
          </p:cNvPr>
          <p:cNvSpPr/>
          <p:nvPr/>
        </p:nvSpPr>
        <p:spPr>
          <a:xfrm>
            <a:off x="7238067" y="2966836"/>
            <a:ext cx="4326932" cy="1045500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chia</a:t>
            </a:r>
          </a:p>
        </p:txBody>
      </p:sp>
      <p:pic>
        <p:nvPicPr>
          <p:cNvPr id="32" name="khe3a">
            <a:extLst>
              <a:ext uri="{FF2B5EF4-FFF2-40B4-BE49-F238E27FC236}">
                <a16:creationId xmlns:a16="http://schemas.microsoft.com/office/drawing/2014/main" id="{E243CD9F-FB22-4829-91D0-946EBFBB1D5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3" name="dapan">
            <a:extLst>
              <a:ext uri="{FF2B5EF4-FFF2-40B4-BE49-F238E27FC236}">
                <a16:creationId xmlns:a16="http://schemas.microsoft.com/office/drawing/2014/main" id="{F2745D21-C4F6-4D65-9DE3-931A28823363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4" name="khe3b">
            <a:extLst>
              <a:ext uri="{FF2B5EF4-FFF2-40B4-BE49-F238E27FC236}">
                <a16:creationId xmlns:a16="http://schemas.microsoft.com/office/drawing/2014/main" id="{538904D5-D2AD-46E8-A74C-E79EE0396B7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1" y="2480459"/>
            <a:ext cx="534012" cy="847453"/>
          </a:xfrm>
          <a:prstGeom prst="rect">
            <a:avLst/>
          </a:prstGeom>
        </p:spPr>
      </p:pic>
      <p:sp>
        <p:nvSpPr>
          <p:cNvPr id="35" name="xoa">
            <a:extLst>
              <a:ext uri="{FF2B5EF4-FFF2-40B4-BE49-F238E27FC236}">
                <a16:creationId xmlns:a16="http://schemas.microsoft.com/office/drawing/2014/main" id="{4CC8A5F0-EF2C-48D2-B656-F8C1C1DE9B9F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7" name="4b">
            <a:extLst>
              <a:ext uri="{FF2B5EF4-FFF2-40B4-BE49-F238E27FC236}">
                <a16:creationId xmlns:a16="http://schemas.microsoft.com/office/drawing/2014/main" id="{92F270D8-6AB4-4A2E-B684-834219173A95}"/>
              </a:ext>
            </a:extLst>
          </p:cNvPr>
          <p:cNvSpPr/>
          <p:nvPr/>
        </p:nvSpPr>
        <p:spPr>
          <a:xfrm>
            <a:off x="7407110" y="2868244"/>
            <a:ext cx="4247532" cy="1052475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8" name="dapan">
            <a:extLst>
              <a:ext uri="{FF2B5EF4-FFF2-40B4-BE49-F238E27FC236}">
                <a16:creationId xmlns:a16="http://schemas.microsoft.com/office/drawing/2014/main" id="{F8CA0C16-1D48-41BF-AEF9-5EBA449071E8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39" name="xoa">
            <a:extLst>
              <a:ext uri="{FF2B5EF4-FFF2-40B4-BE49-F238E27FC236}">
                <a16:creationId xmlns:a16="http://schemas.microsoft.com/office/drawing/2014/main" id="{7FF6B496-BEF2-47D4-B496-D3597C0BB258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1" name="5b">
            <a:extLst>
              <a:ext uri="{FF2B5EF4-FFF2-40B4-BE49-F238E27FC236}">
                <a16:creationId xmlns:a16="http://schemas.microsoft.com/office/drawing/2014/main" id="{C3F819F2-13E4-461E-B13C-644AFB243F58}"/>
              </a:ext>
            </a:extLst>
          </p:cNvPr>
          <p:cNvSpPr/>
          <p:nvPr/>
        </p:nvSpPr>
        <p:spPr>
          <a:xfrm>
            <a:off x="7323544" y="2918095"/>
            <a:ext cx="4281882" cy="1038940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: 2 = 3</a:t>
            </a:r>
          </a:p>
        </p:txBody>
      </p:sp>
      <p:pic>
        <p:nvPicPr>
          <p:cNvPr id="42" name="khe5a">
            <a:extLst>
              <a:ext uri="{FF2B5EF4-FFF2-40B4-BE49-F238E27FC236}">
                <a16:creationId xmlns:a16="http://schemas.microsoft.com/office/drawing/2014/main" id="{5A5382DF-C321-49D3-8717-91DB07A9C5B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3" name="dapan">
            <a:extLst>
              <a:ext uri="{FF2B5EF4-FFF2-40B4-BE49-F238E27FC236}">
                <a16:creationId xmlns:a16="http://schemas.microsoft.com/office/drawing/2014/main" id="{4D04EBD1-EA75-4AF1-BE6D-38D799A097A7}"/>
              </a:ext>
            </a:extLst>
          </p:cNvPr>
          <p:cNvSpPr/>
          <p:nvPr/>
        </p:nvSpPr>
        <p:spPr>
          <a:xfrm>
            <a:off x="10989266" y="5609373"/>
            <a:ext cx="802827" cy="802827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4" name="khe5b">
            <a:extLst>
              <a:ext uri="{FF2B5EF4-FFF2-40B4-BE49-F238E27FC236}">
                <a16:creationId xmlns:a16="http://schemas.microsoft.com/office/drawing/2014/main" id="{8B74216F-5BF5-49A4-96A2-D5B8CCD5B2E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5" y="2932318"/>
            <a:ext cx="528207" cy="841649"/>
          </a:xfrm>
          <a:prstGeom prst="rect">
            <a:avLst/>
          </a:prstGeom>
        </p:spPr>
      </p:pic>
      <p:sp>
        <p:nvSpPr>
          <p:cNvPr id="45" name="xoa">
            <a:extLst>
              <a:ext uri="{FF2B5EF4-FFF2-40B4-BE49-F238E27FC236}">
                <a16:creationId xmlns:a16="http://schemas.microsoft.com/office/drawing/2014/main" id="{66905240-CC47-4D5E-9A73-E14E28F335C5}"/>
              </a:ext>
            </a:extLst>
          </p:cNvPr>
          <p:cNvSpPr/>
          <p:nvPr/>
        </p:nvSpPr>
        <p:spPr>
          <a:xfrm flipV="1">
            <a:off x="10186439" y="5615324"/>
            <a:ext cx="802827" cy="802827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46" name="khe1a">
            <a:extLst>
              <a:ext uri="{FF2B5EF4-FFF2-40B4-BE49-F238E27FC236}">
                <a16:creationId xmlns:a16="http://schemas.microsoft.com/office/drawing/2014/main" id="{EAAE6097-6BA6-46C7-A197-728D9684143D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7" name="khe1b">
            <a:extLst>
              <a:ext uri="{FF2B5EF4-FFF2-40B4-BE49-F238E27FC236}">
                <a16:creationId xmlns:a16="http://schemas.microsoft.com/office/drawing/2014/main" id="{D96542A9-0DE0-45EE-B94F-B9C613BC805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3" y="1061908"/>
            <a:ext cx="549275" cy="850900"/>
          </a:xfrm>
          <a:prstGeom prst="rect">
            <a:avLst/>
          </a:prstGeom>
        </p:spPr>
      </p:pic>
      <p:pic>
        <p:nvPicPr>
          <p:cNvPr id="48" name="khe2a">
            <a:extLst>
              <a:ext uri="{FF2B5EF4-FFF2-40B4-BE49-F238E27FC236}">
                <a16:creationId xmlns:a16="http://schemas.microsoft.com/office/drawing/2014/main" id="{55F9BFBF-AE14-478F-8EB8-E0F5FD1AAF6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49" name="khe2b">
            <a:extLst>
              <a:ext uri="{FF2B5EF4-FFF2-40B4-BE49-F238E27FC236}">
                <a16:creationId xmlns:a16="http://schemas.microsoft.com/office/drawing/2014/main" id="{54B6C1CF-4685-44DF-AA06-1556721A104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4" y="928710"/>
            <a:ext cx="534012" cy="850900"/>
          </a:xfrm>
          <a:prstGeom prst="rect">
            <a:avLst/>
          </a:prstGeom>
        </p:spPr>
      </p:pic>
      <p:pic>
        <p:nvPicPr>
          <p:cNvPr id="50" name="khe4a">
            <a:extLst>
              <a:ext uri="{FF2B5EF4-FFF2-40B4-BE49-F238E27FC236}">
                <a16:creationId xmlns:a16="http://schemas.microsoft.com/office/drawing/2014/main" id="{086C757E-618E-4D72-9515-F8513E08939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1" name="khe4b">
            <a:extLst>
              <a:ext uri="{FF2B5EF4-FFF2-40B4-BE49-F238E27FC236}">
                <a16:creationId xmlns:a16="http://schemas.microsoft.com/office/drawing/2014/main" id="{AC010D71-1BC2-40E7-89CD-839B14FF45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77" y="793421"/>
            <a:ext cx="528207" cy="847453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9C5CF1F3-17CD-4699-875D-79208DC9B94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5" y="3652838"/>
            <a:ext cx="485341" cy="137732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F0098C2-C02B-4799-931A-1DB261E77D78}"/>
              </a:ext>
            </a:extLst>
          </p:cNvPr>
          <p:cNvGrpSpPr/>
          <p:nvPr/>
        </p:nvGrpSpPr>
        <p:grpSpPr>
          <a:xfrm>
            <a:off x="1975644" y="2810661"/>
            <a:ext cx="1736337" cy="1268389"/>
            <a:chOff x="1975644" y="2810661"/>
            <a:chExt cx="1736337" cy="126838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33EC4D77-5358-4F85-8894-2FF3EBDE6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C1451BFA-0126-4E02-86C2-578455146A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26" name="2a">
            <a:extLst>
              <a:ext uri="{FF2B5EF4-FFF2-40B4-BE49-F238E27FC236}">
                <a16:creationId xmlns:a16="http://schemas.microsoft.com/office/drawing/2014/main" id="{7D5198BD-343A-4D29-8DBC-5CB930E45C83}"/>
              </a:ext>
            </a:extLst>
          </p:cNvPr>
          <p:cNvSpPr/>
          <p:nvPr/>
        </p:nvSpPr>
        <p:spPr>
          <a:xfrm>
            <a:off x="6754720" y="252440"/>
            <a:ext cx="5289452" cy="247032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9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0" name="3a">
            <a:extLst>
              <a:ext uri="{FF2B5EF4-FFF2-40B4-BE49-F238E27FC236}">
                <a16:creationId xmlns:a16="http://schemas.microsoft.com/office/drawing/2014/main" id="{63C25264-AB3E-4020-A51B-29B30BB84D78}"/>
              </a:ext>
            </a:extLst>
          </p:cNvPr>
          <p:cNvSpPr/>
          <p:nvPr/>
        </p:nvSpPr>
        <p:spPr>
          <a:xfrm>
            <a:off x="6606886" y="320788"/>
            <a:ext cx="5465292" cy="2138528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 : 5 = 6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 </a:t>
            </a:r>
            <a:endParaRPr lang="en-US" sz="28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6" name="4a">
            <a:extLst>
              <a:ext uri="{FF2B5EF4-FFF2-40B4-BE49-F238E27FC236}">
                <a16:creationId xmlns:a16="http://schemas.microsoft.com/office/drawing/2014/main" id="{DB3D2B51-A883-4C2C-AA66-2BDF924FB952}"/>
              </a:ext>
            </a:extLst>
          </p:cNvPr>
          <p:cNvSpPr/>
          <p:nvPr/>
        </p:nvSpPr>
        <p:spPr>
          <a:xfrm>
            <a:off x="6603380" y="212331"/>
            <a:ext cx="5289452" cy="2376557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32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7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  <a:p>
            <a:pPr lvl="0" algn="ctr">
              <a:lnSpc>
                <a:spcPct val="150000"/>
              </a:lnSpc>
              <a:defRPr/>
            </a:pP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0" name="5a">
            <a:extLst>
              <a:ext uri="{FF2B5EF4-FFF2-40B4-BE49-F238E27FC236}">
                <a16:creationId xmlns:a16="http://schemas.microsoft.com/office/drawing/2014/main" id="{AB64706E-6A8A-47A5-8F94-290592A71D15}"/>
              </a:ext>
            </a:extLst>
          </p:cNvPr>
          <p:cNvSpPr/>
          <p:nvPr/>
        </p:nvSpPr>
        <p:spPr>
          <a:xfrm>
            <a:off x="6751214" y="34076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biết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bị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6,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chia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2,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kern="1200" dirty="0" err="1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kern="1200" dirty="0">
                <a:solidFill>
                  <a:prstClr val="white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24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"/>
                            </p:stCondLst>
                            <p:childTnLst>
                              <p:par>
                                <p:cTn id="8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25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595 0.0169 0.02343 0.00834 0.07565 0.04769 C 0.0983 0.0882 0.09205 0.10695 0.0957 0.17153 C 0.09687 0.21111 0.03854 0.31505 -0.00651 0.32686 " pathEditMode="relative" rAng="0" ptsTypes="AAAA">
                                      <p:cBhvr>
                                        <p:cTn id="129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16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1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3" dur="3000" fill="hold"/>
                                        <p:tgtEl>
                                          <p:spTgt spid="4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8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0"/>
                            </p:stCondLst>
                            <p:childTnLst>
                              <p:par>
                                <p:cTn id="15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50"/>
                            </p:stCondLst>
                            <p:childTnLst>
                              <p:par>
                                <p:cTn id="1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"/>
                            </p:stCondLst>
                            <p:childTnLst>
                              <p:par>
                                <p:cTn id="1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000"/>
                            </p:stCondLst>
                            <p:childTnLst>
                              <p:par>
                                <p:cTn id="1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8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0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3000" fill="hold"/>
                                        <p:tgtEl>
                                          <p:spTgt spid="3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7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0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250"/>
                            </p:stCondLst>
                            <p:childTnLst>
                              <p:par>
                                <p:cTn id="2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250"/>
                            </p:stCondLst>
                            <p:childTnLst>
                              <p:par>
                                <p:cTn id="2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3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8" fill="hold">
                      <p:stCondLst>
                        <p:cond delay="0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500"/>
                            </p:stCondLst>
                            <p:childTnLst>
                              <p:par>
                                <p:cTn id="2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000"/>
                            </p:stCondLst>
                            <p:childTnLst>
                              <p:par>
                                <p:cTn id="2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7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69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1" dur="3000" fill="hold"/>
                                        <p:tgtEl>
                                          <p:spTgt spid="5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6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50"/>
                            </p:stCondLst>
                            <p:childTnLst>
                              <p:par>
                                <p:cTn id="29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2" fill="hold">
                            <p:stCondLst>
                              <p:cond delay="1250"/>
                            </p:stCondLst>
                            <p:childTnLst>
                              <p:par>
                                <p:cTn id="3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0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7" fill="hold">
                      <p:stCondLst>
                        <p:cond delay="0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500"/>
                            </p:stCondLst>
                            <p:childTnLst>
                              <p:par>
                                <p:cTn id="3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1000"/>
                            </p:stCondLst>
                            <p:childTnLst>
                              <p:par>
                                <p:cTn id="3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1" fill="hold">
                      <p:stCondLst>
                        <p:cond delay="0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3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3" fill="hold">
                      <p:stCondLst>
                        <p:cond delay="0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6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0" dur="3000" fill="hold"/>
                                        <p:tgtEl>
                                          <p:spTgt spid="44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5" dur="487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6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1" grpId="0" animBg="1"/>
      <p:bldP spid="31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26" grpId="0" animBg="1"/>
      <p:bldP spid="26" grpId="1" animBg="1"/>
      <p:bldP spid="30" grpId="0" animBg="1"/>
      <p:bldP spid="30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22298" y="3710835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273300" y="3652111"/>
            <a:ext cx="73784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7686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Hẹn gặp lại các em </a:t>
            </a:r>
            <a:b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</a:br>
            <a:r>
              <a:rPr lang="en-US" sz="60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ở tiết học sau.</a:t>
            </a:r>
            <a:endParaRPr sz="6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8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77F178E0-A1E1-4E12-81C5-0D696EE63B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82602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74930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 x 6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x 6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751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B089B32-6416-4C74-A678-B81EDAEC1D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5B06A3-043E-4AE4-8166-E4A0E4CE756D}"/>
              </a:ext>
            </a:extLst>
          </p:cNvPr>
          <p:cNvSpPr txBox="1"/>
          <p:nvPr/>
        </p:nvSpPr>
        <p:spPr>
          <a:xfrm>
            <a:off x="2245213" y="859298"/>
            <a:ext cx="1589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" name="Rounded Rectangle 53">
            <a:extLst>
              <a:ext uri="{FF2B5EF4-FFF2-40B4-BE49-F238E27FC236}">
                <a16:creationId xmlns:a16="http://schemas.microsoft.com/office/drawing/2014/main" id="{76C99083-7CD4-4C4E-894B-9094895EEEFE}"/>
              </a:ext>
            </a:extLst>
          </p:cNvPr>
          <p:cNvSpPr/>
          <p:nvPr/>
        </p:nvSpPr>
        <p:spPr>
          <a:xfrm>
            <a:off x="1890274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Down Arrow 54">
            <a:extLst>
              <a:ext uri="{FF2B5EF4-FFF2-40B4-BE49-F238E27FC236}">
                <a16:creationId xmlns:a16="http://schemas.microsoft.com/office/drawing/2014/main" id="{A7F07353-8CAC-49A8-8384-5E3617107C14}"/>
              </a:ext>
            </a:extLst>
          </p:cNvPr>
          <p:cNvSpPr/>
          <p:nvPr/>
        </p:nvSpPr>
        <p:spPr>
          <a:xfrm flipV="1">
            <a:off x="2776822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55">
            <a:extLst>
              <a:ext uri="{FF2B5EF4-FFF2-40B4-BE49-F238E27FC236}">
                <a16:creationId xmlns:a16="http://schemas.microsoft.com/office/drawing/2014/main" id="{B2A80E03-1537-4D17-9B35-25E22F121792}"/>
              </a:ext>
            </a:extLst>
          </p:cNvPr>
          <p:cNvSpPr/>
          <p:nvPr/>
        </p:nvSpPr>
        <p:spPr>
          <a:xfrm>
            <a:off x="4577203" y="2549754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Thừa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số</a:t>
            </a:r>
            <a:endParaRPr lang="en-US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Down Arrow 56">
            <a:extLst>
              <a:ext uri="{FF2B5EF4-FFF2-40B4-BE49-F238E27FC236}">
                <a16:creationId xmlns:a16="http://schemas.microsoft.com/office/drawing/2014/main" id="{0E62B4F5-B317-4022-8D42-7983C33A580B}"/>
              </a:ext>
            </a:extLst>
          </p:cNvPr>
          <p:cNvSpPr/>
          <p:nvPr/>
        </p:nvSpPr>
        <p:spPr>
          <a:xfrm flipV="1">
            <a:off x="5463751" y="1787258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57">
            <a:extLst>
              <a:ext uri="{FF2B5EF4-FFF2-40B4-BE49-F238E27FC236}">
                <a16:creationId xmlns:a16="http://schemas.microsoft.com/office/drawing/2014/main" id="{FD2B4DC4-E008-432E-8B4C-BD597C8C0DE7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UTM Avo" panose="02040603050506020204" pitchFamily="18" charset="0"/>
              </a:rPr>
              <a:t>Tích</a:t>
            </a:r>
            <a:r>
              <a:rPr lang="en-US" sz="32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</a:p>
        </p:txBody>
      </p:sp>
      <p:sp>
        <p:nvSpPr>
          <p:cNvPr id="8" name="Down Arrow 58">
            <a:extLst>
              <a:ext uri="{FF2B5EF4-FFF2-40B4-BE49-F238E27FC236}">
                <a16:creationId xmlns:a16="http://schemas.microsoft.com/office/drawing/2014/main" id="{D39CBB0E-1837-4A9E-AF86-2799A904C7B8}"/>
              </a:ext>
            </a:extLst>
          </p:cNvPr>
          <p:cNvSpPr/>
          <p:nvPr/>
        </p:nvSpPr>
        <p:spPr>
          <a:xfrm flipV="1">
            <a:off x="8075027" y="1816772"/>
            <a:ext cx="369421" cy="6471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DAC2D8-42F8-4E7C-9A74-5C8AA08E1649}"/>
              </a:ext>
            </a:extLst>
          </p:cNvPr>
          <p:cNvSpPr txBox="1"/>
          <p:nvPr/>
        </p:nvSpPr>
        <p:spPr>
          <a:xfrm>
            <a:off x="7450474" y="859298"/>
            <a:ext cx="17034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6FDEBD-6236-430D-8472-EE1C352BC432}"/>
              </a:ext>
            </a:extLst>
          </p:cNvPr>
          <p:cNvSpPr txBox="1"/>
          <p:nvPr/>
        </p:nvSpPr>
        <p:spPr>
          <a:xfrm>
            <a:off x="6350998" y="859298"/>
            <a:ext cx="10994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=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6393C9-88FE-497D-8757-B6132757F753}"/>
              </a:ext>
            </a:extLst>
          </p:cNvPr>
          <p:cNvSpPr txBox="1"/>
          <p:nvPr/>
        </p:nvSpPr>
        <p:spPr>
          <a:xfrm>
            <a:off x="4937085" y="859298"/>
            <a:ext cx="13455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7E2F5D-9AA9-4196-81B2-434E319088F7}"/>
              </a:ext>
            </a:extLst>
          </p:cNvPr>
          <p:cNvSpPr txBox="1"/>
          <p:nvPr/>
        </p:nvSpPr>
        <p:spPr>
          <a:xfrm>
            <a:off x="4159514" y="859298"/>
            <a:ext cx="6431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UTM Avo" panose="02040603050506020204" pitchFamily="18" charset="0"/>
              </a:rPr>
              <a:t>x</a:t>
            </a:r>
          </a:p>
        </p:txBody>
      </p:sp>
      <p:sp>
        <p:nvSpPr>
          <p:cNvPr id="13" name="Rounded Rectangle 79">
            <a:extLst>
              <a:ext uri="{FF2B5EF4-FFF2-40B4-BE49-F238E27FC236}">
                <a16:creationId xmlns:a16="http://schemas.microsoft.com/office/drawing/2014/main" id="{AB25EED8-33AE-4269-B41F-ECFAEF5A7E55}"/>
              </a:ext>
            </a:extLst>
          </p:cNvPr>
          <p:cNvSpPr/>
          <p:nvPr/>
        </p:nvSpPr>
        <p:spPr>
          <a:xfrm>
            <a:off x="1902489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Rounded Rectangle 80">
            <a:extLst>
              <a:ext uri="{FF2B5EF4-FFF2-40B4-BE49-F238E27FC236}">
                <a16:creationId xmlns:a16="http://schemas.microsoft.com/office/drawing/2014/main" id="{296FDE8C-1D2E-4E54-8FDE-A3C883C55760}"/>
              </a:ext>
            </a:extLst>
          </p:cNvPr>
          <p:cNvSpPr/>
          <p:nvPr/>
        </p:nvSpPr>
        <p:spPr>
          <a:xfrm>
            <a:off x="4594817" y="2556737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5" name="Rounded Rectangle 81">
            <a:extLst>
              <a:ext uri="{FF2B5EF4-FFF2-40B4-BE49-F238E27FC236}">
                <a16:creationId xmlns:a16="http://schemas.microsoft.com/office/drawing/2014/main" id="{FF92022F-A9C9-4616-80FC-988238FB204A}"/>
              </a:ext>
            </a:extLst>
          </p:cNvPr>
          <p:cNvSpPr/>
          <p:nvPr/>
        </p:nvSpPr>
        <p:spPr>
          <a:xfrm>
            <a:off x="7287145" y="2573316"/>
            <a:ext cx="2222310" cy="5779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Rounded Rectangle 53">
            <a:extLst>
              <a:ext uri="{FF2B5EF4-FFF2-40B4-BE49-F238E27FC236}">
                <a16:creationId xmlns:a16="http://schemas.microsoft.com/office/drawing/2014/main" id="{90C43917-8A36-469D-B72A-D016419098D1}"/>
              </a:ext>
            </a:extLst>
          </p:cNvPr>
          <p:cNvSpPr/>
          <p:nvPr/>
        </p:nvSpPr>
        <p:spPr>
          <a:xfrm>
            <a:off x="2224335" y="3388138"/>
            <a:ext cx="7217673" cy="875781"/>
          </a:xfrm>
          <a:prstGeom prst="roundRect">
            <a:avLst/>
          </a:prstGeom>
          <a:noFill/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Rounded Rectangle 53">
            <a:extLst>
              <a:ext uri="{FF2B5EF4-FFF2-40B4-BE49-F238E27FC236}">
                <a16:creationId xmlns:a16="http://schemas.microsoft.com/office/drawing/2014/main" id="{4E85440A-113F-44C5-A9D9-E3585253A275}"/>
              </a:ext>
            </a:extLst>
          </p:cNvPr>
          <p:cNvSpPr/>
          <p:nvPr/>
        </p:nvSpPr>
        <p:spPr>
          <a:xfrm>
            <a:off x="2758002" y="4524383"/>
            <a:ext cx="5992806" cy="875781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x 3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được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40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784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63538" y="2145233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4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Toán</a:t>
            </a:r>
            <a:endParaRPr sz="54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400" b="1" dirty="0" smtClean="0">
                <a:solidFill>
                  <a:srgbClr val="FF0000"/>
                </a:solidFill>
                <a:latin typeface="UTM Avo" panose="02040603050506020204" pitchFamily="18" charset="0"/>
              </a:rPr>
              <a:t>Số </a:t>
            </a:r>
            <a:r>
              <a:rPr lang="en-US" sz="5400" b="1" dirty="0">
                <a:solidFill>
                  <a:srgbClr val="FF0000"/>
                </a:solidFill>
                <a:latin typeface="UTM Avo" panose="02040603050506020204" pitchFamily="18" charset="0"/>
              </a:rPr>
              <a:t>bị chia – Số chia – Thương</a:t>
            </a:r>
            <a:endParaRPr sz="5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2" name="Hexagon 1">
            <a:extLst>
              <a:ext uri="{FF2B5EF4-FFF2-40B4-BE49-F238E27FC236}">
                <a16:creationId xmlns:a16="http://schemas.microsoft.com/office/drawing/2014/main" id="{6578008B-36C4-4F3E-B44B-3A3BA26950E8}"/>
              </a:ext>
            </a:extLst>
          </p:cNvPr>
          <p:cNvSpPr/>
          <p:nvPr/>
        </p:nvSpPr>
        <p:spPr>
          <a:xfrm>
            <a:off x="931799" y="366377"/>
            <a:ext cx="10667751" cy="702282"/>
          </a:xfrm>
          <a:prstGeom prst="hexagon">
            <a:avLst/>
          </a:prstGeom>
          <a:solidFill>
            <a:srgbClr val="7030A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tabLst>
                <a:tab pos="8912225" algn="l"/>
              </a:tabLst>
            </a:pP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Nêu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phép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chia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phù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hợp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với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tình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huống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trong</a:t>
            </a:r>
            <a:r>
              <a:rPr lang="en-US" altLang="zh-CN" sz="2400" b="1" kern="0" dirty="0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 </a:t>
            </a:r>
            <a:r>
              <a:rPr lang="en-US" altLang="zh-CN" sz="2400" b="1" kern="0" dirty="0" err="1">
                <a:solidFill>
                  <a:schemeClr val="bg1"/>
                </a:solidFill>
                <a:latin typeface="UTM Avo" panose="02040603050506020204" pitchFamily="18" charset="0"/>
                <a:ea typeface="华康方圆体W7(P)" pitchFamily="82" charset="-122"/>
                <a:cs typeface="Arial" panose="020B0604020202020204" pitchFamily="34" charset="0"/>
              </a:rPr>
              <a:t>tranh</a:t>
            </a:r>
            <a:endParaRPr lang="zh-CN" altLang="en-US" sz="2400" b="1" kern="0" dirty="0">
              <a:solidFill>
                <a:schemeClr val="bg1"/>
              </a:solidFill>
              <a:latin typeface="UTM Avo" panose="02040603050506020204" pitchFamily="18" charset="0"/>
              <a:ea typeface="华康方圆体W7(P)" pitchFamily="82" charset="-122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B7DD3DD-53E1-4176-94DC-127DA26F5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" b="413"/>
          <a:stretch/>
        </p:blipFill>
        <p:spPr>
          <a:xfrm>
            <a:off x="2747043" y="1318146"/>
            <a:ext cx="5770628" cy="3224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323462" y="4821565"/>
            <a:ext cx="614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644341" y="4820846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bị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9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528956" y="443974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4759367" y="4819478"/>
            <a:ext cx="1745981" cy="539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Số</a:t>
            </a:r>
            <a:r>
              <a:rPr lang="en-US" sz="2400" dirty="0">
                <a:solidFill>
                  <a:srgbClr val="0070C0"/>
                </a:solidFill>
                <a:latin typeface="UTM Avo" panose="02040603050506020204" pitchFamily="18" charset="0"/>
              </a:rPr>
              <a:t> chia</a:t>
            </a:r>
          </a:p>
        </p:txBody>
      </p:sp>
      <p:sp>
        <p:nvSpPr>
          <p:cNvPr id="11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5415512" y="4430622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6700986" y="4806948"/>
            <a:ext cx="1745981" cy="5993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UTM Avo" panose="02040603050506020204" pitchFamily="18" charset="0"/>
              </a:rPr>
              <a:t>Thương</a:t>
            </a:r>
            <a:endParaRPr lang="en-US" sz="2400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7157847" y="4427216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UTM Avo" panose="02040603050506020204" pitchFamily="18" charset="0"/>
            </a:endParaRPr>
          </a:p>
        </p:txBody>
      </p:sp>
      <p:sp>
        <p:nvSpPr>
          <p:cNvPr id="14" name="Rounded Rectangle 53">
            <a:extLst>
              <a:ext uri="{FF2B5EF4-FFF2-40B4-BE49-F238E27FC236}">
                <a16:creationId xmlns:a16="http://schemas.microsoft.com/office/drawing/2014/main" id="{023D8197-A561-4BF7-93B6-81700D75C146}"/>
              </a:ext>
            </a:extLst>
          </p:cNvPr>
          <p:cNvSpPr/>
          <p:nvPr/>
        </p:nvSpPr>
        <p:spPr>
          <a:xfrm>
            <a:off x="2318496" y="5543350"/>
            <a:ext cx="7842677" cy="702282"/>
          </a:xfrm>
          <a:prstGeom prst="roundRect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Chú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ý: 15 : 5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cũng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gọi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thương</a:t>
            </a:r>
            <a:r>
              <a:rPr lang="en-US" sz="2800" b="1" i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0603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81481E-6 L -0.00261 -0.1284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-643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-0.00091 -0.1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6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7" grpId="0"/>
      <p:bldP spid="7" grpId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1756DB-3422-4115-B394-8AA3E0E375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0"/>
            <a:ext cx="12192000" cy="6388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431457" y="890118"/>
            <a:ext cx="61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15         :           5          =       3</a:t>
            </a:r>
          </a:p>
        </p:txBody>
      </p:sp>
      <p:sp>
        <p:nvSpPr>
          <p:cNvPr id="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727474" y="2132153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</a:t>
            </a:r>
          </a:p>
        </p:txBody>
      </p:sp>
      <p:sp>
        <p:nvSpPr>
          <p:cNvPr id="10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5286171" y="4139699"/>
            <a:ext cx="1745981" cy="539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</a:t>
            </a:r>
          </a:p>
        </p:txBody>
      </p:sp>
      <p:sp>
        <p:nvSpPr>
          <p:cNvPr id="12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7629245" y="2160729"/>
            <a:ext cx="1745981" cy="5993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Down Arrow 58">
            <a:extLst>
              <a:ext uri="{FF2B5EF4-FFF2-40B4-BE49-F238E27FC236}">
                <a16:creationId xmlns:a16="http://schemas.microsoft.com/office/drawing/2014/main" id="{23D571D2-9D8B-43C8-AD15-FC2377AFC5F6}"/>
              </a:ext>
            </a:extLst>
          </p:cNvPr>
          <p:cNvSpPr/>
          <p:nvPr/>
        </p:nvSpPr>
        <p:spPr>
          <a:xfrm flipV="1">
            <a:off x="8404767" y="1628595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5" name="Down Arrow 54">
            <a:extLst>
              <a:ext uri="{FF2B5EF4-FFF2-40B4-BE49-F238E27FC236}">
                <a16:creationId xmlns:a16="http://schemas.microsoft.com/office/drawing/2014/main" id="{17D9802D-5E11-4C64-B95F-0D03F22029F7}"/>
              </a:ext>
            </a:extLst>
          </p:cNvPr>
          <p:cNvSpPr/>
          <p:nvPr/>
        </p:nvSpPr>
        <p:spPr>
          <a:xfrm flipV="1">
            <a:off x="3683447" y="1658467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6" name="Rounded Rectangle 55">
            <a:extLst>
              <a:ext uri="{FF2B5EF4-FFF2-40B4-BE49-F238E27FC236}">
                <a16:creationId xmlns:a16="http://schemas.microsoft.com/office/drawing/2014/main" id="{24791B12-7447-4383-8EAF-6EF3E8E74745}"/>
              </a:ext>
            </a:extLst>
          </p:cNvPr>
          <p:cNvSpPr/>
          <p:nvPr/>
        </p:nvSpPr>
        <p:spPr>
          <a:xfrm>
            <a:off x="5343351" y="2176745"/>
            <a:ext cx="1745981" cy="53964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</a:t>
            </a:r>
          </a:p>
        </p:txBody>
      </p:sp>
      <p:sp>
        <p:nvSpPr>
          <p:cNvPr id="17" name="Down Arrow 56">
            <a:extLst>
              <a:ext uri="{FF2B5EF4-FFF2-40B4-BE49-F238E27FC236}">
                <a16:creationId xmlns:a16="http://schemas.microsoft.com/office/drawing/2014/main" id="{BF02C213-DBC0-4FCE-B62D-E5225C8AD9B0}"/>
              </a:ext>
            </a:extLst>
          </p:cNvPr>
          <p:cNvSpPr/>
          <p:nvPr/>
        </p:nvSpPr>
        <p:spPr>
          <a:xfrm flipV="1">
            <a:off x="6110334" y="1607778"/>
            <a:ext cx="191724" cy="3797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ounded Rectangle 53">
            <a:extLst>
              <a:ext uri="{FF2B5EF4-FFF2-40B4-BE49-F238E27FC236}">
                <a16:creationId xmlns:a16="http://schemas.microsoft.com/office/drawing/2014/main" id="{5B2DFF5C-C0EF-4DD0-8F6F-0B5851022225}"/>
              </a:ext>
            </a:extLst>
          </p:cNvPr>
          <p:cNvSpPr/>
          <p:nvPr/>
        </p:nvSpPr>
        <p:spPr>
          <a:xfrm>
            <a:off x="2741327" y="4127214"/>
            <a:ext cx="2016374" cy="55213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chia</a:t>
            </a:r>
          </a:p>
        </p:txBody>
      </p:sp>
      <p:sp>
        <p:nvSpPr>
          <p:cNvPr id="19" name="Rounded Rectangle 57">
            <a:extLst>
              <a:ext uri="{FF2B5EF4-FFF2-40B4-BE49-F238E27FC236}">
                <a16:creationId xmlns:a16="http://schemas.microsoft.com/office/drawing/2014/main" id="{55D5BBFB-DE30-4601-9930-68D77E831B4D}"/>
              </a:ext>
            </a:extLst>
          </p:cNvPr>
          <p:cNvSpPr/>
          <p:nvPr/>
        </p:nvSpPr>
        <p:spPr>
          <a:xfrm>
            <a:off x="7684663" y="4100370"/>
            <a:ext cx="1745981" cy="59939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Thương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F24E17-42D7-4128-930B-6CF5AC428E49}"/>
              </a:ext>
            </a:extLst>
          </p:cNvPr>
          <p:cNvSpPr txBox="1"/>
          <p:nvPr/>
        </p:nvSpPr>
        <p:spPr>
          <a:xfrm>
            <a:off x="3454663" y="4077921"/>
            <a:ext cx="6147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         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:           </a:t>
            </a:r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       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=       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39636" y="3737877"/>
            <a:ext cx="8562109" cy="1332889"/>
          </a:xfrm>
          <a:prstGeom prst="roundRect">
            <a:avLst/>
          </a:prstGeom>
          <a:noFill/>
          <a:ln w="57150">
            <a:solidFill>
              <a:srgbClr val="CC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782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8" grpId="0" animBg="1"/>
      <p:bldP spid="19" grpId="0" animBg="1"/>
      <p:bldP spid="20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DB7343B-3EB7-4B2D-8FF2-E842D45124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52"/>
          <a:stretch/>
        </p:blipFill>
        <p:spPr>
          <a:xfrm>
            <a:off x="0" y="-11142"/>
            <a:ext cx="12192000" cy="63881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092AE8A9-B4B3-4FBA-8618-E78576B4C477}"/>
              </a:ext>
            </a:extLst>
          </p:cNvPr>
          <p:cNvSpPr txBox="1"/>
          <p:nvPr/>
        </p:nvSpPr>
        <p:spPr>
          <a:xfrm>
            <a:off x="2919756" y="1189535"/>
            <a:ext cx="48700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14    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</a:rPr>
              <a:t> :       2      =    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7D0C3-A8F3-4FE2-A74C-4C6C3D40CB75}"/>
              </a:ext>
            </a:extLst>
          </p:cNvPr>
          <p:cNvSpPr txBox="1"/>
          <p:nvPr/>
        </p:nvSpPr>
        <p:spPr>
          <a:xfrm>
            <a:off x="2213514" y="2952561"/>
            <a:ext cx="227062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bị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DEBA715-874F-458F-946D-D83BF82A9AB9}"/>
              </a:ext>
            </a:extLst>
          </p:cNvPr>
          <p:cNvCxnSpPr>
            <a:cxnSpLocks/>
          </p:cNvCxnSpPr>
          <p:nvPr/>
        </p:nvCxnSpPr>
        <p:spPr>
          <a:xfrm>
            <a:off x="3348827" y="2112865"/>
            <a:ext cx="0" cy="481628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2BA9F5A-8645-4547-902D-6ADA14752D9B}"/>
              </a:ext>
            </a:extLst>
          </p:cNvPr>
          <p:cNvCxnSpPr>
            <a:cxnSpLocks/>
          </p:cNvCxnSpPr>
          <p:nvPr/>
        </p:nvCxnSpPr>
        <p:spPr>
          <a:xfrm>
            <a:off x="5274535" y="2056399"/>
            <a:ext cx="0" cy="444130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131539E5-586E-4E7B-99FA-52E1BDE001CB}"/>
              </a:ext>
            </a:extLst>
          </p:cNvPr>
          <p:cNvCxnSpPr>
            <a:cxnSpLocks/>
          </p:cNvCxnSpPr>
          <p:nvPr/>
        </p:nvCxnSpPr>
        <p:spPr>
          <a:xfrm>
            <a:off x="7599023" y="2035711"/>
            <a:ext cx="0" cy="485506"/>
          </a:xfrm>
          <a:prstGeom prst="straightConnector1">
            <a:avLst/>
          </a:prstGeom>
          <a:noFill/>
          <a:ln w="76200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681B5CA-E17B-4AAE-BC4E-A861DA882653}"/>
              </a:ext>
            </a:extLst>
          </p:cNvPr>
          <p:cNvSpPr txBox="1"/>
          <p:nvPr/>
        </p:nvSpPr>
        <p:spPr>
          <a:xfrm>
            <a:off x="2458096" y="4326762"/>
            <a:ext cx="5793323" cy="523220"/>
          </a:xfrm>
          <a:prstGeom prst="rect">
            <a:avLst/>
          </a:prstGeom>
          <a:solidFill>
            <a:srgbClr val="FFFF00"/>
          </a:solidFill>
          <a:ln>
            <a:solidFill>
              <a:srgbClr val="F17475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Chú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ý: 14 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: 2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cũng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gọi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UTM Avo" panose="02040603050506020204" pitchFamily="18" charset="0"/>
              </a:rPr>
              <a:t>thương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 charset="0"/>
              </a:rPr>
              <a:t>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2F5D90-8397-4C50-A669-030E272932DD}"/>
              </a:ext>
            </a:extLst>
          </p:cNvPr>
          <p:cNvSpPr txBox="1"/>
          <p:nvPr/>
        </p:nvSpPr>
        <p:spPr>
          <a:xfrm>
            <a:off x="6841076" y="2921298"/>
            <a:ext cx="1988885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Thương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7C938-C90E-4982-88A4-A9D89B6CFBA2}"/>
              </a:ext>
            </a:extLst>
          </p:cNvPr>
          <p:cNvSpPr txBox="1"/>
          <p:nvPr/>
        </p:nvSpPr>
        <p:spPr>
          <a:xfrm>
            <a:off x="4816814" y="2952561"/>
            <a:ext cx="1719376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</a:rPr>
              <a:t>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8206CB-EF26-4DDA-A949-D28C4A599CDB}"/>
              </a:ext>
            </a:extLst>
          </p:cNvPr>
          <p:cNvSpPr txBox="1"/>
          <p:nvPr/>
        </p:nvSpPr>
        <p:spPr>
          <a:xfrm>
            <a:off x="6733906" y="1189535"/>
            <a:ext cx="1703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8677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9" grpId="0" animBg="1"/>
      <p:bldP spid="40" grpId="0" animBg="1"/>
      <p:bldP spid="11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697</Words>
  <Application>Microsoft Office PowerPoint</Application>
  <PresentationFormat>Widescreen</PresentationFormat>
  <Paragraphs>127</Paragraphs>
  <Slides>23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Microsoft YaHei</vt:lpstr>
      <vt:lpstr>Microsoft YaHei</vt:lpstr>
      <vt:lpstr>Arial</vt:lpstr>
      <vt:lpstr>Calibri</vt:lpstr>
      <vt:lpstr>Calibri Light</vt:lpstr>
      <vt:lpstr>Cambria Math</vt:lpstr>
      <vt:lpstr>等线</vt:lpstr>
      <vt:lpstr>Times New Roman</vt:lpstr>
      <vt:lpstr>UTM Avo</vt:lpstr>
      <vt:lpstr>华康方圆体W7(P)</vt:lpstr>
      <vt:lpstr>Office Theme</vt:lpstr>
      <vt:lpstr>Chào mừng các em  đến với tiết học môn Toán</vt:lpstr>
      <vt:lpstr>PowerPoint Presentation</vt:lpstr>
      <vt:lpstr>PowerPoint Presentation</vt:lpstr>
      <vt:lpstr>PowerPoint Presentation</vt:lpstr>
      <vt:lpstr>Toán Số bị chia – Số chia – Thương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Hẹn gặp lại các em  ở tiết học sau.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HP</cp:lastModifiedBy>
  <cp:revision>140</cp:revision>
  <dcterms:created xsi:type="dcterms:W3CDTF">2021-07-12T03:44:38Z</dcterms:created>
  <dcterms:modified xsi:type="dcterms:W3CDTF">2022-02-15T02:00:38Z</dcterms:modified>
</cp:coreProperties>
</file>