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91" r:id="rId3"/>
    <p:sldId id="256" r:id="rId4"/>
    <p:sldId id="257" r:id="rId5"/>
    <p:sldId id="258" r:id="rId6"/>
    <p:sldId id="259" r:id="rId7"/>
    <p:sldId id="281" r:id="rId8"/>
    <p:sldId id="272" r:id="rId9"/>
    <p:sldId id="273" r:id="rId10"/>
    <p:sldId id="282" r:id="rId11"/>
    <p:sldId id="283" r:id="rId12"/>
    <p:sldId id="266" r:id="rId13"/>
    <p:sldId id="280" r:id="rId14"/>
    <p:sldId id="274" r:id="rId15"/>
    <p:sldId id="285" r:id="rId16"/>
    <p:sldId id="286" r:id="rId17"/>
    <p:sldId id="284" r:id="rId18"/>
    <p:sldId id="276" r:id="rId19"/>
    <p:sldId id="267" r:id="rId20"/>
    <p:sldId id="287" r:id="rId21"/>
    <p:sldId id="289" r:id="rId22"/>
    <p:sldId id="288" r:id="rId23"/>
  </p:sldIdLst>
  <p:sldSz cx="12192000" cy="6858000"/>
  <p:notesSz cx="6858000" cy="9144000"/>
  <p:embeddedFontLst>
    <p:embeddedFont>
      <p:font typeface="Rockwell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riffy" charset="0"/>
      <p:regular r:id="rId34"/>
    </p:embeddedFont>
    <p:embeddedFont>
      <p:font typeface=".VnArial" pitchFamily="34" charset="0"/>
      <p:regular r:id="rId35"/>
      <p:bold r:id="rId36"/>
      <p:italic r:id="rId37"/>
      <p:boldItalic r:id="rId38"/>
    </p:embeddedFont>
    <p:embeddedFont>
      <p:font typeface="Oswald" charset="0"/>
      <p:regular r:id="rId39"/>
      <p:bold r:id="rId40"/>
    </p:embeddedFont>
    <p:embeddedFont>
      <p:font typeface="Abril Fatface" charset="0"/>
      <p:regular r:id="rId41"/>
    </p:embeddedFont>
    <p:embeddedFont>
      <p:font typeface="Oswald Regular" charset="0"/>
      <p:regular r:id="rId42"/>
      <p:bold r:id="rId43"/>
    </p:embeddedFont>
    <p:embeddedFont>
      <p:font typeface="Rockwell Extra Bold" pitchFamily="18" charset="0"/>
      <p:bold r:id="rId44"/>
    </p:embeddedFont>
    <p:embeddedFont>
      <p:font typeface="Barlow Condensed" charset="0"/>
      <p:regular r:id="rId45"/>
      <p:bold r:id="rId46"/>
      <p:italic r:id="rId47"/>
      <p:boldItalic r:id="rId48"/>
    </p:embeddedFont>
    <p:embeddedFont>
      <p:font typeface="Broadway" pitchFamily="82" charset="0"/>
      <p:regular r:id="rId49"/>
    </p:embeddedFont>
    <p:embeddedFont>
      <p:font typeface="Open Sans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20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FA9E-B3DB-407A-8E15-B8888CF0BC1F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793A-1CBF-4EDE-B29C-B0C8A224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217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665600" y="0"/>
            <a:ext cx="514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1288400" y="53174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1288400" y="35751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1288400" y="18328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5963063" y="1843913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6041300" y="593375"/>
            <a:ext cx="558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5963063" y="35085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5963063" y="51731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881975"/>
            <a:ext cx="12192000" cy="3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601150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881882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5162615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7443347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9724079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601150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88188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516261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7443342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9724073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18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8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0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8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8030325" y="0"/>
            <a:ext cx="416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11613738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1092566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1133951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9797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49167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500675" y="64973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151264" y="1454400"/>
            <a:ext cx="61656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202171" y="4813250"/>
            <a:ext cx="61656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2251624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417" y="6488668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4"/>
          <p:cNvSpPr/>
          <p:nvPr/>
        </p:nvSpPr>
        <p:spPr>
          <a:xfrm>
            <a:off x="5199253" y="2269844"/>
            <a:ext cx="1221060" cy="1345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59430" y="947326"/>
            <a:ext cx="3470246" cy="4762097"/>
            <a:chOff x="7259430" y="947326"/>
            <a:chExt cx="3470246" cy="47620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430" y="947326"/>
              <a:ext cx="2185654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85902" y="3905147"/>
              <a:ext cx="184377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/>
                <a:t>xương</a:t>
              </a:r>
              <a:endParaRPr lang="en-US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6991" y="947326"/>
            <a:ext cx="3506721" cy="4762097"/>
            <a:chOff x="1126991" y="947326"/>
            <a:chExt cx="3506721" cy="47620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105" y="947326"/>
              <a:ext cx="2463607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26991" y="1885123"/>
              <a:ext cx="16225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/>
                <a:t>hệ</a:t>
              </a:r>
              <a:r>
                <a:rPr lang="en-US" sz="4400" dirty="0"/>
                <a:t> </a:t>
              </a:r>
              <a:r>
                <a:rPr lang="en-US" sz="4400" dirty="0" err="1"/>
                <a:t>cơ</a:t>
              </a:r>
              <a:endParaRPr lang="en-US" sz="44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3" y="1213476"/>
            <a:ext cx="858361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76" y="763852"/>
            <a:ext cx="1241681" cy="1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954" y="1572322"/>
            <a:ext cx="8412030" cy="3445725"/>
          </a:xfrm>
        </p:spPr>
        <p:txBody>
          <a:bodyPr/>
          <a:lstStyle/>
          <a:p>
            <a:pPr algn="ctr"/>
            <a:r>
              <a:rPr lang="en-US" b="1" dirty="0" err="1">
                <a:latin typeface="Rockwell" pitchFamily="18" charset="0"/>
              </a:rPr>
              <a:t>Chức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năng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của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cơ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quan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vận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động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40" y="613317"/>
            <a:ext cx="6178977" cy="563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867007" y="-103150"/>
            <a:ext cx="3836019" cy="4689088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448" y="2653106"/>
            <a:ext cx="47132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472" y="1226638"/>
            <a:ext cx="3022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cử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, </a:t>
            </a:r>
            <a:r>
              <a:rPr lang="en-US" sz="3200" dirty="0" err="1" smtClean="0"/>
              <a:t>xương</a:t>
            </a:r>
            <a:r>
              <a:rPr lang="en-US" sz="3200" dirty="0" smtClean="0"/>
              <a:t>,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09014" y="4092498"/>
            <a:ext cx="352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26893" y="2628433"/>
            <a:ext cx="4396621" cy="1474535"/>
            <a:chOff x="1126893" y="2628433"/>
            <a:chExt cx="4396621" cy="14745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4109052" y="2628433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1126893" y="3944218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2683539" y="3275095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914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8076686" y="167158"/>
            <a:ext cx="2798497" cy="5157974"/>
            <a:chOff x="8625436" y="1258061"/>
            <a:chExt cx="2388000" cy="4396500"/>
          </a:xfrm>
        </p:grpSpPr>
        <p:sp>
          <p:nvSpPr>
            <p:cNvPr id="663" name="Google Shape;663;p4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8537" y="1954408"/>
            <a:ext cx="2706543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Thảo</a:t>
            </a:r>
            <a:r>
              <a:rPr lang="en-US" sz="4000" dirty="0" smtClean="0"/>
              <a:t> </a:t>
            </a:r>
            <a:r>
              <a:rPr lang="en-US" sz="4000" dirty="0" err="1" smtClean="0"/>
              <a:t>luận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4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" y="874133"/>
            <a:ext cx="5331828" cy="4679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70"/>
            <a:ext cx="5711444" cy="53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932" y="118905"/>
            <a:ext cx="5120512" cy="9541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, </a:t>
            </a:r>
            <a:r>
              <a:rPr lang="en-US" sz="2800" dirty="0" err="1"/>
              <a:t>xương</a:t>
            </a:r>
            <a:r>
              <a:rPr lang="en-US" sz="2800" dirty="0"/>
              <a:t>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1298" y="5914597"/>
            <a:ext cx="5832087" cy="5847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Thảo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luận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nhóm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4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44955" y="64445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/>
              <a:t>3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14 </a:t>
            </a:r>
            <a:r>
              <a:rPr lang="en-US" sz="2400" dirty="0" smtClean="0"/>
              <a:t>VBT </a:t>
            </a:r>
            <a:r>
              <a:rPr lang="en-US" sz="2400" dirty="0" err="1" smtClean="0"/>
              <a:t>trang</a:t>
            </a:r>
            <a:r>
              <a:rPr lang="en-US" sz="2400" dirty="0" smtClean="0"/>
              <a:t> 43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1141593" y="527858"/>
            <a:ext cx="6222380" cy="1234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5621"/>
              </p:ext>
            </p:extLst>
          </p:nvPr>
        </p:nvGraphicFramePr>
        <p:xfrm>
          <a:off x="713675" y="2133039"/>
          <a:ext cx="7083110" cy="399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41555"/>
                <a:gridCol w="3541555"/>
              </a:tblGrid>
              <a:tr h="24301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Làm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việc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cả</a:t>
              </a:r>
              <a:r>
                <a:rPr lang="en-US" sz="4400" dirty="0" smtClean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ea typeface="+mn-ea"/>
                  <a:cs typeface="+mn-cs"/>
                </a:rPr>
                <a:t>lớp</a:t>
              </a:r>
              <a:endParaRPr lang="en-US" sz="44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 rot="16200000">
            <a:off x="-1642128" y="2463552"/>
            <a:ext cx="3902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</a:t>
            </a:r>
            <a:r>
              <a:rPr lang="en-US" sz="2000" dirty="0" err="1" smtClean="0"/>
              <a:t>âu</a:t>
            </a:r>
            <a:r>
              <a:rPr lang="en-US" sz="2000" dirty="0" smtClean="0"/>
              <a:t> </a:t>
            </a:r>
            <a:r>
              <a:rPr lang="en-US" sz="2000" dirty="0"/>
              <a:t>3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14 </a:t>
            </a:r>
            <a:r>
              <a:rPr lang="en-US" sz="2000" dirty="0" smtClean="0"/>
              <a:t>VBT </a:t>
            </a:r>
            <a:r>
              <a:rPr lang="en-US" sz="2000" dirty="0" err="1" smtClean="0"/>
              <a:t>trang</a:t>
            </a:r>
            <a:r>
              <a:rPr lang="en-US" sz="2000" dirty="0" smtClean="0"/>
              <a:t> 43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4029"/>
              </p:ext>
            </p:extLst>
          </p:nvPr>
        </p:nvGraphicFramePr>
        <p:xfrm>
          <a:off x="563142" y="942941"/>
          <a:ext cx="7370958" cy="5127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85479"/>
                <a:gridCol w="3685479"/>
              </a:tblGrid>
              <a:tr h="88073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547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nối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  <a:tr h="97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</a:t>
                      </a:r>
                    </a:p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  <a:tr h="18558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như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háng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gối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862253" y="1630147"/>
            <a:ext cx="4583151" cy="277458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</a:rPr>
              <a:t>Đáp</a:t>
            </a:r>
            <a:r>
              <a:rPr lang="en-US" sz="6000" dirty="0" smtClean="0">
                <a:solidFill>
                  <a:sysClr val="windowText" lastClr="000000"/>
                </a:solidFill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</a:rPr>
              <a:t>án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64" y="132965"/>
            <a:ext cx="3010831" cy="25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Delay 8"/>
          <p:cNvSpPr/>
          <p:nvPr/>
        </p:nvSpPr>
        <p:spPr>
          <a:xfrm>
            <a:off x="691375" y="234176"/>
            <a:ext cx="3523785" cy="2074127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</a:t>
            </a:r>
            <a:r>
              <a:rPr lang="en-US" sz="3200" dirty="0" smtClean="0"/>
              <a:t>uay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cúi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ngửa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8122" y="2364060"/>
            <a:ext cx="1405054" cy="1884556"/>
            <a:chOff x="2258122" y="2364060"/>
            <a:chExt cx="1405054" cy="1884556"/>
          </a:xfrm>
        </p:grpSpPr>
        <p:sp>
          <p:nvSpPr>
            <p:cNvPr id="10" name="Down Arrow 9"/>
            <p:cNvSpPr/>
            <p:nvPr/>
          </p:nvSpPr>
          <p:spPr>
            <a:xfrm>
              <a:off x="2258122" y="2364060"/>
              <a:ext cx="1405054" cy="188455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4781" y="2581272"/>
              <a:ext cx="791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Là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nhờ</a:t>
              </a:r>
              <a:endParaRPr lang="en-US" sz="2400" dirty="0"/>
            </a:p>
          </p:txBody>
        </p:sp>
      </p:grpSp>
      <p:sp>
        <p:nvSpPr>
          <p:cNvPr id="12" name="Flowchart: Delay 11"/>
          <p:cNvSpPr/>
          <p:nvPr/>
        </p:nvSpPr>
        <p:spPr>
          <a:xfrm rot="10800000">
            <a:off x="1984917" y="4125950"/>
            <a:ext cx="3802562" cy="2520179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53267" y="4355756"/>
            <a:ext cx="3378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C</a:t>
            </a:r>
            <a:r>
              <a:rPr lang="en-US" sz="3200" dirty="0" err="1" smtClean="0"/>
              <a:t>ơ</a:t>
            </a:r>
            <a:r>
              <a:rPr lang="en-US" sz="3200" dirty="0" smtClean="0"/>
              <a:t> </a:t>
            </a:r>
            <a:r>
              <a:rPr lang="en-US" sz="3200" dirty="0"/>
              <a:t>ở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dirty="0"/>
              <a:t>.</a:t>
            </a:r>
          </a:p>
        </p:txBody>
      </p:sp>
      <p:pic>
        <p:nvPicPr>
          <p:cNvPr id="4100" name="Picture 4" descr="Bài tập khởi động yoga cho người mới bắt đầu | Single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9" y="2628787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5138">
            <a:off x="4783623" y="695192"/>
            <a:ext cx="954609" cy="4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65" y="0"/>
            <a:ext cx="2688566" cy="35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1" y="2921619"/>
            <a:ext cx="4937361" cy="35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9506" y="747777"/>
            <a:ext cx="4304369" cy="95410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Giơ</a:t>
            </a:r>
            <a:r>
              <a:rPr lang="en-US" sz="2800" dirty="0" smtClean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, </a:t>
            </a:r>
            <a:r>
              <a:rPr lang="en-US" sz="2800" dirty="0" err="1"/>
              <a:t>hạ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, quay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49058" y="1091016"/>
            <a:ext cx="1642942" cy="4741074"/>
            <a:chOff x="10448691" y="1085465"/>
            <a:chExt cx="1776565" cy="3754164"/>
          </a:xfrm>
        </p:grpSpPr>
        <p:sp>
          <p:nvSpPr>
            <p:cNvPr id="5" name="Curved Left Arrow 4"/>
            <p:cNvSpPr/>
            <p:nvPr/>
          </p:nvSpPr>
          <p:spPr>
            <a:xfrm>
              <a:off x="10448691" y="1085465"/>
              <a:ext cx="1776565" cy="3754164"/>
            </a:xfrm>
            <a:prstGeom prst="curved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9390706">
              <a:off x="10964333" y="4059880"/>
              <a:ext cx="9204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nhờ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 rot="1647307">
              <a:off x="11284067" y="1417221"/>
              <a:ext cx="514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là</a:t>
              </a:r>
              <a:r>
                <a:rPr lang="en-US" dirty="0"/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2433" y="5034790"/>
            <a:ext cx="4479073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khớp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71" y="2217598"/>
            <a:ext cx="2696595" cy="2499059"/>
          </a:xfrm>
          <a:prstGeom prst="rect">
            <a:avLst/>
          </a:prstGeom>
        </p:spPr>
      </p:pic>
      <p:sp>
        <p:nvSpPr>
          <p:cNvPr id="13" name="Google Shape;974;p44"/>
          <p:cNvSpPr/>
          <p:nvPr/>
        </p:nvSpPr>
        <p:spPr>
          <a:xfrm rot="2316849">
            <a:off x="10692815" y="382811"/>
            <a:ext cx="1006552" cy="442496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 rot="5400000">
            <a:off x="1714500" y="-1039850"/>
            <a:ext cx="3033134" cy="5112837"/>
          </a:xfrm>
          <a:prstGeom prst="flowChartInputOutp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715" y="3830753"/>
            <a:ext cx="5133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416279">
            <a:off x="1471050" y="1213477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Đ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/>
              <a:t>lại</a:t>
            </a:r>
            <a:r>
              <a:rPr lang="en-US" sz="3600" dirty="0"/>
              <a:t>,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nhảy</a:t>
            </a:r>
            <a:r>
              <a:rPr lang="en-US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395332">
            <a:off x="811960" y="4489214"/>
            <a:ext cx="487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/>
              <a:t>cơ</a:t>
            </a:r>
            <a:r>
              <a:rPr lang="en-US" sz="3600" dirty="0"/>
              <a:t> ở </a:t>
            </a:r>
            <a:r>
              <a:rPr lang="en-US" sz="3600" dirty="0" err="1"/>
              <a:t>chân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khớp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75926" y="2729823"/>
            <a:ext cx="1784196" cy="1396128"/>
            <a:chOff x="2575926" y="2729823"/>
            <a:chExt cx="1784196" cy="1396128"/>
          </a:xfrm>
        </p:grpSpPr>
        <p:cxnSp>
          <p:nvCxnSpPr>
            <p:cNvPr id="5" name="Straight Arrow Connector 4"/>
            <p:cNvCxnSpPr>
              <a:stCxn id="2" idx="5"/>
            </p:cNvCxnSpPr>
            <p:nvPr/>
          </p:nvCxnSpPr>
          <p:spPr>
            <a:xfrm>
              <a:off x="3231067" y="2729823"/>
              <a:ext cx="8635" cy="1396128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75926" y="3121673"/>
              <a:ext cx="70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152" y="3132824"/>
              <a:ext cx="110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</a:t>
              </a:r>
              <a:r>
                <a:rPr lang="en-US" sz="2800" dirty="0" err="1" smtClean="0"/>
                <a:t>hờ</a:t>
              </a:r>
              <a:endParaRPr lang="en-US" sz="2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359626"/>
            <a:ext cx="2081521" cy="34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91" y="2908242"/>
            <a:ext cx="3102245" cy="37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1114409"/>
            <a:ext cx="5252166" cy="40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2625">
            <a:off x="30434" y="348671"/>
            <a:ext cx="821861" cy="4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9230" y="2120511"/>
            <a:ext cx="5876693" cy="45719"/>
          </a:xfr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863" y="1043293"/>
            <a:ext cx="8084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 smtClean="0"/>
              <a:t>thể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2053" name="Picture 5" descr="Pin on Đứt dây chằng chéo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1" y="833557"/>
            <a:ext cx="2241938" cy="22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181" y="3782678"/>
            <a:ext cx="50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ngừng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6" y="2922189"/>
            <a:ext cx="3763263" cy="37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 flipH="1">
            <a:off x="479497" y="3782678"/>
            <a:ext cx="102220" cy="138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6445405" y="3325487"/>
            <a:ext cx="3334215" cy="293034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  <p:bldP spid="7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625832" y="1200033"/>
            <a:ext cx="3051675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Rockwell Extra Bold" pitchFamily="18" charset="0"/>
              </a:rPr>
              <a:t>BÀI 14</a:t>
            </a:r>
            <a:endParaRPr sz="4000" dirty="0"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641" y="2398172"/>
            <a:ext cx="6577442" cy="830997"/>
          </a:xfrm>
          <a:prstGeom prst="rect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roadway" pitchFamily="82" charset="0"/>
              </a:rPr>
              <a:t>CƠ QUAN VẬN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87" y="588542"/>
            <a:ext cx="2607444" cy="24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7" y="3675185"/>
            <a:ext cx="1661745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6" y="3675185"/>
            <a:ext cx="16881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6" y="3675185"/>
            <a:ext cx="14838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4" y="1365672"/>
            <a:ext cx="666202" cy="5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931" y="3469743"/>
            <a:ext cx="22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Tiết</a:t>
            </a:r>
            <a:r>
              <a:rPr lang="en-US" sz="2400" dirty="0" smtClean="0"/>
              <a:t> 2-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3" grpId="0" uiExpand="1" build="p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3" y="0"/>
            <a:ext cx="2743202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1951463"/>
            <a:ext cx="10917042" cy="34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04" y="23346"/>
            <a:ext cx="1908765" cy="16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oogle Shape;8965;p64"/>
          <p:cNvSpPr/>
          <p:nvPr/>
        </p:nvSpPr>
        <p:spPr>
          <a:xfrm>
            <a:off x="4593935" y="108186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965;p64"/>
          <p:cNvSpPr/>
          <p:nvPr/>
        </p:nvSpPr>
        <p:spPr>
          <a:xfrm>
            <a:off x="7299959" y="107834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965;p64"/>
          <p:cNvSpPr/>
          <p:nvPr/>
        </p:nvSpPr>
        <p:spPr>
          <a:xfrm>
            <a:off x="888022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965;p64"/>
          <p:cNvSpPr/>
          <p:nvPr/>
        </p:nvSpPr>
        <p:spPr>
          <a:xfrm>
            <a:off x="7935584" y="5694754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965;p64"/>
          <p:cNvSpPr/>
          <p:nvPr/>
        </p:nvSpPr>
        <p:spPr>
          <a:xfrm>
            <a:off x="5249434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965;p64"/>
          <p:cNvSpPr/>
          <p:nvPr/>
        </p:nvSpPr>
        <p:spPr>
          <a:xfrm>
            <a:off x="9173737" y="590557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965;p64"/>
          <p:cNvSpPr/>
          <p:nvPr/>
        </p:nvSpPr>
        <p:spPr>
          <a:xfrm>
            <a:off x="6464917" y="592010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965;p64"/>
          <p:cNvSpPr/>
          <p:nvPr/>
        </p:nvSpPr>
        <p:spPr>
          <a:xfrm>
            <a:off x="3695329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965;p64"/>
          <p:cNvSpPr/>
          <p:nvPr/>
        </p:nvSpPr>
        <p:spPr>
          <a:xfrm>
            <a:off x="2584666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965;p64"/>
          <p:cNvSpPr/>
          <p:nvPr/>
        </p:nvSpPr>
        <p:spPr>
          <a:xfrm>
            <a:off x="6119412" y="133230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833" y="668215"/>
            <a:ext cx="210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03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309623" y="2354339"/>
            <a:ext cx="3914078" cy="1683834"/>
          </a:xfrm>
          <a:prstGeom prst="flowChartAlternateProcess">
            <a:avLst/>
          </a:prstGeom>
          <a:ln>
            <a:solidFill>
              <a:schemeClr val="tx1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Dặn</a:t>
            </a:r>
            <a:r>
              <a:rPr lang="en-US" sz="4800" dirty="0" smtClean="0"/>
              <a:t> </a:t>
            </a:r>
            <a:r>
              <a:rPr lang="en-US" sz="4800" dirty="0" err="1" smtClean="0"/>
              <a:t>dò</a:t>
            </a:r>
            <a:r>
              <a:rPr lang="en-US" sz="4800" dirty="0" smtClean="0"/>
              <a:t>, </a:t>
            </a:r>
            <a:r>
              <a:rPr lang="en-US" sz="4800" dirty="0" err="1" smtClean="0"/>
              <a:t>củng</a:t>
            </a:r>
            <a:r>
              <a:rPr lang="en-US" sz="4800" dirty="0" smtClean="0"/>
              <a:t> </a:t>
            </a:r>
            <a:r>
              <a:rPr lang="en-US" sz="4800" dirty="0" err="1" smtClean="0"/>
              <a:t>cố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6" y="1763691"/>
            <a:ext cx="5189460" cy="40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" y="204013"/>
            <a:ext cx="778998" cy="8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041" y="3059084"/>
            <a:ext cx="305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39417" y="6488668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76" y="804474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6600" b="1" dirty="0">
                <a:solidFill>
                  <a:schemeClr val="lt1"/>
                </a:solidFill>
              </a:rPr>
              <a:t>01</a:t>
            </a:r>
            <a:endParaRPr lang="en-US" sz="6600" b="1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820008" y="1912470"/>
            <a:ext cx="3833446" cy="1929769"/>
          </a:xfrm>
          <a:prstGeom prst="flowChartPunchedTape">
            <a:avLst/>
          </a:prstGeom>
          <a:ln w="57150">
            <a:prstDash val="lgDash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al" pitchFamily="34" charset="0"/>
              </a:rPr>
              <a:t>Khởi</a:t>
            </a:r>
            <a:r>
              <a:rPr lang="en-US" sz="6000" dirty="0" smtClean="0">
                <a:latin typeface=".VnArial" pitchFamily="34" charset="0"/>
              </a:rPr>
              <a:t> </a:t>
            </a:r>
            <a:r>
              <a:rPr lang="en-US" sz="6000" dirty="0" err="1" smtClean="0">
                <a:latin typeface=".VnArial" pitchFamily="34" charset="0"/>
              </a:rPr>
              <a:t>động</a:t>
            </a:r>
            <a:endParaRPr lang="en-US" sz="6000" dirty="0">
              <a:latin typeface=".VnArial" pitchFamily="34" charset="0"/>
            </a:endParaRPr>
          </a:p>
        </p:txBody>
      </p:sp>
      <p:pic>
        <p:nvPicPr>
          <p:cNvPr id="6" name="Taptheducbuoisang-XuanMai_kjr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025" y="367574"/>
            <a:ext cx="586620" cy="5866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3" y="5738130"/>
            <a:ext cx="8449042" cy="8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65" y="1874085"/>
            <a:ext cx="4246983" cy="36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body" idx="4294967295"/>
          </p:nvPr>
        </p:nvSpPr>
        <p:spPr>
          <a:xfrm>
            <a:off x="7593981" y="3420529"/>
            <a:ext cx="3847170" cy="14385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ctr">
              <a:lnSpc>
                <a:spcPct val="20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phận tay, chân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50" y="1127602"/>
            <a:ext cx="3156673" cy="2308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Bộ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giúp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dục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527392" y="2210619"/>
            <a:ext cx="2877012" cy="1895708"/>
          </a:xfrm>
          <a:prstGeom prst="bentConnector3">
            <a:avLst>
              <a:gd name="adj1" fmla="val 4069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3" y="620278"/>
            <a:ext cx="2540873" cy="25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8" y="645258"/>
            <a:ext cx="2562735" cy="26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2" y="4195535"/>
            <a:ext cx="2990265" cy="20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95535"/>
            <a:ext cx="3063410" cy="25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un 24"/>
          <p:cNvSpPr/>
          <p:nvPr/>
        </p:nvSpPr>
        <p:spPr>
          <a:xfrm>
            <a:off x="155574" y="56354"/>
            <a:ext cx="1193723" cy="1177808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uiExpand="1" build="p" animBg="1"/>
      <p:bldP spid="3" grpId="0" uiExpand="1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231297" y="0"/>
            <a:ext cx="3674917" cy="34791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>
                <a:solidFill>
                  <a:schemeClr val="lt1"/>
                </a:solidFill>
              </a:rPr>
              <a:t>02</a:t>
            </a:r>
            <a:endParaRPr sz="10000" dirty="0">
              <a:solidFill>
                <a:schemeClr val="lt1"/>
              </a:solidFill>
            </a:endParaRPr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3947529" y="4304371"/>
            <a:ext cx="4516245" cy="131584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600" dirty="0" smtClean="0"/>
              <a:t>Khám phá</a:t>
            </a:r>
            <a:endParaRPr sz="6600" dirty="0"/>
          </a:p>
        </p:txBody>
      </p:sp>
      <p:pic>
        <p:nvPicPr>
          <p:cNvPr id="2050" name="Picture 2" descr="Cơ bắp tay bị co giật - Nguyên nhân và cách phòng ngừ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9" y="1873387"/>
            <a:ext cx="3412817" cy="36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í quyết nuôi dạy trẻ thông minh: Để trẻ khám phá thế giới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4" y="591004"/>
            <a:ext cx="364327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41" y="3888990"/>
            <a:ext cx="2430965" cy="29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593367"/>
            <a:ext cx="11898351" cy="763500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bộ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62">
            <a:off x="1157695" y="3835266"/>
            <a:ext cx="1156506" cy="12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88003" y="1538870"/>
            <a:ext cx="5476525" cy="5319130"/>
            <a:chOff x="6288003" y="1538870"/>
            <a:chExt cx="5476525" cy="53191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hord 9"/>
          <p:cNvSpPr/>
          <p:nvPr/>
        </p:nvSpPr>
        <p:spPr>
          <a:xfrm rot="9483651">
            <a:off x="1658669" y="2459007"/>
            <a:ext cx="4215101" cy="3970704"/>
          </a:xfrm>
          <a:prstGeom prst="chord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580128">
            <a:off x="2985319" y="2753882"/>
            <a:ext cx="294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hệ</a:t>
            </a:r>
            <a:r>
              <a:rPr lang="en-US" sz="3600" dirty="0" smtClean="0"/>
              <a:t> </a:t>
            </a:r>
            <a:r>
              <a:rPr lang="en-US" sz="3600" dirty="0" err="1" smtClean="0"/>
              <a:t>cơ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1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8"/>
          <p:cNvGrpSpPr/>
          <p:nvPr/>
        </p:nvGrpSpPr>
        <p:grpSpPr>
          <a:xfrm>
            <a:off x="7022807" y="941358"/>
            <a:ext cx="4670652" cy="3905411"/>
            <a:chOff x="1295330" y="1868507"/>
            <a:chExt cx="4365503" cy="3647530"/>
          </a:xfrm>
        </p:grpSpPr>
        <p:grpSp>
          <p:nvGrpSpPr>
            <p:cNvPr id="632" name="Google Shape;632;p3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33" name="Google Shape;633;p3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34" name="Google Shape;634;p3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3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38" name="Google Shape;638;p3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0" name="Google Shape;640;p3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39565" y="1784838"/>
            <a:ext cx="40532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Thảo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luận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nhóm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đôi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720576" cy="6211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6269" y="5914715"/>
            <a:ext cx="53525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8097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5" y="1499259"/>
            <a:ext cx="412115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9"/>
          <p:cNvGrpSpPr/>
          <p:nvPr/>
        </p:nvGrpSpPr>
        <p:grpSpPr>
          <a:xfrm>
            <a:off x="248108" y="837724"/>
            <a:ext cx="5523080" cy="2833275"/>
            <a:chOff x="3289100" y="2648488"/>
            <a:chExt cx="5622600" cy="2876421"/>
          </a:xfrm>
        </p:grpSpPr>
        <p:grpSp>
          <p:nvGrpSpPr>
            <p:cNvPr id="649" name="Google Shape;649;p3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50" name="Google Shape;650;p3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1" name="Google Shape;651;p3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52" name="Google Shape;652;p3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4" name="Google Shape;654;p3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4107" y="1821330"/>
            <a:ext cx="40575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Làm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việc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lớp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3" y="1306066"/>
            <a:ext cx="4694663" cy="42409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646331"/>
            <a:ext cx="5724293" cy="62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9594" y="5876693"/>
            <a:ext cx="5809786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42041" y="0"/>
            <a:ext cx="5177888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1524" y="323381"/>
            <a:ext cx="2906752" cy="1260089"/>
            <a:chOff x="1616926" y="289931"/>
            <a:chExt cx="2906752" cy="1260089"/>
          </a:xfrm>
        </p:grpSpPr>
        <p:grpSp>
          <p:nvGrpSpPr>
            <p:cNvPr id="9" name="Group 8"/>
            <p:cNvGrpSpPr/>
            <p:nvPr/>
          </p:nvGrpSpPr>
          <p:grpSpPr>
            <a:xfrm>
              <a:off x="1616926" y="289931"/>
              <a:ext cx="2701517" cy="998038"/>
              <a:chOff x="1694985" y="2196790"/>
              <a:chExt cx="2701517" cy="998038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694985" y="2196790"/>
                <a:ext cx="646771" cy="646772"/>
              </a:xfrm>
              <a:prstGeom prst="halfFram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9160" y="2425387"/>
                <a:ext cx="2467342" cy="7694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err="1" smtClean="0"/>
                  <a:t>Trò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chơi</a:t>
                </a:r>
                <a:endParaRPr lang="en-US" sz="4400" b="1" dirty="0"/>
              </a:p>
            </p:txBody>
          </p:sp>
        </p:grpSp>
        <p:sp>
          <p:nvSpPr>
            <p:cNvPr id="11" name="Half Frame 10"/>
            <p:cNvSpPr/>
            <p:nvPr/>
          </p:nvSpPr>
          <p:spPr>
            <a:xfrm rot="10800000">
              <a:off x="3876907" y="903248"/>
              <a:ext cx="646771" cy="646772"/>
            </a:xfrm>
            <a:prstGeom prst="halfFrame">
              <a:avLst>
                <a:gd name="adj1" fmla="val 36781"/>
                <a:gd name="adj2" fmla="val 3333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3122" y="1812268"/>
            <a:ext cx="4092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"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" y="1600183"/>
            <a:ext cx="1030049" cy="11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83" y="2956860"/>
            <a:ext cx="4248614" cy="36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6714" y="1831686"/>
            <a:ext cx="6962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“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nói</a:t>
            </a:r>
            <a:r>
              <a:rPr lang="en-US" sz="4400" dirty="0"/>
              <a:t> </a:t>
            </a:r>
            <a:r>
              <a:rPr lang="en-US" sz="4400" dirty="0" err="1"/>
              <a:t>tên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70" y="201603"/>
            <a:ext cx="1239375" cy="1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90" y="2481127"/>
            <a:ext cx="3077736" cy="4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8274201" y="3870742"/>
            <a:ext cx="836345" cy="811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19370" y="5018048"/>
            <a:ext cx="936703" cy="903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39070" y="3870742"/>
            <a:ext cx="954226" cy="93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466</Words>
  <Application>Microsoft Office PowerPoint</Application>
  <PresentationFormat>Custom</PresentationFormat>
  <Paragraphs>75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Rockwell</vt:lpstr>
      <vt:lpstr>Times New Roman</vt:lpstr>
      <vt:lpstr>Calibri</vt:lpstr>
      <vt:lpstr>Griffy</vt:lpstr>
      <vt:lpstr>.VnArial</vt:lpstr>
      <vt:lpstr>Oswald</vt:lpstr>
      <vt:lpstr>Aldrich</vt:lpstr>
      <vt:lpstr>Abril Fatface</vt:lpstr>
      <vt:lpstr>Oswald Regular</vt:lpstr>
      <vt:lpstr>Rockwell Extra Bold</vt:lpstr>
      <vt:lpstr>Barlow Condensed</vt:lpstr>
      <vt:lpstr>Broadway</vt:lpstr>
      <vt:lpstr>Open Sans</vt:lpstr>
      <vt:lpstr>SlidesMania</vt:lpstr>
      <vt:lpstr>Office Theme</vt:lpstr>
      <vt:lpstr>Chào mừng các em đến với tiết  Tự nhiên xã hội - Lớp 2</vt:lpstr>
      <vt:lpstr>BÀI 14</vt:lpstr>
      <vt:lpstr>PowerPoint Presentation</vt:lpstr>
      <vt:lpstr>PowerPoint Presentation</vt:lpstr>
      <vt:lpstr>02</vt:lpstr>
      <vt:lpstr>Các bộ phận chính của cơ quan vận động. </vt:lpstr>
      <vt:lpstr>PowerPoint Presentation</vt:lpstr>
      <vt:lpstr>PowerPoint Presentation</vt:lpstr>
      <vt:lpstr>PowerPoint Presentation</vt:lpstr>
      <vt:lpstr>PowerPoint Presentation</vt:lpstr>
      <vt:lpstr>Chức năng của cơ quan vận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KHUONG XN</cp:lastModifiedBy>
  <cp:revision>45</cp:revision>
  <dcterms:modified xsi:type="dcterms:W3CDTF">2021-08-14T14:39:17Z</dcterms:modified>
</cp:coreProperties>
</file>