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3" r:id="rId3"/>
    <p:sldId id="281" r:id="rId4"/>
    <p:sldId id="313" r:id="rId5"/>
    <p:sldId id="298" r:id="rId6"/>
    <p:sldId id="269" r:id="rId7"/>
    <p:sldId id="301" r:id="rId8"/>
    <p:sldId id="306" r:id="rId9"/>
    <p:sldId id="302" r:id="rId10"/>
    <p:sldId id="305" r:id="rId11"/>
    <p:sldId id="303" r:id="rId12"/>
    <p:sldId id="304" r:id="rId13"/>
    <p:sldId id="307" r:id="rId14"/>
    <p:sldId id="308" r:id="rId15"/>
    <p:sldId id="31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99FF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0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0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74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7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02"/>
            </a:lvl1pPr>
            <a:lvl2pPr marL="443060" indent="0" algn="ctr">
              <a:buNone/>
              <a:defRPr sz="1931"/>
            </a:lvl2pPr>
            <a:lvl3pPr marL="886123" indent="0" algn="ctr">
              <a:buNone/>
              <a:defRPr sz="1782"/>
            </a:lvl3pPr>
            <a:lvl4pPr marL="1329184" indent="0" algn="ctr">
              <a:buNone/>
              <a:defRPr sz="1559"/>
            </a:lvl4pPr>
            <a:lvl5pPr marL="1772244" indent="0" algn="ctr">
              <a:buNone/>
              <a:defRPr sz="1559"/>
            </a:lvl5pPr>
            <a:lvl6pPr marL="2215307" indent="0" algn="ctr">
              <a:buNone/>
              <a:defRPr sz="1559"/>
            </a:lvl6pPr>
            <a:lvl7pPr marL="2658368" indent="0" algn="ctr">
              <a:buNone/>
              <a:defRPr sz="1559"/>
            </a:lvl7pPr>
            <a:lvl8pPr marL="3101429" indent="0" algn="ctr">
              <a:buNone/>
              <a:defRPr sz="1559"/>
            </a:lvl8pPr>
            <a:lvl9pPr marL="3544491" indent="0" algn="ctr">
              <a:buNone/>
              <a:defRPr sz="155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114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17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7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302">
                <a:solidFill>
                  <a:schemeClr val="tx1">
                    <a:tint val="75000"/>
                  </a:schemeClr>
                </a:solidFill>
              </a:defRPr>
            </a:lvl1pPr>
            <a:lvl2pPr marL="443060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2pPr>
            <a:lvl3pPr marL="886123" indent="0">
              <a:buNone/>
              <a:defRPr sz="1782">
                <a:solidFill>
                  <a:schemeClr val="tx1">
                    <a:tint val="75000"/>
                  </a:schemeClr>
                </a:solidFill>
              </a:defRPr>
            </a:lvl3pPr>
            <a:lvl4pPr marL="1329184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72244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15307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58368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01429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44491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8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17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02" b="1"/>
            </a:lvl1pPr>
            <a:lvl2pPr marL="443060" indent="0">
              <a:buNone/>
              <a:defRPr sz="1931" b="1"/>
            </a:lvl2pPr>
            <a:lvl3pPr marL="886123" indent="0">
              <a:buNone/>
              <a:defRPr sz="1782" b="1"/>
            </a:lvl3pPr>
            <a:lvl4pPr marL="1329184" indent="0">
              <a:buNone/>
              <a:defRPr sz="1559" b="1"/>
            </a:lvl4pPr>
            <a:lvl5pPr marL="1772244" indent="0">
              <a:buNone/>
              <a:defRPr sz="1559" b="1"/>
            </a:lvl5pPr>
            <a:lvl6pPr marL="2215307" indent="0">
              <a:buNone/>
              <a:defRPr sz="1559" b="1"/>
            </a:lvl6pPr>
            <a:lvl7pPr marL="2658368" indent="0">
              <a:buNone/>
              <a:defRPr sz="1559" b="1"/>
            </a:lvl7pPr>
            <a:lvl8pPr marL="3101429" indent="0">
              <a:buNone/>
              <a:defRPr sz="1559" b="1"/>
            </a:lvl8pPr>
            <a:lvl9pPr marL="3544491" indent="0">
              <a:buNone/>
              <a:defRPr sz="15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02" b="1"/>
            </a:lvl1pPr>
            <a:lvl2pPr marL="443060" indent="0">
              <a:buNone/>
              <a:defRPr sz="1931" b="1"/>
            </a:lvl2pPr>
            <a:lvl3pPr marL="886123" indent="0">
              <a:buNone/>
              <a:defRPr sz="1782" b="1"/>
            </a:lvl3pPr>
            <a:lvl4pPr marL="1329184" indent="0">
              <a:buNone/>
              <a:defRPr sz="1559" b="1"/>
            </a:lvl4pPr>
            <a:lvl5pPr marL="1772244" indent="0">
              <a:buNone/>
              <a:defRPr sz="1559" b="1"/>
            </a:lvl5pPr>
            <a:lvl6pPr marL="2215307" indent="0">
              <a:buNone/>
              <a:defRPr sz="1559" b="1"/>
            </a:lvl6pPr>
            <a:lvl7pPr marL="2658368" indent="0">
              <a:buNone/>
              <a:defRPr sz="1559" b="1"/>
            </a:lvl7pPr>
            <a:lvl8pPr marL="3101429" indent="0">
              <a:buNone/>
              <a:defRPr sz="1559" b="1"/>
            </a:lvl8pPr>
            <a:lvl9pPr marL="3544491" indent="0">
              <a:buNone/>
              <a:defRPr sz="15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856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80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80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119"/>
            </a:lvl1pPr>
            <a:lvl2pPr>
              <a:defRPr sz="2747"/>
            </a:lvl2pPr>
            <a:lvl3pPr>
              <a:defRPr sz="2302"/>
            </a:lvl3pPr>
            <a:lvl4pPr>
              <a:defRPr sz="1931"/>
            </a:lvl4pPr>
            <a:lvl5pPr>
              <a:defRPr sz="1931"/>
            </a:lvl5pPr>
            <a:lvl6pPr>
              <a:defRPr sz="1931"/>
            </a:lvl6pPr>
            <a:lvl7pPr>
              <a:defRPr sz="1931"/>
            </a:lvl7pPr>
            <a:lvl8pPr>
              <a:defRPr sz="1931"/>
            </a:lvl8pPr>
            <a:lvl9pPr>
              <a:defRPr sz="19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1"/>
            <a:ext cx="3932237" cy="3811588"/>
          </a:xfrm>
        </p:spPr>
        <p:txBody>
          <a:bodyPr/>
          <a:lstStyle>
            <a:lvl1pPr marL="0" indent="0">
              <a:buNone/>
              <a:defRPr sz="1559"/>
            </a:lvl1pPr>
            <a:lvl2pPr marL="443060" indent="0">
              <a:buNone/>
              <a:defRPr sz="1337"/>
            </a:lvl2pPr>
            <a:lvl3pPr marL="886123" indent="0">
              <a:buNone/>
              <a:defRPr sz="1188"/>
            </a:lvl3pPr>
            <a:lvl4pPr marL="1329184" indent="0">
              <a:buNone/>
              <a:defRPr sz="965"/>
            </a:lvl4pPr>
            <a:lvl5pPr marL="1772244" indent="0">
              <a:buNone/>
              <a:defRPr sz="965"/>
            </a:lvl5pPr>
            <a:lvl6pPr marL="2215307" indent="0">
              <a:buNone/>
              <a:defRPr sz="965"/>
            </a:lvl6pPr>
            <a:lvl7pPr marL="2658368" indent="0">
              <a:buNone/>
              <a:defRPr sz="965"/>
            </a:lvl7pPr>
            <a:lvl8pPr marL="3101429" indent="0">
              <a:buNone/>
              <a:defRPr sz="965"/>
            </a:lvl8pPr>
            <a:lvl9pPr marL="354449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810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25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119"/>
            </a:lvl1pPr>
            <a:lvl2pPr marL="443060" indent="0">
              <a:buNone/>
              <a:defRPr sz="2747"/>
            </a:lvl2pPr>
            <a:lvl3pPr marL="886123" indent="0">
              <a:buNone/>
              <a:defRPr sz="2302"/>
            </a:lvl3pPr>
            <a:lvl4pPr marL="1329184" indent="0">
              <a:buNone/>
              <a:defRPr sz="1931"/>
            </a:lvl4pPr>
            <a:lvl5pPr marL="1772244" indent="0">
              <a:buNone/>
              <a:defRPr sz="1931"/>
            </a:lvl5pPr>
            <a:lvl6pPr marL="2215307" indent="0">
              <a:buNone/>
              <a:defRPr sz="1931"/>
            </a:lvl6pPr>
            <a:lvl7pPr marL="2658368" indent="0">
              <a:buNone/>
              <a:defRPr sz="1931"/>
            </a:lvl7pPr>
            <a:lvl8pPr marL="3101429" indent="0">
              <a:buNone/>
              <a:defRPr sz="1931"/>
            </a:lvl8pPr>
            <a:lvl9pPr marL="3544491" indent="0">
              <a:buNone/>
              <a:defRPr sz="1931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1"/>
            <a:ext cx="3932237" cy="3811588"/>
          </a:xfrm>
        </p:spPr>
        <p:txBody>
          <a:bodyPr/>
          <a:lstStyle>
            <a:lvl1pPr marL="0" indent="0">
              <a:buNone/>
              <a:defRPr sz="1559"/>
            </a:lvl1pPr>
            <a:lvl2pPr marL="443060" indent="0">
              <a:buNone/>
              <a:defRPr sz="1337"/>
            </a:lvl2pPr>
            <a:lvl3pPr marL="886123" indent="0">
              <a:buNone/>
              <a:defRPr sz="1188"/>
            </a:lvl3pPr>
            <a:lvl4pPr marL="1329184" indent="0">
              <a:buNone/>
              <a:defRPr sz="965"/>
            </a:lvl4pPr>
            <a:lvl5pPr marL="1772244" indent="0">
              <a:buNone/>
              <a:defRPr sz="965"/>
            </a:lvl5pPr>
            <a:lvl6pPr marL="2215307" indent="0">
              <a:buNone/>
              <a:defRPr sz="965"/>
            </a:lvl6pPr>
            <a:lvl7pPr marL="2658368" indent="0">
              <a:buNone/>
              <a:defRPr sz="965"/>
            </a:lvl7pPr>
            <a:lvl8pPr marL="3101429" indent="0">
              <a:buNone/>
              <a:defRPr sz="965"/>
            </a:lvl8pPr>
            <a:lvl9pPr marL="354449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42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996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750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700"/>
            <a:ext cx="2409600" cy="1670400"/>
          </a:xfrm>
          <a:prstGeom prst="rect">
            <a:avLst/>
          </a:prstGeom>
        </p:spPr>
        <p:txBody>
          <a:bodyPr spcFirstLastPara="1" wrap="square" lIns="119324" tIns="119324" rIns="119324" bIns="11932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 defTabSz="886123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 defTabSz="886123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4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9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89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7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4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36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9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F7C50-C1E7-4AB6-BD31-F83D3409098E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2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19342" tIns="59671" rIns="119342" bIns="5967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19342" tIns="59671" rIns="119342" bIns="5967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l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ct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14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886123" rtl="0" eaLnBrk="1" latinLnBrk="0" hangingPunct="1">
        <a:lnSpc>
          <a:spcPct val="90000"/>
        </a:lnSpc>
        <a:spcBef>
          <a:spcPct val="0"/>
        </a:spcBef>
        <a:buNone/>
        <a:defRPr sz="42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531" indent="-221531" algn="l" defTabSz="886123" rtl="0" eaLnBrk="1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64591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2302" kern="1200">
          <a:solidFill>
            <a:schemeClr val="tx1"/>
          </a:solidFill>
          <a:latin typeface="+mn-lt"/>
          <a:ea typeface="+mn-ea"/>
          <a:cs typeface="+mn-cs"/>
        </a:defRPr>
      </a:lvl2pPr>
      <a:lvl3pPr marL="1107653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931" kern="1200">
          <a:solidFill>
            <a:schemeClr val="tx1"/>
          </a:solidFill>
          <a:latin typeface="+mn-lt"/>
          <a:ea typeface="+mn-ea"/>
          <a:cs typeface="+mn-cs"/>
        </a:defRPr>
      </a:lvl3pPr>
      <a:lvl4pPr marL="1550714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4pPr>
      <a:lvl5pPr marL="1993777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5pPr>
      <a:lvl6pPr marL="2436837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6pPr>
      <a:lvl7pPr marL="2879898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7pPr>
      <a:lvl8pPr marL="3322960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8pPr>
      <a:lvl9pPr marL="3766021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1pPr>
      <a:lvl2pPr marL="443060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2pPr>
      <a:lvl3pPr marL="886123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3pPr>
      <a:lvl4pPr marL="1329184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4pPr>
      <a:lvl5pPr marL="1772244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5pPr>
      <a:lvl6pPr marL="2215307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6pPr>
      <a:lvl7pPr marL="2658368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7pPr>
      <a:lvl8pPr marL="3101429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8pPr>
      <a:lvl9pPr marL="3544491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microsoft.com/office/2007/relationships/hdphoto" Target="../media/hdphoto1.wdp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4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emf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44655" cy="22337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4931" y="2242952"/>
            <a:ext cx="105547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các em </a:t>
            </a:r>
          </a:p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 với tiết học Tiếng Việt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04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683" y="4797497"/>
            <a:ext cx="2112645" cy="202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48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1092"/>
            <a:ext cx="2047305" cy="197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324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" y="245881"/>
            <a:ext cx="10965540" cy="564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72" y="1280160"/>
            <a:ext cx="11823655" cy="4088674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8834"/>
            <a:ext cx="12192000" cy="148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08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959" y="0"/>
            <a:ext cx="8340635" cy="4412668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655136"/>
              </p:ext>
            </p:extLst>
          </p:nvPr>
        </p:nvGraphicFramePr>
        <p:xfrm>
          <a:off x="195943" y="4399010"/>
          <a:ext cx="11848011" cy="2245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</a:t>
                      </a:r>
                      <a:r>
                        <a:rPr lang="en-US" sz="3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186690" marR="3619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600" dirty="0" smtClean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54777" y="5070189"/>
            <a:ext cx="10437223" cy="1574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7540" marR="36195" indent="-457200">
              <a:lnSpc>
                <a:spcPct val="107000"/>
              </a:lnSpc>
              <a:buFontTx/>
              <a:buChar char="-"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nhiều, mát mẻ, mưa đến rất nhanh và đi cũng rất nhanh, vừa mưa đã nắng; đôi khi mưa rả rích kéo dài cả ngày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;…</a:t>
            </a:r>
          </a:p>
          <a:p>
            <a:pPr marL="637540" marR="36195" indent="-457200">
              <a:lnSpc>
                <a:spcPct val="107000"/>
              </a:lnSpc>
              <a:buFontTx/>
              <a:buChar char="-"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cối tươi tốt, mơn mởn,…</a:t>
            </a:r>
            <a:endParaRPr lang="en-US" sz="3000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752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052737"/>
              </p:ext>
            </p:extLst>
          </p:nvPr>
        </p:nvGraphicFramePr>
        <p:xfrm>
          <a:off x="195943" y="4399010"/>
          <a:ext cx="11848011" cy="224545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Mùa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Mùa </a:t>
                      </a:r>
                      <a:r>
                        <a:rPr lang="en-US" sz="3600" smtClean="0">
                          <a:effectLst/>
                        </a:rPr>
                        <a:t>khô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3600" dirty="0" smtClean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245" y="26126"/>
            <a:ext cx="8180343" cy="43636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64228" y="5229863"/>
            <a:ext cx="10437223" cy="583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07000"/>
              </a:lnSpc>
              <a:spcAft>
                <a:spcPts val="235"/>
              </a:spcAft>
              <a:buClr>
                <a:srgbClr val="181717"/>
              </a:buClr>
              <a:buSzPts val="1250"/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nhiều, ban ngày trời nóng, mưa rất ít </a:t>
            </a:r>
            <a:endParaRPr lang="en-US" sz="3200" dirty="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637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4" y="314597"/>
            <a:ext cx="11589051" cy="5998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11" y="1109256"/>
            <a:ext cx="8128247" cy="1620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00" y="2847705"/>
            <a:ext cx="8660403" cy="32075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44067" y="1070067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dirty="0"/>
          </a:p>
        </p:txBody>
      </p:sp>
      <p:sp>
        <p:nvSpPr>
          <p:cNvPr id="7" name="Rectangle 6"/>
          <p:cNvSpPr/>
          <p:nvPr/>
        </p:nvSpPr>
        <p:spPr>
          <a:xfrm>
            <a:off x="8141336" y="1966379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dirty="0"/>
          </a:p>
        </p:txBody>
      </p:sp>
      <p:sp>
        <p:nvSpPr>
          <p:cNvPr id="8" name="Rectangle 7"/>
          <p:cNvSpPr/>
          <p:nvPr/>
        </p:nvSpPr>
        <p:spPr>
          <a:xfrm>
            <a:off x="8784592" y="2730138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/>
          </a:p>
        </p:txBody>
      </p:sp>
      <p:sp>
        <p:nvSpPr>
          <p:cNvPr id="9" name="Rectangle 8"/>
          <p:cNvSpPr/>
          <p:nvPr/>
        </p:nvSpPr>
        <p:spPr>
          <a:xfrm>
            <a:off x="8738873" y="3519433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/>
          </a:p>
        </p:txBody>
      </p:sp>
      <p:sp>
        <p:nvSpPr>
          <p:cNvPr id="10" name="Rectangle 9"/>
          <p:cNvSpPr/>
          <p:nvPr/>
        </p:nvSpPr>
        <p:spPr>
          <a:xfrm>
            <a:off x="7817941" y="4481060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dirty="0"/>
          </a:p>
        </p:txBody>
      </p:sp>
      <p:sp>
        <p:nvSpPr>
          <p:cNvPr id="11" name="Rectangle 10"/>
          <p:cNvSpPr/>
          <p:nvPr/>
        </p:nvSpPr>
        <p:spPr>
          <a:xfrm>
            <a:off x="6812102" y="5280953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58990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2"/>
            <a:ext cx="11610743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3"/>
            <a:ext cx="11610743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5" y="1419217"/>
            <a:ext cx="2727831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6" y="332433"/>
            <a:ext cx="1551638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13" y="2481669"/>
            <a:ext cx="2425074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423786" y="2434266"/>
            <a:ext cx="9131363" cy="2146196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/>
          <a:p>
            <a:pPr algn="ctr" defTabSz="886123">
              <a:lnSpc>
                <a:spcPct val="150000"/>
              </a:lnSpc>
            </a:pPr>
            <a:r>
              <a:rPr lang="en-US" sz="4455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4455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455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4455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455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4455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455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4455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455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4455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455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4455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 defTabSz="886123">
              <a:lnSpc>
                <a:spcPct val="150000"/>
              </a:lnSpc>
            </a:pPr>
            <a:r>
              <a:rPr lang="en-US" sz="4455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4455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4455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4455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455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4455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455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4455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455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4455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455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4455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4963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422" y="5629683"/>
            <a:ext cx="10922987" cy="1019311"/>
          </a:xfrm>
          <a:prstGeom prst="rect">
            <a:avLst/>
          </a:prstGeom>
        </p:spPr>
      </p:pic>
      <p:pic>
        <p:nvPicPr>
          <p:cNvPr id="1026" name="Picture 2" descr="ngày khai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11" y="1071154"/>
            <a:ext cx="8133125" cy="45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293"/>
            <a:ext cx="2723523" cy="1016861"/>
          </a:xfrm>
          <a:prstGeom prst="rect">
            <a:avLst/>
          </a:prstGeom>
        </p:spPr>
      </p:pic>
      <p:grpSp>
        <p:nvGrpSpPr>
          <p:cNvPr id="7" name="1"/>
          <p:cNvGrpSpPr/>
          <p:nvPr/>
        </p:nvGrpSpPr>
        <p:grpSpPr>
          <a:xfrm>
            <a:off x="288925" y="0"/>
            <a:ext cx="11903710" cy="6773659"/>
            <a:chOff x="341926" y="208486"/>
            <a:chExt cx="11441759" cy="5883467"/>
          </a:xfrm>
        </p:grpSpPr>
        <p:pic>
          <p:nvPicPr>
            <p:cNvPr id="8" name="1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9" name="1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0" name="1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1" name="1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137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3" name="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6640" y="5110192"/>
            <a:ext cx="2316681" cy="1268078"/>
          </a:xfrm>
          <a:prstGeom prst="rect">
            <a:avLst/>
          </a:prstGeom>
        </p:spPr>
      </p:pic>
      <p:pic>
        <p:nvPicPr>
          <p:cNvPr id="14" name="1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7222" y="2132089"/>
            <a:ext cx="2523963" cy="2797451"/>
          </a:xfrm>
          <a:prstGeom prst="rect">
            <a:avLst/>
          </a:prstGeom>
        </p:spPr>
      </p:pic>
      <p:pic>
        <p:nvPicPr>
          <p:cNvPr id="15" name="1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6" name="1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57493" y="1924966"/>
            <a:ext cx="871804" cy="865707"/>
          </a:xfrm>
          <a:prstGeom prst="rect">
            <a:avLst/>
          </a:prstGeom>
        </p:spPr>
      </p:pic>
      <p:pic>
        <p:nvPicPr>
          <p:cNvPr id="17" name="1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5999" y="2336104"/>
            <a:ext cx="457240" cy="481626"/>
          </a:xfrm>
          <a:prstGeom prst="rect">
            <a:avLst/>
          </a:prstGeom>
        </p:spPr>
      </p:pic>
      <p:pic>
        <p:nvPicPr>
          <p:cNvPr id="18" name="1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5246" y="2873101"/>
            <a:ext cx="1030313" cy="1394885"/>
          </a:xfrm>
          <a:prstGeom prst="rect">
            <a:avLst/>
          </a:prstGeom>
        </p:spPr>
      </p:pic>
      <p:pic>
        <p:nvPicPr>
          <p:cNvPr id="19" name="1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0" name="1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2" name="1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3" name="149"/>
          <p:cNvPicPr>
            <a:picLocks noChangeAspect="1"/>
          </p:cNvPicPr>
          <p:nvPr/>
        </p:nvPicPr>
        <p:blipFill rotWithShape="1">
          <a:blip r:embed="rId21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24" name="3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16200000">
            <a:off x="6418155" y="-863880"/>
            <a:ext cx="352299" cy="5802530"/>
          </a:xfrm>
          <a:prstGeom prst="rect">
            <a:avLst/>
          </a:prstGeom>
        </p:spPr>
      </p:pic>
      <p:pic>
        <p:nvPicPr>
          <p:cNvPr id="25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26" name="4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5400000" flipV="1">
            <a:off x="6569560" y="1593867"/>
            <a:ext cx="352299" cy="5802531"/>
          </a:xfrm>
          <a:prstGeom prst="rect">
            <a:avLst/>
          </a:prstGeom>
        </p:spPr>
      </p:pic>
      <p:sp>
        <p:nvSpPr>
          <p:cNvPr id="27" name="39"/>
          <p:cNvSpPr txBox="1"/>
          <p:nvPr/>
        </p:nvSpPr>
        <p:spPr>
          <a:xfrm flipH="1">
            <a:off x="3739374" y="2609140"/>
            <a:ext cx="5999569" cy="1300346"/>
          </a:xfrm>
          <a:prstGeom prst="rect">
            <a:avLst/>
          </a:prstGeom>
          <a:solidFill>
            <a:srgbClr val="92D050"/>
          </a:solidFill>
        </p:spPr>
        <p:txBody>
          <a:bodyPr wrap="square" lIns="68571" tIns="34285" rIns="68571" bIns="34285" rtlCol="0">
            <a:spAutoFit/>
          </a:bodyPr>
          <a:lstStyle/>
          <a:p>
            <a:pPr lvl="0" algn="ctr"/>
            <a:r>
              <a:rPr lang="en-US" altLang="zh-CN" sz="8000" b="1" dirty="0" smtClean="0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Khởi động</a:t>
            </a:r>
          </a:p>
        </p:txBody>
      </p:sp>
      <p:pic>
        <p:nvPicPr>
          <p:cNvPr id="28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3843" y="-1"/>
            <a:ext cx="4355558" cy="2651501"/>
          </a:xfrm>
          <a:prstGeom prst="rect">
            <a:avLst/>
          </a:prstGeom>
        </p:spPr>
      </p:pic>
      <p:pic>
        <p:nvPicPr>
          <p:cNvPr id="29" name="图片 219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0435" y="160049"/>
            <a:ext cx="1683373" cy="16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22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ca bốn mùa - Chun Chin - Nhạc thiếu nhi vui nhộn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912" end="131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4"/>
          </a:xfrm>
        </p:spPr>
      </p:pic>
      <p:sp>
        <p:nvSpPr>
          <p:cNvPr id="5" name="Cloud Callout 4"/>
          <p:cNvSpPr/>
          <p:nvPr/>
        </p:nvSpPr>
        <p:spPr>
          <a:xfrm>
            <a:off x="2474322" y="117565"/>
            <a:ext cx="9298578" cy="2638697"/>
          </a:xfrm>
          <a:prstGeom prst="cloudCallou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Trong bài hát nhắc đến những mùa nào?</a:t>
            </a:r>
          </a:p>
          <a:p>
            <a:pPr algn="ctr"/>
            <a:r>
              <a:rPr lang="en-US" sz="2800" dirty="0" smtClean="0"/>
              <a:t>Em thích nhất mùa nào? Vì sao?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7770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44655" cy="2233749"/>
          </a:xfrm>
          <a:prstGeom prst="rect">
            <a:avLst/>
          </a:prstGeom>
        </p:spPr>
      </p:pic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-2" y="4937760"/>
            <a:ext cx="12192001" cy="1920240"/>
            <a:chOff x="0" y="4095750"/>
            <a:chExt cx="9231630" cy="1047750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95750"/>
              <a:ext cx="242697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3730" y="4095750"/>
              <a:ext cx="22479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794931" y="2242952"/>
            <a:ext cx="105547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  <a:p>
            <a:pPr algn="ctr"/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Mở rộng vốn từ về các mùa; </a:t>
            </a:r>
          </a:p>
          <a:p>
            <a:pPr algn="ctr"/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 chấm, dấu chấm hỏi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170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060" y="134167"/>
            <a:ext cx="9607948" cy="6104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45" y="744583"/>
            <a:ext cx="10422475" cy="59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41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629" y="0"/>
            <a:ext cx="6148931" cy="433970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646271"/>
              </p:ext>
            </p:extLst>
          </p:nvPr>
        </p:nvGraphicFramePr>
        <p:xfrm>
          <a:off x="195943" y="4399010"/>
          <a:ext cx="11848011" cy="224545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Mùa</a:t>
                      </a:r>
                      <a:endParaRPr lang="en-US" sz="36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Mùa xuân</a:t>
                      </a:r>
                      <a:endParaRPr lang="en-US" sz="36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lvl="0" indent="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</a:pPr>
                      <a:endParaRPr lang="en-US" sz="3600" u="none" strike="noStrike" dirty="0" smtClean="0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72492" y="5040497"/>
            <a:ext cx="9901646" cy="1663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lnSpc>
                <a:spcPct val="107000"/>
              </a:lnSpc>
              <a:spcAft>
                <a:spcPts val="235"/>
              </a:spcAft>
              <a:buClr>
                <a:srgbClr val="181717"/>
              </a:buClr>
              <a:buSzPts val="1250"/>
              <a:buFont typeface="Arial" panose="020B0604020202020204" pitchFamily="34" charset="0"/>
              <a:buChar char="–"/>
            </a:pPr>
            <a:r>
              <a:rPr lang="en-US" sz="32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ấm áp, nắng nhẹ</a:t>
            </a:r>
          </a:p>
          <a:p>
            <a:pPr marL="342900" lvl="0" indent="-342900" fontAlgn="base">
              <a:lnSpc>
                <a:spcPct val="107000"/>
              </a:lnSpc>
              <a:buClr>
                <a:srgbClr val="181717"/>
              </a:buClr>
              <a:buSzPts val="1250"/>
              <a:buFont typeface="Arial" panose="020B0604020202020204" pitchFamily="34" charset="0"/>
              <a:buChar char="–"/>
            </a:pPr>
            <a:r>
              <a:rPr lang="en-US" sz="3200" dirty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cây cối đâm chồi nảy lộc, nhiều loài hoa nở (hoa đào, hoa mai</a:t>
            </a:r>
            <a:r>
              <a:rPr lang="en-US" sz="3200" dirty="0" smtClean="0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sz="3200" dirty="0">
              <a:solidFill>
                <a:srgbClr val="181717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786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238" y="13062"/>
            <a:ext cx="6560700" cy="463414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692900"/>
              </p:ext>
            </p:extLst>
          </p:nvPr>
        </p:nvGraphicFramePr>
        <p:xfrm>
          <a:off x="195943" y="4686396"/>
          <a:ext cx="11848011" cy="211438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8029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Mùa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519075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Mùa </a:t>
                      </a:r>
                      <a:r>
                        <a:rPr lang="en-US" sz="3600" dirty="0" smtClean="0">
                          <a:effectLst/>
                        </a:rPr>
                        <a:t>hè</a:t>
                      </a:r>
                      <a:endParaRPr lang="en-US" sz="36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lvl="0" indent="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</a:pPr>
                      <a:r>
                        <a:rPr lang="en-US" sz="3600" u="none" strike="noStrike" dirty="0" smtClean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 </a:t>
                      </a:r>
                      <a:endParaRPr lang="en-US" sz="3600" u="none" strike="noStrike" dirty="0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42308" y="5432383"/>
            <a:ext cx="9901646" cy="1137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07000"/>
              </a:lnSpc>
              <a:spcAft>
                <a:spcPts val="235"/>
              </a:spcAft>
              <a:buClr>
                <a:srgbClr val="181717"/>
              </a:buClr>
              <a:buSzPts val="1250"/>
            </a:pPr>
            <a:r>
              <a:rPr lang="en-US" sz="3200" dirty="0">
                <a:solidFill>
                  <a:srgbClr val="181717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nóng bức, oi ả, nắng gắt/ chói chang; có mưa rào</a:t>
            </a:r>
          </a:p>
          <a:p>
            <a:r>
              <a:rPr lang="en-US" sz="32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cây xanh lá, nhiều quả chín</a:t>
            </a:r>
            <a:endParaRPr lang="en-US" sz="3200" dirty="0">
              <a:solidFill>
                <a:srgbClr val="181717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074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243" y="111441"/>
            <a:ext cx="6077631" cy="427504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423869"/>
              </p:ext>
            </p:extLst>
          </p:nvPr>
        </p:nvGraphicFramePr>
        <p:xfrm>
          <a:off x="195943" y="4399010"/>
          <a:ext cx="11848011" cy="2245456"/>
        </p:xfrm>
        <a:graphic>
          <a:graphicData uri="http://schemas.openxmlformats.org/drawingml/2006/table">
            <a:tbl>
              <a:tblPr firstRow="1" firstCol="1" bandRow="1">
                <a:tableStyleId>{E269D01E-BC32-4049-B463-5C60D7B0CCD2}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Mùa</a:t>
                      </a:r>
                      <a:endParaRPr lang="en-US" sz="36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Mùa </a:t>
                      </a:r>
                      <a:r>
                        <a:rPr lang="en-US" sz="3600" smtClean="0">
                          <a:effectLst/>
                        </a:rPr>
                        <a:t>thu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lvl="0" indent="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</a:pPr>
                      <a:endParaRPr lang="en-US" sz="3600" u="none" strike="noStrike" dirty="0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11680" y="4992686"/>
            <a:ext cx="9901646" cy="1664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07000"/>
              </a:lnSpc>
              <a:spcAft>
                <a:spcPts val="235"/>
              </a:spcAft>
              <a:buClr>
                <a:srgbClr val="181717"/>
              </a:buClr>
              <a:buSzPts val="1250"/>
            </a:pPr>
            <a:r>
              <a:rPr lang="en-US" sz="3200" dirty="0">
                <a:solidFill>
                  <a:srgbClr val="181717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lành lạnh (se lạnh), bầu trời trong xanh, nắng nhẹ, gió nhẹ (gió heo may)</a:t>
            </a:r>
          </a:p>
          <a:p>
            <a:r>
              <a:rPr lang="en-US" sz="32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một số cây thưa lá/ rụng lá, một số cây lá úa vàng</a:t>
            </a:r>
            <a:endParaRPr lang="en-US" sz="3200" dirty="0">
              <a:solidFill>
                <a:srgbClr val="181717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070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126" y="131580"/>
            <a:ext cx="5986423" cy="426743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664553"/>
              </p:ext>
            </p:extLst>
          </p:nvPr>
        </p:nvGraphicFramePr>
        <p:xfrm>
          <a:off x="195943" y="4399010"/>
          <a:ext cx="11848011" cy="2245456"/>
        </p:xfrm>
        <a:graphic>
          <a:graphicData uri="http://schemas.openxmlformats.org/drawingml/2006/table">
            <a:tbl>
              <a:tblPr firstRow="1" firstCol="1" bandRow="1">
                <a:tableStyleId>{74C1A8A3-306A-4EB7-A6B1-4F7E0EB9C5D6}</a:tableStyleId>
              </a:tblPr>
              <a:tblGrid>
                <a:gridCol w="1681964">
                  <a:extLst>
                    <a:ext uri="{9D8B030D-6E8A-4147-A177-3AD203B41FA5}">
                      <a16:colId xmlns:a16="http://schemas.microsoft.com/office/drawing/2014/main" val="1927099798"/>
                    </a:ext>
                  </a:extLst>
                </a:gridCol>
                <a:gridCol w="10166047">
                  <a:extLst>
                    <a:ext uri="{9D8B030D-6E8A-4147-A177-3AD203B41FA5}">
                      <a16:colId xmlns:a16="http://schemas.microsoft.com/office/drawing/2014/main" val="2512958878"/>
                    </a:ext>
                  </a:extLst>
                </a:gridCol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Mùa</a:t>
                      </a:r>
                      <a:endParaRPr lang="en-US" sz="3600" dirty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3411052004"/>
                  </a:ext>
                </a:extLst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Mùa </a:t>
                      </a:r>
                      <a:r>
                        <a:rPr lang="en-US" sz="3600" smtClean="0">
                          <a:effectLst/>
                        </a:rPr>
                        <a:t>đông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lvl="0" indent="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</a:pPr>
                      <a:endParaRPr lang="en-US" sz="3600" u="none" strike="noStrike" dirty="0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extLst>
                  <a:ext uri="{0D108BD9-81ED-4DB2-BD59-A6C34878D82A}">
                    <a16:rowId xmlns:a16="http://schemas.microsoft.com/office/drawing/2014/main" val="112384799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11680" y="4992686"/>
            <a:ext cx="9326880" cy="1664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107000"/>
              </a:lnSpc>
              <a:spcAft>
                <a:spcPts val="235"/>
              </a:spcAft>
              <a:buClr>
                <a:srgbClr val="181717"/>
              </a:buClr>
              <a:buSzPts val="1250"/>
            </a:pPr>
            <a:r>
              <a:rPr lang="en-US" sz="3200" dirty="0">
                <a:solidFill>
                  <a:srgbClr val="181717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lạnh, khô hanh, rét buốt, ít mưa, mưa phùn gió bấc, trời u ám</a:t>
            </a:r>
          </a:p>
          <a:p>
            <a:r>
              <a:rPr lang="en-US" sz="3200" dirty="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một số loài cây trơ cành, trụi lá</a:t>
            </a:r>
            <a:endParaRPr lang="en-US" sz="3200" dirty="0">
              <a:solidFill>
                <a:srgbClr val="181717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170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263</Words>
  <Application>Microsoft Office PowerPoint</Application>
  <PresentationFormat>Widescreen</PresentationFormat>
  <Paragraphs>46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iCiel Crocante</vt:lpstr>
      <vt:lpstr>Times New Roman</vt:lpstr>
      <vt:lpstr>字魂59号-创粗黑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83</cp:revision>
  <dcterms:created xsi:type="dcterms:W3CDTF">2021-04-06T13:29:12Z</dcterms:created>
  <dcterms:modified xsi:type="dcterms:W3CDTF">2022-01-19T08:33:35Z</dcterms:modified>
</cp:coreProperties>
</file>