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4" r:id="rId2"/>
    <p:sldId id="258" r:id="rId3"/>
    <p:sldId id="257" r:id="rId4"/>
    <p:sldId id="259" r:id="rId5"/>
    <p:sldId id="267" r:id="rId6"/>
    <p:sldId id="268" r:id="rId7"/>
    <p:sldId id="281" r:id="rId8"/>
    <p:sldId id="269" r:id="rId9"/>
    <p:sldId id="295" r:id="rId10"/>
    <p:sldId id="299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9DEAAB-BDBB-47DA-BD26-FB27EEB7701C}">
          <p14:sldIdLst>
            <p14:sldId id="294"/>
            <p14:sldId id="258"/>
            <p14:sldId id="257"/>
            <p14:sldId id="259"/>
            <p14:sldId id="267"/>
            <p14:sldId id="268"/>
            <p14:sldId id="281"/>
            <p14:sldId id="269"/>
            <p14:sldId id="295"/>
            <p14:sldId id="299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CF6"/>
    <a:srgbClr val="FFECCC"/>
    <a:srgbClr val="D0E39B"/>
    <a:srgbClr val="C4CEE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F03D5148-990A-45BD-A497-AD42523F3843}"/>
    <pc:docChg chg="delSld modSection">
      <pc:chgData name="Phuong Luong Y" userId="dda31959b45852e4" providerId="LiveId" clId="{F03D5148-990A-45BD-A497-AD42523F3843}" dt="2023-09-19T02:07:51.849" v="2" actId="47"/>
      <pc:docMkLst>
        <pc:docMk/>
      </pc:docMkLst>
      <pc:sldChg chg="del">
        <pc:chgData name="Phuong Luong Y" userId="dda31959b45852e4" providerId="LiveId" clId="{F03D5148-990A-45BD-A497-AD42523F3843}" dt="2023-09-19T02:07:35.719" v="0" actId="47"/>
        <pc:sldMkLst>
          <pc:docMk/>
          <pc:sldMk cId="2187890123" sldId="296"/>
        </pc:sldMkLst>
      </pc:sldChg>
      <pc:sldChg chg="del">
        <pc:chgData name="Phuong Luong Y" userId="dda31959b45852e4" providerId="LiveId" clId="{F03D5148-990A-45BD-A497-AD42523F3843}" dt="2023-09-19T02:07:50.661" v="1" actId="47"/>
        <pc:sldMkLst>
          <pc:docMk/>
          <pc:sldMk cId="2741900204" sldId="297"/>
        </pc:sldMkLst>
      </pc:sldChg>
      <pc:sldChg chg="del">
        <pc:chgData name="Phuong Luong Y" userId="dda31959b45852e4" providerId="LiveId" clId="{F03D5148-990A-45BD-A497-AD42523F3843}" dt="2023-09-19T02:07:51.849" v="2" actId="47"/>
        <pc:sldMkLst>
          <pc:docMk/>
          <pc:sldMk cId="984660043" sldId="2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4.svg"/><Relationship Id="rId7" Type="http://schemas.openxmlformats.org/officeDocument/2006/relationships/image" Target="../media/image1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sv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7.sv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1" y="1089026"/>
            <a:ext cx="12344400" cy="6858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16626" y="2089151"/>
            <a:ext cx="5829300" cy="8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00100" y="5400677"/>
            <a:ext cx="1143000" cy="427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16150" y="7559676"/>
            <a:ext cx="114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6" y="5372101"/>
            <a:ext cx="67437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3144839" y="4861880"/>
            <a:ext cx="11572877" cy="438626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8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81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81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6" y="787401"/>
            <a:ext cx="1965324" cy="201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221873" y="7428707"/>
            <a:ext cx="11844268" cy="1661993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>
              <a:defRPr/>
            </a:pPr>
            <a:r>
              <a:rPr lang="en-US" sz="99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99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40166" y="685798"/>
            <a:ext cx="16484541" cy="8915403"/>
            <a:chOff x="-4835" y="-163082"/>
            <a:chExt cx="6290592" cy="3469186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61565" y="7781617"/>
            <a:ext cx="3442869" cy="21596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77D773-A892-7E5C-87F0-7F722A02FC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471" y="1640717"/>
            <a:ext cx="4800600" cy="640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DD87A8-7D4F-050D-3B13-EA5FC9B91C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8671" y="1640717"/>
            <a:ext cx="4953000" cy="640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6B4D5-E861-2279-1E5A-903D60AD129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314071" y="1640717"/>
            <a:ext cx="4305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5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0589"/>
          <a:stretch>
            <a:fillRect/>
          </a:stretch>
        </p:blipFill>
        <p:spPr>
          <a:xfrm>
            <a:off x="2772143" y="1378611"/>
            <a:ext cx="12743714" cy="752977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009784" y="3270986"/>
            <a:ext cx="12268431" cy="29120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3355" y="6984841"/>
            <a:ext cx="2873249" cy="22734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422249" y="140456"/>
            <a:ext cx="2093608" cy="2476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E6817-FC34-0522-511F-8F8E6A43FD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384" y="5185650"/>
            <a:ext cx="5615114" cy="56151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F0256F-83B9-DF49-F66C-E015469C114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87" t="52263"/>
          <a:stretch/>
        </p:blipFill>
        <p:spPr>
          <a:xfrm>
            <a:off x="1790263" y="485404"/>
            <a:ext cx="2439041" cy="2273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349021" y="1241589"/>
            <a:ext cx="4648200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50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AA22FA-99FE-C8F4-B5BE-A1980CFAB6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5772" y="5143500"/>
            <a:ext cx="12159926" cy="4227089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661565" y="7781617"/>
            <a:ext cx="3442869" cy="215961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6B4552-CE7F-344D-5BDB-70AA4C38EA5A}"/>
              </a:ext>
            </a:extLst>
          </p:cNvPr>
          <p:cNvSpPr txBox="1"/>
          <p:nvPr/>
        </p:nvSpPr>
        <p:spPr>
          <a:xfrm>
            <a:off x="1329221" y="1976313"/>
            <a:ext cx="13332344" cy="273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 hình ảnh và cho biết:</a:t>
            </a:r>
          </a:p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fr-FR" sz="3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Đèn nào dưới đây được em sử dụng làm đèn học?</a:t>
            </a:r>
            <a:endParaRPr lang="en-US" sz="3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fr-FR" sz="3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Vì sao em lựa chọn đèn đó? </a:t>
            </a:r>
            <a:endParaRPr lang="en-US" sz="3800" b="1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D1CC958-06D8-66E7-5AE8-CCD1A5B71C14}"/>
              </a:ext>
            </a:extLst>
          </p:cNvPr>
          <p:cNvSpPr/>
          <p:nvPr/>
        </p:nvSpPr>
        <p:spPr>
          <a:xfrm>
            <a:off x="2204959" y="4882401"/>
            <a:ext cx="3755028" cy="49005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34" b="28892"/>
          <a:stretch>
            <a:fillRect/>
          </a:stretch>
        </p:blipFill>
        <p:spPr>
          <a:xfrm>
            <a:off x="2036297" y="342900"/>
            <a:ext cx="13972544" cy="81153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14872" flipH="1">
            <a:off x="1932166" y="7547632"/>
            <a:ext cx="1959725" cy="24496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036664" y="722602"/>
            <a:ext cx="1742955" cy="206156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00600" y="3009900"/>
            <a:ext cx="9395391" cy="3248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7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 DỤNG ĐÈN HỌC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E87492F7-E306-95B9-314C-2FEABF2205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44163">
            <a:off x="13810183" y="5111773"/>
            <a:ext cx="5444548" cy="4836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15901" y="1638300"/>
            <a:ext cx="13252699" cy="8087591"/>
            <a:chOff x="0" y="0"/>
            <a:chExt cx="6290592" cy="32912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290592" cy="3291278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C8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6800" y="7192803"/>
            <a:ext cx="2298202" cy="25330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25600" y="1958340"/>
            <a:ext cx="2605354" cy="265176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446202" y="394119"/>
            <a:ext cx="14792096" cy="1069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5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5E25F6-49A8-D9FA-8CCA-7014CD29859A}"/>
              </a:ext>
            </a:extLst>
          </p:cNvPr>
          <p:cNvSpPr/>
          <p:nvPr/>
        </p:nvSpPr>
        <p:spPr>
          <a:xfrm>
            <a:off x="3810000" y="2096052"/>
            <a:ext cx="11430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EFB01C-7127-9743-06BC-BBD338FA456F}"/>
              </a:ext>
            </a:extLst>
          </p:cNvPr>
          <p:cNvSpPr/>
          <p:nvPr/>
        </p:nvSpPr>
        <p:spPr>
          <a:xfrm>
            <a:off x="3768850" y="5291376"/>
            <a:ext cx="11430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9014371-2E8C-888D-5156-A87429A5AAA3}"/>
              </a:ext>
            </a:extLst>
          </p:cNvPr>
          <p:cNvSpPr/>
          <p:nvPr/>
        </p:nvSpPr>
        <p:spPr>
          <a:xfrm>
            <a:off x="3810000" y="3771900"/>
            <a:ext cx="11430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65E92F1-EABA-87EE-4A43-8A7821398451}"/>
              </a:ext>
            </a:extLst>
          </p:cNvPr>
          <p:cNvSpPr/>
          <p:nvPr/>
        </p:nvSpPr>
        <p:spPr>
          <a:xfrm>
            <a:off x="3768850" y="6942623"/>
            <a:ext cx="11430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B09A22-BC17-F50D-84D5-5096EEFDD528}"/>
              </a:ext>
            </a:extLst>
          </p:cNvPr>
          <p:cNvSpPr/>
          <p:nvPr/>
        </p:nvSpPr>
        <p:spPr>
          <a:xfrm>
            <a:off x="3775777" y="8486700"/>
            <a:ext cx="1143000" cy="1066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5A6350-5BE8-6AD3-9F85-73A8EDB6B2C1}"/>
              </a:ext>
            </a:extLst>
          </p:cNvPr>
          <p:cNvSpPr txBox="1"/>
          <p:nvPr/>
        </p:nvSpPr>
        <p:spPr>
          <a:xfrm>
            <a:off x="5541818" y="2096052"/>
            <a:ext cx="7848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Tác dụng của đèn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DE4901-2614-434B-1FB1-C35847628C0C}"/>
              </a:ext>
            </a:extLst>
          </p:cNvPr>
          <p:cNvSpPr txBox="1"/>
          <p:nvPr/>
        </p:nvSpPr>
        <p:spPr>
          <a:xfrm>
            <a:off x="5541818" y="3748326"/>
            <a:ext cx="7848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Một số loại đèn học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91B9B0-58C7-DC83-224B-FA2274A30DAC}"/>
              </a:ext>
            </a:extLst>
          </p:cNvPr>
          <p:cNvSpPr txBox="1"/>
          <p:nvPr/>
        </p:nvSpPr>
        <p:spPr>
          <a:xfrm>
            <a:off x="5541818" y="5346652"/>
            <a:ext cx="93933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Các bộ phận chính của đèn học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88FBF-8032-144F-0E1B-DBBBD01A512C}"/>
              </a:ext>
            </a:extLst>
          </p:cNvPr>
          <p:cNvSpPr txBox="1"/>
          <p:nvPr/>
        </p:nvSpPr>
        <p:spPr>
          <a:xfrm>
            <a:off x="5541818" y="7123651"/>
            <a:ext cx="7848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Sử dụng đèn học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484334-72D5-80BC-EB06-2CCB5A5F97C8}"/>
              </a:ext>
            </a:extLst>
          </p:cNvPr>
          <p:cNvSpPr txBox="1"/>
          <p:nvPr/>
        </p:nvSpPr>
        <p:spPr>
          <a:xfrm>
            <a:off x="5569526" y="8589213"/>
            <a:ext cx="87560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An toàn khi sử dụng đèn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chemeClr val="bg1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36148" y="1156095"/>
            <a:ext cx="8188852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50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Tác dụng của đèn học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61565" y="7781617"/>
            <a:ext cx="3442869" cy="2159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F7B5E7-40ED-0DC9-D377-FBC95AB01B9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3462"/>
          <a:stretch/>
        </p:blipFill>
        <p:spPr>
          <a:xfrm>
            <a:off x="3657600" y="4337967"/>
            <a:ext cx="10559437" cy="5214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715D3-5E66-72D4-906E-A106C3D71437}"/>
              </a:ext>
            </a:extLst>
          </p:cNvPr>
          <p:cNvSpPr txBox="1"/>
          <p:nvPr/>
        </p:nvSpPr>
        <p:spPr>
          <a:xfrm>
            <a:off x="4419600" y="3695853"/>
            <a:ext cx="3124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Chiếu sáng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5A6EA5-614E-AC51-B6FE-20DABA1CCADC}"/>
              </a:ext>
            </a:extLst>
          </p:cNvPr>
          <p:cNvSpPr txBox="1"/>
          <p:nvPr/>
        </p:nvSpPr>
        <p:spPr>
          <a:xfrm>
            <a:off x="3041557" y="5143500"/>
            <a:ext cx="35052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Giảm mỏi mắt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F9F407-7D06-90BE-3857-C6E2422FCDDE}"/>
              </a:ext>
            </a:extLst>
          </p:cNvPr>
          <p:cNvSpPr txBox="1"/>
          <p:nvPr/>
        </p:nvSpPr>
        <p:spPr>
          <a:xfrm>
            <a:off x="2241758" y="6591147"/>
            <a:ext cx="351748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Chống cận thị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2651B-E8A3-A350-D603-BE77F37CC151}"/>
              </a:ext>
            </a:extLst>
          </p:cNvPr>
          <p:cNvSpPr txBox="1"/>
          <p:nvPr/>
        </p:nvSpPr>
        <p:spPr>
          <a:xfrm>
            <a:off x="6579414" y="2458812"/>
            <a:ext cx="53340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Trang trí góc học tập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363836-B92B-65AF-1BB9-DF3FBA61BBDB}"/>
              </a:ext>
            </a:extLst>
          </p:cNvPr>
          <p:cNvSpPr txBox="1"/>
          <p:nvPr/>
        </p:nvSpPr>
        <p:spPr>
          <a:xfrm>
            <a:off x="10763522" y="3714936"/>
            <a:ext cx="4481766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Tập trung học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C519F0-9A0C-15C7-2DDA-8F84A2B5452B}"/>
              </a:ext>
            </a:extLst>
          </p:cNvPr>
          <p:cNvSpPr txBox="1"/>
          <p:nvPr/>
        </p:nvSpPr>
        <p:spPr>
          <a:xfrm>
            <a:off x="12755316" y="5557976"/>
            <a:ext cx="4294357" cy="18249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Tích hợp hộp đựng bút…</a:t>
            </a:r>
          </a:p>
        </p:txBody>
      </p:sp>
    </p:spTree>
    <p:extLst>
      <p:ext uri="{BB962C8B-B14F-4D97-AF65-F5344CB8AC3E}">
        <p14:creationId xmlns:p14="http://schemas.microsoft.com/office/powerpoint/2010/main" val="233587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181600" y="1170342"/>
            <a:ext cx="8188852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50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5D4DF-D83B-B7BF-194B-ECE72D2288E8}"/>
              </a:ext>
            </a:extLst>
          </p:cNvPr>
          <p:cNvSpPr txBox="1"/>
          <p:nvPr/>
        </p:nvSpPr>
        <p:spPr>
          <a:xfrm>
            <a:off x="3168411" y="7563098"/>
            <a:ext cx="14012865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Các em quan sát tình huống trong sách giáo khoa.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Cho biết “Ai đúng, ai sai”.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56853B-29AF-25D6-F0BB-AB233F860E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29" t="6175" r="5473" b="6907"/>
          <a:stretch/>
        </p:blipFill>
        <p:spPr>
          <a:xfrm>
            <a:off x="4108727" y="2214397"/>
            <a:ext cx="10070546" cy="5379874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1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  <a:solidFill>
            <a:srgbClr val="FFFFFF"/>
          </a:solidFill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049574" y="1341104"/>
            <a:ext cx="8188852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50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713960" y="8075384"/>
            <a:ext cx="3442869" cy="21596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5D4DF-D83B-B7BF-194B-ECE72D2288E8}"/>
              </a:ext>
            </a:extLst>
          </p:cNvPr>
          <p:cNvSpPr txBox="1"/>
          <p:nvPr/>
        </p:nvSpPr>
        <p:spPr>
          <a:xfrm>
            <a:off x="3406357" y="8327445"/>
            <a:ext cx="10732493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chị nói đúng, người em nói sai.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56853B-29AF-25D6-F0BB-AB233F860E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29" t="6175" r="5473" b="6907"/>
          <a:stretch/>
        </p:blipFill>
        <p:spPr>
          <a:xfrm>
            <a:off x="2937450" y="2207892"/>
            <a:ext cx="11201400" cy="5983997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901730" y="685799"/>
            <a:ext cx="16484541" cy="8915403"/>
            <a:chOff x="-4835" y="-163082"/>
            <a:chExt cx="6290592" cy="3469186"/>
          </a:xfrm>
        </p:grpSpPr>
        <p:sp>
          <p:nvSpPr>
            <p:cNvPr id="4" name="Freeform 4"/>
            <p:cNvSpPr/>
            <p:nvPr/>
          </p:nvSpPr>
          <p:spPr>
            <a:xfrm>
              <a:off x="-48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C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29221" y="1341104"/>
            <a:ext cx="8188852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50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Một số loại đèn học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5D4DF-D83B-B7BF-194B-ECE72D2288E8}"/>
              </a:ext>
            </a:extLst>
          </p:cNvPr>
          <p:cNvSpPr txBox="1"/>
          <p:nvPr/>
        </p:nvSpPr>
        <p:spPr>
          <a:xfrm>
            <a:off x="1756559" y="2231448"/>
            <a:ext cx="14257958" cy="173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Quan sát hình ảnh, đọc thông tin và so sánh điểm khác nhau giữa 2 loại đèn.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9DD23F-00EC-AA05-C9C5-CDC41608E3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0" t="15312" b="26421"/>
          <a:stretch/>
        </p:blipFill>
        <p:spPr>
          <a:xfrm>
            <a:off x="10310649" y="3016963"/>
            <a:ext cx="4924078" cy="45894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E1D024-8596-2B69-A697-20916AFFBD3C}"/>
              </a:ext>
            </a:extLst>
          </p:cNvPr>
          <p:cNvSpPr txBox="1"/>
          <p:nvPr/>
        </p:nvSpPr>
        <p:spPr>
          <a:xfrm>
            <a:off x="9868127" y="6748709"/>
            <a:ext cx="5656119" cy="24162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Đèn học loại công tắc bật, tắt không điều chỉnh được độ sáng của đèn.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661565" y="7781617"/>
            <a:ext cx="3442869" cy="215961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62395B6-6D78-708C-E029-33F82C0FBC67}"/>
              </a:ext>
            </a:extLst>
          </p:cNvPr>
          <p:cNvSpPr txBox="1"/>
          <p:nvPr/>
        </p:nvSpPr>
        <p:spPr>
          <a:xfrm>
            <a:off x="1098389" y="4103563"/>
            <a:ext cx="5981999" cy="2416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Đèn học loại công tắc vừa bật vừa tắt, điều chỉnh được mức độ sáng của đèn.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BAFBF-3E31-71FD-67B1-598825D356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49453" r="45063"/>
          <a:stretch/>
        </p:blipFill>
        <p:spPr>
          <a:xfrm>
            <a:off x="5279910" y="5452353"/>
            <a:ext cx="4337609" cy="39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0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143000" y="685799"/>
            <a:ext cx="16484541" cy="8915403"/>
            <a:chOff x="87235" y="-163082"/>
            <a:chExt cx="6290592" cy="3469186"/>
          </a:xfrm>
        </p:grpSpPr>
        <p:sp>
          <p:nvSpPr>
            <p:cNvPr id="4" name="Freeform 4"/>
            <p:cNvSpPr/>
            <p:nvPr/>
          </p:nvSpPr>
          <p:spPr>
            <a:xfrm>
              <a:off x="87235" y="-163082"/>
              <a:ext cx="6290592" cy="3469186"/>
            </a:xfrm>
            <a:custGeom>
              <a:avLst/>
              <a:gdLst/>
              <a:ahLst/>
              <a:cxnLst/>
              <a:rect l="l" t="t" r="r" b="b"/>
              <a:pathLst>
                <a:path w="6290592" h="3291278">
                  <a:moveTo>
                    <a:pt x="6166132" y="3291278"/>
                  </a:moveTo>
                  <a:lnTo>
                    <a:pt x="124460" y="3291278"/>
                  </a:lnTo>
                  <a:cubicBezTo>
                    <a:pt x="55880" y="3291278"/>
                    <a:pt x="0" y="3235398"/>
                    <a:pt x="0" y="3166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166132" y="0"/>
                  </a:lnTo>
                  <a:cubicBezTo>
                    <a:pt x="6234712" y="0"/>
                    <a:pt x="6290592" y="55880"/>
                    <a:pt x="6290592" y="124460"/>
                  </a:cubicBezTo>
                  <a:lnTo>
                    <a:pt x="6290592" y="3166818"/>
                  </a:lnTo>
                  <a:cubicBezTo>
                    <a:pt x="6290592" y="3235398"/>
                    <a:pt x="6234712" y="3291278"/>
                    <a:pt x="6166132" y="3291278"/>
                  </a:cubicBezTo>
                  <a:close/>
                </a:path>
              </a:pathLst>
            </a:custGeom>
            <a:solidFill>
              <a:srgbClr val="FFFFC8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29221" y="1341104"/>
            <a:ext cx="8188852" cy="559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5000" b="1" spc="1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Một số loại đèn học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13CA1F9-6E35-1B09-ADC5-271DE29A5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0844">
            <a:off x="572168" y="7107491"/>
            <a:ext cx="1514106" cy="278514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75B0E6D0-2C11-E3F6-B9A1-2496E196BE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383000" y="335374"/>
            <a:ext cx="1651971" cy="1565242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A9917FD7-315F-F3D6-7CFF-5CFEBC9B8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61565" y="7781617"/>
            <a:ext cx="3442869" cy="21596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3B0B3A-D70C-AC3D-7B81-05438C032F46}"/>
              </a:ext>
            </a:extLst>
          </p:cNvPr>
          <p:cNvSpPr txBox="1"/>
          <p:nvPr/>
        </p:nvSpPr>
        <p:spPr>
          <a:xfrm>
            <a:off x="1600200" y="3805783"/>
            <a:ext cx="814014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8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	Chúng ta thấy có rất nhiều các loại đèn học: có loại tích hợp cả hộp bút, có loại nút tắt bật bằng cảm ứng,....</a:t>
            </a:r>
            <a:endParaRPr lang="en-US" sz="3800" b="1">
              <a:solidFill>
                <a:srgbClr val="0000CC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B5A0DD-F51B-A060-7284-1CEF3BA773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186" b="4643"/>
          <a:stretch/>
        </p:blipFill>
        <p:spPr>
          <a:xfrm>
            <a:off x="10515600" y="1503656"/>
            <a:ext cx="5496330" cy="35178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E60767-5AA6-A374-45A7-FFC85C20FE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95806" y="5295429"/>
            <a:ext cx="5496330" cy="398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8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272</Words>
  <Application>Microsoft Office PowerPoint</Application>
  <PresentationFormat>Custom</PresentationFormat>
  <Paragraphs>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Times New Roman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Peach Classroom Rules Presentation </dc:title>
  <cp:lastModifiedBy>Phuong Luong Y</cp:lastModifiedBy>
  <cp:revision>8</cp:revision>
  <dcterms:created xsi:type="dcterms:W3CDTF">2006-08-16T00:00:00Z</dcterms:created>
  <dcterms:modified xsi:type="dcterms:W3CDTF">2023-09-19T02:07:58Z</dcterms:modified>
  <dc:identifier>DAFGjHa0LSQ</dc:identifier>
</cp:coreProperties>
</file>