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14" r:id="rId2"/>
    <p:sldId id="495" r:id="rId3"/>
    <p:sldId id="521" r:id="rId4"/>
    <p:sldId id="7665" r:id="rId5"/>
    <p:sldId id="523" r:id="rId6"/>
    <p:sldId id="7656" r:id="rId7"/>
    <p:sldId id="7658" r:id="rId8"/>
    <p:sldId id="7668" r:id="rId9"/>
    <p:sldId id="7657" r:id="rId10"/>
    <p:sldId id="7669" r:id="rId11"/>
    <p:sldId id="7673" r:id="rId12"/>
    <p:sldId id="7674" r:id="rId13"/>
    <p:sldId id="7675" r:id="rId14"/>
    <p:sldId id="7676" r:id="rId15"/>
    <p:sldId id="7662" r:id="rId16"/>
    <p:sldId id="5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758D1-6F5C-41B6-BE2C-A3C3DFC43EFE}" type="datetimeFigureOut">
              <a:rPr lang="en-US" smtClean="0"/>
              <a:t>11-Dec-23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3A8CA-45FF-4744-9DAB-2CC9533CF786}" type="slidenum">
              <a:rPr lang="en-US" smtClean="0"/>
              <a:t>‹#›</a:t>
            </a:fld>
            <a:endParaRPr lang="en-US"/>
          </a:p>
        </p:txBody>
      </p:sp>
    </p:spTree>
    <p:extLst>
      <p:ext uri="{BB962C8B-B14F-4D97-AF65-F5344CB8AC3E}">
        <p14:creationId xmlns:p14="http://schemas.microsoft.com/office/powerpoint/2010/main" val="366493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0181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4362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3966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7786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6068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56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795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18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329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712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21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782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137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233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009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952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385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93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976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11-Dec-23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0782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emf"/><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A05DB-4F57-4365-B2EA-282566D6E2AB}"/>
              </a:ext>
            </a:extLst>
          </p:cNvPr>
          <p:cNvSpPr txBox="1"/>
          <p:nvPr/>
        </p:nvSpPr>
        <p:spPr>
          <a:xfrm>
            <a:off x="1171576" y="76682"/>
            <a:ext cx="10096500" cy="584647"/>
          </a:xfrm>
          <a:prstGeom prst="rect">
            <a:avLst/>
          </a:prstGeom>
          <a:noFill/>
        </p:spPr>
        <p:txBody>
          <a:bodyPr wrap="square" rtlCol="0">
            <a:spAutoFit/>
          </a:bodyPr>
          <a:lstStyle/>
          <a:p>
            <a:pPr marL="0" marR="0" lvl="0" indent="0" algn="just" defTabSz="914217" rtl="0"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Chọn nhiệt kế chỉ nhiệt độ thích hợp với mỗi đồ uống sau:</a:t>
            </a:r>
          </a:p>
        </p:txBody>
      </p:sp>
      <p:sp>
        <p:nvSpPr>
          <p:cNvPr id="12" name="Oval 11">
            <a:extLst>
              <a:ext uri="{FF2B5EF4-FFF2-40B4-BE49-F238E27FC236}">
                <a16:creationId xmlns:a16="http://schemas.microsoft.com/office/drawing/2014/main" id="{16832AC8-F9BA-4BB7-AF5B-2BA621803150}"/>
              </a:ext>
            </a:extLst>
          </p:cNvPr>
          <p:cNvSpPr/>
          <p:nvPr/>
        </p:nvSpPr>
        <p:spPr>
          <a:xfrm>
            <a:off x="633321" y="109814"/>
            <a:ext cx="584640" cy="584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FFFFFF"/>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7ECFE027-7DE9-4B6B-8404-73C84EB5BC5C}"/>
              </a:ext>
            </a:extLst>
          </p:cNvPr>
          <p:cNvPicPr>
            <a:picLocks noChangeAspect="1"/>
          </p:cNvPicPr>
          <p:nvPr/>
        </p:nvPicPr>
        <p:blipFill>
          <a:blip r:embed="rId2"/>
          <a:stretch>
            <a:fillRect/>
          </a:stretch>
        </p:blipFill>
        <p:spPr>
          <a:xfrm>
            <a:off x="1681162" y="1257300"/>
            <a:ext cx="8886825" cy="4572000"/>
          </a:xfrm>
          <a:prstGeom prst="rect">
            <a:avLst/>
          </a:prstGeom>
          <a:ln>
            <a:noFill/>
          </a:ln>
          <a:effectLst>
            <a:softEdge rad="112500"/>
          </a:effectLst>
        </p:spPr>
      </p:pic>
      <p:cxnSp>
        <p:nvCxnSpPr>
          <p:cNvPr id="7" name="Straight Arrow Connector 6">
            <a:extLst>
              <a:ext uri="{FF2B5EF4-FFF2-40B4-BE49-F238E27FC236}">
                <a16:creationId xmlns:a16="http://schemas.microsoft.com/office/drawing/2014/main" id="{910722A9-D45B-4194-A602-540A573106AF}"/>
              </a:ext>
            </a:extLst>
          </p:cNvPr>
          <p:cNvCxnSpPr/>
          <p:nvPr/>
        </p:nvCxnSpPr>
        <p:spPr>
          <a:xfrm>
            <a:off x="2781300" y="4857750"/>
            <a:ext cx="3952875"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F42DF8-D0B7-4BE5-8E64-604CA2433EF9}"/>
              </a:ext>
            </a:extLst>
          </p:cNvPr>
          <p:cNvCxnSpPr>
            <a:cxnSpLocks/>
          </p:cNvCxnSpPr>
          <p:nvPr/>
        </p:nvCxnSpPr>
        <p:spPr>
          <a:xfrm>
            <a:off x="4371975" y="2705100"/>
            <a:ext cx="2343150" cy="9048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2333E5-BB65-46FE-AE4D-D5B52266D855}"/>
              </a:ext>
            </a:extLst>
          </p:cNvPr>
          <p:cNvCxnSpPr>
            <a:cxnSpLocks/>
          </p:cNvCxnSpPr>
          <p:nvPr/>
        </p:nvCxnSpPr>
        <p:spPr>
          <a:xfrm flipV="1">
            <a:off x="5886450" y="2124075"/>
            <a:ext cx="819150" cy="3714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0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id="{E78F2109-6680-4BA2-ADFB-A8A3C25AA1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48231"/>
            <a:ext cx="12192000" cy="2498754"/>
          </a:xfrm>
          <a:prstGeom prst="rect">
            <a:avLst/>
          </a:prstGeom>
        </p:spPr>
      </p:pic>
      <p:pic>
        <p:nvPicPr>
          <p:cNvPr id="3" name="图片 6">
            <a:extLst>
              <a:ext uri="{FF2B5EF4-FFF2-40B4-BE49-F238E27FC236}">
                <a16:creationId xmlns:a16="http://schemas.microsoft.com/office/drawing/2014/main" id="{3638B28C-973B-4426-B771-851BA6A46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 y="3796081"/>
            <a:ext cx="12192000" cy="1081346"/>
          </a:xfrm>
          <a:prstGeom prst="rect">
            <a:avLst/>
          </a:prstGeom>
        </p:spPr>
      </p:pic>
      <p:pic>
        <p:nvPicPr>
          <p:cNvPr id="4" name="图片 7">
            <a:extLst>
              <a:ext uri="{FF2B5EF4-FFF2-40B4-BE49-F238E27FC236}">
                <a16:creationId xmlns:a16="http://schemas.microsoft.com/office/drawing/2014/main" id="{40EB899D-1751-4F45-BCC2-F568BBED55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88957"/>
            <a:ext cx="12192000" cy="2169043"/>
          </a:xfrm>
          <a:prstGeom prst="rect">
            <a:avLst/>
          </a:prstGeom>
        </p:spPr>
      </p:pic>
      <p:pic>
        <p:nvPicPr>
          <p:cNvPr id="5" name="Picture 4" descr="A picture containing text, table, indoor, toy&#10;&#10;Description automatically generated">
            <a:extLst>
              <a:ext uri="{FF2B5EF4-FFF2-40B4-BE49-F238E27FC236}">
                <a16:creationId xmlns:a16="http://schemas.microsoft.com/office/drawing/2014/main" id="{ABCC03F0-4C80-492D-BFF0-28F83B541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130" y="2436843"/>
            <a:ext cx="7095568" cy="4355743"/>
          </a:xfrm>
          <a:prstGeom prst="rect">
            <a:avLst/>
          </a:prstGeom>
        </p:spPr>
      </p:pic>
      <p:grpSp>
        <p:nvGrpSpPr>
          <p:cNvPr id="6" name="组合 47">
            <a:extLst>
              <a:ext uri="{FF2B5EF4-FFF2-40B4-BE49-F238E27FC236}">
                <a16:creationId xmlns:a16="http://schemas.microsoft.com/office/drawing/2014/main" id="{AFF9B997-385B-4B5B-B975-19CD74BB1B02}"/>
              </a:ext>
            </a:extLst>
          </p:cNvPr>
          <p:cNvGrpSpPr/>
          <p:nvPr/>
        </p:nvGrpSpPr>
        <p:grpSpPr>
          <a:xfrm>
            <a:off x="39732" y="5706559"/>
            <a:ext cx="12152268" cy="1151441"/>
            <a:chOff x="-2055784" y="5706558"/>
            <a:chExt cx="12152268" cy="1151441"/>
          </a:xfrm>
        </p:grpSpPr>
        <p:pic>
          <p:nvPicPr>
            <p:cNvPr id="7" name="图片 44">
              <a:extLst>
                <a:ext uri="{FF2B5EF4-FFF2-40B4-BE49-F238E27FC236}">
                  <a16:creationId xmlns:a16="http://schemas.microsoft.com/office/drawing/2014/main" id="{B9C20C75-CAA5-4234-B3EE-53FA74E89F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43">
              <a:extLst>
                <a:ext uri="{FF2B5EF4-FFF2-40B4-BE49-F238E27FC236}">
                  <a16:creationId xmlns:a16="http://schemas.microsoft.com/office/drawing/2014/main" id="{AE0C76D0-4F88-4527-8AC3-03D91456EB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41">
              <a:extLst>
                <a:ext uri="{FF2B5EF4-FFF2-40B4-BE49-F238E27FC236}">
                  <a16:creationId xmlns:a16="http://schemas.microsoft.com/office/drawing/2014/main" id="{DB1C10F8-803F-4A11-B1F5-7E321BBDD34E}"/>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42">
              <a:extLst>
                <a:ext uri="{FF2B5EF4-FFF2-40B4-BE49-F238E27FC236}">
                  <a16:creationId xmlns:a16="http://schemas.microsoft.com/office/drawing/2014/main" id="{E2BF534F-4D6B-4796-88E1-AC8160009B96}"/>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45">
              <a:extLst>
                <a:ext uri="{FF2B5EF4-FFF2-40B4-BE49-F238E27FC236}">
                  <a16:creationId xmlns:a16="http://schemas.microsoft.com/office/drawing/2014/main" id="{B4889E38-AC2F-4FCD-8D03-68ECDAF0C4A8}"/>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46">
              <a:extLst>
                <a:ext uri="{FF2B5EF4-FFF2-40B4-BE49-F238E27FC236}">
                  <a16:creationId xmlns:a16="http://schemas.microsoft.com/office/drawing/2014/main" id="{2E977AF4-E15B-4AC8-B84F-BD9A97A29F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48">
              <a:extLst>
                <a:ext uri="{FF2B5EF4-FFF2-40B4-BE49-F238E27FC236}">
                  <a16:creationId xmlns:a16="http://schemas.microsoft.com/office/drawing/2014/main" id="{DAFFD397-BF15-415A-A5ED-B2933298ED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grpSp>
        <p:nvGrpSpPr>
          <p:cNvPr id="14" name="组合 14">
            <a:extLst>
              <a:ext uri="{FF2B5EF4-FFF2-40B4-BE49-F238E27FC236}">
                <a16:creationId xmlns:a16="http://schemas.microsoft.com/office/drawing/2014/main" id="{ABECED6D-489E-4BF3-A95B-A87967F77EAE}"/>
              </a:ext>
            </a:extLst>
          </p:cNvPr>
          <p:cNvGrpSpPr/>
          <p:nvPr/>
        </p:nvGrpSpPr>
        <p:grpSpPr>
          <a:xfrm>
            <a:off x="312326" y="229966"/>
            <a:ext cx="5190758" cy="2107129"/>
            <a:chOff x="1451314" y="2141289"/>
            <a:chExt cx="5190758" cy="2107129"/>
          </a:xfrm>
        </p:grpSpPr>
        <p:pic>
          <p:nvPicPr>
            <p:cNvPr id="15" name="图片 15">
              <a:extLst>
                <a:ext uri="{FF2B5EF4-FFF2-40B4-BE49-F238E27FC236}">
                  <a16:creationId xmlns:a16="http://schemas.microsoft.com/office/drawing/2014/main" id="{CFF6A597-791C-4E73-950F-6FE04DD73F9D}"/>
                </a:ext>
              </a:extLst>
            </p:cNvPr>
            <p:cNvPicPr>
              <a:picLocks noChangeAspect="1"/>
            </p:cNvPicPr>
            <p:nvPr/>
          </p:nvPicPr>
          <p:blipFill>
            <a:blip r:embed="rId11"/>
            <a:stretch>
              <a:fillRect/>
            </a:stretch>
          </p:blipFill>
          <p:spPr>
            <a:xfrm>
              <a:off x="1451314" y="2141289"/>
              <a:ext cx="5190758" cy="2107129"/>
            </a:xfrm>
            <a:prstGeom prst="rect">
              <a:avLst/>
            </a:prstGeom>
          </p:spPr>
        </p:pic>
        <p:grpSp>
          <p:nvGrpSpPr>
            <p:cNvPr id="16" name="组合 16">
              <a:extLst>
                <a:ext uri="{FF2B5EF4-FFF2-40B4-BE49-F238E27FC236}">
                  <a16:creationId xmlns:a16="http://schemas.microsoft.com/office/drawing/2014/main" id="{323D8EB3-0FA4-4C9F-B8BA-BE1560561EEA}"/>
                </a:ext>
              </a:extLst>
            </p:cNvPr>
            <p:cNvGrpSpPr/>
            <p:nvPr/>
          </p:nvGrpSpPr>
          <p:grpSpPr>
            <a:xfrm>
              <a:off x="1892492" y="2285106"/>
              <a:ext cx="4523345" cy="1762082"/>
              <a:chOff x="1149985" y="3194006"/>
              <a:chExt cx="4523345" cy="1762082"/>
            </a:xfrm>
          </p:grpSpPr>
          <p:sp>
            <p:nvSpPr>
              <p:cNvPr id="17" name="文本框 25">
                <a:extLst>
                  <a:ext uri="{FF2B5EF4-FFF2-40B4-BE49-F238E27FC236}">
                    <a16:creationId xmlns:a16="http://schemas.microsoft.com/office/drawing/2014/main" id="{5438E66A-D1C3-4024-987E-61306D6EB321}"/>
                  </a:ext>
                </a:extLst>
              </p:cNvPr>
              <p:cNvSpPr txBox="1"/>
              <p:nvPr/>
            </p:nvSpPr>
            <p:spPr>
              <a:xfrm>
                <a:off x="1500625" y="3360202"/>
                <a:ext cx="4172705" cy="1595886"/>
              </a:xfrm>
              <a:prstGeom prst="rect">
                <a:avLst/>
              </a:prstGeom>
              <a:noFill/>
            </p:spPr>
            <p:txBody>
              <a:bodyPr wrap="square" rtlCol="0">
                <a:spAutoFit/>
              </a:bodyPr>
              <a:lstStyle/>
              <a:p>
                <a:pPr marL="0" marR="0" algn="just">
                  <a:lnSpc>
                    <a:spcPct val="120000"/>
                  </a:lnSpc>
                  <a:spcBef>
                    <a:spcPts val="0"/>
                  </a:spcBef>
                  <a:spcAft>
                    <a:spcPts val="0"/>
                  </a:spcAft>
                </a:pPr>
                <a:r>
                  <a:rPr lang="nl-NL" sz="2800" b="1" dirty="0">
                    <a:effectLst/>
                    <a:latin typeface="Cambria" panose="02040503050406030204" pitchFamily="18" charset="0"/>
                    <a:ea typeface="Cambria" panose="02040503050406030204" pitchFamily="18" charset="0"/>
                  </a:rPr>
                  <a:t>Dựa vào đâu chúng ta biết chính xác độ nóng lạnh của một vật?</a:t>
                </a:r>
                <a:endParaRPr lang="en-US" sz="2800" b="1" dirty="0">
                  <a:effectLst/>
                  <a:latin typeface="Cambria" panose="02040503050406030204" pitchFamily="18" charset="0"/>
                  <a:ea typeface="Cambria" panose="02040503050406030204" pitchFamily="18" charset="0"/>
                </a:endParaRPr>
              </a:p>
            </p:txBody>
          </p:sp>
          <p:grpSp>
            <p:nvGrpSpPr>
              <p:cNvPr id="18" name="组合 18">
                <a:extLst>
                  <a:ext uri="{FF2B5EF4-FFF2-40B4-BE49-F238E27FC236}">
                    <a16:creationId xmlns:a16="http://schemas.microsoft.com/office/drawing/2014/main" id="{17FFF7A3-03E2-45F9-8428-EC76AA791F55}"/>
                  </a:ext>
                </a:extLst>
              </p:cNvPr>
              <p:cNvGrpSpPr/>
              <p:nvPr/>
            </p:nvGrpSpPr>
            <p:grpSpPr>
              <a:xfrm rot="19663740">
                <a:off x="1149985" y="3194006"/>
                <a:ext cx="654793" cy="845387"/>
                <a:chOff x="10766631" y="3941730"/>
                <a:chExt cx="1047927" cy="1352954"/>
              </a:xfrm>
            </p:grpSpPr>
            <p:sp>
              <p:nvSpPr>
                <p:cNvPr id="19" name="Freeform 108">
                  <a:extLst>
                    <a:ext uri="{FF2B5EF4-FFF2-40B4-BE49-F238E27FC236}">
                      <a16:creationId xmlns:a16="http://schemas.microsoft.com/office/drawing/2014/main" id="{F1E9A404-37A7-4AC0-A704-0EF138C1134E}"/>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20" name="Freeform 109">
                  <a:extLst>
                    <a:ext uri="{FF2B5EF4-FFF2-40B4-BE49-F238E27FC236}">
                      <a16:creationId xmlns:a16="http://schemas.microsoft.com/office/drawing/2014/main" id="{D4FCC73A-FF8D-463A-8DF0-0ED1ED00A25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21" name="Freeform 110">
                  <a:extLst>
                    <a:ext uri="{FF2B5EF4-FFF2-40B4-BE49-F238E27FC236}">
                      <a16:creationId xmlns:a16="http://schemas.microsoft.com/office/drawing/2014/main" id="{9426A245-E008-42E8-AC11-1986443775C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22" name="Freeform 111">
                  <a:extLst>
                    <a:ext uri="{FF2B5EF4-FFF2-40B4-BE49-F238E27FC236}">
                      <a16:creationId xmlns:a16="http://schemas.microsoft.com/office/drawing/2014/main" id="{C2B6E9C3-A905-4F7B-A7D4-D5D74EE42640}"/>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23" name="Freeform 112">
                  <a:extLst>
                    <a:ext uri="{FF2B5EF4-FFF2-40B4-BE49-F238E27FC236}">
                      <a16:creationId xmlns:a16="http://schemas.microsoft.com/office/drawing/2014/main" id="{1B8AE4DC-1582-42D1-95D3-CEFE10D212D2}"/>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24" name="Freeform 113">
                  <a:extLst>
                    <a:ext uri="{FF2B5EF4-FFF2-40B4-BE49-F238E27FC236}">
                      <a16:creationId xmlns:a16="http://schemas.microsoft.com/office/drawing/2014/main" id="{9ED8C3EB-5EBB-4C34-B25E-F62D69DD832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grpSp>
        </p:grpSp>
      </p:grpSp>
      <p:grpSp>
        <p:nvGrpSpPr>
          <p:cNvPr id="25" name="组合 14">
            <a:extLst>
              <a:ext uri="{FF2B5EF4-FFF2-40B4-BE49-F238E27FC236}">
                <a16:creationId xmlns:a16="http://schemas.microsoft.com/office/drawing/2014/main" id="{169A88FE-A3B1-490C-9568-83D594CB6B4B}"/>
              </a:ext>
            </a:extLst>
          </p:cNvPr>
          <p:cNvGrpSpPr/>
          <p:nvPr/>
        </p:nvGrpSpPr>
        <p:grpSpPr>
          <a:xfrm>
            <a:off x="6589120" y="184814"/>
            <a:ext cx="5133324" cy="2107129"/>
            <a:chOff x="1451314" y="2141289"/>
            <a:chExt cx="5133324" cy="2107129"/>
          </a:xfrm>
        </p:grpSpPr>
        <p:pic>
          <p:nvPicPr>
            <p:cNvPr id="26" name="图片 15">
              <a:extLst>
                <a:ext uri="{FF2B5EF4-FFF2-40B4-BE49-F238E27FC236}">
                  <a16:creationId xmlns:a16="http://schemas.microsoft.com/office/drawing/2014/main" id="{049BC4EE-B853-439B-8781-1AA32644BD2B}"/>
                </a:ext>
              </a:extLst>
            </p:cNvPr>
            <p:cNvPicPr>
              <a:picLocks noChangeAspect="1"/>
            </p:cNvPicPr>
            <p:nvPr/>
          </p:nvPicPr>
          <p:blipFill>
            <a:blip r:embed="rId11"/>
            <a:stretch>
              <a:fillRect/>
            </a:stretch>
          </p:blipFill>
          <p:spPr>
            <a:xfrm>
              <a:off x="1451314" y="2141289"/>
              <a:ext cx="5133324" cy="2107129"/>
            </a:xfrm>
            <a:prstGeom prst="rect">
              <a:avLst/>
            </a:prstGeom>
          </p:spPr>
        </p:pic>
        <p:grpSp>
          <p:nvGrpSpPr>
            <p:cNvPr id="27" name="组合 16">
              <a:extLst>
                <a:ext uri="{FF2B5EF4-FFF2-40B4-BE49-F238E27FC236}">
                  <a16:creationId xmlns:a16="http://schemas.microsoft.com/office/drawing/2014/main" id="{153A8A0F-086E-49B8-833C-9963ECE05765}"/>
                </a:ext>
              </a:extLst>
            </p:cNvPr>
            <p:cNvGrpSpPr/>
            <p:nvPr/>
          </p:nvGrpSpPr>
          <p:grpSpPr>
            <a:xfrm>
              <a:off x="1892492" y="2285106"/>
              <a:ext cx="4489484" cy="1679601"/>
              <a:chOff x="1149985" y="3194006"/>
              <a:chExt cx="4489484" cy="1679601"/>
            </a:xfrm>
          </p:grpSpPr>
          <p:sp>
            <p:nvSpPr>
              <p:cNvPr id="28" name="文本框 25">
                <a:extLst>
                  <a:ext uri="{FF2B5EF4-FFF2-40B4-BE49-F238E27FC236}">
                    <a16:creationId xmlns:a16="http://schemas.microsoft.com/office/drawing/2014/main" id="{82F0D63B-1B20-4815-AC34-BE4D507A9692}"/>
                  </a:ext>
                </a:extLst>
              </p:cNvPr>
              <p:cNvSpPr txBox="1"/>
              <p:nvPr/>
            </p:nvSpPr>
            <p:spPr>
              <a:xfrm>
                <a:off x="1606222" y="3336968"/>
                <a:ext cx="4033247" cy="1536639"/>
              </a:xfrm>
              <a:prstGeom prst="rect">
                <a:avLst/>
              </a:prstGeom>
              <a:noFill/>
            </p:spPr>
            <p:txBody>
              <a:bodyPr wrap="square" rtlCol="0">
                <a:spAutoFit/>
              </a:bodyPr>
              <a:lstStyle/>
              <a:p>
                <a:pPr marL="0" marR="0" algn="just">
                  <a:lnSpc>
                    <a:spcPct val="115000"/>
                  </a:lnSpc>
                  <a:spcBef>
                    <a:spcPts val="600"/>
                  </a:spcBef>
                  <a:spcAft>
                    <a:spcPts val="0"/>
                  </a:spcAft>
                </a:pPr>
                <a:r>
                  <a:rPr lang="nl-NL" sz="2800" b="1" dirty="0">
                    <a:effectLst/>
                    <a:latin typeface="Cambria" panose="02040503050406030204" pitchFamily="18" charset="0"/>
                    <a:ea typeface="Cambria" panose="02040503050406030204" pitchFamily="18" charset="0"/>
                  </a:rPr>
                  <a:t>Dựa vào nhiệt độ để biết mức độ nóng lạnh của một vật.</a:t>
                </a:r>
                <a:endParaRPr lang="en-US" sz="2800" b="1" dirty="0">
                  <a:effectLst/>
                  <a:latin typeface="Cambria" panose="02040503050406030204" pitchFamily="18" charset="0"/>
                  <a:ea typeface="Cambria" panose="02040503050406030204" pitchFamily="18" charset="0"/>
                </a:endParaRPr>
              </a:p>
            </p:txBody>
          </p:sp>
          <p:grpSp>
            <p:nvGrpSpPr>
              <p:cNvPr id="29" name="组合 18">
                <a:extLst>
                  <a:ext uri="{FF2B5EF4-FFF2-40B4-BE49-F238E27FC236}">
                    <a16:creationId xmlns:a16="http://schemas.microsoft.com/office/drawing/2014/main" id="{658CD8C9-0DF6-45C5-861A-E0202FAABFD3}"/>
                  </a:ext>
                </a:extLst>
              </p:cNvPr>
              <p:cNvGrpSpPr/>
              <p:nvPr/>
            </p:nvGrpSpPr>
            <p:grpSpPr>
              <a:xfrm rot="19663740">
                <a:off x="1149985" y="3194006"/>
                <a:ext cx="654793" cy="845387"/>
                <a:chOff x="10766631" y="3941730"/>
                <a:chExt cx="1047927" cy="1352954"/>
              </a:xfrm>
            </p:grpSpPr>
            <p:sp>
              <p:nvSpPr>
                <p:cNvPr id="30" name="Freeform 108">
                  <a:extLst>
                    <a:ext uri="{FF2B5EF4-FFF2-40B4-BE49-F238E27FC236}">
                      <a16:creationId xmlns:a16="http://schemas.microsoft.com/office/drawing/2014/main" id="{47310B4E-B74E-4D5E-9813-DACE56E1C71D}"/>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31" name="Freeform 109">
                  <a:extLst>
                    <a:ext uri="{FF2B5EF4-FFF2-40B4-BE49-F238E27FC236}">
                      <a16:creationId xmlns:a16="http://schemas.microsoft.com/office/drawing/2014/main" id="{87E36C9B-4EB3-44B5-8A8C-CCD81049111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32" name="Freeform 110">
                  <a:extLst>
                    <a:ext uri="{FF2B5EF4-FFF2-40B4-BE49-F238E27FC236}">
                      <a16:creationId xmlns:a16="http://schemas.microsoft.com/office/drawing/2014/main" id="{99EA51B8-3608-46D4-82B1-ECA356318E7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33" name="Freeform 111">
                  <a:extLst>
                    <a:ext uri="{FF2B5EF4-FFF2-40B4-BE49-F238E27FC236}">
                      <a16:creationId xmlns:a16="http://schemas.microsoft.com/office/drawing/2014/main" id="{99292536-EB0F-40DB-A167-95897C581C9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34" name="Freeform 112">
                  <a:extLst>
                    <a:ext uri="{FF2B5EF4-FFF2-40B4-BE49-F238E27FC236}">
                      <a16:creationId xmlns:a16="http://schemas.microsoft.com/office/drawing/2014/main" id="{B8386F03-4DF7-4837-AD18-1513288395F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sp>
              <p:nvSpPr>
                <p:cNvPr id="35" name="Freeform 113">
                  <a:extLst>
                    <a:ext uri="{FF2B5EF4-FFF2-40B4-BE49-F238E27FC236}">
                      <a16:creationId xmlns:a16="http://schemas.microsoft.com/office/drawing/2014/main" id="{3BA684B8-1585-4254-B1C3-ACCE227916A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b="1">
                    <a:latin typeface="Cambria" panose="02040503050406030204" pitchFamily="18" charset="0"/>
                  </a:endParaRPr>
                </a:p>
              </p:txBody>
            </p:sp>
          </p:grpSp>
        </p:grpSp>
      </p:grpSp>
    </p:spTree>
    <p:extLst>
      <p:ext uri="{BB962C8B-B14F-4D97-AF65-F5344CB8AC3E}">
        <p14:creationId xmlns:p14="http://schemas.microsoft.com/office/powerpoint/2010/main" val="344098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A05DB-4F57-4365-B2EA-282566D6E2AB}"/>
              </a:ext>
            </a:extLst>
          </p:cNvPr>
          <p:cNvSpPr txBox="1"/>
          <p:nvPr/>
        </p:nvSpPr>
        <p:spPr>
          <a:xfrm>
            <a:off x="1171576" y="76682"/>
            <a:ext cx="10096500" cy="584647"/>
          </a:xfrm>
          <a:prstGeom prst="rect">
            <a:avLst/>
          </a:prstGeom>
          <a:noFill/>
        </p:spPr>
        <p:txBody>
          <a:bodyPr wrap="square" rtlCol="0">
            <a:spAutoFit/>
          </a:bodyPr>
          <a:lstStyle/>
          <a:p>
            <a:pPr marL="0" marR="0" lvl="0" indent="0" algn="just" defTabSz="914217" rtl="0"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Quan sát hình vẽ, trả lời các câu hỏi:</a:t>
            </a:r>
          </a:p>
        </p:txBody>
      </p:sp>
      <p:sp>
        <p:nvSpPr>
          <p:cNvPr id="12" name="Oval 11">
            <a:extLst>
              <a:ext uri="{FF2B5EF4-FFF2-40B4-BE49-F238E27FC236}">
                <a16:creationId xmlns:a16="http://schemas.microsoft.com/office/drawing/2014/main" id="{16832AC8-F9BA-4BB7-AF5B-2BA621803150}"/>
              </a:ext>
            </a:extLst>
          </p:cNvPr>
          <p:cNvSpPr/>
          <p:nvPr/>
        </p:nvSpPr>
        <p:spPr>
          <a:xfrm>
            <a:off x="633321" y="109814"/>
            <a:ext cx="584640" cy="584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FFFFFF"/>
                </a:solidFill>
                <a:effectLst/>
                <a:uLnTx/>
                <a:uFillTx/>
                <a:latin typeface="Calibri"/>
                <a:ea typeface="+mn-ea"/>
                <a:cs typeface="+mn-cs"/>
              </a:rPr>
              <a:t>2</a:t>
            </a:r>
          </a:p>
        </p:txBody>
      </p:sp>
      <p:pic>
        <p:nvPicPr>
          <p:cNvPr id="9" name="Picture 8">
            <a:extLst>
              <a:ext uri="{FF2B5EF4-FFF2-40B4-BE49-F238E27FC236}">
                <a16:creationId xmlns:a16="http://schemas.microsoft.com/office/drawing/2014/main" id="{F2ED397C-CFEC-486F-A915-2190CEF5F98F}"/>
              </a:ext>
            </a:extLst>
          </p:cNvPr>
          <p:cNvPicPr>
            <a:picLocks noChangeAspect="1"/>
          </p:cNvPicPr>
          <p:nvPr/>
        </p:nvPicPr>
        <p:blipFill>
          <a:blip r:embed="rId2"/>
          <a:stretch>
            <a:fillRect/>
          </a:stretch>
        </p:blipFill>
        <p:spPr>
          <a:xfrm>
            <a:off x="7170593" y="750415"/>
            <a:ext cx="4804064" cy="3566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a:extLst>
              <a:ext uri="{FF2B5EF4-FFF2-40B4-BE49-F238E27FC236}">
                <a16:creationId xmlns:a16="http://schemas.microsoft.com/office/drawing/2014/main" id="{152C522C-5C7D-48D7-A968-00E42F6703E6}"/>
              </a:ext>
            </a:extLst>
          </p:cNvPr>
          <p:cNvSpPr/>
          <p:nvPr/>
        </p:nvSpPr>
        <p:spPr>
          <a:xfrm>
            <a:off x="168809" y="969411"/>
            <a:ext cx="6898741" cy="954107"/>
          </a:xfrm>
          <a:prstGeom prst="rect">
            <a:avLst/>
          </a:prstGeom>
        </p:spPr>
        <p:txBody>
          <a:bodyPr wrap="square">
            <a:spAutoFit/>
          </a:bodyPr>
          <a:lstStyle/>
          <a:p>
            <a:pPr lvl="0" algn="just">
              <a:spcBef>
                <a:spcPts val="600"/>
              </a:spcBef>
            </a:pPr>
            <a:r>
              <a:rPr lang="vi-VN" sz="2800" dirty="0">
                <a:solidFill>
                  <a:prstClr val="black"/>
                </a:solidFill>
              </a:rPr>
              <a:t>a) Cốc nước đá lạnh khoảng bao nhiêu độ C?</a:t>
            </a:r>
          </a:p>
        </p:txBody>
      </p:sp>
      <p:sp>
        <p:nvSpPr>
          <p:cNvPr id="14" name="Rectangle 13">
            <a:extLst>
              <a:ext uri="{FF2B5EF4-FFF2-40B4-BE49-F238E27FC236}">
                <a16:creationId xmlns:a16="http://schemas.microsoft.com/office/drawing/2014/main" id="{972B672E-19B0-415D-8243-CCD43CE7E4F0}"/>
              </a:ext>
            </a:extLst>
          </p:cNvPr>
          <p:cNvSpPr/>
          <p:nvPr/>
        </p:nvSpPr>
        <p:spPr>
          <a:xfrm>
            <a:off x="203591" y="2295525"/>
            <a:ext cx="6806809" cy="1384995"/>
          </a:xfrm>
          <a:prstGeom prst="rect">
            <a:avLst/>
          </a:prstGeom>
        </p:spPr>
        <p:txBody>
          <a:bodyPr wrap="square">
            <a:spAutoFit/>
          </a:bodyPr>
          <a:lstStyle/>
          <a:p>
            <a:pPr algn="just"/>
            <a:r>
              <a:rPr lang="vi-VN" sz="2800" dirty="0"/>
              <a:t>b) Nếu bỏ tiếp vào cốc một số viên đã nữa thì nhiệt độ của nước trong cốc tăng lên hay giảm đi?</a:t>
            </a:r>
          </a:p>
        </p:txBody>
      </p:sp>
      <p:sp>
        <p:nvSpPr>
          <p:cNvPr id="16" name="Rectangle 15">
            <a:extLst>
              <a:ext uri="{FF2B5EF4-FFF2-40B4-BE49-F238E27FC236}">
                <a16:creationId xmlns:a16="http://schemas.microsoft.com/office/drawing/2014/main" id="{70FAFFE8-7720-49D6-88F3-1FCCB15B6E73}"/>
              </a:ext>
            </a:extLst>
          </p:cNvPr>
          <p:cNvSpPr/>
          <p:nvPr/>
        </p:nvSpPr>
        <p:spPr>
          <a:xfrm>
            <a:off x="206909" y="4370073"/>
            <a:ext cx="8775165" cy="954107"/>
          </a:xfrm>
          <a:prstGeom prst="rect">
            <a:avLst/>
          </a:prstGeom>
        </p:spPr>
        <p:txBody>
          <a:bodyPr wrap="square">
            <a:spAutoFit/>
          </a:bodyPr>
          <a:lstStyle/>
          <a:p>
            <a:pPr algn="just"/>
            <a:r>
              <a:rPr lang="vi-VN" sz="2800" dirty="0"/>
              <a:t>c) Nếu rót thêm nước nóng vào cốc thì nhiệt độ của nước trong cốc tăng lên hay giảm đi?</a:t>
            </a:r>
          </a:p>
        </p:txBody>
      </p:sp>
      <p:sp>
        <p:nvSpPr>
          <p:cNvPr id="18" name="Rectangle 17">
            <a:extLst>
              <a:ext uri="{FF2B5EF4-FFF2-40B4-BE49-F238E27FC236}">
                <a16:creationId xmlns:a16="http://schemas.microsoft.com/office/drawing/2014/main" id="{036CF499-E33C-4D0B-91D2-68D5B0E8C86C}"/>
              </a:ext>
            </a:extLst>
          </p:cNvPr>
          <p:cNvSpPr/>
          <p:nvPr/>
        </p:nvSpPr>
        <p:spPr>
          <a:xfrm>
            <a:off x="443598" y="5268911"/>
            <a:ext cx="7243078" cy="830997"/>
          </a:xfrm>
          <a:prstGeom prst="rect">
            <a:avLst/>
          </a:prstGeom>
        </p:spPr>
        <p:txBody>
          <a:bodyPr wrap="square">
            <a:spAutoFit/>
          </a:bodyPr>
          <a:lstStyle/>
          <a:p>
            <a:pPr algn="just"/>
            <a:r>
              <a:rPr lang="vi-VN" sz="2400" b="1" dirty="0">
                <a:solidFill>
                  <a:srgbClr val="FF0000"/>
                </a:solidFill>
                <a:latin typeface="Calibri" panose="020F0502020204030204" pitchFamily="34" charset="0"/>
                <a:cs typeface="Calibri" panose="020F0502020204030204" pitchFamily="34" charset="0"/>
              </a:rPr>
              <a:t> Nếu rót thêm nước nóng vào cốc thì nhiệt độ của nước trong cốc tăng lên.</a:t>
            </a:r>
          </a:p>
        </p:txBody>
      </p:sp>
      <p:sp>
        <p:nvSpPr>
          <p:cNvPr id="19" name="Rectangle 18">
            <a:extLst>
              <a:ext uri="{FF2B5EF4-FFF2-40B4-BE49-F238E27FC236}">
                <a16:creationId xmlns:a16="http://schemas.microsoft.com/office/drawing/2014/main" id="{C3A55F91-BC45-4A3B-9CB3-ED8C3D391DEC}"/>
              </a:ext>
            </a:extLst>
          </p:cNvPr>
          <p:cNvSpPr/>
          <p:nvPr/>
        </p:nvSpPr>
        <p:spPr>
          <a:xfrm>
            <a:off x="1249821" y="1701720"/>
            <a:ext cx="4221027" cy="461665"/>
          </a:xfrm>
          <a:prstGeom prst="rect">
            <a:avLst/>
          </a:prstGeom>
        </p:spPr>
        <p:txBody>
          <a:bodyPr wrap="none">
            <a:spAutoFit/>
          </a:bodyPr>
          <a:lstStyle/>
          <a:p>
            <a:pPr algn="just"/>
            <a:r>
              <a:rPr lang="vi-VN" sz="2400" b="1" dirty="0">
                <a:solidFill>
                  <a:srgbClr val="FF0000"/>
                </a:solidFill>
                <a:latin typeface="Calibri" panose="020F0502020204030204" pitchFamily="34" charset="0"/>
                <a:cs typeface="Calibri" panose="020F0502020204030204" pitchFamily="34" charset="0"/>
              </a:rPr>
              <a:t>Cốc nước đá lạnh khoảng 10</a:t>
            </a:r>
            <a:r>
              <a:rPr lang="en-US" sz="2400" b="1" baseline="30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0 </a:t>
            </a:r>
            <a:r>
              <a:rPr lang="vi-VN" sz="2400" b="1" dirty="0">
                <a:solidFill>
                  <a:srgbClr val="FF0000"/>
                </a:solidFill>
                <a:latin typeface="Calibri" panose="020F0502020204030204" pitchFamily="34" charset="0"/>
                <a:cs typeface="Calibri" panose="020F0502020204030204" pitchFamily="34" charset="0"/>
              </a:rPr>
              <a:t>C.</a:t>
            </a:r>
          </a:p>
        </p:txBody>
      </p:sp>
      <p:sp>
        <p:nvSpPr>
          <p:cNvPr id="20" name="Rectangle 19">
            <a:extLst>
              <a:ext uri="{FF2B5EF4-FFF2-40B4-BE49-F238E27FC236}">
                <a16:creationId xmlns:a16="http://schemas.microsoft.com/office/drawing/2014/main" id="{93AF4492-861E-4807-A916-17C522772432}"/>
              </a:ext>
            </a:extLst>
          </p:cNvPr>
          <p:cNvSpPr/>
          <p:nvPr/>
        </p:nvSpPr>
        <p:spPr>
          <a:xfrm>
            <a:off x="177801" y="3665054"/>
            <a:ext cx="6870699" cy="830997"/>
          </a:xfrm>
          <a:prstGeom prst="rect">
            <a:avLst/>
          </a:prstGeom>
        </p:spPr>
        <p:txBody>
          <a:bodyPr wrap="square">
            <a:spAutoFit/>
          </a:bodyPr>
          <a:lstStyle/>
          <a:p>
            <a:pPr algn="just"/>
            <a:r>
              <a:rPr lang="vi-VN" sz="2400" b="1" dirty="0">
                <a:solidFill>
                  <a:srgbClr val="FF0000"/>
                </a:solidFill>
                <a:latin typeface="Calibri" panose="020F0502020204030204" pitchFamily="34" charset="0"/>
                <a:cs typeface="Calibri" panose="020F0502020204030204" pitchFamily="34" charset="0"/>
              </a:rPr>
              <a:t>Nếu bỏ tiếp vào cốc một số viên đã nữa thì nhiệt độ của nước trong cốc giảm đi.</a:t>
            </a:r>
          </a:p>
        </p:txBody>
      </p:sp>
    </p:spTree>
    <p:extLst>
      <p:ext uri="{BB962C8B-B14F-4D97-AF65-F5344CB8AC3E}">
        <p14:creationId xmlns:p14="http://schemas.microsoft.com/office/powerpoint/2010/main" val="339810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A05DB-4F57-4365-B2EA-282566D6E2AB}"/>
              </a:ext>
            </a:extLst>
          </p:cNvPr>
          <p:cNvSpPr txBox="1"/>
          <p:nvPr/>
        </p:nvSpPr>
        <p:spPr>
          <a:xfrm>
            <a:off x="1770411" y="391007"/>
            <a:ext cx="8565521" cy="584640"/>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Kể</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với</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bạn</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một</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số</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loại</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nhiệt</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kế</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mà</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em</a:t>
            </a:r>
            <a:r>
              <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rPr>
              <a:t>biết</a:t>
            </a:r>
            <a:endParaRPr kumimoji="0" lang="en-US" sz="3199" b="1" i="0" u="none" strike="noStrike" kern="0" cap="none" spc="0" normalizeH="0" baseline="0" noProof="0" dirty="0">
              <a:ln>
                <a:noFill/>
              </a:ln>
              <a:solidFill>
                <a:srgbClr val="7030A0"/>
              </a:solidFill>
              <a:effectLst/>
              <a:uLnTx/>
              <a:uFillTx/>
              <a:latin typeface="Arial" panose="020B0604020202020204" pitchFamily="34" charset="0"/>
              <a:ea typeface="+mn-ea"/>
              <a:cs typeface="+mn-cs"/>
            </a:endParaRPr>
          </a:p>
        </p:txBody>
      </p:sp>
      <p:sp>
        <p:nvSpPr>
          <p:cNvPr id="12" name="Oval 11">
            <a:extLst>
              <a:ext uri="{FF2B5EF4-FFF2-40B4-BE49-F238E27FC236}">
                <a16:creationId xmlns:a16="http://schemas.microsoft.com/office/drawing/2014/main" id="{16832AC8-F9BA-4BB7-AF5B-2BA621803150}"/>
              </a:ext>
            </a:extLst>
          </p:cNvPr>
          <p:cNvSpPr/>
          <p:nvPr/>
        </p:nvSpPr>
        <p:spPr>
          <a:xfrm>
            <a:off x="1185771" y="366989"/>
            <a:ext cx="584640" cy="584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FFFFFF"/>
                </a:solidFill>
                <a:effectLst/>
                <a:uLnTx/>
                <a:uFillTx/>
                <a:latin typeface="Calibri"/>
                <a:ea typeface="+mn-ea"/>
                <a:cs typeface="+mn-cs"/>
              </a:rPr>
              <a:t>4</a:t>
            </a:r>
          </a:p>
        </p:txBody>
      </p:sp>
      <p:pic>
        <p:nvPicPr>
          <p:cNvPr id="15" name="Picture 14">
            <a:extLst>
              <a:ext uri="{FF2B5EF4-FFF2-40B4-BE49-F238E27FC236}">
                <a16:creationId xmlns:a16="http://schemas.microsoft.com/office/drawing/2014/main" id="{26E27722-C823-4108-A5CA-1B91044B2CF6}"/>
              </a:ext>
            </a:extLst>
          </p:cNvPr>
          <p:cNvPicPr>
            <a:picLocks noChangeAspect="1"/>
          </p:cNvPicPr>
          <p:nvPr/>
        </p:nvPicPr>
        <p:blipFill rotWithShape="1">
          <a:blip r:embed="rId2"/>
          <a:srcRect l="24688" t="29471" r="52812" b="44696"/>
          <a:stretch/>
        </p:blipFill>
        <p:spPr>
          <a:xfrm>
            <a:off x="950530" y="1504120"/>
            <a:ext cx="3549963" cy="2600741"/>
          </a:xfrm>
          <a:prstGeom prst="rect">
            <a:avLst/>
          </a:prstGeom>
        </p:spPr>
      </p:pic>
      <p:pic>
        <p:nvPicPr>
          <p:cNvPr id="16" name="Picture 15">
            <a:extLst>
              <a:ext uri="{FF2B5EF4-FFF2-40B4-BE49-F238E27FC236}">
                <a16:creationId xmlns:a16="http://schemas.microsoft.com/office/drawing/2014/main" id="{D71EB382-EBF8-46D6-A0CF-F6092CF3F71D}"/>
              </a:ext>
            </a:extLst>
          </p:cNvPr>
          <p:cNvPicPr>
            <a:picLocks noChangeAspect="1"/>
          </p:cNvPicPr>
          <p:nvPr/>
        </p:nvPicPr>
        <p:blipFill rotWithShape="1">
          <a:blip r:embed="rId2"/>
          <a:srcRect l="48126" t="29470" r="38280" b="43863"/>
          <a:stretch/>
        </p:blipFill>
        <p:spPr>
          <a:xfrm>
            <a:off x="5490482" y="1556413"/>
            <a:ext cx="2133727" cy="2600741"/>
          </a:xfrm>
          <a:prstGeom prst="rect">
            <a:avLst/>
          </a:prstGeom>
        </p:spPr>
      </p:pic>
      <p:pic>
        <p:nvPicPr>
          <p:cNvPr id="17" name="Picture 16">
            <a:extLst>
              <a:ext uri="{FF2B5EF4-FFF2-40B4-BE49-F238E27FC236}">
                <a16:creationId xmlns:a16="http://schemas.microsoft.com/office/drawing/2014/main" id="{9287215F-5ECB-4211-8F51-2D35BB78BF76}"/>
              </a:ext>
            </a:extLst>
          </p:cNvPr>
          <p:cNvPicPr>
            <a:picLocks noChangeAspect="1"/>
          </p:cNvPicPr>
          <p:nvPr/>
        </p:nvPicPr>
        <p:blipFill rotWithShape="1">
          <a:blip r:embed="rId2"/>
          <a:srcRect l="63595" t="29470" r="25155" b="43863"/>
          <a:stretch/>
        </p:blipFill>
        <p:spPr>
          <a:xfrm>
            <a:off x="9200009" y="1487556"/>
            <a:ext cx="1799296" cy="2600741"/>
          </a:xfrm>
          <a:prstGeom prst="rect">
            <a:avLst/>
          </a:prstGeom>
        </p:spPr>
      </p:pic>
    </p:spTree>
    <p:extLst>
      <p:ext uri="{BB962C8B-B14F-4D97-AF65-F5344CB8AC3E}">
        <p14:creationId xmlns:p14="http://schemas.microsoft.com/office/powerpoint/2010/main" val="12400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D80992C-2256-49C8-8BB1-F369716C38D7}"/>
              </a:ext>
            </a:extLst>
          </p:cNvPr>
          <p:cNvPicPr>
            <a:picLocks noChangeAspect="1"/>
          </p:cNvPicPr>
          <p:nvPr/>
        </p:nvPicPr>
        <p:blipFill>
          <a:blip r:embed="rId2"/>
          <a:srcRect/>
          <a:stretch>
            <a:fillRect/>
          </a:stretch>
        </p:blipFill>
        <p:spPr>
          <a:xfrm>
            <a:off x="8377867" y="686393"/>
            <a:ext cx="2863334" cy="5265901"/>
          </a:xfrm>
          <a:prstGeom prst="rect">
            <a:avLst/>
          </a:prstGeom>
          <a:effectLst>
            <a:outerShdw blurRad="76200" dir="13500000" sy="23000" kx="1200000" algn="br" rotWithShape="0">
              <a:prstClr val="black">
                <a:alpha val="20000"/>
              </a:prstClr>
            </a:outerShdw>
          </a:effectLst>
        </p:spPr>
      </p:pic>
      <p:sp>
        <p:nvSpPr>
          <p:cNvPr id="3" name="Rectangle: Rounded Corners 2">
            <a:extLst>
              <a:ext uri="{FF2B5EF4-FFF2-40B4-BE49-F238E27FC236}">
                <a16:creationId xmlns:a16="http://schemas.microsoft.com/office/drawing/2014/main" id="{3C0FC5D5-DCB8-41FF-A28A-1C95A65AD335}"/>
              </a:ext>
            </a:extLst>
          </p:cNvPr>
          <p:cNvSpPr/>
          <p:nvPr/>
        </p:nvSpPr>
        <p:spPr>
          <a:xfrm>
            <a:off x="450242" y="326279"/>
            <a:ext cx="7661923" cy="2208199"/>
          </a:xfrm>
          <a:custGeom>
            <a:avLst/>
            <a:gdLst>
              <a:gd name="connsiteX0" fmla="*/ 0 w 7661923"/>
              <a:gd name="connsiteY0" fmla="*/ 368041 h 2208199"/>
              <a:gd name="connsiteX1" fmla="*/ 368041 w 7661923"/>
              <a:gd name="connsiteY1" fmla="*/ 0 h 2208199"/>
              <a:gd name="connsiteX2" fmla="*/ 7293882 w 7661923"/>
              <a:gd name="connsiteY2" fmla="*/ 0 h 2208199"/>
              <a:gd name="connsiteX3" fmla="*/ 7661923 w 7661923"/>
              <a:gd name="connsiteY3" fmla="*/ 368041 h 2208199"/>
              <a:gd name="connsiteX4" fmla="*/ 7661923 w 7661923"/>
              <a:gd name="connsiteY4" fmla="*/ 1840158 h 2208199"/>
              <a:gd name="connsiteX5" fmla="*/ 7293882 w 7661923"/>
              <a:gd name="connsiteY5" fmla="*/ 2208199 h 2208199"/>
              <a:gd name="connsiteX6" fmla="*/ 368041 w 7661923"/>
              <a:gd name="connsiteY6" fmla="*/ 2208199 h 2208199"/>
              <a:gd name="connsiteX7" fmla="*/ 0 w 7661923"/>
              <a:gd name="connsiteY7" fmla="*/ 1840158 h 2208199"/>
              <a:gd name="connsiteX8" fmla="*/ 0 w 7661923"/>
              <a:gd name="connsiteY8" fmla="*/ 368041 h 220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1923" h="2208199" fill="none" extrusionOk="0">
                <a:moveTo>
                  <a:pt x="0" y="368041"/>
                </a:moveTo>
                <a:cubicBezTo>
                  <a:pt x="-647" y="176313"/>
                  <a:pt x="165661" y="15890"/>
                  <a:pt x="368041" y="0"/>
                </a:cubicBezTo>
                <a:cubicBezTo>
                  <a:pt x="2313911" y="-123866"/>
                  <a:pt x="4830387" y="81108"/>
                  <a:pt x="7293882" y="0"/>
                </a:cubicBezTo>
                <a:cubicBezTo>
                  <a:pt x="7500922" y="-5803"/>
                  <a:pt x="7649478" y="165805"/>
                  <a:pt x="7661923" y="368041"/>
                </a:cubicBezTo>
                <a:cubicBezTo>
                  <a:pt x="7761541" y="1035815"/>
                  <a:pt x="7764964" y="1227755"/>
                  <a:pt x="7661923" y="1840158"/>
                </a:cubicBezTo>
                <a:cubicBezTo>
                  <a:pt x="7665923" y="2032798"/>
                  <a:pt x="7499516" y="2212501"/>
                  <a:pt x="7293882" y="2208199"/>
                </a:cubicBezTo>
                <a:cubicBezTo>
                  <a:pt x="5856887" y="2190344"/>
                  <a:pt x="2005256" y="2098855"/>
                  <a:pt x="368041" y="2208199"/>
                </a:cubicBezTo>
                <a:cubicBezTo>
                  <a:pt x="176378" y="2179282"/>
                  <a:pt x="3187" y="2049372"/>
                  <a:pt x="0" y="1840158"/>
                </a:cubicBezTo>
                <a:cubicBezTo>
                  <a:pt x="101126" y="1590600"/>
                  <a:pt x="-26654" y="654594"/>
                  <a:pt x="0" y="368041"/>
                </a:cubicBezTo>
                <a:close/>
              </a:path>
              <a:path w="7661923" h="2208199" stroke="0" extrusionOk="0">
                <a:moveTo>
                  <a:pt x="0" y="368041"/>
                </a:moveTo>
                <a:cubicBezTo>
                  <a:pt x="8911" y="165303"/>
                  <a:pt x="148294" y="32741"/>
                  <a:pt x="368041" y="0"/>
                </a:cubicBezTo>
                <a:cubicBezTo>
                  <a:pt x="3593631" y="96512"/>
                  <a:pt x="6484291" y="-165548"/>
                  <a:pt x="7293882" y="0"/>
                </a:cubicBezTo>
                <a:cubicBezTo>
                  <a:pt x="7531657" y="865"/>
                  <a:pt x="7685526" y="168633"/>
                  <a:pt x="7661923" y="368041"/>
                </a:cubicBezTo>
                <a:cubicBezTo>
                  <a:pt x="7551188" y="656581"/>
                  <a:pt x="7578735" y="1371996"/>
                  <a:pt x="7661923" y="1840158"/>
                </a:cubicBezTo>
                <a:cubicBezTo>
                  <a:pt x="7667832" y="2011659"/>
                  <a:pt x="7514613" y="2200291"/>
                  <a:pt x="7293882" y="2208199"/>
                </a:cubicBezTo>
                <a:cubicBezTo>
                  <a:pt x="6051566" y="2369911"/>
                  <a:pt x="3590410" y="2351821"/>
                  <a:pt x="368041" y="2208199"/>
                </a:cubicBezTo>
                <a:cubicBezTo>
                  <a:pt x="179352" y="2200505"/>
                  <a:pt x="8062" y="2039957"/>
                  <a:pt x="0" y="1840158"/>
                </a:cubicBezTo>
                <a:cubicBezTo>
                  <a:pt x="-7676" y="1391279"/>
                  <a:pt x="-119474" y="521147"/>
                  <a:pt x="0" y="368041"/>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800" b="1" dirty="0">
                <a:solidFill>
                  <a:schemeClr val="tx1"/>
                </a:solidFill>
                <a:latin typeface="Calibri" panose="020F0502020204030204" pitchFamily="34" charset="0"/>
                <a:cs typeface="Calibri" panose="020F0502020204030204" pitchFamily="34" charset="0"/>
              </a:rPr>
              <a:t>b. Thực hành: Ước lượng nhiệt độ ngoài trời, nhiệt độ trong phòng hôm nay rồi nhờ thầy giáo/ cô giáo dùng nhiệt kế để kiểm tra lại</a:t>
            </a:r>
            <a:endParaRPr lang="en-US" sz="2400" b="1" dirty="0">
              <a:solidFill>
                <a:schemeClr val="tx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64BB41D1-5D42-4AB5-9D4A-9B6067323E1B}"/>
              </a:ext>
            </a:extLst>
          </p:cNvPr>
          <p:cNvGraphicFramePr>
            <a:graphicFrameLocks noGrp="1"/>
          </p:cNvGraphicFramePr>
          <p:nvPr>
            <p:extLst>
              <p:ext uri="{D42A27DB-BD31-4B8C-83A1-F6EECF244321}">
                <p14:modId xmlns:p14="http://schemas.microsoft.com/office/powerpoint/2010/main" val="496323506"/>
              </p:ext>
            </p:extLst>
          </p:nvPr>
        </p:nvGraphicFramePr>
        <p:xfrm>
          <a:off x="357809" y="3190560"/>
          <a:ext cx="7861852" cy="2890139"/>
        </p:xfrm>
        <a:graphic>
          <a:graphicData uri="http://schemas.openxmlformats.org/drawingml/2006/table">
            <a:tbl>
              <a:tblPr firstRow="1" firstCol="1" bandRow="1">
                <a:tableStyleId>{5C22544A-7EE6-4342-B048-85BDC9FD1C3A}</a:tableStyleId>
              </a:tblPr>
              <a:tblGrid>
                <a:gridCol w="3167097">
                  <a:extLst>
                    <a:ext uri="{9D8B030D-6E8A-4147-A177-3AD203B41FA5}">
                      <a16:colId xmlns:a16="http://schemas.microsoft.com/office/drawing/2014/main" val="1724321333"/>
                    </a:ext>
                  </a:extLst>
                </a:gridCol>
                <a:gridCol w="2543338">
                  <a:extLst>
                    <a:ext uri="{9D8B030D-6E8A-4147-A177-3AD203B41FA5}">
                      <a16:colId xmlns:a16="http://schemas.microsoft.com/office/drawing/2014/main" val="3378674847"/>
                    </a:ext>
                  </a:extLst>
                </a:gridCol>
                <a:gridCol w="2151417">
                  <a:extLst>
                    <a:ext uri="{9D8B030D-6E8A-4147-A177-3AD203B41FA5}">
                      <a16:colId xmlns:a16="http://schemas.microsoft.com/office/drawing/2014/main" val="3744693455"/>
                    </a:ext>
                  </a:extLst>
                </a:gridCol>
              </a:tblGrid>
              <a:tr h="909591">
                <a:tc>
                  <a:txBody>
                    <a:bodyPr/>
                    <a:lstStyle/>
                    <a:p>
                      <a:pPr marL="0" marR="0" algn="ctr">
                        <a:lnSpc>
                          <a:spcPct val="120000"/>
                        </a:lnSpc>
                        <a:spcBef>
                          <a:spcPts val="0"/>
                        </a:spcBef>
                        <a:spcAft>
                          <a:spcPts val="0"/>
                        </a:spcAft>
                      </a:pPr>
                      <a:r>
                        <a:rPr lang="nl-NL" sz="2800" dirty="0">
                          <a:solidFill>
                            <a:srgbClr val="002060"/>
                          </a:solidFill>
                          <a:effectLst/>
                        </a:rPr>
                        <a:t> Địa điểm</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2800" dirty="0">
                          <a:solidFill>
                            <a:srgbClr val="002060"/>
                          </a:solidFill>
                          <a:effectLst/>
                        </a:rPr>
                        <a:t>Ước lượng nhiệt độ</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2800" dirty="0">
                          <a:solidFill>
                            <a:srgbClr val="002060"/>
                          </a:solidFill>
                          <a:effectLst/>
                        </a:rPr>
                        <a:t>Kết quả đo</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363996"/>
                  </a:ext>
                </a:extLst>
              </a:tr>
              <a:tr h="438012">
                <a:tc>
                  <a:txBody>
                    <a:bodyPr/>
                    <a:lstStyle/>
                    <a:p>
                      <a:pPr marL="0" marR="0" algn="just">
                        <a:lnSpc>
                          <a:spcPct val="120000"/>
                        </a:lnSpc>
                        <a:spcBef>
                          <a:spcPts val="0"/>
                        </a:spcBef>
                        <a:spcAft>
                          <a:spcPts val="0"/>
                        </a:spcAft>
                      </a:pPr>
                      <a:r>
                        <a:rPr lang="nl-NL" sz="2800">
                          <a:solidFill>
                            <a:srgbClr val="002060"/>
                          </a:solidFill>
                          <a:effectLst/>
                        </a:rPr>
                        <a:t>Trong phòng học</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800">
                          <a:solidFill>
                            <a:srgbClr val="002060"/>
                          </a:solidFill>
                          <a:effectLst/>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800">
                          <a:solidFill>
                            <a:srgbClr val="002060"/>
                          </a:solidFill>
                          <a:effectLst/>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2386351"/>
                  </a:ext>
                </a:extLst>
              </a:tr>
              <a:tr h="438012">
                <a:tc>
                  <a:txBody>
                    <a:bodyPr/>
                    <a:lstStyle/>
                    <a:p>
                      <a:pPr marL="0" marR="0" algn="ctr">
                        <a:lnSpc>
                          <a:spcPct val="120000"/>
                        </a:lnSpc>
                        <a:spcBef>
                          <a:spcPts val="0"/>
                        </a:spcBef>
                        <a:spcAft>
                          <a:spcPts val="0"/>
                        </a:spcAft>
                      </a:pPr>
                      <a:r>
                        <a:rPr lang="nl-NL" sz="2800">
                          <a:solidFill>
                            <a:srgbClr val="002060"/>
                          </a:solidFill>
                          <a:effectLst/>
                        </a:rPr>
                        <a:t>Ngoài lớp học</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800">
                          <a:solidFill>
                            <a:srgbClr val="002060"/>
                          </a:solidFill>
                          <a:effectLst/>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800">
                          <a:solidFill>
                            <a:srgbClr val="002060"/>
                          </a:solidFill>
                          <a:effectLst/>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1555788"/>
                  </a:ext>
                </a:extLst>
              </a:tr>
              <a:tr h="438012">
                <a:tc>
                  <a:txBody>
                    <a:bodyPr/>
                    <a:lstStyle/>
                    <a:p>
                      <a:pPr marL="0" marR="0" algn="ctr">
                        <a:lnSpc>
                          <a:spcPct val="120000"/>
                        </a:lnSpc>
                        <a:spcBef>
                          <a:spcPts val="0"/>
                        </a:spcBef>
                        <a:spcAft>
                          <a:spcPts val="0"/>
                        </a:spcAft>
                      </a:pPr>
                      <a:r>
                        <a:rPr lang="nl-NL" sz="2800">
                          <a:solidFill>
                            <a:srgbClr val="002060"/>
                          </a:solidFill>
                          <a:effectLst/>
                        </a:rPr>
                        <a:t>Nước trong cốc</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800">
                          <a:solidFill>
                            <a:srgbClr val="002060"/>
                          </a:solidFill>
                          <a:effectLst/>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800">
                          <a:solidFill>
                            <a:srgbClr val="002060"/>
                          </a:solidFill>
                          <a:effectLst/>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2982703"/>
                  </a:ext>
                </a:extLst>
              </a:tr>
              <a:tr h="438012">
                <a:tc>
                  <a:txBody>
                    <a:bodyPr/>
                    <a:lstStyle/>
                    <a:p>
                      <a:pPr marL="0" marR="0" algn="ctr">
                        <a:lnSpc>
                          <a:spcPct val="120000"/>
                        </a:lnSpc>
                        <a:spcBef>
                          <a:spcPts val="0"/>
                        </a:spcBef>
                        <a:spcAft>
                          <a:spcPts val="0"/>
                        </a:spcAft>
                      </a:pPr>
                      <a:r>
                        <a:rPr lang="nl-NL" sz="2800">
                          <a:solidFill>
                            <a:srgbClr val="002060"/>
                          </a:solidFill>
                          <a:effectLst/>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800">
                          <a:solidFill>
                            <a:srgbClr val="002060"/>
                          </a:solidFill>
                          <a:effectLst/>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800" dirty="0">
                          <a:solidFill>
                            <a:srgbClr val="002060"/>
                          </a:solidFill>
                          <a:effectLst/>
                        </a:rPr>
                        <a:t> </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9931284"/>
                  </a:ext>
                </a:extLst>
              </a:tr>
            </a:tbl>
          </a:graphicData>
        </a:graphic>
      </p:graphicFrame>
    </p:spTree>
    <p:extLst>
      <p:ext uri="{BB962C8B-B14F-4D97-AF65-F5344CB8AC3E}">
        <p14:creationId xmlns:p14="http://schemas.microsoft.com/office/powerpoint/2010/main" val="27578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6" name="Picture 5">
            <a:extLst>
              <a:ext uri="{FF2B5EF4-FFF2-40B4-BE49-F238E27FC236}">
                <a16:creationId xmlns:a16="http://schemas.microsoft.com/office/drawing/2014/main" id="{E09B5820-0554-41CA-88FB-A36C2870F593}"/>
              </a:ext>
            </a:extLst>
          </p:cNvPr>
          <p:cNvPicPr>
            <a:picLocks noChangeAspect="1"/>
          </p:cNvPicPr>
          <p:nvPr/>
        </p:nvPicPr>
        <p:blipFill>
          <a:blip r:embed="rId4"/>
          <a:stretch>
            <a:fillRect/>
          </a:stretch>
        </p:blipFill>
        <p:spPr>
          <a:xfrm>
            <a:off x="1511937" y="1090683"/>
            <a:ext cx="6448770" cy="2941197"/>
          </a:xfrm>
          <a:prstGeom prst="rect">
            <a:avLst/>
          </a:prstGeom>
          <a:effectLst>
            <a:glow rad="228600">
              <a:schemeClr val="accent3">
                <a:satMod val="175000"/>
                <a:alpha val="40000"/>
              </a:schemeClr>
            </a:glow>
          </a:effectLst>
        </p:spPr>
      </p:pic>
      <p:sp>
        <p:nvSpPr>
          <p:cNvPr id="5" name="文本框 8">
            <a:extLst>
              <a:ext uri="{FF2B5EF4-FFF2-40B4-BE49-F238E27FC236}">
                <a16:creationId xmlns:a16="http://schemas.microsoft.com/office/drawing/2014/main" id="{B46DDDE8-F9DF-45F7-8AE2-D984974192BA}"/>
              </a:ext>
            </a:extLst>
          </p:cNvPr>
          <p:cNvSpPr txBox="1"/>
          <p:nvPr/>
        </p:nvSpPr>
        <p:spPr>
          <a:xfrm>
            <a:off x="2539859" y="2007412"/>
            <a:ext cx="4946884" cy="1107740"/>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6599" b="1" i="0" u="none" strike="noStrike" kern="1200" cap="none" spc="0" normalizeH="0" baseline="0" noProof="0" dirty="0">
                <a:ln>
                  <a:noFill/>
                </a:ln>
                <a:solidFill>
                  <a:srgbClr val="CC0099"/>
                </a:solidFill>
                <a:effectLst/>
                <a:uLnTx/>
                <a:uFillTx/>
                <a:latin typeface="Arial"/>
                <a:ea typeface="方正黑体简体" panose="03000509000000000000" pitchFamily="65" charset="-122"/>
                <a:cs typeface="+mn-ea"/>
                <a:sym typeface="+mn-lt"/>
              </a:rPr>
              <a:t>CỦNG CỐ</a:t>
            </a:r>
            <a:endParaRPr kumimoji="0" lang="zh-CN" altLang="en-US" sz="6599" b="1" i="0" u="none" strike="noStrike" kern="1200" cap="none" spc="0" normalizeH="0" baseline="0" noProof="0" dirty="0">
              <a:ln>
                <a:noFill/>
              </a:ln>
              <a:solidFill>
                <a:srgbClr val="CC0099"/>
              </a:solidFill>
              <a:effectLst/>
              <a:uLnTx/>
              <a:uFillTx/>
              <a:latin typeface="Arial"/>
              <a:ea typeface="方正黑体简体" panose="03000509000000000000" pitchFamily="65" charset="-122"/>
              <a:cs typeface="+mn-ea"/>
              <a:sym typeface="+mn-lt"/>
            </a:endParaRPr>
          </a:p>
        </p:txBody>
      </p:sp>
    </p:spTree>
    <p:extLst>
      <p:ext uri="{BB962C8B-B14F-4D97-AF65-F5344CB8AC3E}">
        <p14:creationId xmlns:p14="http://schemas.microsoft.com/office/powerpoint/2010/main" val="249295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CB52D6A6-D1DB-44A0-B872-55864FAF1DD7}"/>
              </a:ext>
            </a:extLst>
          </p:cNvPr>
          <p:cNvPicPr>
            <a:picLocks noChangeAspect="1"/>
          </p:cNvPicPr>
          <p:nvPr/>
        </p:nvPicPr>
        <p:blipFill>
          <a:blip r:embed="rId4"/>
          <a:stretch>
            <a:fillRect/>
          </a:stretch>
        </p:blipFill>
        <p:spPr>
          <a:xfrm>
            <a:off x="599754" y="1411666"/>
            <a:ext cx="8606306" cy="2950037"/>
          </a:xfrm>
          <a:prstGeom prst="rect">
            <a:avLst/>
          </a:prstGeom>
        </p:spPr>
      </p:pic>
    </p:spTree>
    <p:extLst>
      <p:ext uri="{BB962C8B-B14F-4D97-AF65-F5344CB8AC3E}">
        <p14:creationId xmlns:p14="http://schemas.microsoft.com/office/powerpoint/2010/main" val="53718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6" name="Picture 5">
            <a:extLst>
              <a:ext uri="{FF2B5EF4-FFF2-40B4-BE49-F238E27FC236}">
                <a16:creationId xmlns:a16="http://schemas.microsoft.com/office/drawing/2014/main" id="{E09B5820-0554-41CA-88FB-A36C2870F593}"/>
              </a:ext>
            </a:extLst>
          </p:cNvPr>
          <p:cNvPicPr>
            <a:picLocks noChangeAspect="1"/>
          </p:cNvPicPr>
          <p:nvPr/>
        </p:nvPicPr>
        <p:blipFill>
          <a:blip r:embed="rId4"/>
          <a:stretch>
            <a:fillRect/>
          </a:stretch>
        </p:blipFill>
        <p:spPr>
          <a:xfrm>
            <a:off x="1046480" y="1090683"/>
            <a:ext cx="7328757" cy="2941197"/>
          </a:xfrm>
          <a:prstGeom prst="rect">
            <a:avLst/>
          </a:prstGeom>
          <a:effectLst>
            <a:glow rad="228600">
              <a:schemeClr val="accent3">
                <a:satMod val="175000"/>
                <a:alpha val="40000"/>
              </a:schemeClr>
            </a:glow>
          </a:effectLst>
        </p:spPr>
      </p:pic>
      <p:pic>
        <p:nvPicPr>
          <p:cNvPr id="4" name="Picture 3">
            <a:extLst>
              <a:ext uri="{FF2B5EF4-FFF2-40B4-BE49-F238E27FC236}">
                <a16:creationId xmlns:a16="http://schemas.microsoft.com/office/drawing/2014/main" id="{514C0463-4560-4208-90BD-CCDBC43DCAAD}"/>
              </a:ext>
            </a:extLst>
          </p:cNvPr>
          <p:cNvPicPr>
            <a:picLocks noChangeAspect="1"/>
          </p:cNvPicPr>
          <p:nvPr/>
        </p:nvPicPr>
        <p:blipFill>
          <a:blip r:embed="rId5"/>
          <a:stretch>
            <a:fillRect/>
          </a:stretch>
        </p:blipFill>
        <p:spPr>
          <a:xfrm>
            <a:off x="1280161" y="1970376"/>
            <a:ext cx="6863300" cy="1458623"/>
          </a:xfrm>
          <a:prstGeom prst="rect">
            <a:avLst/>
          </a:prstGeom>
        </p:spPr>
      </p:pic>
    </p:spTree>
    <p:extLst>
      <p:ext uri="{BB962C8B-B14F-4D97-AF65-F5344CB8AC3E}">
        <p14:creationId xmlns:p14="http://schemas.microsoft.com/office/powerpoint/2010/main" val="275538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6" name="Picture 5">
            <a:extLst>
              <a:ext uri="{FF2B5EF4-FFF2-40B4-BE49-F238E27FC236}">
                <a16:creationId xmlns:a16="http://schemas.microsoft.com/office/drawing/2014/main" id="{E09B5820-0554-41CA-88FB-A36C2870F593}"/>
              </a:ext>
            </a:extLst>
          </p:cNvPr>
          <p:cNvPicPr>
            <a:picLocks noChangeAspect="1"/>
          </p:cNvPicPr>
          <p:nvPr/>
        </p:nvPicPr>
        <p:blipFill>
          <a:blip r:embed="rId4"/>
          <a:stretch>
            <a:fillRect/>
          </a:stretch>
        </p:blipFill>
        <p:spPr>
          <a:xfrm>
            <a:off x="764029" y="1936309"/>
            <a:ext cx="8046308" cy="3770596"/>
          </a:xfrm>
          <a:prstGeom prst="rect">
            <a:avLst/>
          </a:prstGeom>
        </p:spPr>
      </p:pic>
      <p:pic>
        <p:nvPicPr>
          <p:cNvPr id="4" name="Picture 3">
            <a:extLst>
              <a:ext uri="{FF2B5EF4-FFF2-40B4-BE49-F238E27FC236}">
                <a16:creationId xmlns:a16="http://schemas.microsoft.com/office/drawing/2014/main" id="{6BD561A3-1AD6-4CC7-9994-EB9505A6C077}"/>
              </a:ext>
            </a:extLst>
          </p:cNvPr>
          <p:cNvPicPr>
            <a:picLocks noChangeAspect="1"/>
          </p:cNvPicPr>
          <p:nvPr/>
        </p:nvPicPr>
        <p:blipFill>
          <a:blip r:embed="rId5"/>
          <a:stretch>
            <a:fillRect/>
          </a:stretch>
        </p:blipFill>
        <p:spPr>
          <a:xfrm>
            <a:off x="3575178" y="1612345"/>
            <a:ext cx="2908044" cy="1072989"/>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856D5169-0C01-4F65-8085-6462DDD1A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30069">
            <a:off x="468104" y="4097465"/>
            <a:ext cx="1394760" cy="2118640"/>
          </a:xfrm>
          <a:prstGeom prst="rect">
            <a:avLst/>
          </a:prstGeom>
        </p:spPr>
      </p:pic>
      <p:pic>
        <p:nvPicPr>
          <p:cNvPr id="7" name="Picture 6">
            <a:extLst>
              <a:ext uri="{FF2B5EF4-FFF2-40B4-BE49-F238E27FC236}">
                <a16:creationId xmlns:a16="http://schemas.microsoft.com/office/drawing/2014/main" id="{17EBCD3E-9148-4062-8253-53448ED07B7C}"/>
              </a:ext>
            </a:extLst>
          </p:cNvPr>
          <p:cNvPicPr>
            <a:picLocks noChangeAspect="1"/>
          </p:cNvPicPr>
          <p:nvPr/>
        </p:nvPicPr>
        <p:blipFill>
          <a:blip r:embed="rId7"/>
          <a:stretch>
            <a:fillRect/>
          </a:stretch>
        </p:blipFill>
        <p:spPr>
          <a:xfrm>
            <a:off x="2094475" y="3083766"/>
            <a:ext cx="6059949" cy="1109568"/>
          </a:xfrm>
          <a:prstGeom prst="rect">
            <a:avLst/>
          </a:prstGeom>
        </p:spPr>
      </p:pic>
    </p:spTree>
    <p:extLst>
      <p:ext uri="{BB962C8B-B14F-4D97-AF65-F5344CB8AC3E}">
        <p14:creationId xmlns:p14="http://schemas.microsoft.com/office/powerpoint/2010/main" val="23706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6" name="Picture 5">
            <a:extLst>
              <a:ext uri="{FF2B5EF4-FFF2-40B4-BE49-F238E27FC236}">
                <a16:creationId xmlns:a16="http://schemas.microsoft.com/office/drawing/2014/main" id="{E09B5820-0554-41CA-88FB-A36C2870F593}"/>
              </a:ext>
            </a:extLst>
          </p:cNvPr>
          <p:cNvPicPr>
            <a:picLocks noChangeAspect="1"/>
          </p:cNvPicPr>
          <p:nvPr/>
        </p:nvPicPr>
        <p:blipFill>
          <a:blip r:embed="rId4"/>
          <a:stretch>
            <a:fillRect/>
          </a:stretch>
        </p:blipFill>
        <p:spPr>
          <a:xfrm>
            <a:off x="1046480" y="1090683"/>
            <a:ext cx="7328757" cy="2941197"/>
          </a:xfrm>
          <a:prstGeom prst="rect">
            <a:avLst/>
          </a:prstGeom>
          <a:effectLst>
            <a:glow rad="228600">
              <a:schemeClr val="accent3">
                <a:satMod val="175000"/>
                <a:alpha val="40000"/>
              </a:schemeClr>
            </a:glow>
          </a:effectLst>
        </p:spPr>
      </p:pic>
      <p:pic>
        <p:nvPicPr>
          <p:cNvPr id="5" name="Picture 4">
            <a:extLst>
              <a:ext uri="{FF2B5EF4-FFF2-40B4-BE49-F238E27FC236}">
                <a16:creationId xmlns:a16="http://schemas.microsoft.com/office/drawing/2014/main" id="{9C578485-0F79-4A22-852B-7EB4979F602D}"/>
              </a:ext>
            </a:extLst>
          </p:cNvPr>
          <p:cNvPicPr>
            <a:picLocks noChangeAspect="1"/>
          </p:cNvPicPr>
          <p:nvPr/>
        </p:nvPicPr>
        <p:blipFill>
          <a:blip r:embed="rId5"/>
          <a:stretch>
            <a:fillRect/>
          </a:stretch>
        </p:blipFill>
        <p:spPr>
          <a:xfrm>
            <a:off x="1869308" y="1975046"/>
            <a:ext cx="5608806" cy="1322947"/>
          </a:xfrm>
          <a:prstGeom prst="rect">
            <a:avLst/>
          </a:prstGeom>
        </p:spPr>
      </p:pic>
    </p:spTree>
    <p:extLst>
      <p:ext uri="{BB962C8B-B14F-4D97-AF65-F5344CB8AC3E}">
        <p14:creationId xmlns:p14="http://schemas.microsoft.com/office/powerpoint/2010/main" val="156905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2CFAEB-2AD6-41CF-AA11-A7B6D011453E}"/>
              </a:ext>
            </a:extLst>
          </p:cNvPr>
          <p:cNvPicPr>
            <a:picLocks noChangeAspect="1"/>
          </p:cNvPicPr>
          <p:nvPr/>
        </p:nvPicPr>
        <p:blipFill>
          <a:blip r:embed="rId2"/>
          <a:stretch>
            <a:fillRect/>
          </a:stretch>
        </p:blipFill>
        <p:spPr>
          <a:xfrm>
            <a:off x="90487" y="1738312"/>
            <a:ext cx="4772025" cy="2867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014BA440-BF1D-4FD3-94A0-F93A13397FD6}"/>
              </a:ext>
            </a:extLst>
          </p:cNvPr>
          <p:cNvSpPr/>
          <p:nvPr/>
        </p:nvSpPr>
        <p:spPr>
          <a:xfrm>
            <a:off x="5362574" y="390525"/>
            <a:ext cx="5495925" cy="1152525"/>
          </a:xfrm>
          <a:prstGeom prst="wedgeRoundRectCallout">
            <a:avLst>
              <a:gd name="adj1" fmla="val -48913"/>
              <a:gd name="adj2" fmla="val 63149"/>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libri" panose="020F0502020204030204" pitchFamily="34" charset="0"/>
                <a:cs typeface="Calibri" panose="020F0502020204030204" pitchFamily="34" charset="0"/>
              </a:rPr>
              <a:t>Kể tên một số vật nóng, lạnh thường gặp hàng ngày?</a:t>
            </a:r>
            <a:endParaRPr lang="en-US" sz="32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990B275-6507-49D2-BE28-F787A2271BBF}"/>
              </a:ext>
            </a:extLst>
          </p:cNvPr>
          <p:cNvSpPr txBox="1"/>
          <p:nvPr/>
        </p:nvSpPr>
        <p:spPr>
          <a:xfrm>
            <a:off x="5162550" y="1838325"/>
            <a:ext cx="669607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cs typeface="Calibri" panose="020F0502020204030204" pitchFamily="34" charset="0"/>
              </a:rPr>
              <a:t>Vật nóng: nước đun nóng, gạch nung trong lò, nền xi măng khi trời nắng.</a:t>
            </a:r>
          </a:p>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cs typeface="Calibri" panose="020F0502020204030204" pitchFamily="34" charset="0"/>
              </a:rPr>
              <a:t>Vật lạnh: nước đá, khe tủ lạnh,</a:t>
            </a:r>
          </a:p>
        </p:txBody>
      </p:sp>
      <p:sp>
        <p:nvSpPr>
          <p:cNvPr id="24" name="Speech Bubble: Rectangle with Corners Rounded 23">
            <a:extLst>
              <a:ext uri="{FF2B5EF4-FFF2-40B4-BE49-F238E27FC236}">
                <a16:creationId xmlns:a16="http://schemas.microsoft.com/office/drawing/2014/main" id="{C80828CE-F166-4E2D-8F19-F14ED3F67DBD}"/>
              </a:ext>
            </a:extLst>
          </p:cNvPr>
          <p:cNvSpPr/>
          <p:nvPr/>
        </p:nvSpPr>
        <p:spPr>
          <a:xfrm>
            <a:off x="5400674" y="3124200"/>
            <a:ext cx="5829301" cy="1152525"/>
          </a:xfrm>
          <a:prstGeom prst="wedgeRoundRectCallout">
            <a:avLst>
              <a:gd name="adj1" fmla="val -48913"/>
              <a:gd name="adj2" fmla="val 63149"/>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libri" panose="020F0502020204030204" pitchFamily="34" charset="0"/>
                <a:cs typeface="Calibri" panose="020F0502020204030204" pitchFamily="34" charset="0"/>
              </a:rPr>
              <a:t>Dựa vào đâu em biết được vật đó nóng hay lạnh?</a:t>
            </a:r>
            <a:endParaRPr lang="en-US" sz="3200" b="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E73E2436-EA44-458F-9D8E-2116761C509E}"/>
              </a:ext>
            </a:extLst>
          </p:cNvPr>
          <p:cNvSpPr txBox="1"/>
          <p:nvPr/>
        </p:nvSpPr>
        <p:spPr>
          <a:xfrm>
            <a:off x="5200650" y="4505325"/>
            <a:ext cx="6696075" cy="954107"/>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err="1">
                <a:solidFill>
                  <a:srgbClr val="FF0000"/>
                </a:solidFill>
                <a:latin typeface="Calibri" panose="020F0502020204030204" pitchFamily="34" charset="0"/>
                <a:cs typeface="Calibri" panose="020F0502020204030204" pitchFamily="34" charset="0"/>
              </a:rPr>
              <a:t>Nhìn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cốc nước toả khói là cốc nước nóng.</a:t>
            </a:r>
          </a:p>
          <a:p>
            <a:pPr marL="342900" indent="-342900" algn="just">
              <a:buFont typeface="Arial" panose="020B0604020202020204" pitchFamily="34" charset="0"/>
              <a:buChar char="•"/>
            </a:pPr>
            <a:r>
              <a:rPr lang="en-US" sz="2800" b="1" dirty="0" err="1">
                <a:solidFill>
                  <a:srgbClr val="FF0000"/>
                </a:solidFill>
                <a:latin typeface="Calibri" panose="020F0502020204030204" pitchFamily="34" charset="0"/>
                <a:cs typeface="Calibri" panose="020F0502020204030204" pitchFamily="34" charset="0"/>
              </a:rPr>
              <a:t>Sờ</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tay để biết được vật</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nóng hay lạnh.</a:t>
            </a:r>
          </a:p>
        </p:txBody>
      </p:sp>
    </p:spTree>
    <p:extLst>
      <p:ext uri="{BB962C8B-B14F-4D97-AF65-F5344CB8AC3E}">
        <p14:creationId xmlns:p14="http://schemas.microsoft.com/office/powerpoint/2010/main" val="27015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out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out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barn(outVertical)">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27">
                                            <p:txEl>
                                              <p:pRg st="1" end="1"/>
                                            </p:txEl>
                                          </p:spTgt>
                                        </p:tgtEl>
                                        <p:attrNameLst>
                                          <p:attrName>style.visibility</p:attrName>
                                        </p:attrNameLst>
                                      </p:cBhvr>
                                      <p:to>
                                        <p:strVal val="visible"/>
                                      </p:to>
                                    </p:set>
                                    <p:animEffect transition="in" filter="barn(outVertical)">
                                      <p:cBhvr>
                                        <p:cTn id="3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urniture, seat, table&#10;&#10;Description automatically generated">
            <a:extLst>
              <a:ext uri="{FF2B5EF4-FFF2-40B4-BE49-F238E27FC236}">
                <a16:creationId xmlns:a16="http://schemas.microsoft.com/office/drawing/2014/main" id="{8A900A4B-3DDD-4FF0-97B7-B2881BFD9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442" y="0"/>
            <a:ext cx="2044883" cy="3712695"/>
          </a:xfrm>
          <a:prstGeom prst="rect">
            <a:avLst/>
          </a:prstGeom>
        </p:spPr>
      </p:pic>
      <p:pic>
        <p:nvPicPr>
          <p:cNvPr id="6" name="Picture 5" descr="A picture containing seat, furniture, chair&#10;&#10;Description automatically generated">
            <a:extLst>
              <a:ext uri="{FF2B5EF4-FFF2-40B4-BE49-F238E27FC236}">
                <a16:creationId xmlns:a16="http://schemas.microsoft.com/office/drawing/2014/main" id="{1711A793-4C67-4057-8BD7-2B6A7A8AC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325" y="0"/>
            <a:ext cx="2495551" cy="3743326"/>
          </a:xfrm>
          <a:prstGeom prst="rect">
            <a:avLst/>
          </a:prstGeom>
        </p:spPr>
      </p:pic>
      <p:sp>
        <p:nvSpPr>
          <p:cNvPr id="7" name="Rectangle: Rounded Corners 6">
            <a:extLst>
              <a:ext uri="{FF2B5EF4-FFF2-40B4-BE49-F238E27FC236}">
                <a16:creationId xmlns:a16="http://schemas.microsoft.com/office/drawing/2014/main" id="{4A70414D-8B12-4911-8C53-3CFAD9AD8F56}"/>
              </a:ext>
            </a:extLst>
          </p:cNvPr>
          <p:cNvSpPr/>
          <p:nvPr/>
        </p:nvSpPr>
        <p:spPr>
          <a:xfrm>
            <a:off x="504824" y="3714750"/>
            <a:ext cx="11401425" cy="2514599"/>
          </a:xfrm>
          <a:custGeom>
            <a:avLst/>
            <a:gdLst>
              <a:gd name="connsiteX0" fmla="*/ 0 w 11401425"/>
              <a:gd name="connsiteY0" fmla="*/ 419108 h 2514599"/>
              <a:gd name="connsiteX1" fmla="*/ 419108 w 11401425"/>
              <a:gd name="connsiteY1" fmla="*/ 0 h 2514599"/>
              <a:gd name="connsiteX2" fmla="*/ 689057 w 11401425"/>
              <a:gd name="connsiteY2" fmla="*/ 0 h 2514599"/>
              <a:gd name="connsiteX3" fmla="*/ 1170270 w 11401425"/>
              <a:gd name="connsiteY3" fmla="*/ 0 h 2514599"/>
              <a:gd name="connsiteX4" fmla="*/ 1968379 w 11401425"/>
              <a:gd name="connsiteY4" fmla="*/ 0 h 2514599"/>
              <a:gd name="connsiteX5" fmla="*/ 2343959 w 11401425"/>
              <a:gd name="connsiteY5" fmla="*/ 0 h 2514599"/>
              <a:gd name="connsiteX6" fmla="*/ 2613908 w 11401425"/>
              <a:gd name="connsiteY6" fmla="*/ 0 h 2514599"/>
              <a:gd name="connsiteX7" fmla="*/ 3200753 w 11401425"/>
              <a:gd name="connsiteY7" fmla="*/ 0 h 2514599"/>
              <a:gd name="connsiteX8" fmla="*/ 3470702 w 11401425"/>
              <a:gd name="connsiteY8" fmla="*/ 0 h 2514599"/>
              <a:gd name="connsiteX9" fmla="*/ 3740650 w 11401425"/>
              <a:gd name="connsiteY9" fmla="*/ 0 h 2514599"/>
              <a:gd name="connsiteX10" fmla="*/ 4538760 w 11401425"/>
              <a:gd name="connsiteY10" fmla="*/ 0 h 2514599"/>
              <a:gd name="connsiteX11" fmla="*/ 5336869 w 11401425"/>
              <a:gd name="connsiteY11" fmla="*/ 0 h 2514599"/>
              <a:gd name="connsiteX12" fmla="*/ 5923714 w 11401425"/>
              <a:gd name="connsiteY12" fmla="*/ 0 h 2514599"/>
              <a:gd name="connsiteX13" fmla="*/ 6299294 w 11401425"/>
              <a:gd name="connsiteY13" fmla="*/ 0 h 2514599"/>
              <a:gd name="connsiteX14" fmla="*/ 6991771 w 11401425"/>
              <a:gd name="connsiteY14" fmla="*/ 0 h 2514599"/>
              <a:gd name="connsiteX15" fmla="*/ 7472984 w 11401425"/>
              <a:gd name="connsiteY15" fmla="*/ 0 h 2514599"/>
              <a:gd name="connsiteX16" fmla="*/ 7848565 w 11401425"/>
              <a:gd name="connsiteY16" fmla="*/ 0 h 2514599"/>
              <a:gd name="connsiteX17" fmla="*/ 8541042 w 11401425"/>
              <a:gd name="connsiteY17" fmla="*/ 0 h 2514599"/>
              <a:gd name="connsiteX18" fmla="*/ 9339151 w 11401425"/>
              <a:gd name="connsiteY18" fmla="*/ 0 h 2514599"/>
              <a:gd name="connsiteX19" fmla="*/ 9820364 w 11401425"/>
              <a:gd name="connsiteY19" fmla="*/ 0 h 2514599"/>
              <a:gd name="connsiteX20" fmla="*/ 10301577 w 11401425"/>
              <a:gd name="connsiteY20" fmla="*/ 0 h 2514599"/>
              <a:gd name="connsiteX21" fmla="*/ 10982317 w 11401425"/>
              <a:gd name="connsiteY21" fmla="*/ 0 h 2514599"/>
              <a:gd name="connsiteX22" fmla="*/ 11401425 w 11401425"/>
              <a:gd name="connsiteY22" fmla="*/ 419108 h 2514599"/>
              <a:gd name="connsiteX23" fmla="*/ 11401425 w 11401425"/>
              <a:gd name="connsiteY23" fmla="*/ 994666 h 2514599"/>
              <a:gd name="connsiteX24" fmla="*/ 11401425 w 11401425"/>
              <a:gd name="connsiteY24" fmla="*/ 1570224 h 2514599"/>
              <a:gd name="connsiteX25" fmla="*/ 11401425 w 11401425"/>
              <a:gd name="connsiteY25" fmla="*/ 2095491 h 2514599"/>
              <a:gd name="connsiteX26" fmla="*/ 10982317 w 11401425"/>
              <a:gd name="connsiteY26" fmla="*/ 2514599 h 2514599"/>
              <a:gd name="connsiteX27" fmla="*/ 10712368 w 11401425"/>
              <a:gd name="connsiteY27" fmla="*/ 2514599 h 2514599"/>
              <a:gd name="connsiteX28" fmla="*/ 10019891 w 11401425"/>
              <a:gd name="connsiteY28" fmla="*/ 2514599 h 2514599"/>
              <a:gd name="connsiteX29" fmla="*/ 9221782 w 11401425"/>
              <a:gd name="connsiteY29" fmla="*/ 2514599 h 2514599"/>
              <a:gd name="connsiteX30" fmla="*/ 8846201 w 11401425"/>
              <a:gd name="connsiteY30" fmla="*/ 2514599 h 2514599"/>
              <a:gd name="connsiteX31" fmla="*/ 8259356 w 11401425"/>
              <a:gd name="connsiteY31" fmla="*/ 2514599 h 2514599"/>
              <a:gd name="connsiteX32" fmla="*/ 7883776 w 11401425"/>
              <a:gd name="connsiteY32" fmla="*/ 2514599 h 2514599"/>
              <a:gd name="connsiteX33" fmla="*/ 7085667 w 11401425"/>
              <a:gd name="connsiteY33" fmla="*/ 2514599 h 2514599"/>
              <a:gd name="connsiteX34" fmla="*/ 6604454 w 11401425"/>
              <a:gd name="connsiteY34" fmla="*/ 2514599 h 2514599"/>
              <a:gd name="connsiteX35" fmla="*/ 6017609 w 11401425"/>
              <a:gd name="connsiteY35" fmla="*/ 2514599 h 2514599"/>
              <a:gd name="connsiteX36" fmla="*/ 5747660 w 11401425"/>
              <a:gd name="connsiteY36" fmla="*/ 2514599 h 2514599"/>
              <a:gd name="connsiteX37" fmla="*/ 5477711 w 11401425"/>
              <a:gd name="connsiteY37" fmla="*/ 2514599 h 2514599"/>
              <a:gd name="connsiteX38" fmla="*/ 4996499 w 11401425"/>
              <a:gd name="connsiteY38" fmla="*/ 2514599 h 2514599"/>
              <a:gd name="connsiteX39" fmla="*/ 4409654 w 11401425"/>
              <a:gd name="connsiteY39" fmla="*/ 2514599 h 2514599"/>
              <a:gd name="connsiteX40" fmla="*/ 3928441 w 11401425"/>
              <a:gd name="connsiteY40" fmla="*/ 2514599 h 2514599"/>
              <a:gd name="connsiteX41" fmla="*/ 3447228 w 11401425"/>
              <a:gd name="connsiteY41" fmla="*/ 2514599 h 2514599"/>
              <a:gd name="connsiteX42" fmla="*/ 2860383 w 11401425"/>
              <a:gd name="connsiteY42" fmla="*/ 2514599 h 2514599"/>
              <a:gd name="connsiteX43" fmla="*/ 2167906 w 11401425"/>
              <a:gd name="connsiteY43" fmla="*/ 2514599 h 2514599"/>
              <a:gd name="connsiteX44" fmla="*/ 1897957 w 11401425"/>
              <a:gd name="connsiteY44" fmla="*/ 2514599 h 2514599"/>
              <a:gd name="connsiteX45" fmla="*/ 1416744 w 11401425"/>
              <a:gd name="connsiteY45" fmla="*/ 2514599 h 2514599"/>
              <a:gd name="connsiteX46" fmla="*/ 419108 w 11401425"/>
              <a:gd name="connsiteY46" fmla="*/ 2514599 h 2514599"/>
              <a:gd name="connsiteX47" fmla="*/ 0 w 11401425"/>
              <a:gd name="connsiteY47" fmla="*/ 2095491 h 2514599"/>
              <a:gd name="connsiteX48" fmla="*/ 0 w 11401425"/>
              <a:gd name="connsiteY48" fmla="*/ 1586988 h 2514599"/>
              <a:gd name="connsiteX49" fmla="*/ 0 w 11401425"/>
              <a:gd name="connsiteY49" fmla="*/ 1028194 h 2514599"/>
              <a:gd name="connsiteX50" fmla="*/ 0 w 11401425"/>
              <a:gd name="connsiteY50" fmla="*/ 419108 h 25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01425" h="2514599" fill="none" extrusionOk="0">
                <a:moveTo>
                  <a:pt x="0" y="419108"/>
                </a:moveTo>
                <a:cubicBezTo>
                  <a:pt x="-6612" y="234310"/>
                  <a:pt x="169777" y="-18972"/>
                  <a:pt x="419108" y="0"/>
                </a:cubicBezTo>
                <a:cubicBezTo>
                  <a:pt x="532505" y="-23586"/>
                  <a:pt x="599184" y="17492"/>
                  <a:pt x="689057" y="0"/>
                </a:cubicBezTo>
                <a:cubicBezTo>
                  <a:pt x="778930" y="-17492"/>
                  <a:pt x="966646" y="26683"/>
                  <a:pt x="1170270" y="0"/>
                </a:cubicBezTo>
                <a:cubicBezTo>
                  <a:pt x="1373894" y="-26683"/>
                  <a:pt x="1684144" y="31751"/>
                  <a:pt x="1968379" y="0"/>
                </a:cubicBezTo>
                <a:cubicBezTo>
                  <a:pt x="2252614" y="-31751"/>
                  <a:pt x="2208958" y="10489"/>
                  <a:pt x="2343959" y="0"/>
                </a:cubicBezTo>
                <a:cubicBezTo>
                  <a:pt x="2478960" y="-10489"/>
                  <a:pt x="2525386" y="15488"/>
                  <a:pt x="2613908" y="0"/>
                </a:cubicBezTo>
                <a:cubicBezTo>
                  <a:pt x="2702430" y="-15488"/>
                  <a:pt x="3014185" y="6190"/>
                  <a:pt x="3200753" y="0"/>
                </a:cubicBezTo>
                <a:cubicBezTo>
                  <a:pt x="3387322" y="-6190"/>
                  <a:pt x="3413681" y="23910"/>
                  <a:pt x="3470702" y="0"/>
                </a:cubicBezTo>
                <a:cubicBezTo>
                  <a:pt x="3527723" y="-23910"/>
                  <a:pt x="3679146" y="25908"/>
                  <a:pt x="3740650" y="0"/>
                </a:cubicBezTo>
                <a:cubicBezTo>
                  <a:pt x="3802154" y="-25908"/>
                  <a:pt x="4276300" y="18636"/>
                  <a:pt x="4538760" y="0"/>
                </a:cubicBezTo>
                <a:cubicBezTo>
                  <a:pt x="4801220" y="-18636"/>
                  <a:pt x="4979390" y="44923"/>
                  <a:pt x="5336869" y="0"/>
                </a:cubicBezTo>
                <a:cubicBezTo>
                  <a:pt x="5694348" y="-44923"/>
                  <a:pt x="5724435" y="20393"/>
                  <a:pt x="5923714" y="0"/>
                </a:cubicBezTo>
                <a:cubicBezTo>
                  <a:pt x="6122993" y="-20393"/>
                  <a:pt x="6191955" y="40923"/>
                  <a:pt x="6299294" y="0"/>
                </a:cubicBezTo>
                <a:cubicBezTo>
                  <a:pt x="6406633" y="-40923"/>
                  <a:pt x="6780614" y="24541"/>
                  <a:pt x="6991771" y="0"/>
                </a:cubicBezTo>
                <a:cubicBezTo>
                  <a:pt x="7202929" y="-24541"/>
                  <a:pt x="7318571" y="17812"/>
                  <a:pt x="7472984" y="0"/>
                </a:cubicBezTo>
                <a:cubicBezTo>
                  <a:pt x="7627397" y="-17812"/>
                  <a:pt x="7718069" y="22672"/>
                  <a:pt x="7848565" y="0"/>
                </a:cubicBezTo>
                <a:cubicBezTo>
                  <a:pt x="7979061" y="-22672"/>
                  <a:pt x="8288628" y="75152"/>
                  <a:pt x="8541042" y="0"/>
                </a:cubicBezTo>
                <a:cubicBezTo>
                  <a:pt x="8793456" y="-75152"/>
                  <a:pt x="9115088" y="22457"/>
                  <a:pt x="9339151" y="0"/>
                </a:cubicBezTo>
                <a:cubicBezTo>
                  <a:pt x="9563214" y="-22457"/>
                  <a:pt x="9621583" y="27271"/>
                  <a:pt x="9820364" y="0"/>
                </a:cubicBezTo>
                <a:cubicBezTo>
                  <a:pt x="10019145" y="-27271"/>
                  <a:pt x="10100028" y="41034"/>
                  <a:pt x="10301577" y="0"/>
                </a:cubicBezTo>
                <a:cubicBezTo>
                  <a:pt x="10503126" y="-41034"/>
                  <a:pt x="10729809" y="60099"/>
                  <a:pt x="10982317" y="0"/>
                </a:cubicBezTo>
                <a:cubicBezTo>
                  <a:pt x="11226942" y="-8121"/>
                  <a:pt x="11428420" y="200222"/>
                  <a:pt x="11401425" y="419108"/>
                </a:cubicBezTo>
                <a:cubicBezTo>
                  <a:pt x="11465488" y="638606"/>
                  <a:pt x="11332382" y="825069"/>
                  <a:pt x="11401425" y="994666"/>
                </a:cubicBezTo>
                <a:cubicBezTo>
                  <a:pt x="11470468" y="1164263"/>
                  <a:pt x="11347553" y="1400762"/>
                  <a:pt x="11401425" y="1570224"/>
                </a:cubicBezTo>
                <a:cubicBezTo>
                  <a:pt x="11455297" y="1739686"/>
                  <a:pt x="11398285" y="1845483"/>
                  <a:pt x="11401425" y="2095491"/>
                </a:cubicBezTo>
                <a:cubicBezTo>
                  <a:pt x="11369098" y="2276656"/>
                  <a:pt x="11187964" y="2487510"/>
                  <a:pt x="10982317" y="2514599"/>
                </a:cubicBezTo>
                <a:cubicBezTo>
                  <a:pt x="10860477" y="2524899"/>
                  <a:pt x="10778554" y="2504976"/>
                  <a:pt x="10712368" y="2514599"/>
                </a:cubicBezTo>
                <a:cubicBezTo>
                  <a:pt x="10646182" y="2524222"/>
                  <a:pt x="10323609" y="2510272"/>
                  <a:pt x="10019891" y="2514599"/>
                </a:cubicBezTo>
                <a:cubicBezTo>
                  <a:pt x="9716173" y="2518926"/>
                  <a:pt x="9451974" y="2512972"/>
                  <a:pt x="9221782" y="2514599"/>
                </a:cubicBezTo>
                <a:cubicBezTo>
                  <a:pt x="8991590" y="2516226"/>
                  <a:pt x="8947858" y="2512624"/>
                  <a:pt x="8846201" y="2514599"/>
                </a:cubicBezTo>
                <a:cubicBezTo>
                  <a:pt x="8744544" y="2516574"/>
                  <a:pt x="8517883" y="2477304"/>
                  <a:pt x="8259356" y="2514599"/>
                </a:cubicBezTo>
                <a:cubicBezTo>
                  <a:pt x="8000829" y="2551894"/>
                  <a:pt x="8032096" y="2480980"/>
                  <a:pt x="7883776" y="2514599"/>
                </a:cubicBezTo>
                <a:cubicBezTo>
                  <a:pt x="7735456" y="2548218"/>
                  <a:pt x="7404190" y="2443963"/>
                  <a:pt x="7085667" y="2514599"/>
                </a:cubicBezTo>
                <a:cubicBezTo>
                  <a:pt x="6767144" y="2585235"/>
                  <a:pt x="6761405" y="2465504"/>
                  <a:pt x="6604454" y="2514599"/>
                </a:cubicBezTo>
                <a:cubicBezTo>
                  <a:pt x="6447503" y="2563694"/>
                  <a:pt x="6184911" y="2491173"/>
                  <a:pt x="6017609" y="2514599"/>
                </a:cubicBezTo>
                <a:cubicBezTo>
                  <a:pt x="5850307" y="2538025"/>
                  <a:pt x="5836904" y="2510832"/>
                  <a:pt x="5747660" y="2514599"/>
                </a:cubicBezTo>
                <a:cubicBezTo>
                  <a:pt x="5658416" y="2518366"/>
                  <a:pt x="5555423" y="2483420"/>
                  <a:pt x="5477711" y="2514599"/>
                </a:cubicBezTo>
                <a:cubicBezTo>
                  <a:pt x="5399999" y="2545778"/>
                  <a:pt x="5187042" y="2509592"/>
                  <a:pt x="4996499" y="2514599"/>
                </a:cubicBezTo>
                <a:cubicBezTo>
                  <a:pt x="4805956" y="2519606"/>
                  <a:pt x="4563663" y="2478515"/>
                  <a:pt x="4409654" y="2514599"/>
                </a:cubicBezTo>
                <a:cubicBezTo>
                  <a:pt x="4255645" y="2550683"/>
                  <a:pt x="4151741" y="2466671"/>
                  <a:pt x="3928441" y="2514599"/>
                </a:cubicBezTo>
                <a:cubicBezTo>
                  <a:pt x="3705141" y="2562527"/>
                  <a:pt x="3617503" y="2469941"/>
                  <a:pt x="3447228" y="2514599"/>
                </a:cubicBezTo>
                <a:cubicBezTo>
                  <a:pt x="3276953" y="2559257"/>
                  <a:pt x="3067762" y="2491726"/>
                  <a:pt x="2860383" y="2514599"/>
                </a:cubicBezTo>
                <a:cubicBezTo>
                  <a:pt x="2653005" y="2537472"/>
                  <a:pt x="2329188" y="2455808"/>
                  <a:pt x="2167906" y="2514599"/>
                </a:cubicBezTo>
                <a:cubicBezTo>
                  <a:pt x="2006624" y="2573390"/>
                  <a:pt x="1987761" y="2488107"/>
                  <a:pt x="1897957" y="2514599"/>
                </a:cubicBezTo>
                <a:cubicBezTo>
                  <a:pt x="1808153" y="2541091"/>
                  <a:pt x="1543946" y="2493722"/>
                  <a:pt x="1416744" y="2514599"/>
                </a:cubicBezTo>
                <a:cubicBezTo>
                  <a:pt x="1289542" y="2535476"/>
                  <a:pt x="863354" y="2466551"/>
                  <a:pt x="419108" y="2514599"/>
                </a:cubicBezTo>
                <a:cubicBezTo>
                  <a:pt x="196850" y="2499066"/>
                  <a:pt x="6317" y="2349582"/>
                  <a:pt x="0" y="2095491"/>
                </a:cubicBezTo>
                <a:cubicBezTo>
                  <a:pt x="-58763" y="1934422"/>
                  <a:pt x="55885" y="1727405"/>
                  <a:pt x="0" y="1586988"/>
                </a:cubicBezTo>
                <a:cubicBezTo>
                  <a:pt x="-55885" y="1446571"/>
                  <a:pt x="12963" y="1245946"/>
                  <a:pt x="0" y="1028194"/>
                </a:cubicBezTo>
                <a:cubicBezTo>
                  <a:pt x="-12963" y="810442"/>
                  <a:pt x="29011" y="678126"/>
                  <a:pt x="0" y="419108"/>
                </a:cubicBezTo>
                <a:close/>
              </a:path>
              <a:path w="11401425" h="2514599" stroke="0" extrusionOk="0">
                <a:moveTo>
                  <a:pt x="0" y="419108"/>
                </a:moveTo>
                <a:cubicBezTo>
                  <a:pt x="10792" y="172734"/>
                  <a:pt x="193626" y="-1770"/>
                  <a:pt x="419108" y="0"/>
                </a:cubicBezTo>
                <a:cubicBezTo>
                  <a:pt x="587932" y="-51525"/>
                  <a:pt x="867835" y="15919"/>
                  <a:pt x="1111585" y="0"/>
                </a:cubicBezTo>
                <a:cubicBezTo>
                  <a:pt x="1355335" y="-15919"/>
                  <a:pt x="1479571" y="41349"/>
                  <a:pt x="1592798" y="0"/>
                </a:cubicBezTo>
                <a:cubicBezTo>
                  <a:pt x="1706025" y="-41349"/>
                  <a:pt x="1783241" y="14751"/>
                  <a:pt x="1862747" y="0"/>
                </a:cubicBezTo>
                <a:cubicBezTo>
                  <a:pt x="1942253" y="-14751"/>
                  <a:pt x="2130673" y="18852"/>
                  <a:pt x="2343959" y="0"/>
                </a:cubicBezTo>
                <a:cubicBezTo>
                  <a:pt x="2557245" y="-18852"/>
                  <a:pt x="2555932" y="28502"/>
                  <a:pt x="2613908" y="0"/>
                </a:cubicBezTo>
                <a:cubicBezTo>
                  <a:pt x="2671884" y="-28502"/>
                  <a:pt x="2754045" y="11498"/>
                  <a:pt x="2883857" y="0"/>
                </a:cubicBezTo>
                <a:cubicBezTo>
                  <a:pt x="3013669" y="-11498"/>
                  <a:pt x="3441450" y="19811"/>
                  <a:pt x="3681966" y="0"/>
                </a:cubicBezTo>
                <a:cubicBezTo>
                  <a:pt x="3922482" y="-19811"/>
                  <a:pt x="4105125" y="12439"/>
                  <a:pt x="4480075" y="0"/>
                </a:cubicBezTo>
                <a:cubicBezTo>
                  <a:pt x="4855025" y="-12439"/>
                  <a:pt x="4724179" y="26748"/>
                  <a:pt x="4855656" y="0"/>
                </a:cubicBezTo>
                <a:cubicBezTo>
                  <a:pt x="4987133" y="-26748"/>
                  <a:pt x="5193313" y="10881"/>
                  <a:pt x="5442501" y="0"/>
                </a:cubicBezTo>
                <a:cubicBezTo>
                  <a:pt x="5691689" y="-10881"/>
                  <a:pt x="5805313" y="29430"/>
                  <a:pt x="6029346" y="0"/>
                </a:cubicBezTo>
                <a:cubicBezTo>
                  <a:pt x="6253379" y="-29430"/>
                  <a:pt x="6467464" y="23876"/>
                  <a:pt x="6827455" y="0"/>
                </a:cubicBezTo>
                <a:cubicBezTo>
                  <a:pt x="7187446" y="-23876"/>
                  <a:pt x="7252418" y="69846"/>
                  <a:pt x="7414300" y="0"/>
                </a:cubicBezTo>
                <a:cubicBezTo>
                  <a:pt x="7576182" y="-69846"/>
                  <a:pt x="7712707" y="11458"/>
                  <a:pt x="7789881" y="0"/>
                </a:cubicBezTo>
                <a:cubicBezTo>
                  <a:pt x="7867055" y="-11458"/>
                  <a:pt x="7950187" y="27230"/>
                  <a:pt x="8059829" y="0"/>
                </a:cubicBezTo>
                <a:cubicBezTo>
                  <a:pt x="8169471" y="-27230"/>
                  <a:pt x="8211388" y="23618"/>
                  <a:pt x="8329778" y="0"/>
                </a:cubicBezTo>
                <a:cubicBezTo>
                  <a:pt x="8448168" y="-23618"/>
                  <a:pt x="8588216" y="46574"/>
                  <a:pt x="8810991" y="0"/>
                </a:cubicBezTo>
                <a:cubicBezTo>
                  <a:pt x="9033766" y="-46574"/>
                  <a:pt x="9022229" y="29883"/>
                  <a:pt x="9080939" y="0"/>
                </a:cubicBezTo>
                <a:cubicBezTo>
                  <a:pt x="9139649" y="-29883"/>
                  <a:pt x="9691790" y="3375"/>
                  <a:pt x="9879049" y="0"/>
                </a:cubicBezTo>
                <a:cubicBezTo>
                  <a:pt x="10066308" y="-3375"/>
                  <a:pt x="10076942" y="44107"/>
                  <a:pt x="10254629" y="0"/>
                </a:cubicBezTo>
                <a:cubicBezTo>
                  <a:pt x="10432316" y="-44107"/>
                  <a:pt x="10704155" y="64261"/>
                  <a:pt x="10982317" y="0"/>
                </a:cubicBezTo>
                <a:cubicBezTo>
                  <a:pt x="11212156" y="-45306"/>
                  <a:pt x="11438918" y="130981"/>
                  <a:pt x="11401425" y="419108"/>
                </a:cubicBezTo>
                <a:cubicBezTo>
                  <a:pt x="11438019" y="687453"/>
                  <a:pt x="11387197" y="705115"/>
                  <a:pt x="11401425" y="961139"/>
                </a:cubicBezTo>
                <a:cubicBezTo>
                  <a:pt x="11415653" y="1217163"/>
                  <a:pt x="11392407" y="1305905"/>
                  <a:pt x="11401425" y="1469641"/>
                </a:cubicBezTo>
                <a:cubicBezTo>
                  <a:pt x="11410443" y="1633377"/>
                  <a:pt x="11380519" y="1833822"/>
                  <a:pt x="11401425" y="2095491"/>
                </a:cubicBezTo>
                <a:cubicBezTo>
                  <a:pt x="11369920" y="2372359"/>
                  <a:pt x="11200829" y="2577406"/>
                  <a:pt x="10982317" y="2514599"/>
                </a:cubicBezTo>
                <a:cubicBezTo>
                  <a:pt x="10711610" y="2535853"/>
                  <a:pt x="10656432" y="2488308"/>
                  <a:pt x="10395472" y="2514599"/>
                </a:cubicBezTo>
                <a:cubicBezTo>
                  <a:pt x="10134512" y="2540890"/>
                  <a:pt x="9848604" y="2463486"/>
                  <a:pt x="9597363" y="2514599"/>
                </a:cubicBezTo>
                <a:cubicBezTo>
                  <a:pt x="9346122" y="2565712"/>
                  <a:pt x="9417961" y="2510188"/>
                  <a:pt x="9327414" y="2514599"/>
                </a:cubicBezTo>
                <a:cubicBezTo>
                  <a:pt x="9236867" y="2519010"/>
                  <a:pt x="8805557" y="2457012"/>
                  <a:pt x="8529305" y="2514599"/>
                </a:cubicBezTo>
                <a:cubicBezTo>
                  <a:pt x="8253053" y="2572186"/>
                  <a:pt x="8245598" y="2512294"/>
                  <a:pt x="8048092" y="2514599"/>
                </a:cubicBezTo>
                <a:cubicBezTo>
                  <a:pt x="7850586" y="2516904"/>
                  <a:pt x="7696159" y="2467066"/>
                  <a:pt x="7355615" y="2514599"/>
                </a:cubicBezTo>
                <a:cubicBezTo>
                  <a:pt x="7015071" y="2562132"/>
                  <a:pt x="7079363" y="2469607"/>
                  <a:pt x="6980034" y="2514599"/>
                </a:cubicBezTo>
                <a:cubicBezTo>
                  <a:pt x="6880705" y="2559591"/>
                  <a:pt x="6595924" y="2514037"/>
                  <a:pt x="6498822" y="2514599"/>
                </a:cubicBezTo>
                <a:cubicBezTo>
                  <a:pt x="6401720" y="2515161"/>
                  <a:pt x="6310149" y="2499629"/>
                  <a:pt x="6228873" y="2514599"/>
                </a:cubicBezTo>
                <a:cubicBezTo>
                  <a:pt x="6147597" y="2529569"/>
                  <a:pt x="6018421" y="2499439"/>
                  <a:pt x="5958924" y="2514599"/>
                </a:cubicBezTo>
                <a:cubicBezTo>
                  <a:pt x="5899427" y="2529759"/>
                  <a:pt x="5667550" y="2486158"/>
                  <a:pt x="5477711" y="2514599"/>
                </a:cubicBezTo>
                <a:cubicBezTo>
                  <a:pt x="5287872" y="2543040"/>
                  <a:pt x="4940281" y="2511619"/>
                  <a:pt x="4785234" y="2514599"/>
                </a:cubicBezTo>
                <a:cubicBezTo>
                  <a:pt x="4630187" y="2517579"/>
                  <a:pt x="4300744" y="2492981"/>
                  <a:pt x="3987125" y="2514599"/>
                </a:cubicBezTo>
                <a:cubicBezTo>
                  <a:pt x="3673506" y="2536217"/>
                  <a:pt x="3609296" y="2480844"/>
                  <a:pt x="3400280" y="2514599"/>
                </a:cubicBezTo>
                <a:cubicBezTo>
                  <a:pt x="3191265" y="2548354"/>
                  <a:pt x="3168124" y="2490196"/>
                  <a:pt x="3024700" y="2514599"/>
                </a:cubicBezTo>
                <a:cubicBezTo>
                  <a:pt x="2881276" y="2539002"/>
                  <a:pt x="2870531" y="2499242"/>
                  <a:pt x="2754751" y="2514599"/>
                </a:cubicBezTo>
                <a:cubicBezTo>
                  <a:pt x="2638971" y="2529956"/>
                  <a:pt x="2438461" y="2502046"/>
                  <a:pt x="2273538" y="2514599"/>
                </a:cubicBezTo>
                <a:cubicBezTo>
                  <a:pt x="2108615" y="2527152"/>
                  <a:pt x="1651456" y="2453838"/>
                  <a:pt x="1475429" y="2514599"/>
                </a:cubicBezTo>
                <a:cubicBezTo>
                  <a:pt x="1299402" y="2575360"/>
                  <a:pt x="1091477" y="2498634"/>
                  <a:pt x="994216" y="2514599"/>
                </a:cubicBezTo>
                <a:cubicBezTo>
                  <a:pt x="896955" y="2530564"/>
                  <a:pt x="687660" y="2451359"/>
                  <a:pt x="419108" y="2514599"/>
                </a:cubicBezTo>
                <a:cubicBezTo>
                  <a:pt x="177495" y="2461993"/>
                  <a:pt x="-42283" y="2311708"/>
                  <a:pt x="0" y="2095491"/>
                </a:cubicBezTo>
                <a:cubicBezTo>
                  <a:pt x="-20746" y="1964475"/>
                  <a:pt x="19467" y="1805524"/>
                  <a:pt x="0" y="1519933"/>
                </a:cubicBezTo>
                <a:cubicBezTo>
                  <a:pt x="-19467" y="1234342"/>
                  <a:pt x="19147" y="1158962"/>
                  <a:pt x="0" y="927611"/>
                </a:cubicBezTo>
                <a:cubicBezTo>
                  <a:pt x="-19147" y="696260"/>
                  <a:pt x="8914" y="552355"/>
                  <a:pt x="0" y="419108"/>
                </a:cubicBezTo>
                <a:close/>
              </a:path>
            </a:pathLst>
          </a:custGeom>
          <a:ln>
            <a:extLst>
              <a:ext uri="{C807C97D-BFC1-408E-A445-0C87EB9F89A2}">
                <ask:lineSketchStyleProps xmlns:ask="http://schemas.microsoft.com/office/drawing/2018/sketchyshapes" sd="95939672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cs typeface="Calibri" panose="020F0502020204030204" pitchFamily="34" charset="0"/>
              </a:rPr>
              <a:t>Trong một căn phòng, ta đặt tay trái vào chiếc ghế gỗ, đặt tay phải vào chiếc ghế sắt. Nhận thấy, tay phải cảm giác lạnh hơn tay trái. Chứng tỏ, giác quan của chúng ta có thể cảm nhận sai về độ nóng lạnh hay nhiệt độ của vật.</a:t>
            </a:r>
            <a:endParaRPr lang="en-US" sz="2400" b="1" dirty="0">
              <a:solidFill>
                <a:srgbClr val="FF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cs typeface="Calibri" panose="020F0502020204030204" pitchFamily="34" charset="0"/>
              </a:rPr>
              <a:t> Do đó, cần có 1 loại dụng cụ đo nhiệt độ. Người ta thường dùng nhiệt kế để đo nhiệt độ.</a:t>
            </a:r>
            <a:endParaRPr lang="en-US" sz="2400" b="1" dirty="0">
              <a:solidFill>
                <a:srgbClr val="FF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cs typeface="Calibri" panose="020F0502020204030204" pitchFamily="34" charset="0"/>
              </a:rPr>
              <a:t>Độ C là một đơn vị đo nhiệt độ. Độ C kí hiệu là °C.</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8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down)">
                                      <p:cBhvr>
                                        <p:cTn id="15" dur="5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EC0AD4-6BC5-4E30-953C-1507BF087F47}"/>
              </a:ext>
            </a:extLst>
          </p:cNvPr>
          <p:cNvPicPr>
            <a:picLocks noChangeAspect="1"/>
          </p:cNvPicPr>
          <p:nvPr/>
        </p:nvPicPr>
        <p:blipFill>
          <a:blip r:embed="rId2"/>
          <a:stretch>
            <a:fillRect/>
          </a:stretch>
        </p:blipFill>
        <p:spPr>
          <a:xfrm>
            <a:off x="676275" y="1347787"/>
            <a:ext cx="5985812" cy="3243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peech Bubble: Rectangle with Corners Rounded 8">
            <a:extLst>
              <a:ext uri="{FF2B5EF4-FFF2-40B4-BE49-F238E27FC236}">
                <a16:creationId xmlns:a16="http://schemas.microsoft.com/office/drawing/2014/main" id="{4EEAF624-F138-4EC6-B70B-24C355E55EA2}"/>
              </a:ext>
            </a:extLst>
          </p:cNvPr>
          <p:cNvSpPr/>
          <p:nvPr/>
        </p:nvSpPr>
        <p:spPr>
          <a:xfrm>
            <a:off x="6953250" y="657225"/>
            <a:ext cx="4972049" cy="2447925"/>
          </a:xfrm>
          <a:prstGeom prst="wedgeRoundRectCallout">
            <a:avLst>
              <a:gd name="adj1" fmla="val -48913"/>
              <a:gd name="adj2" fmla="val 63149"/>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libri" panose="020F0502020204030204" pitchFamily="34" charset="0"/>
                <a:cs typeface="Calibri" panose="020F0502020204030204" pitchFamily="34" charset="0"/>
              </a:rPr>
              <a:t>Dung dịch màu trong nhiệt kế đang chỉ tương ứng với vạch số 25, ta biết nhiệt độ đo được là 25 °C.</a:t>
            </a:r>
            <a:endParaRPr lang="en-US" sz="3200"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183E55D4-7CA0-4405-9157-BFFF7AD3A5E4}"/>
              </a:ext>
            </a:extLst>
          </p:cNvPr>
          <p:cNvSpPr/>
          <p:nvPr/>
        </p:nvSpPr>
        <p:spPr>
          <a:xfrm>
            <a:off x="3400425" y="5105400"/>
            <a:ext cx="6019800" cy="104775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FF0000"/>
                </a:solidFill>
              </a:rPr>
              <a:t>1°C </a:t>
            </a:r>
            <a:r>
              <a:rPr lang="fr-FR" sz="4400" b="1" dirty="0" err="1">
                <a:solidFill>
                  <a:srgbClr val="FF0000"/>
                </a:solidFill>
              </a:rPr>
              <a:t>đọc</a:t>
            </a:r>
            <a:r>
              <a:rPr lang="fr-FR" sz="4400" b="1" dirty="0">
                <a:solidFill>
                  <a:srgbClr val="FF0000"/>
                </a:solidFill>
              </a:rPr>
              <a:t> là: </a:t>
            </a:r>
            <a:r>
              <a:rPr lang="fr-FR" sz="4400" b="1" dirty="0" err="1">
                <a:solidFill>
                  <a:srgbClr val="FF0000"/>
                </a:solidFill>
              </a:rPr>
              <a:t>một</a:t>
            </a:r>
            <a:r>
              <a:rPr lang="fr-FR" sz="4400" b="1" dirty="0">
                <a:solidFill>
                  <a:srgbClr val="FF0000"/>
                </a:solidFill>
              </a:rPr>
              <a:t> </a:t>
            </a:r>
            <a:r>
              <a:rPr lang="fr-FR" sz="4400" b="1" dirty="0" err="1">
                <a:solidFill>
                  <a:srgbClr val="FF0000"/>
                </a:solidFill>
              </a:rPr>
              <a:t>độ</a:t>
            </a:r>
            <a:r>
              <a:rPr lang="fr-FR" sz="4400" b="1" dirty="0">
                <a:solidFill>
                  <a:srgbClr val="FF0000"/>
                </a:solidFill>
              </a:rPr>
              <a:t> </a:t>
            </a:r>
            <a:r>
              <a:rPr lang="fr-FR" sz="4400" b="1" dirty="0" err="1">
                <a:solidFill>
                  <a:srgbClr val="FF0000"/>
                </a:solidFill>
              </a:rPr>
              <a:t>xê</a:t>
            </a:r>
            <a:r>
              <a:rPr lang="fr-FR" sz="4400" b="1" dirty="0">
                <a:solidFill>
                  <a:srgbClr val="FF0000"/>
                </a:solidFill>
              </a:rPr>
              <a:t>.</a:t>
            </a:r>
            <a:endParaRPr lang="en-US" sz="4400" b="1" dirty="0">
              <a:solidFill>
                <a:srgbClr val="FF0000"/>
              </a:solidFill>
            </a:endParaRPr>
          </a:p>
        </p:txBody>
      </p:sp>
    </p:spTree>
    <p:extLst>
      <p:ext uri="{BB962C8B-B14F-4D97-AF65-F5344CB8AC3E}">
        <p14:creationId xmlns:p14="http://schemas.microsoft.com/office/powerpoint/2010/main" val="30052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6" name="Picture 5">
            <a:extLst>
              <a:ext uri="{FF2B5EF4-FFF2-40B4-BE49-F238E27FC236}">
                <a16:creationId xmlns:a16="http://schemas.microsoft.com/office/drawing/2014/main" id="{E09B5820-0554-41CA-88FB-A36C2870F593}"/>
              </a:ext>
            </a:extLst>
          </p:cNvPr>
          <p:cNvPicPr>
            <a:picLocks noChangeAspect="1"/>
          </p:cNvPicPr>
          <p:nvPr/>
        </p:nvPicPr>
        <p:blipFill>
          <a:blip r:embed="rId4"/>
          <a:stretch>
            <a:fillRect/>
          </a:stretch>
        </p:blipFill>
        <p:spPr>
          <a:xfrm>
            <a:off x="1046480" y="1090683"/>
            <a:ext cx="7328757" cy="2941197"/>
          </a:xfrm>
          <a:prstGeom prst="rect">
            <a:avLst/>
          </a:prstGeom>
          <a:effectLst>
            <a:glow rad="228600">
              <a:schemeClr val="accent3">
                <a:satMod val="175000"/>
                <a:alpha val="40000"/>
              </a:schemeClr>
            </a:glow>
          </a:effectLst>
        </p:spPr>
      </p:pic>
      <p:pic>
        <p:nvPicPr>
          <p:cNvPr id="5" name="Picture 4">
            <a:extLst>
              <a:ext uri="{FF2B5EF4-FFF2-40B4-BE49-F238E27FC236}">
                <a16:creationId xmlns:a16="http://schemas.microsoft.com/office/drawing/2014/main" id="{7E78E13D-9608-4ADD-A138-4CFF41C1FE5B}"/>
              </a:ext>
            </a:extLst>
          </p:cNvPr>
          <p:cNvPicPr>
            <a:picLocks noChangeAspect="1"/>
          </p:cNvPicPr>
          <p:nvPr/>
        </p:nvPicPr>
        <p:blipFill>
          <a:blip r:embed="rId5"/>
          <a:stretch>
            <a:fillRect/>
          </a:stretch>
        </p:blipFill>
        <p:spPr>
          <a:xfrm>
            <a:off x="2019442" y="1907615"/>
            <a:ext cx="5505165" cy="1194920"/>
          </a:xfrm>
          <a:prstGeom prst="rect">
            <a:avLst/>
          </a:prstGeom>
        </p:spPr>
      </p:pic>
    </p:spTree>
    <p:extLst>
      <p:ext uri="{BB962C8B-B14F-4D97-AF65-F5344CB8AC3E}">
        <p14:creationId xmlns:p14="http://schemas.microsoft.com/office/powerpoint/2010/main" val="345920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A05DB-4F57-4365-B2EA-282566D6E2AB}"/>
              </a:ext>
            </a:extLst>
          </p:cNvPr>
          <p:cNvSpPr txBox="1"/>
          <p:nvPr/>
        </p:nvSpPr>
        <p:spPr>
          <a:xfrm>
            <a:off x="1770411" y="391007"/>
            <a:ext cx="8565521" cy="584640"/>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a:ln>
                  <a:noFill/>
                </a:ln>
                <a:solidFill>
                  <a:srgbClr val="7030A0"/>
                </a:solidFill>
                <a:effectLst/>
                <a:uLnTx/>
                <a:uFillTx/>
                <a:latin typeface="Arial" panose="020B0604020202020204" pitchFamily="34" charset="0"/>
                <a:ea typeface="+mn-ea"/>
                <a:cs typeface="+mn-cs"/>
              </a:rPr>
              <a:t>Đọc nhiệt độ trên mỗi nhiệt kế sau:</a:t>
            </a:r>
            <a:endParaRPr kumimoji="0" lang="en-US" sz="3199" b="1" i="0" u="none" strike="noStrike" kern="0" cap="none" spc="0" normalizeH="0" baseline="0" noProof="0" dirty="0" err="1">
              <a:ln>
                <a:noFill/>
              </a:ln>
              <a:solidFill>
                <a:srgbClr val="7030A0"/>
              </a:solidFill>
              <a:effectLst/>
              <a:uLnTx/>
              <a:uFillTx/>
              <a:latin typeface="Arial" panose="020B0604020202020204" pitchFamily="34" charset="0"/>
              <a:ea typeface="+mn-ea"/>
              <a:cs typeface="+mn-cs"/>
            </a:endParaRPr>
          </a:p>
        </p:txBody>
      </p:sp>
      <p:sp>
        <p:nvSpPr>
          <p:cNvPr id="12" name="Oval 11">
            <a:extLst>
              <a:ext uri="{FF2B5EF4-FFF2-40B4-BE49-F238E27FC236}">
                <a16:creationId xmlns:a16="http://schemas.microsoft.com/office/drawing/2014/main" id="{16832AC8-F9BA-4BB7-AF5B-2BA621803150}"/>
              </a:ext>
            </a:extLst>
          </p:cNvPr>
          <p:cNvSpPr/>
          <p:nvPr/>
        </p:nvSpPr>
        <p:spPr>
          <a:xfrm>
            <a:off x="1185771" y="366989"/>
            <a:ext cx="584640" cy="584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FFFFFF"/>
                </a:solidFill>
                <a:effectLst/>
                <a:uLnTx/>
                <a:uFillTx/>
                <a:latin typeface="Calibri"/>
                <a:ea typeface="+mn-ea"/>
                <a:cs typeface="+mn-cs"/>
              </a:rPr>
              <a:t>1</a:t>
            </a:r>
          </a:p>
        </p:txBody>
      </p:sp>
      <p:sp>
        <p:nvSpPr>
          <p:cNvPr id="9" name="Rectangle 8">
            <a:extLst>
              <a:ext uri="{FF2B5EF4-FFF2-40B4-BE49-F238E27FC236}">
                <a16:creationId xmlns:a16="http://schemas.microsoft.com/office/drawing/2014/main" id="{8810B58F-F8E6-47CC-9FFA-E84678CE479C}"/>
              </a:ext>
            </a:extLst>
          </p:cNvPr>
          <p:cNvSpPr/>
          <p:nvPr/>
        </p:nvSpPr>
        <p:spPr>
          <a:xfrm>
            <a:off x="6104930" y="5121288"/>
            <a:ext cx="2893791" cy="83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087940"/>
            <a:r>
              <a:rPr lang="vi-VN" sz="2397" b="1">
                <a:solidFill>
                  <a:srgbClr val="00B050"/>
                </a:solidFill>
                <a:latin typeface="Calibri" panose="020F0502020204030204" pitchFamily="34" charset="0"/>
                <a:cs typeface="Calibri" panose="020F0502020204030204" pitchFamily="34" charset="0"/>
              </a:rPr>
              <a:t>Nhiệt kế C (42</a:t>
            </a:r>
            <a:r>
              <a:rPr lang="en-US" sz="2397" b="1" baseline="30000">
                <a:solidFill>
                  <a:srgbClr val="00B050"/>
                </a:solidFill>
                <a:latin typeface="Calibri" panose="020F0502020204030204" pitchFamily="34" charset="0"/>
                <a:ea typeface="Times New Roman" panose="02020603050405020304" pitchFamily="18" charset="0"/>
                <a:cs typeface="Calibri" panose="020F0502020204030204" pitchFamily="34" charset="0"/>
              </a:rPr>
              <a:t>0</a:t>
            </a:r>
            <a:r>
              <a:rPr lang="vi-VN" sz="2397" b="1">
                <a:solidFill>
                  <a:srgbClr val="00B050"/>
                </a:solidFill>
                <a:latin typeface="Calibri" panose="020F0502020204030204" pitchFamily="34" charset="0"/>
                <a:cs typeface="Calibri" panose="020F0502020204030204" pitchFamily="34" charset="0"/>
              </a:rPr>
              <a:t>C) </a:t>
            </a:r>
          </a:p>
          <a:p>
            <a:pPr algn="ctr" defTabSz="1087940"/>
            <a:r>
              <a:rPr lang="vi-VN" sz="2397" b="1">
                <a:solidFill>
                  <a:srgbClr val="00B050"/>
                </a:solidFill>
                <a:latin typeface="Calibri" panose="020F0502020204030204" pitchFamily="34" charset="0"/>
                <a:cs typeface="Calibri" panose="020F0502020204030204" pitchFamily="34" charset="0"/>
              </a:rPr>
              <a:t>Bốn mươi hai độ xê</a:t>
            </a:r>
          </a:p>
        </p:txBody>
      </p:sp>
      <p:pic>
        <p:nvPicPr>
          <p:cNvPr id="10" name="Picture 56" descr="https://img.loigiaihay.com/picture/2022/0323/bai-1.PNG">
            <a:extLst>
              <a:ext uri="{FF2B5EF4-FFF2-40B4-BE49-F238E27FC236}">
                <a16:creationId xmlns:a16="http://schemas.microsoft.com/office/drawing/2014/main" id="{AC85EEF8-873C-4C5F-8C87-5267C08A1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28" y="1215175"/>
            <a:ext cx="10472298" cy="3631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12764F6-2585-4723-9494-D9546733CD63}"/>
              </a:ext>
            </a:extLst>
          </p:cNvPr>
          <p:cNvSpPr/>
          <p:nvPr/>
        </p:nvSpPr>
        <p:spPr>
          <a:xfrm>
            <a:off x="9228760" y="5124369"/>
            <a:ext cx="2893790" cy="83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087940"/>
            <a:r>
              <a:rPr lang="vi-VN" sz="2397" b="1">
                <a:solidFill>
                  <a:srgbClr val="0070C0"/>
                </a:solidFill>
                <a:latin typeface="Calibri" panose="020F0502020204030204" pitchFamily="34" charset="0"/>
                <a:cs typeface="Calibri" panose="020F0502020204030204" pitchFamily="34" charset="0"/>
              </a:rPr>
              <a:t>Nhiệt kế D (35</a:t>
            </a:r>
            <a:r>
              <a:rPr lang="en-US" sz="2397" b="1" baseline="30000">
                <a:solidFill>
                  <a:srgbClr val="0070C0"/>
                </a:solidFill>
                <a:latin typeface="Calibri" panose="020F0502020204030204" pitchFamily="34" charset="0"/>
                <a:ea typeface="Times New Roman" panose="02020603050405020304" pitchFamily="18" charset="0"/>
                <a:cs typeface="Calibri" panose="020F0502020204030204" pitchFamily="34" charset="0"/>
              </a:rPr>
              <a:t>0</a:t>
            </a:r>
            <a:r>
              <a:rPr lang="vi-VN" sz="2397" b="1">
                <a:solidFill>
                  <a:srgbClr val="0070C0"/>
                </a:solidFill>
                <a:latin typeface="Calibri" panose="020F0502020204030204" pitchFamily="34" charset="0"/>
                <a:cs typeface="Calibri" panose="020F0502020204030204" pitchFamily="34" charset="0"/>
              </a:rPr>
              <a:t>C) Ba mươi lăm độ xê</a:t>
            </a:r>
          </a:p>
        </p:txBody>
      </p:sp>
      <p:sp>
        <p:nvSpPr>
          <p:cNvPr id="13" name="Rectangle 12">
            <a:extLst>
              <a:ext uri="{FF2B5EF4-FFF2-40B4-BE49-F238E27FC236}">
                <a16:creationId xmlns:a16="http://schemas.microsoft.com/office/drawing/2014/main" id="{83D86323-9C24-4DD3-9A35-BB7FF95AA486}"/>
              </a:ext>
            </a:extLst>
          </p:cNvPr>
          <p:cNvSpPr/>
          <p:nvPr/>
        </p:nvSpPr>
        <p:spPr>
          <a:xfrm>
            <a:off x="591757" y="5065534"/>
            <a:ext cx="2350323" cy="83009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defTabSz="1087940"/>
            <a:r>
              <a:rPr lang="vi-VN" sz="2397" b="1" dirty="0">
                <a:solidFill>
                  <a:srgbClr val="0000FF"/>
                </a:solidFill>
                <a:latin typeface="Calibri" panose="020F0502020204030204" pitchFamily="34" charset="0"/>
                <a:ea typeface="Times New Roman" panose="02020603050405020304" pitchFamily="18" charset="0"/>
                <a:cs typeface="Calibri" panose="020F0502020204030204" pitchFamily="34" charset="0"/>
              </a:rPr>
              <a:t>Nhiệt kế A (20</a:t>
            </a:r>
            <a:r>
              <a:rPr lang="en-US" sz="2397" b="1" baseline="30000" dirty="0">
                <a:solidFill>
                  <a:srgbClr val="0000FF"/>
                </a:solidFill>
                <a:latin typeface="Calibri" panose="020F0502020204030204" pitchFamily="34" charset="0"/>
                <a:ea typeface="Times New Roman" panose="02020603050405020304" pitchFamily="18" charset="0"/>
                <a:cs typeface="Calibri" panose="020F0502020204030204" pitchFamily="34" charset="0"/>
              </a:rPr>
              <a:t>0</a:t>
            </a:r>
            <a:r>
              <a:rPr lang="vi-VN" sz="2397" b="1" dirty="0">
                <a:solidFill>
                  <a:srgbClr val="0000FF"/>
                </a:solidFill>
                <a:latin typeface="Calibri" panose="020F0502020204030204" pitchFamily="34" charset="0"/>
                <a:ea typeface="Times New Roman" panose="02020603050405020304" pitchFamily="18" charset="0"/>
                <a:cs typeface="Calibri" panose="020F0502020204030204" pitchFamily="34" charset="0"/>
              </a:rPr>
              <a:t>C)</a:t>
            </a:r>
            <a:endParaRPr lang="vi-VN" sz="899"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algn="ctr" defTabSz="1087940"/>
            <a:r>
              <a:rPr lang="vi-VN" sz="2397" b="1" dirty="0">
                <a:solidFill>
                  <a:srgbClr val="0000FF"/>
                </a:solidFill>
                <a:latin typeface="Calibri" panose="020F0502020204030204" pitchFamily="34" charset="0"/>
                <a:ea typeface="Times New Roman" panose="02020603050405020304" pitchFamily="18" charset="0"/>
                <a:cs typeface="Calibri" panose="020F0502020204030204" pitchFamily="34" charset="0"/>
              </a:rPr>
              <a:t>Hai mươi độ xê</a:t>
            </a:r>
            <a:endParaRPr lang="vi-VN" sz="899"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13">
            <a:extLst>
              <a:ext uri="{FF2B5EF4-FFF2-40B4-BE49-F238E27FC236}">
                <a16:creationId xmlns:a16="http://schemas.microsoft.com/office/drawing/2014/main" id="{2D8CB00F-F459-4DC8-9AC7-A8C75ABD4ED3}"/>
              </a:ext>
            </a:extLst>
          </p:cNvPr>
          <p:cNvSpPr/>
          <p:nvPr/>
        </p:nvSpPr>
        <p:spPr>
          <a:xfrm>
            <a:off x="3601765" y="5080343"/>
            <a:ext cx="2183611" cy="83009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defTabSz="1087940"/>
            <a:r>
              <a:rPr lang="vi-VN" sz="2397"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Nhiệt kế B (5</a:t>
            </a:r>
            <a:r>
              <a:rPr lang="en-US" sz="2397" b="1" baseline="30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0</a:t>
            </a:r>
            <a:r>
              <a:rPr lang="vi-VN" sz="2397"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C)</a:t>
            </a:r>
            <a:endParaRPr lang="vi-VN" sz="899"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algn="ctr" defTabSz="1087940"/>
            <a:r>
              <a:rPr lang="vi-VN" sz="2397"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Năm độ xê</a:t>
            </a:r>
            <a:endParaRPr lang="vi-VN" sz="899"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343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535</Words>
  <Application>Microsoft Office PowerPoint</Application>
  <PresentationFormat>Widescreen</PresentationFormat>
  <Paragraphs>62</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等线</vt:lpstr>
      <vt:lpstr>Arial</vt:lpstr>
      <vt:lpstr>Calibri</vt:lpstr>
      <vt:lpstr>Cambria</vt:lpstr>
      <vt:lpstr>ITC Avant Garde Std Bk</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25</cp:revision>
  <dcterms:created xsi:type="dcterms:W3CDTF">2022-11-28T09:58:43Z</dcterms:created>
  <dcterms:modified xsi:type="dcterms:W3CDTF">2023-12-11T04:57:54Z</dcterms:modified>
</cp:coreProperties>
</file>