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1"/>
  </p:notesMasterIdLst>
  <p:sldIdLst>
    <p:sldId id="314" r:id="rId4"/>
    <p:sldId id="258" r:id="rId5"/>
    <p:sldId id="259" r:id="rId6"/>
    <p:sldId id="261" r:id="rId7"/>
    <p:sldId id="262" r:id="rId8"/>
    <p:sldId id="265" r:id="rId9"/>
    <p:sldId id="263" r:id="rId10"/>
    <p:sldId id="266" r:id="rId11"/>
    <p:sldId id="260" r:id="rId12"/>
    <p:sldId id="267" r:id="rId13"/>
    <p:sldId id="294" r:id="rId14"/>
    <p:sldId id="295" r:id="rId15"/>
    <p:sldId id="345" r:id="rId16"/>
    <p:sldId id="346" r:id="rId17"/>
    <p:sldId id="347" r:id="rId18"/>
    <p:sldId id="348" r:id="rId19"/>
    <p:sldId id="299" r:id="rId20"/>
    <p:sldId id="301" r:id="rId21"/>
    <p:sldId id="349" r:id="rId22"/>
    <p:sldId id="350" r:id="rId23"/>
    <p:sldId id="351" r:id="rId24"/>
    <p:sldId id="352" r:id="rId25"/>
    <p:sldId id="354" r:id="rId26"/>
    <p:sldId id="353" r:id="rId27"/>
    <p:sldId id="310" r:id="rId28"/>
    <p:sldId id="356" r:id="rId29"/>
    <p:sldId id="31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24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19028-AA9F-43BC-B9D9-9A2A103040F3}"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993FC-C4E1-4DB2-BF7D-DE55F27DCF1D}" type="slidenum">
              <a:rPr lang="en-US" smtClean="0"/>
              <a:t>‹#›</a:t>
            </a:fld>
            <a:endParaRPr lang="en-US"/>
          </a:p>
        </p:txBody>
      </p:sp>
    </p:spTree>
    <p:extLst>
      <p:ext uri="{BB962C8B-B14F-4D97-AF65-F5344CB8AC3E}">
        <p14:creationId xmlns:p14="http://schemas.microsoft.com/office/powerpoint/2010/main" val="394251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92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7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97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 </a:t>
            </a:r>
            <a:r>
              <a:rPr lang="en-US" dirty="0" err="1"/>
              <a:t>Hương</a:t>
            </a:r>
            <a:r>
              <a:rPr lang="en-US" dirty="0"/>
              <a:t> </a:t>
            </a:r>
            <a:r>
              <a:rPr lang="en-US" dirty="0" err="1"/>
              <a:t>Thảo</a:t>
            </a:r>
            <a:r>
              <a:rPr lang="en-US" dirty="0"/>
              <a:t> -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F5A973-30D5-49B3-A4A2-D8D443EBED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65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F6057-F991-4DF8-BC75-718A754F43D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AD05BAD-1538-438C-B242-387C7CE20C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911A13A-8B5D-415A-803F-DEF824A58CC2}"/>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AD053866-74F3-42FE-A6BE-18507C04F5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D96614-7274-466E-BC40-D51E6F8F25A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752179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E29BF6-11C7-440A-B359-D3B2684C3B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6A13C2C-72EE-4C4F-8365-D4C963C3A3A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E4033B1-A943-49A4-9AB2-7FC8A9827C67}"/>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F22DACC8-DBBB-4303-80C4-C0192118BC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522F92-6F83-4274-B857-7381AF62665A}"/>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4388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4A9A3C5-4277-462B-8528-DD673E40DFE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03AFCB-5C4C-445F-A0C4-2E47B8C4E4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E01C33A-CC67-4AB8-A068-4CE5CF6778CB}"/>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1554F584-95AE-40EE-A4A9-CCB6686FDA3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1E9003-9F8E-454F-BF78-76928D05C1D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84500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8313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899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0558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85824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24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9672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40549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3492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5A054-8D83-49EF-ABC4-ABCD22D825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E8DB923-8511-45BA-8C0C-09DCC37CD8F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CA80A2B-DFD4-410D-B424-1D69146A65C7}"/>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DCB32CF4-AA05-48A6-B9BC-D04B052EE0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5964F3-7965-48F6-A6F0-C6AD4C335E0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611783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10241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484139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860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123868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656767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55403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19435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52980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989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4448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AAE5B2-865B-4399-B330-81C494252F5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BFD347-9585-4F40-89E4-258FC7C58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2651CA-53FA-4F88-A262-A9AC6A5362EA}"/>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671CC0E4-165D-4E35-93F6-8393DBB230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2A8E0DF-ACA1-4A46-A0FD-6EA47D272C3E}"/>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0558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44038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76294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63645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26118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12/3/2022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4828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72849-5F0B-4AE2-9558-5A72DEE73B3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E3F51D0-6EF8-40BB-A245-EA87FCE424B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682FAFE-D55C-4F82-B819-1E9720592AD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37D5953-D271-424D-9B69-08D7A2CAB8CC}"/>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329C8D6F-067C-4668-A1A9-4DBB390CBE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FF586F-5DD3-4B81-B2EF-38480FC8AD34}"/>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479879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7AEBC5-008F-4738-8BE5-7BE2A740E61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7478B2-4366-4BD7-96AF-32B4470AE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928DEC-2056-463C-B0F6-753AFD8533D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AED03AC-35DD-4F86-AC03-4C797B15A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F92C6B4-B117-4FC7-8F3B-D7BE6C180D9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5BDF8F5-C230-4537-A45A-22C39AF87F97}"/>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8" name="页脚占位符 7">
            <a:extLst>
              <a:ext uri="{FF2B5EF4-FFF2-40B4-BE49-F238E27FC236}">
                <a16:creationId xmlns:a16="http://schemas.microsoft.com/office/drawing/2014/main" id="{F9B97F2A-6686-40EC-A855-15421C3B523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F2C25A3-BD3B-4615-86B2-9AC837852EB7}"/>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211579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8D139A-A3AB-432D-A8FF-1A26F6751B3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9A84532-771F-4EA6-B154-8EF2BA27CBC0}"/>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4" name="页脚占位符 3">
            <a:extLst>
              <a:ext uri="{FF2B5EF4-FFF2-40B4-BE49-F238E27FC236}">
                <a16:creationId xmlns:a16="http://schemas.microsoft.com/office/drawing/2014/main" id="{C59C488B-70DA-4E44-927D-C982015C34B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BFB423B-0026-4032-8BC2-64BFA81A9692}"/>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30833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7493DA-29BF-4916-9C12-3DEEB0207A05}"/>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3" name="页脚占位符 2">
            <a:extLst>
              <a:ext uri="{FF2B5EF4-FFF2-40B4-BE49-F238E27FC236}">
                <a16:creationId xmlns:a16="http://schemas.microsoft.com/office/drawing/2014/main" id="{7D4F1920-C9C5-4743-A11C-96D24D7CA9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1D37BE4-5C55-45C7-8A43-9A1439A0314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7307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B4BE6F-A3F0-4A37-8A0F-6B3EC00C08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A1B667-90F5-4BC5-9A53-26F07BB3A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1473803-A9EF-4787-B0E7-4F4D734E0E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509D745-CEDE-4721-8533-84BFAC65059E}"/>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24C0E3DA-93E2-4E96-9BC8-D9400CC509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6CF778E-6D7A-44FF-B99B-DD26007099C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26405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355077-9798-4450-8A9A-29D13B2CC3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648728C-C5DD-4A14-B6C2-0348C831C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87FA8CD-63AC-4EE2-BEA7-828553F62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4BE398-5B7A-4639-ABDC-8AD13442203D}"/>
              </a:ext>
            </a:extLst>
          </p:cNvPr>
          <p:cNvSpPr>
            <a:spLocks noGrp="1"/>
          </p:cNvSpPr>
          <p:nvPr>
            <p:ph type="dt" sz="half" idx="10"/>
          </p:nvPr>
        </p:nvSpPr>
        <p:spPr/>
        <p:txBody>
          <a:bodyPr/>
          <a:lstStyle/>
          <a:p>
            <a:fld id="{AD211035-CFCD-4D80-BFD1-13F2BFF303F2}" type="datetimeFigureOut">
              <a:rPr lang="zh-CN" altLang="en-US" smtClean="0"/>
              <a:t>2022/12/3</a:t>
            </a:fld>
            <a:endParaRPr lang="zh-CN" altLang="en-US"/>
          </a:p>
        </p:txBody>
      </p:sp>
      <p:sp>
        <p:nvSpPr>
          <p:cNvPr id="6" name="页脚占位符 5">
            <a:extLst>
              <a:ext uri="{FF2B5EF4-FFF2-40B4-BE49-F238E27FC236}">
                <a16:creationId xmlns:a16="http://schemas.microsoft.com/office/drawing/2014/main" id="{CABDAB70-E492-425B-9FCE-CFE786C2F7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5D369C-B1EE-4440-9E84-C7C918DBA099}"/>
              </a:ext>
            </a:extLst>
          </p:cNvPr>
          <p:cNvSpPr>
            <a:spLocks noGrp="1"/>
          </p:cNvSpPr>
          <p:nvPr>
            <p:ph type="sldNum" sz="quarter" idx="12"/>
          </p:nvPr>
        </p:nvSpPr>
        <p:spPr/>
        <p:txBody>
          <a:body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1413581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5D4517D-3AA5-4F48-B5EE-66CF21BB28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401613-DCF5-4129-BCCE-8514294FD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4A3386-E67D-4805-8EE5-217F6D4DA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11035-CFCD-4D80-BFD1-13F2BFF303F2}" type="datetimeFigureOut">
              <a:rPr lang="zh-CN" altLang="en-US" smtClean="0"/>
              <a:t>2022/12/3</a:t>
            </a:fld>
            <a:endParaRPr lang="zh-CN" altLang="en-US"/>
          </a:p>
        </p:txBody>
      </p:sp>
      <p:sp>
        <p:nvSpPr>
          <p:cNvPr id="5" name="页脚占位符 4">
            <a:extLst>
              <a:ext uri="{FF2B5EF4-FFF2-40B4-BE49-F238E27FC236}">
                <a16:creationId xmlns:a16="http://schemas.microsoft.com/office/drawing/2014/main" id="{A2CDE19C-1A07-407E-9D84-67C7F1FC3D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2161144-3F2F-432D-95AD-B8B9906131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9855C-DBB5-4C49-9C1C-D7D235F16ABB}" type="slidenum">
              <a:rPr lang="zh-CN" altLang="en-US" smtClean="0"/>
              <a:t>‹#›</a:t>
            </a:fld>
            <a:endParaRPr lang="zh-CN" altLang="en-US"/>
          </a:p>
        </p:txBody>
      </p:sp>
    </p:spTree>
    <p:extLst>
      <p:ext uri="{BB962C8B-B14F-4D97-AF65-F5344CB8AC3E}">
        <p14:creationId xmlns:p14="http://schemas.microsoft.com/office/powerpoint/2010/main" val="3680231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063241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27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0.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0.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0.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0.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0.emf"/><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6.pn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12.pn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1.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9.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56.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3.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4.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5.jpe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7.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ED8C2D18-EBBA-4CF2-8CF9-CC63B9CA3B62}"/>
              </a:ext>
            </a:extLst>
          </p:cNvPr>
          <p:cNvSpPr txBox="1"/>
          <p:nvPr/>
        </p:nvSpPr>
        <p:spPr>
          <a:xfrm>
            <a:off x="791453" y="232341"/>
            <a:ext cx="10901680" cy="954107"/>
          </a:xfrm>
          <a:prstGeom prst="rect">
            <a:avLst/>
          </a:prstGeom>
          <a:noFill/>
        </p:spPr>
        <p:txBody>
          <a:bodyPr wrap="square" rtlCol="0">
            <a:spAutoFit/>
          </a:bodyPr>
          <a:lstStyle/>
          <a:p>
            <a:pPr lvl="0" algn="ctr"/>
            <a:r>
              <a:rPr lang="vi-VN" sz="2800" b="1" dirty="0">
                <a:solidFill>
                  <a:prstClr val="black"/>
                </a:solidFill>
                <a:latin typeface="Calibri" panose="020F0502020204030204" pitchFamily="34" charset="0"/>
                <a:cs typeface="Calibri" panose="020F0502020204030204" pitchFamily="34" charset="0"/>
              </a:rPr>
              <a:t>Hãy nói về một di tích lịch sử - văn hóa hoặc cảnh quan thiên nhiên của đất nước Việt Nam.</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DACE74D-2C7E-4437-9A08-4E98089DDC33}"/>
              </a:ext>
            </a:extLst>
          </p:cNvPr>
          <p:cNvPicPr>
            <a:picLocks noChangeAspect="1"/>
          </p:cNvPicPr>
          <p:nvPr/>
        </p:nvPicPr>
        <p:blipFill>
          <a:blip r:embed="rId11"/>
          <a:stretch>
            <a:fillRect/>
          </a:stretch>
        </p:blipFill>
        <p:spPr>
          <a:xfrm>
            <a:off x="390525" y="1147762"/>
            <a:ext cx="6953250" cy="2676525"/>
          </a:xfrm>
          <a:prstGeom prst="rect">
            <a:avLst/>
          </a:prstGeom>
        </p:spPr>
      </p:pic>
      <p:pic>
        <p:nvPicPr>
          <p:cNvPr id="10" name="Picture 9">
            <a:extLst>
              <a:ext uri="{FF2B5EF4-FFF2-40B4-BE49-F238E27FC236}">
                <a16:creationId xmlns:a16="http://schemas.microsoft.com/office/drawing/2014/main" id="{30673BD2-6960-49CE-A3A7-270C907F2E9A}"/>
              </a:ext>
            </a:extLst>
          </p:cNvPr>
          <p:cNvPicPr>
            <a:picLocks noChangeAspect="1"/>
          </p:cNvPicPr>
          <p:nvPr/>
        </p:nvPicPr>
        <p:blipFill>
          <a:blip r:embed="rId12"/>
          <a:stretch>
            <a:fillRect/>
          </a:stretch>
        </p:blipFill>
        <p:spPr>
          <a:xfrm>
            <a:off x="7315200" y="1119187"/>
            <a:ext cx="4000500" cy="2581275"/>
          </a:xfrm>
          <a:prstGeom prst="rect">
            <a:avLst/>
          </a:prstGeom>
        </p:spPr>
      </p:pic>
      <p:grpSp>
        <p:nvGrpSpPr>
          <p:cNvPr id="22" name="Group 21">
            <a:extLst>
              <a:ext uri="{FF2B5EF4-FFF2-40B4-BE49-F238E27FC236}">
                <a16:creationId xmlns:a16="http://schemas.microsoft.com/office/drawing/2014/main" id="{21D13505-3B3F-4F6B-B0C4-A9DAE6ADFCA9}"/>
              </a:ext>
            </a:extLst>
          </p:cNvPr>
          <p:cNvGrpSpPr/>
          <p:nvPr/>
        </p:nvGrpSpPr>
        <p:grpSpPr>
          <a:xfrm>
            <a:off x="7826554" y="4482339"/>
            <a:ext cx="4278451" cy="2175001"/>
            <a:chOff x="892354" y="3758439"/>
            <a:chExt cx="4278451" cy="2175001"/>
          </a:xfrm>
        </p:grpSpPr>
        <p:pic>
          <p:nvPicPr>
            <p:cNvPr id="24" name="Picture 9">
              <a:extLst>
                <a:ext uri="{FF2B5EF4-FFF2-40B4-BE49-F238E27FC236}">
                  <a16:creationId xmlns:a16="http://schemas.microsoft.com/office/drawing/2014/main" id="{F6EE9075-B2E9-47BE-9739-D8BEB8B3201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Rounded Corners 24">
              <a:extLst>
                <a:ext uri="{FF2B5EF4-FFF2-40B4-BE49-F238E27FC236}">
                  <a16:creationId xmlns:a16="http://schemas.microsoft.com/office/drawing/2014/main" id="{D4AE5977-558D-462A-9684-976B8EBBA50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a:t>
              </a:r>
            </a:p>
          </p:txBody>
        </p:sp>
      </p:grpSp>
      <p:pic>
        <p:nvPicPr>
          <p:cNvPr id="16" name="Picture 15">
            <a:extLst>
              <a:ext uri="{FF2B5EF4-FFF2-40B4-BE49-F238E27FC236}">
                <a16:creationId xmlns:a16="http://schemas.microsoft.com/office/drawing/2014/main" id="{805E8AE1-8A6D-452D-BDF0-8A4D07183D79}"/>
              </a:ext>
            </a:extLst>
          </p:cNvPr>
          <p:cNvPicPr>
            <a:picLocks noChangeAspect="1"/>
          </p:cNvPicPr>
          <p:nvPr/>
        </p:nvPicPr>
        <p:blipFill>
          <a:blip r:embed="rId14"/>
          <a:stretch>
            <a:fillRect/>
          </a:stretch>
        </p:blipFill>
        <p:spPr>
          <a:xfrm>
            <a:off x="490537" y="3976687"/>
            <a:ext cx="6738938" cy="2640121"/>
          </a:xfrm>
          <a:prstGeom prst="rect">
            <a:avLst/>
          </a:prstGeom>
        </p:spPr>
      </p:pic>
    </p:spTree>
    <p:extLst>
      <p:ext uri="{BB962C8B-B14F-4D97-AF65-F5344CB8AC3E}">
        <p14:creationId xmlns:p14="http://schemas.microsoft.com/office/powerpoint/2010/main" val="2220676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285258" y="1130744"/>
            <a:ext cx="5917825"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285258" y="1999219"/>
            <a:ext cx="5880225" cy="791566"/>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Văn Miếu-Quốc Tử Giám ở Thủ đô Hà Nội</a:t>
            </a:r>
            <a:r>
              <a:rPr lang="en-US" sz="2300" b="1" dirty="0">
                <a:solidFill>
                  <a:srgbClr val="FF0000"/>
                </a:solidFill>
                <a:latin typeface="Calibri" panose="020F0502020204030204" pitchFamily="34" charset="0"/>
                <a:cs typeface="Calibri" panose="020F0502020204030204" pitchFamily="34" charset="0"/>
              </a:rPr>
              <a:t>, l</a:t>
            </a:r>
            <a:r>
              <a:rPr lang="vi-VN" sz="2300" b="1" dirty="0">
                <a:solidFill>
                  <a:srgbClr val="FF0000"/>
                </a:solidFill>
                <a:latin typeface="Calibri" panose="020F0502020204030204" pitchFamily="34" charset="0"/>
                <a:cs typeface="Calibri" panose="020F0502020204030204" pitchFamily="34" charset="0"/>
              </a:rPr>
              <a:t>à quần thể di tích đa dạng và phong phú hàng đầu của thành phố Hà Nội.</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Nơi đây thờ Khổng Tử và thầy giáo Chu Văn An. Quốc Tử Giám được coi là trường đại học đầu tiên của Việt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Mỗi dịp Tết đến Xuân về, mọi người thường lên đây để xin chữ đầu năm với mong muốn mình trong năm mới sẽ học hành đỗ đạt và giỏi giang hơn.</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0D137953-2D54-4E18-BA6F-57CCF9156B2C}"/>
              </a:ext>
            </a:extLst>
          </p:cNvPr>
          <p:cNvPicPr>
            <a:picLocks noChangeAspect="1"/>
          </p:cNvPicPr>
          <p:nvPr/>
        </p:nvPicPr>
        <p:blipFill>
          <a:blip r:embed="rId12"/>
          <a:stretch>
            <a:fillRect/>
          </a:stretch>
        </p:blipFill>
        <p:spPr>
          <a:xfrm>
            <a:off x="419100" y="1876424"/>
            <a:ext cx="4793544" cy="3762375"/>
          </a:xfrm>
          <a:prstGeom prst="rect">
            <a:avLst/>
          </a:prstGeom>
        </p:spPr>
      </p:pic>
    </p:spTree>
    <p:extLst>
      <p:ext uri="{BB962C8B-B14F-4D97-AF65-F5344CB8AC3E}">
        <p14:creationId xmlns:p14="http://schemas.microsoft.com/office/powerpoint/2010/main" val="422254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Phố cổ Hội An, Quảng Nam</a:t>
            </a:r>
            <a:r>
              <a:rPr lang="en-US" sz="2300" b="1" dirty="0">
                <a:solidFill>
                  <a:srgbClr val="FF0000"/>
                </a:solidFill>
                <a:latin typeface="Calibri" panose="020F0502020204030204" pitchFamily="34" charset="0"/>
                <a:cs typeface="Calibri" panose="020F0502020204030204" pitchFamily="34" charset="0"/>
              </a:rPr>
              <a:t> </a:t>
            </a:r>
            <a:r>
              <a:rPr lang="en-US" sz="2300" b="1" dirty="0" err="1">
                <a:solidFill>
                  <a:srgbClr val="FF0000"/>
                </a:solidFill>
                <a:latin typeface="Calibri" panose="020F0502020204030204" pitchFamily="34" charset="0"/>
                <a:cs typeface="Calibri" panose="020F0502020204030204" pitchFamily="34" charset="0"/>
              </a:rPr>
              <a:t>là</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một đô thị cổ nằm ở hạ lưu sông Thu Bồn, thuộc vùng đồng bằng ven biển tỉnh Quảng Nam.</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Đây là nơi lưu giữ được gần như nguyên vẹn với hơn 1000 di tích kiến trúc từ phố xá, nhà cửa, hội quán, đình, chùa, miếu, nhà thờ tộc, giếng cổ… đến các món ăn truyền thống.</a:t>
            </a:r>
            <a:endParaRPr lang="en-US" sz="23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Ngày 4 tháng 12, UNESCO đã công nhận đô thị cổ Hội An là một di sản văn hóa thế giới.</a:t>
            </a:r>
            <a:endParaRPr kumimoji="0" lang="en-US" sz="2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11" name="Picture 10">
            <a:extLst>
              <a:ext uri="{FF2B5EF4-FFF2-40B4-BE49-F238E27FC236}">
                <a16:creationId xmlns:a16="http://schemas.microsoft.com/office/drawing/2014/main" id="{7369EA6A-7719-4E9A-84FD-83880719B527}"/>
              </a:ext>
            </a:extLst>
          </p:cNvPr>
          <p:cNvPicPr>
            <a:picLocks noChangeAspect="1"/>
          </p:cNvPicPr>
          <p:nvPr/>
        </p:nvPicPr>
        <p:blipFill>
          <a:blip r:embed="rId12"/>
          <a:stretch>
            <a:fillRect/>
          </a:stretch>
        </p:blipFill>
        <p:spPr>
          <a:xfrm>
            <a:off x="414337" y="1671637"/>
            <a:ext cx="4501758" cy="3338513"/>
          </a:xfrm>
          <a:prstGeom prst="rect">
            <a:avLst/>
          </a:prstGeom>
        </p:spPr>
      </p:pic>
    </p:spTree>
    <p:extLst>
      <p:ext uri="{BB962C8B-B14F-4D97-AF65-F5344CB8AC3E}">
        <p14:creationId xmlns:p14="http://schemas.microsoft.com/office/powerpoint/2010/main" val="276865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Bến nhà Rồng, Thành phố Hồ Chí Minh hay còn gọi là bảo tàng Hồ Chí Minh.</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Ngày 5/7/1911, Bác Hồ ra đi tìm đường cứu nước tại bến nhà Rồng. Nơi đây trưng bày rất nhiều hình ảnh về Bác, các hiện vật liên quan đến Bác,…</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6" name="Picture 5">
            <a:extLst>
              <a:ext uri="{FF2B5EF4-FFF2-40B4-BE49-F238E27FC236}">
                <a16:creationId xmlns:a16="http://schemas.microsoft.com/office/drawing/2014/main" id="{1AF4012C-71B6-4E2D-BF88-185B422F9AFC}"/>
              </a:ext>
            </a:extLst>
          </p:cNvPr>
          <p:cNvPicPr>
            <a:picLocks noChangeAspect="1"/>
          </p:cNvPicPr>
          <p:nvPr/>
        </p:nvPicPr>
        <p:blipFill>
          <a:blip r:embed="rId12"/>
          <a:stretch>
            <a:fillRect/>
          </a:stretch>
        </p:blipFill>
        <p:spPr>
          <a:xfrm>
            <a:off x="557212" y="1900237"/>
            <a:ext cx="4584430" cy="3081338"/>
          </a:xfrm>
          <a:prstGeom prst="rect">
            <a:avLst/>
          </a:prstGeom>
        </p:spPr>
      </p:pic>
    </p:spTree>
    <p:extLst>
      <p:ext uri="{BB962C8B-B14F-4D97-AF65-F5344CB8AC3E}">
        <p14:creationId xmlns:p14="http://schemas.microsoft.com/office/powerpoint/2010/main" val="37954593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Quảng Ninh </a:t>
            </a:r>
            <a:r>
              <a:rPr lang="en-US" sz="2400" b="1" dirty="0" err="1">
                <a:solidFill>
                  <a:srgbClr val="FF0000"/>
                </a:solidFill>
                <a:latin typeface="Calibri" panose="020F0502020204030204" pitchFamily="34" charset="0"/>
                <a:cs typeface="Calibri" panose="020F0502020204030204" pitchFamily="34" charset="0"/>
              </a:rPr>
              <a:t>có</a:t>
            </a:r>
            <a:r>
              <a:rPr lang="vi-VN" sz="2400" b="1" dirty="0">
                <a:solidFill>
                  <a:srgbClr val="FF0000"/>
                </a:solidFill>
                <a:latin typeface="Calibri" panose="020F0502020204030204" pitchFamily="34" charset="0"/>
                <a:cs typeface="Calibri" panose="020F0502020204030204" pitchFamily="34" charset="0"/>
              </a:rPr>
              <a:t> diện tích khoảng 1.553 km² bao gồm 1.969 hòn đảo lớn nhỏ, phần lớn là đảo đá vôi.</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đã vinh dự hai lần đươc UNESCO công nhận là Di sản Thiên nhiên Thế giới vào năm 1994 và 2000.</a:t>
            </a:r>
            <a:endParaRPr lang="en-US" sz="24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400" b="1" dirty="0">
                <a:solidFill>
                  <a:srgbClr val="FF0000"/>
                </a:solidFill>
                <a:latin typeface="Calibri" panose="020F0502020204030204" pitchFamily="34" charset="0"/>
                <a:cs typeface="Calibri" panose="020F0502020204030204" pitchFamily="34" charset="0"/>
              </a:rPr>
              <a:t>Vịnh Hạ Long lọt vào top 7 kỳ quan thiên nhiên mới của thế giới năm 2011.</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3EB8A564-1179-4A7B-B2A0-0A679A5D782D}"/>
              </a:ext>
            </a:extLst>
          </p:cNvPr>
          <p:cNvPicPr>
            <a:picLocks noChangeAspect="1"/>
          </p:cNvPicPr>
          <p:nvPr/>
        </p:nvPicPr>
        <p:blipFill>
          <a:blip r:embed="rId12"/>
          <a:stretch>
            <a:fillRect/>
          </a:stretch>
        </p:blipFill>
        <p:spPr>
          <a:xfrm>
            <a:off x="452437" y="1543050"/>
            <a:ext cx="4566854" cy="3848100"/>
          </a:xfrm>
          <a:prstGeom prst="rect">
            <a:avLst/>
          </a:prstGeom>
        </p:spPr>
      </p:pic>
    </p:spTree>
    <p:extLst>
      <p:ext uri="{BB962C8B-B14F-4D97-AF65-F5344CB8AC3E}">
        <p14:creationId xmlns:p14="http://schemas.microsoft.com/office/powerpoint/2010/main" val="180481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04775"/>
            <a:ext cx="11612880" cy="668655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8" name="Speech Bubble: Rectangle with Corners Rounded 4">
            <a:extLst>
              <a:ext uri="{FF2B5EF4-FFF2-40B4-BE49-F238E27FC236}">
                <a16:creationId xmlns:a16="http://schemas.microsoft.com/office/drawing/2014/main" id="{68F2F358-6E26-4A72-A1BB-4606F1D47F9D}"/>
              </a:ext>
            </a:extLst>
          </p:cNvPr>
          <p:cNvSpPr/>
          <p:nvPr/>
        </p:nvSpPr>
        <p:spPr>
          <a:xfrm flipH="1">
            <a:off x="5314947" y="1419225"/>
            <a:ext cx="6553202" cy="38100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Quảng Bình. Nằm trong lòng một quần thể núi đá vôi ở độ cao 191m thuộc Vườn Quốc gia Phong Nha Kẻ Bàng.</a:t>
            </a:r>
            <a:endParaRPr lang="en-US" sz="2800" b="1" dirty="0">
              <a:solidFill>
                <a:srgbClr val="FF0000"/>
              </a:solidFill>
              <a:latin typeface="Calibri" panose="020F0502020204030204" pitchFamily="34" charset="0"/>
              <a:cs typeface="Calibri" panose="020F0502020204030204" pitchFamily="34" charset="0"/>
            </a:endParaRPr>
          </a:p>
          <a:p>
            <a:pPr marL="342900" lvl="0" indent="-342900" algn="just">
              <a:buFont typeface="Arial" panose="020B0604020202020204" pitchFamily="34" charset="0"/>
              <a:buChar char="•"/>
            </a:pPr>
            <a:r>
              <a:rPr lang="vi-VN" sz="2800" b="1" dirty="0">
                <a:solidFill>
                  <a:srgbClr val="FF0000"/>
                </a:solidFill>
                <a:latin typeface="Calibri" panose="020F0502020204030204" pitchFamily="34" charset="0"/>
                <a:cs typeface="Calibri" panose="020F0502020204030204" pitchFamily="34" charset="0"/>
              </a:rPr>
              <a:t>Động Thiên Đường có chiều dài hơn 31,4 km, chiều rộng dao động từ 30 đến 100m, nơi rộng nhất lên đến 150m.</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9" name="Picture 18">
            <a:extLst>
              <a:ext uri="{FF2B5EF4-FFF2-40B4-BE49-F238E27FC236}">
                <a16:creationId xmlns:a16="http://schemas.microsoft.com/office/drawing/2014/main" id="{C7BD6678-77CD-4660-95C5-BE4BB591354C}"/>
              </a:ext>
            </a:extLst>
          </p:cNvPr>
          <p:cNvPicPr>
            <a:picLocks noChangeAspect="1"/>
          </p:cNvPicPr>
          <p:nvPr/>
        </p:nvPicPr>
        <p:blipFill>
          <a:blip r:embed="rId11"/>
          <a:stretch>
            <a:fillRect/>
          </a:stretch>
        </p:blipFill>
        <p:spPr>
          <a:xfrm>
            <a:off x="2725594" y="146891"/>
            <a:ext cx="7010400" cy="943704"/>
          </a:xfrm>
          <a:prstGeom prst="rect">
            <a:avLst/>
          </a:prstGeom>
        </p:spPr>
      </p:pic>
      <p:pic>
        <p:nvPicPr>
          <p:cNvPr id="4" name="Picture 3">
            <a:extLst>
              <a:ext uri="{FF2B5EF4-FFF2-40B4-BE49-F238E27FC236}">
                <a16:creationId xmlns:a16="http://schemas.microsoft.com/office/drawing/2014/main" id="{F2FF4C17-D51B-424D-BCE3-779B591D793C}"/>
              </a:ext>
            </a:extLst>
          </p:cNvPr>
          <p:cNvPicPr>
            <a:picLocks noChangeAspect="1"/>
          </p:cNvPicPr>
          <p:nvPr/>
        </p:nvPicPr>
        <p:blipFill>
          <a:blip r:embed="rId12"/>
          <a:stretch>
            <a:fillRect/>
          </a:stretch>
        </p:blipFill>
        <p:spPr>
          <a:xfrm>
            <a:off x="581024" y="1638300"/>
            <a:ext cx="4445599" cy="3448050"/>
          </a:xfrm>
          <a:prstGeom prst="rect">
            <a:avLst/>
          </a:prstGeom>
        </p:spPr>
      </p:pic>
    </p:spTree>
    <p:extLst>
      <p:ext uri="{BB962C8B-B14F-4D97-AF65-F5344CB8AC3E}">
        <p14:creationId xmlns:p14="http://schemas.microsoft.com/office/powerpoint/2010/main" val="3998901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a16="http://schemas.microsoft.com/office/drawing/2014/main" id="{78FB0CA5-BE40-4658-BCDC-E908ECDBBF7B}"/>
              </a:ext>
            </a:extLst>
          </p:cNvPr>
          <p:cNvGrpSpPr/>
          <p:nvPr/>
        </p:nvGrpSpPr>
        <p:grpSpPr>
          <a:xfrm>
            <a:off x="3035051" y="1094397"/>
            <a:ext cx="8623549" cy="2325077"/>
            <a:chOff x="961817" y="3547341"/>
            <a:chExt cx="11992183" cy="2193320"/>
          </a:xfrm>
        </p:grpSpPr>
        <p:sp>
          <p:nvSpPr>
            <p:cNvPr id="25" name="Rectangle: Rounded Corners 24">
              <a:extLst>
                <a:ext uri="{FF2B5EF4-FFF2-40B4-BE49-F238E27FC236}">
                  <a16:creationId xmlns:a16="http://schemas.microsoft.com/office/drawing/2014/main" id="{99E31784-2402-455C-AE87-36251BAC53C8}"/>
                </a:ext>
              </a:extLst>
            </p:cNvPr>
            <p:cNvSpPr/>
            <p:nvPr/>
          </p:nvSpPr>
          <p:spPr>
            <a:xfrm>
              <a:off x="961817" y="3547341"/>
              <a:ext cx="11992183" cy="2193320"/>
            </a:xfrm>
            <a:prstGeom prst="roundRect">
              <a:avLst/>
            </a:prstGeom>
            <a:solidFill>
              <a:schemeClr val="bg1"/>
            </a:solidFill>
            <a:ln w="28575">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sp>
          <p:nvSpPr>
            <p:cNvPr id="33" name="Hộp Văn bản 48">
              <a:extLst>
                <a:ext uri="{FF2B5EF4-FFF2-40B4-BE49-F238E27FC236}">
                  <a16:creationId xmlns:a16="http://schemas.microsoft.com/office/drawing/2014/main" id="{7323AE7D-6C6E-4C18-8DB6-0965A2523A05}"/>
                </a:ext>
              </a:extLst>
            </p:cNvPr>
            <p:cNvSpPr txBox="1"/>
            <p:nvPr/>
          </p:nvSpPr>
          <p:spPr>
            <a:xfrm>
              <a:off x="1377197" y="3813743"/>
              <a:ext cx="10967202" cy="1722294"/>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Trong những địa danh trên, địa danh nào là di tích kịch sử - văn hóa, địa danh nào là cảnh quan thiên nhiên.</a:t>
              </a:r>
              <a:endParaRPr lang="en-US" sz="32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6" name="Rectangle: Rounded Corners 35">
              <a:extLst>
                <a:ext uri="{FF2B5EF4-FFF2-40B4-BE49-F238E27FC236}">
                  <a16:creationId xmlns:a16="http://schemas.microsoft.com/office/drawing/2014/main" id="{E121B7C4-2B19-478D-8B84-8147E23F75B2}"/>
                </a:ext>
              </a:extLst>
            </p:cNvPr>
            <p:cNvSpPr/>
            <p:nvPr/>
          </p:nvSpPr>
          <p:spPr>
            <a:xfrm>
              <a:off x="1080462" y="3720648"/>
              <a:ext cx="11772440" cy="1881440"/>
            </a:xfrm>
            <a:prstGeom prst="roundRect">
              <a:avLst/>
            </a:prstGeom>
            <a:noFill/>
            <a:ln w="38100">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iCiel Cadena" panose="02000503000000020004" pitchFamily="50" charset="0"/>
              </a:endParaRPr>
            </a:p>
          </p:txBody>
        </p:sp>
      </p:grpSp>
      <p:pic>
        <p:nvPicPr>
          <p:cNvPr id="37" name="Picture 36">
            <a:extLst>
              <a:ext uri="{FF2B5EF4-FFF2-40B4-BE49-F238E27FC236}">
                <a16:creationId xmlns:a16="http://schemas.microsoft.com/office/drawing/2014/main" id="{7094DFB1-41E6-4910-AE04-09979C0581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82695" y="1782769"/>
            <a:ext cx="5918698" cy="4732842"/>
          </a:xfrm>
          <a:prstGeom prst="rect">
            <a:avLst/>
          </a:prstGeom>
        </p:spPr>
      </p:pic>
    </p:spTree>
    <p:extLst>
      <p:ext uri="{BB962C8B-B14F-4D97-AF65-F5344CB8AC3E}">
        <p14:creationId xmlns:p14="http://schemas.microsoft.com/office/powerpoint/2010/main" val="329755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id="{14B7705E-6535-43E2-8D44-1450EE30E78D}"/>
                </a:ext>
              </a:extLst>
            </p:cNvPr>
            <p:cNvSpPr txBox="1"/>
            <p:nvPr/>
          </p:nvSpPr>
          <p:spPr>
            <a:xfrm>
              <a:off x="3061231" y="4084820"/>
              <a:ext cx="4436932" cy="1652954"/>
            </a:xfrm>
            <a:prstGeom prst="rect">
              <a:avLst/>
            </a:prstGeom>
            <a:noFill/>
          </p:spPr>
          <p:txBody>
            <a:bodyPr wrap="square">
              <a:spAutoFit/>
            </a:bodyPr>
            <a:lstStyle/>
            <a:p>
              <a:pPr algn="ctr"/>
              <a:r>
                <a:rPr lang="nl-NL" sz="3600" b="1" i="1" dirty="0">
                  <a:effectLst/>
                  <a:latin typeface="Calibri" panose="020F0502020204030204" pitchFamily="34" charset="0"/>
                  <a:ea typeface="Times New Roman" panose="02020603050405020304" pitchFamily="18" charset="0"/>
                  <a:cs typeface="Calibri" panose="020F0502020204030204" pitchFamily="34" charset="0"/>
                </a:rPr>
                <a:t>Địa danh là di tích lịch sử - văn hóa</a:t>
              </a:r>
              <a:endParaRPr lang="en-US" sz="3600" b="1" dirty="0">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D91F3A5C-5F10-4897-B841-E38A71E5CE78}"/>
              </a:ext>
            </a:extLst>
          </p:cNvPr>
          <p:cNvPicPr>
            <a:picLocks noChangeAspect="1"/>
          </p:cNvPicPr>
          <p:nvPr/>
        </p:nvPicPr>
        <p:blipFill>
          <a:blip r:embed="rId12"/>
          <a:stretch>
            <a:fillRect/>
          </a:stretch>
        </p:blipFill>
        <p:spPr>
          <a:xfrm>
            <a:off x="590550" y="2276474"/>
            <a:ext cx="3598050" cy="2752725"/>
          </a:xfrm>
          <a:prstGeom prst="rect">
            <a:avLst/>
          </a:prstGeom>
        </p:spPr>
      </p:pic>
      <p:pic>
        <p:nvPicPr>
          <p:cNvPr id="19" name="Picture 18">
            <a:extLst>
              <a:ext uri="{FF2B5EF4-FFF2-40B4-BE49-F238E27FC236}">
                <a16:creationId xmlns:a16="http://schemas.microsoft.com/office/drawing/2014/main" id="{5E6516AD-601F-4D37-8D42-802CF2205AEF}"/>
              </a:ext>
            </a:extLst>
          </p:cNvPr>
          <p:cNvPicPr>
            <a:picLocks noChangeAspect="1"/>
          </p:cNvPicPr>
          <p:nvPr/>
        </p:nvPicPr>
        <p:blipFill>
          <a:blip r:embed="rId13"/>
          <a:stretch>
            <a:fillRect/>
          </a:stretch>
        </p:blipFill>
        <p:spPr>
          <a:xfrm>
            <a:off x="4152900" y="2280831"/>
            <a:ext cx="3744520" cy="2776944"/>
          </a:xfrm>
          <a:prstGeom prst="rect">
            <a:avLst/>
          </a:prstGeom>
        </p:spPr>
      </p:pic>
      <p:pic>
        <p:nvPicPr>
          <p:cNvPr id="20" name="Picture 19">
            <a:extLst>
              <a:ext uri="{FF2B5EF4-FFF2-40B4-BE49-F238E27FC236}">
                <a16:creationId xmlns:a16="http://schemas.microsoft.com/office/drawing/2014/main" id="{6861DF21-C660-4C8C-8C76-E85CF40CA1BB}"/>
              </a:ext>
            </a:extLst>
          </p:cNvPr>
          <p:cNvPicPr>
            <a:picLocks noChangeAspect="1"/>
          </p:cNvPicPr>
          <p:nvPr/>
        </p:nvPicPr>
        <p:blipFill>
          <a:blip r:embed="rId14"/>
          <a:stretch>
            <a:fillRect/>
          </a:stretch>
        </p:blipFill>
        <p:spPr>
          <a:xfrm>
            <a:off x="7917832" y="2333625"/>
            <a:ext cx="4024660" cy="2705099"/>
          </a:xfrm>
          <a:prstGeom prst="rect">
            <a:avLst/>
          </a:prstGeom>
        </p:spPr>
      </p:pic>
    </p:spTree>
    <p:extLst>
      <p:ext uri="{BB962C8B-B14F-4D97-AF65-F5344CB8AC3E}">
        <p14:creationId xmlns:p14="http://schemas.microsoft.com/office/powerpoint/2010/main" val="2790498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4" name="Group 13">
            <a:extLst>
              <a:ext uri="{FF2B5EF4-FFF2-40B4-BE49-F238E27FC236}">
                <a16:creationId xmlns:a16="http://schemas.microsoft.com/office/drawing/2014/main" id="{4E89AEC1-6E8A-44CB-BCCE-6B97519C970B}"/>
              </a:ext>
            </a:extLst>
          </p:cNvPr>
          <p:cNvGrpSpPr/>
          <p:nvPr/>
        </p:nvGrpSpPr>
        <p:grpSpPr>
          <a:xfrm>
            <a:off x="428625" y="-192922"/>
            <a:ext cx="10477500" cy="2145547"/>
            <a:chOff x="-153245" y="3275024"/>
            <a:chExt cx="8746513" cy="2954598"/>
          </a:xfrm>
        </p:grpSpPr>
        <p:pic>
          <p:nvPicPr>
            <p:cNvPr id="15" name="Picture 14">
              <a:extLst>
                <a:ext uri="{FF2B5EF4-FFF2-40B4-BE49-F238E27FC236}">
                  <a16:creationId xmlns:a16="http://schemas.microsoft.com/office/drawing/2014/main" id="{F739FE33-1BD0-418A-9407-469BF4BAA935}"/>
                </a:ext>
              </a:extLst>
            </p:cNvPr>
            <p:cNvPicPr>
              <a:picLocks noChangeAspect="1"/>
            </p:cNvPicPr>
            <p:nvPr/>
          </p:nvPicPr>
          <p:blipFill rotWithShape="1">
            <a:blip r:embed="rId11">
              <a:extLst>
                <a:ext uri="{28A0092B-C50C-407E-A947-70E740481C1C}">
                  <a14:useLocalDpi xmlns:a14="http://schemas.microsoft.com/office/drawing/2010/main" val="0"/>
                </a:ext>
              </a:extLst>
            </a:blip>
            <a:srcRect b="66220"/>
            <a:stretch/>
          </p:blipFill>
          <p:spPr>
            <a:xfrm>
              <a:off x="-153245" y="3275024"/>
              <a:ext cx="8746513" cy="2954598"/>
            </a:xfrm>
            <a:prstGeom prst="rect">
              <a:avLst/>
            </a:prstGeom>
          </p:spPr>
        </p:pic>
        <p:sp>
          <p:nvSpPr>
            <p:cNvPr id="16" name="TextBox 15">
              <a:extLst>
                <a:ext uri="{FF2B5EF4-FFF2-40B4-BE49-F238E27FC236}">
                  <a16:creationId xmlns:a16="http://schemas.microsoft.com/office/drawing/2014/main" id="{14B7705E-6535-43E2-8D44-1450EE30E78D}"/>
                </a:ext>
              </a:extLst>
            </p:cNvPr>
            <p:cNvSpPr txBox="1"/>
            <p:nvPr/>
          </p:nvSpPr>
          <p:spPr>
            <a:xfrm>
              <a:off x="3061231" y="4084820"/>
              <a:ext cx="4436932" cy="16529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Địa danh là cảnh quan thiên nhiên ở địa phương </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376A8050-0919-4DAC-BB9F-4B794F24655C}"/>
              </a:ext>
            </a:extLst>
          </p:cNvPr>
          <p:cNvPicPr>
            <a:picLocks noChangeAspect="1"/>
          </p:cNvPicPr>
          <p:nvPr/>
        </p:nvPicPr>
        <p:blipFill>
          <a:blip r:embed="rId12"/>
          <a:stretch>
            <a:fillRect/>
          </a:stretch>
        </p:blipFill>
        <p:spPr>
          <a:xfrm>
            <a:off x="871537" y="2057400"/>
            <a:ext cx="4566854" cy="3848100"/>
          </a:xfrm>
          <a:prstGeom prst="rect">
            <a:avLst/>
          </a:prstGeom>
        </p:spPr>
      </p:pic>
      <p:pic>
        <p:nvPicPr>
          <p:cNvPr id="21" name="Picture 20">
            <a:extLst>
              <a:ext uri="{FF2B5EF4-FFF2-40B4-BE49-F238E27FC236}">
                <a16:creationId xmlns:a16="http://schemas.microsoft.com/office/drawing/2014/main" id="{5211B887-C13B-4CDA-B8C3-24B839D1965C}"/>
              </a:ext>
            </a:extLst>
          </p:cNvPr>
          <p:cNvPicPr>
            <a:picLocks noChangeAspect="1"/>
          </p:cNvPicPr>
          <p:nvPr/>
        </p:nvPicPr>
        <p:blipFill>
          <a:blip r:embed="rId13"/>
          <a:stretch>
            <a:fillRect/>
          </a:stretch>
        </p:blipFill>
        <p:spPr>
          <a:xfrm>
            <a:off x="6038849" y="1962150"/>
            <a:ext cx="5084193" cy="3943350"/>
          </a:xfrm>
          <a:prstGeom prst="rect">
            <a:avLst/>
          </a:prstGeom>
        </p:spPr>
      </p:pic>
    </p:spTree>
    <p:extLst>
      <p:ext uri="{BB962C8B-B14F-4D97-AF65-F5344CB8AC3E}">
        <p14:creationId xmlns:p14="http://schemas.microsoft.com/office/powerpoint/2010/main" val="338868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9A66B4-28A0-454F-84B0-4B1315394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9EC4B7-D193-4BDA-BDDD-52F6F0E51F2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id="{A6965761-7D82-4D87-AE77-2B799099F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id="{1C20D4EC-9FBB-40F0-B5E1-B14B7B5338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id="{BBE60483-9D88-47B6-9546-39A25080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id="{4ACF52BC-7FFC-440A-A1EB-5502674B1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id="{DD36FB6C-56AF-49CD-849A-DBE3C4B5F9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id="{E664BACB-C0F7-4F21-8D9C-0FFA93DD4A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id="{D44F5952-640A-4CAD-8071-E50946F0E4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80094BDD-6CD5-40BD-B5D4-93A3EF0857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14" name="Picture 13">
            <a:extLst>
              <a:ext uri="{FF2B5EF4-FFF2-40B4-BE49-F238E27FC236}">
                <a16:creationId xmlns:a16="http://schemas.microsoft.com/office/drawing/2014/main" id="{BF5813EE-8CE1-4F0B-A0D8-E4D56C8261C4}"/>
              </a:ext>
            </a:extLst>
          </p:cNvPr>
          <p:cNvPicPr>
            <a:picLocks noChangeAspect="1"/>
          </p:cNvPicPr>
          <p:nvPr/>
        </p:nvPicPr>
        <p:blipFill>
          <a:blip r:embed="rId12"/>
          <a:stretch>
            <a:fillRect/>
          </a:stretch>
        </p:blipFill>
        <p:spPr>
          <a:xfrm>
            <a:off x="5339844" y="656263"/>
            <a:ext cx="4279763" cy="719390"/>
          </a:xfrm>
          <a:prstGeom prst="rect">
            <a:avLst/>
          </a:prstGeom>
        </p:spPr>
      </p:pic>
      <p:sp>
        <p:nvSpPr>
          <p:cNvPr id="17" name="Rectangle: Rounded Corners 16">
            <a:extLst>
              <a:ext uri="{FF2B5EF4-FFF2-40B4-BE49-F238E27FC236}">
                <a16:creationId xmlns:a16="http://schemas.microsoft.com/office/drawing/2014/main"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1" name="Picture 20">
            <a:extLst>
              <a:ext uri="{FF2B5EF4-FFF2-40B4-BE49-F238E27FC236}">
                <a16:creationId xmlns:a16="http://schemas.microsoft.com/office/drawing/2014/main" id="{E2DB6A15-5472-4566-A554-F7524417FEE6}"/>
              </a:ext>
            </a:extLst>
          </p:cNvPr>
          <p:cNvPicPr>
            <a:picLocks noChangeAspect="1"/>
          </p:cNvPicPr>
          <p:nvPr/>
        </p:nvPicPr>
        <p:blipFill>
          <a:blip r:embed="rId13"/>
          <a:stretch>
            <a:fillRect/>
          </a:stretch>
        </p:blipFill>
        <p:spPr>
          <a:xfrm>
            <a:off x="3209852" y="1861266"/>
            <a:ext cx="8169348" cy="2584928"/>
          </a:xfrm>
          <a:prstGeom prst="rect">
            <a:avLst/>
          </a:prstGeom>
        </p:spPr>
      </p:pic>
      <p:pic>
        <p:nvPicPr>
          <p:cNvPr id="23" name="Picture 22">
            <a:extLst>
              <a:ext uri="{FF2B5EF4-FFF2-40B4-BE49-F238E27FC236}">
                <a16:creationId xmlns:a16="http://schemas.microsoft.com/office/drawing/2014/main" id="{3140D400-FD5C-447C-BED4-0A96D9712761}"/>
              </a:ext>
            </a:extLst>
          </p:cNvPr>
          <p:cNvPicPr>
            <a:picLocks noChangeAspect="1"/>
          </p:cNvPicPr>
          <p:nvPr/>
        </p:nvPicPr>
        <p:blipFill>
          <a:blip r:embed="rId14"/>
          <a:stretch>
            <a:fillRect/>
          </a:stretch>
        </p:blipFill>
        <p:spPr>
          <a:xfrm>
            <a:off x="6077670" y="4439091"/>
            <a:ext cx="3304318" cy="1286367"/>
          </a:xfrm>
          <a:prstGeom prst="rect">
            <a:avLst/>
          </a:prstGeom>
        </p:spPr>
      </p:pic>
    </p:spTree>
    <p:extLst>
      <p:ext uri="{BB962C8B-B14F-4D97-AF65-F5344CB8AC3E}">
        <p14:creationId xmlns:p14="http://schemas.microsoft.com/office/powerpoint/2010/main" val="1878892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3">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3" name="Picture 22" descr="A picture containing text, table, indoor, toy&#10;&#10;Description automatically generated">
            <a:extLst>
              <a:ext uri="{FF2B5EF4-FFF2-40B4-BE49-F238E27FC236}">
                <a16:creationId xmlns:a16="http://schemas.microsoft.com/office/drawing/2014/main" id="{B0A81D0F-36F0-470A-ADD9-297D465B5B1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44876" y="3171825"/>
            <a:ext cx="5213748" cy="3200554"/>
          </a:xfrm>
          <a:prstGeom prst="rect">
            <a:avLst/>
          </a:prstGeom>
        </p:spPr>
      </p:pic>
      <p:sp>
        <p:nvSpPr>
          <p:cNvPr id="24" name="Speech Bubble: Rectangle with Corners Rounded 23">
            <a:extLst>
              <a:ext uri="{FF2B5EF4-FFF2-40B4-BE49-F238E27FC236}">
                <a16:creationId xmlns:a16="http://schemas.microsoft.com/office/drawing/2014/main" id="{47C3AC47-E025-44DA-BCEF-9BD8E05A94D4}"/>
              </a:ext>
            </a:extLst>
          </p:cNvPr>
          <p:cNvSpPr/>
          <p:nvPr/>
        </p:nvSpPr>
        <p:spPr>
          <a:xfrm>
            <a:off x="290194" y="1616171"/>
            <a:ext cx="7767956" cy="2060479"/>
          </a:xfrm>
          <a:prstGeom prst="wedgeRoundRectCallout">
            <a:avLst>
              <a:gd name="adj1" fmla="val 39741"/>
              <a:gd name="adj2" fmla="val 65736"/>
              <a:gd name="adj3" fmla="val 16667"/>
            </a:avLst>
          </a:prstGeom>
          <a:solidFill>
            <a:srgbClr val="CCFFFF"/>
          </a:solidFill>
          <a:ln w="57150" cap="flat" cmpd="sng" algn="ctr">
            <a:solidFill>
              <a:srgbClr val="002060"/>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lang="en-US" sz="4400" b="1" kern="0" dirty="0">
                <a:solidFill>
                  <a:srgbClr val="002060"/>
                </a:solidFill>
                <a:latin typeface="Calibri"/>
              </a:rPr>
              <a:t>K</a:t>
            </a:r>
            <a:r>
              <a:rPr kumimoji="0" lang="vi-VN" sz="4400" b="1" i="0" u="none" strike="noStrike" kern="0" cap="none" spc="0" normalizeH="0" baseline="0" noProof="0" dirty="0">
                <a:ln>
                  <a:noFill/>
                </a:ln>
                <a:solidFill>
                  <a:srgbClr val="002060"/>
                </a:solidFill>
                <a:effectLst/>
                <a:uLnTx/>
                <a:uFillTx/>
                <a:latin typeface="Calibri"/>
                <a:ea typeface="+mn-ea"/>
                <a:cs typeface="+mn-cs"/>
              </a:rPr>
              <a:t>ể tên một số di tích lịch sử - văn hóa, cảnh quan thiên nhiên ở địa phương.</a:t>
            </a:r>
            <a:endParaRPr kumimoji="0" lang="en-US" sz="4000" b="0" i="0" u="none" strike="noStrike" kern="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409035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1ABBF63B-CEDD-4BB2-BD50-EF02C183D5D0}"/>
              </a:ext>
            </a:extLst>
          </p:cNvPr>
          <p:cNvPicPr>
            <a:picLocks noChangeAspect="1"/>
          </p:cNvPicPr>
          <p:nvPr/>
        </p:nvPicPr>
        <p:blipFill>
          <a:blip r:embed="rId11"/>
          <a:stretch>
            <a:fillRect/>
          </a:stretch>
        </p:blipFill>
        <p:spPr>
          <a:xfrm>
            <a:off x="3973975" y="1814220"/>
            <a:ext cx="5444200" cy="2353260"/>
          </a:xfrm>
          <a:prstGeom prst="rect">
            <a:avLst/>
          </a:prstGeom>
        </p:spPr>
      </p:pic>
    </p:spTree>
    <p:extLst>
      <p:ext uri="{BB962C8B-B14F-4D97-AF65-F5344CB8AC3E}">
        <p14:creationId xmlns:p14="http://schemas.microsoft.com/office/powerpoint/2010/main" val="3455630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306762" y="127782"/>
            <a:ext cx="11612880"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id="{AC71D526-2957-4A1C-90DA-4F15A56878C1}"/>
              </a:ext>
            </a:extLst>
          </p:cNvPr>
          <p:cNvSpPr/>
          <p:nvPr/>
        </p:nvSpPr>
        <p:spPr>
          <a:xfrm>
            <a:off x="476248" y="141085"/>
            <a:ext cx="11182352" cy="106859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libri" panose="020F0502020204030204" pitchFamily="34" charset="0"/>
                <a:cs typeface="Calibri" panose="020F0502020204030204" pitchFamily="34" charset="0"/>
              </a:rPr>
              <a:t>1. </a:t>
            </a:r>
            <a:r>
              <a:rPr lang="vi-VN" sz="3200" dirty="0">
                <a:solidFill>
                  <a:schemeClr val="tx1"/>
                </a:solidFill>
                <a:latin typeface="Calibri" panose="020F0502020204030204" pitchFamily="34" charset="0"/>
                <a:cs typeface="Calibri" panose="020F0502020204030204" pitchFamily="34" charset="0"/>
              </a:rPr>
              <a:t>Đặt câu hỏi để tìm hiểu về một di tích lịch sử-văn hóa hoặc cảnh quan thiên nhiên ở địa phương em theo gợi ý dưới đây.</a:t>
            </a:r>
          </a:p>
        </p:txBody>
      </p:sp>
      <p:pic>
        <p:nvPicPr>
          <p:cNvPr id="7" name="Picture 6">
            <a:extLst>
              <a:ext uri="{FF2B5EF4-FFF2-40B4-BE49-F238E27FC236}">
                <a16:creationId xmlns:a16="http://schemas.microsoft.com/office/drawing/2014/main" id="{A6B95A5B-4DD7-49DA-A63B-1503D48D2B49}"/>
              </a:ext>
            </a:extLst>
          </p:cNvPr>
          <p:cNvPicPr>
            <a:picLocks noChangeAspect="1"/>
          </p:cNvPicPr>
          <p:nvPr/>
        </p:nvPicPr>
        <p:blipFill>
          <a:blip r:embed="rId7"/>
          <a:stretch>
            <a:fillRect/>
          </a:stretch>
        </p:blipFill>
        <p:spPr>
          <a:xfrm>
            <a:off x="2505075" y="1443037"/>
            <a:ext cx="7143750" cy="5095875"/>
          </a:xfrm>
          <a:prstGeom prst="rect">
            <a:avLst/>
          </a:prstGeom>
        </p:spPr>
      </p:pic>
    </p:spTree>
    <p:extLst>
      <p:ext uri="{BB962C8B-B14F-4D97-AF65-F5344CB8AC3E}">
        <p14:creationId xmlns:p14="http://schemas.microsoft.com/office/powerpoint/2010/main" val="1902331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171450" y="127782"/>
            <a:ext cx="11748192" cy="664145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0" name="Rounded Rectangle 8">
            <a:extLst>
              <a:ext uri="{FF2B5EF4-FFF2-40B4-BE49-F238E27FC236}">
                <a16:creationId xmlns:a16="http://schemas.microsoft.com/office/drawing/2014/main" id="{AC71D526-2957-4A1C-90DA-4F15A56878C1}"/>
              </a:ext>
            </a:extLst>
          </p:cNvPr>
          <p:cNvSpPr/>
          <p:nvPr/>
        </p:nvSpPr>
        <p:spPr>
          <a:xfrm>
            <a:off x="3428998" y="0"/>
            <a:ext cx="5362577" cy="723900"/>
          </a:xfrm>
          <a:prstGeom prst="roundRect">
            <a:avLst/>
          </a:prstGeom>
          <a:solidFill>
            <a:srgbClr val="99FF99"/>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Thu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thập</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thông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tin</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AFE06521-D73C-4C93-BDED-AA972B3A3E95}"/>
              </a:ext>
            </a:extLst>
          </p:cNvPr>
          <p:cNvPicPr>
            <a:picLocks noChangeAspect="1"/>
          </p:cNvPicPr>
          <p:nvPr/>
        </p:nvPicPr>
        <p:blipFill>
          <a:blip r:embed="rId7"/>
          <a:stretch>
            <a:fillRect/>
          </a:stretch>
        </p:blipFill>
        <p:spPr>
          <a:xfrm>
            <a:off x="547687" y="866775"/>
            <a:ext cx="6711798" cy="3067050"/>
          </a:xfrm>
          <a:prstGeom prst="rect">
            <a:avLst/>
          </a:prstGeom>
        </p:spPr>
      </p:pic>
      <p:pic>
        <p:nvPicPr>
          <p:cNvPr id="8" name="Picture 7">
            <a:extLst>
              <a:ext uri="{FF2B5EF4-FFF2-40B4-BE49-F238E27FC236}">
                <a16:creationId xmlns:a16="http://schemas.microsoft.com/office/drawing/2014/main" id="{4B7E4CC3-B555-42F9-8A85-E770B71109CD}"/>
              </a:ext>
            </a:extLst>
          </p:cNvPr>
          <p:cNvPicPr>
            <a:picLocks noChangeAspect="1"/>
          </p:cNvPicPr>
          <p:nvPr/>
        </p:nvPicPr>
        <p:blipFill>
          <a:blip r:embed="rId8"/>
          <a:stretch>
            <a:fillRect/>
          </a:stretch>
        </p:blipFill>
        <p:spPr>
          <a:xfrm>
            <a:off x="7243762" y="776287"/>
            <a:ext cx="4314825" cy="4276725"/>
          </a:xfrm>
          <a:prstGeom prst="rect">
            <a:avLst/>
          </a:prstGeom>
        </p:spPr>
      </p:pic>
      <p:pic>
        <p:nvPicPr>
          <p:cNvPr id="10" name="Picture 9">
            <a:extLst>
              <a:ext uri="{FF2B5EF4-FFF2-40B4-BE49-F238E27FC236}">
                <a16:creationId xmlns:a16="http://schemas.microsoft.com/office/drawing/2014/main" id="{DEE8FC12-FE91-4941-A495-F9BFE45325C7}"/>
              </a:ext>
            </a:extLst>
          </p:cNvPr>
          <p:cNvPicPr>
            <a:picLocks noChangeAspect="1"/>
          </p:cNvPicPr>
          <p:nvPr/>
        </p:nvPicPr>
        <p:blipFill>
          <a:blip r:embed="rId9"/>
          <a:stretch>
            <a:fillRect/>
          </a:stretch>
        </p:blipFill>
        <p:spPr>
          <a:xfrm>
            <a:off x="485775" y="4038600"/>
            <a:ext cx="6629400" cy="2313062"/>
          </a:xfrm>
          <a:prstGeom prst="rect">
            <a:avLst/>
          </a:prstGeom>
        </p:spPr>
      </p:pic>
    </p:spTree>
    <p:extLst>
      <p:ext uri="{BB962C8B-B14F-4D97-AF65-F5344CB8AC3E}">
        <p14:creationId xmlns:p14="http://schemas.microsoft.com/office/powerpoint/2010/main" val="2129359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05086" y="294640"/>
            <a:ext cx="11864994" cy="638238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Group 16">
            <a:extLst>
              <a:ext uri="{FF2B5EF4-FFF2-40B4-BE49-F238E27FC236}">
                <a16:creationId xmlns:a16="http://schemas.microsoft.com/office/drawing/2014/main" id="{D0FA42F1-086A-4D57-A79D-BC4BF29C28F6}"/>
              </a:ext>
            </a:extLst>
          </p:cNvPr>
          <p:cNvGrpSpPr/>
          <p:nvPr/>
        </p:nvGrpSpPr>
        <p:grpSpPr>
          <a:xfrm>
            <a:off x="892354" y="3758439"/>
            <a:ext cx="4278451" cy="2175001"/>
            <a:chOff x="892354" y="3758439"/>
            <a:chExt cx="4278451" cy="2175001"/>
          </a:xfrm>
        </p:grpSpPr>
        <p:pic>
          <p:nvPicPr>
            <p:cNvPr id="20" name="Picture 9">
              <a:extLst>
                <a:ext uri="{FF2B5EF4-FFF2-40B4-BE49-F238E27FC236}">
                  <a16:creationId xmlns:a16="http://schemas.microsoft.com/office/drawing/2014/main" id="{4C8E33D4-7867-44F8-8C8F-F88C7A0D96B7}"/>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Rounded Corners 20">
              <a:extLst>
                <a:ext uri="{FF2B5EF4-FFF2-40B4-BE49-F238E27FC236}">
                  <a16:creationId xmlns:a16="http://schemas.microsoft.com/office/drawing/2014/main" id="{C234396D-29F8-4217-A9BC-5938D4D810DC}"/>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nhóm</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3" name="Speech Bubble: Rectangle with Corners Rounded 2">
            <a:extLst>
              <a:ext uri="{FF2B5EF4-FFF2-40B4-BE49-F238E27FC236}">
                <a16:creationId xmlns:a16="http://schemas.microsoft.com/office/drawing/2014/main" id="{618B0764-4468-4786-90E7-BEF3CBF5D5D8}"/>
              </a:ext>
            </a:extLst>
          </p:cNvPr>
          <p:cNvSpPr/>
          <p:nvPr/>
        </p:nvSpPr>
        <p:spPr>
          <a:xfrm>
            <a:off x="4071611" y="1506181"/>
            <a:ext cx="6187440" cy="1151294"/>
          </a:xfrm>
          <a:custGeom>
            <a:avLst/>
            <a:gdLst>
              <a:gd name="connsiteX0" fmla="*/ 0 w 6187440"/>
              <a:gd name="connsiteY0" fmla="*/ 191886 h 1151294"/>
              <a:gd name="connsiteX1" fmla="*/ 191886 w 6187440"/>
              <a:gd name="connsiteY1" fmla="*/ 0 h 1151294"/>
              <a:gd name="connsiteX2" fmla="*/ 611563 w 6187440"/>
              <a:gd name="connsiteY2" fmla="*/ 0 h 1151294"/>
              <a:gd name="connsiteX3" fmla="*/ 1031240 w 6187440"/>
              <a:gd name="connsiteY3" fmla="*/ 0 h 1151294"/>
              <a:gd name="connsiteX4" fmla="*/ 1031240 w 6187440"/>
              <a:gd name="connsiteY4" fmla="*/ 0 h 1151294"/>
              <a:gd name="connsiteX5" fmla="*/ 1546860 w 6187440"/>
              <a:gd name="connsiteY5" fmla="*/ 0 h 1151294"/>
              <a:gd name="connsiteX6" fmla="*/ 2062480 w 6187440"/>
              <a:gd name="connsiteY6" fmla="*/ 0 h 1151294"/>
              <a:gd name="connsiteX7" fmla="*/ 2578100 w 6187440"/>
              <a:gd name="connsiteY7" fmla="*/ 0 h 1151294"/>
              <a:gd name="connsiteX8" fmla="*/ 3216025 w 6187440"/>
              <a:gd name="connsiteY8" fmla="*/ 0 h 1151294"/>
              <a:gd name="connsiteX9" fmla="*/ 3683077 w 6187440"/>
              <a:gd name="connsiteY9" fmla="*/ 0 h 1151294"/>
              <a:gd name="connsiteX10" fmla="*/ 4150129 w 6187440"/>
              <a:gd name="connsiteY10" fmla="*/ 0 h 1151294"/>
              <a:gd name="connsiteX11" fmla="*/ 4753879 w 6187440"/>
              <a:gd name="connsiteY11" fmla="*/ 0 h 1151294"/>
              <a:gd name="connsiteX12" fmla="*/ 5391804 w 6187440"/>
              <a:gd name="connsiteY12" fmla="*/ 0 h 1151294"/>
              <a:gd name="connsiteX13" fmla="*/ 5995554 w 6187440"/>
              <a:gd name="connsiteY13" fmla="*/ 0 h 1151294"/>
              <a:gd name="connsiteX14" fmla="*/ 6187440 w 6187440"/>
              <a:gd name="connsiteY14" fmla="*/ 191886 h 1151294"/>
              <a:gd name="connsiteX15" fmla="*/ 6187440 w 6187440"/>
              <a:gd name="connsiteY15" fmla="*/ 671588 h 1151294"/>
              <a:gd name="connsiteX16" fmla="*/ 6187440 w 6187440"/>
              <a:gd name="connsiteY16" fmla="*/ 671588 h 1151294"/>
              <a:gd name="connsiteX17" fmla="*/ 6187440 w 6187440"/>
              <a:gd name="connsiteY17" fmla="*/ 959412 h 1151294"/>
              <a:gd name="connsiteX18" fmla="*/ 6187440 w 6187440"/>
              <a:gd name="connsiteY18" fmla="*/ 959408 h 1151294"/>
              <a:gd name="connsiteX19" fmla="*/ 5995554 w 6187440"/>
              <a:gd name="connsiteY19" fmla="*/ 1151294 h 1151294"/>
              <a:gd name="connsiteX20" fmla="*/ 5391804 w 6187440"/>
              <a:gd name="connsiteY20" fmla="*/ 1151294 h 1151294"/>
              <a:gd name="connsiteX21" fmla="*/ 4822228 w 6187440"/>
              <a:gd name="connsiteY21" fmla="*/ 1151294 h 1151294"/>
              <a:gd name="connsiteX22" fmla="*/ 4184303 w 6187440"/>
              <a:gd name="connsiteY22" fmla="*/ 1151294 h 1151294"/>
              <a:gd name="connsiteX23" fmla="*/ 3683077 w 6187440"/>
              <a:gd name="connsiteY23" fmla="*/ 1151294 h 1151294"/>
              <a:gd name="connsiteX24" fmla="*/ 3113501 w 6187440"/>
              <a:gd name="connsiteY24" fmla="*/ 1151294 h 1151294"/>
              <a:gd name="connsiteX25" fmla="*/ 2578100 w 6187440"/>
              <a:gd name="connsiteY25" fmla="*/ 1151294 h 1151294"/>
              <a:gd name="connsiteX26" fmla="*/ 1976560 w 6187440"/>
              <a:gd name="connsiteY26" fmla="*/ 1182955 h 1151294"/>
              <a:gd name="connsiteX27" fmla="*/ 1402363 w 6187440"/>
              <a:gd name="connsiteY27" fmla="*/ 1213176 h 1151294"/>
              <a:gd name="connsiteX28" fmla="*/ 937537 w 6187440"/>
              <a:gd name="connsiteY28" fmla="*/ 1237641 h 1151294"/>
              <a:gd name="connsiteX29" fmla="*/ 390683 w 6187440"/>
              <a:gd name="connsiteY29" fmla="*/ 1266424 h 1151294"/>
              <a:gd name="connsiteX30" fmla="*/ -156171 w 6187440"/>
              <a:gd name="connsiteY30" fmla="*/ 1295206 h 1151294"/>
              <a:gd name="connsiteX31" fmla="*/ 449409 w 6187440"/>
              <a:gd name="connsiteY31" fmla="*/ 1221811 h 1151294"/>
              <a:gd name="connsiteX32" fmla="*/ 1031240 w 6187440"/>
              <a:gd name="connsiteY32" fmla="*/ 1151294 h 1151294"/>
              <a:gd name="connsiteX33" fmla="*/ 628350 w 6187440"/>
              <a:gd name="connsiteY33" fmla="*/ 1151294 h 1151294"/>
              <a:gd name="connsiteX34" fmla="*/ 191886 w 6187440"/>
              <a:gd name="connsiteY34" fmla="*/ 1151294 h 1151294"/>
              <a:gd name="connsiteX35" fmla="*/ 0 w 6187440"/>
              <a:gd name="connsiteY35" fmla="*/ 959408 h 1151294"/>
              <a:gd name="connsiteX36" fmla="*/ 0 w 6187440"/>
              <a:gd name="connsiteY36" fmla="*/ 959412 h 1151294"/>
              <a:gd name="connsiteX37" fmla="*/ 0 w 6187440"/>
              <a:gd name="connsiteY37" fmla="*/ 671588 h 1151294"/>
              <a:gd name="connsiteX38" fmla="*/ 0 w 6187440"/>
              <a:gd name="connsiteY38" fmla="*/ 671588 h 1151294"/>
              <a:gd name="connsiteX39" fmla="*/ 0 w 6187440"/>
              <a:gd name="connsiteY39" fmla="*/ 191886 h 115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151294" fill="none" extrusionOk="0">
                <a:moveTo>
                  <a:pt x="0" y="191886"/>
                </a:moveTo>
                <a:cubicBezTo>
                  <a:pt x="-2958" y="81696"/>
                  <a:pt x="83695" y="-4085"/>
                  <a:pt x="191886" y="0"/>
                </a:cubicBezTo>
                <a:cubicBezTo>
                  <a:pt x="322925" y="-35518"/>
                  <a:pt x="414217" y="20791"/>
                  <a:pt x="611563" y="0"/>
                </a:cubicBezTo>
                <a:cubicBezTo>
                  <a:pt x="808909" y="-20791"/>
                  <a:pt x="885890" y="46352"/>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896212" y="-48269"/>
                  <a:pt x="3002063" y="41285"/>
                  <a:pt x="3216025" y="0"/>
                </a:cubicBezTo>
                <a:cubicBezTo>
                  <a:pt x="3429988" y="-41285"/>
                  <a:pt x="3543609" y="50606"/>
                  <a:pt x="3683077" y="0"/>
                </a:cubicBezTo>
                <a:cubicBezTo>
                  <a:pt x="3822545" y="-50606"/>
                  <a:pt x="3956017" y="24748"/>
                  <a:pt x="4150129" y="0"/>
                </a:cubicBezTo>
                <a:cubicBezTo>
                  <a:pt x="4344241" y="-24748"/>
                  <a:pt x="4490244" y="5854"/>
                  <a:pt x="4753879" y="0"/>
                </a:cubicBezTo>
                <a:cubicBezTo>
                  <a:pt x="5017514" y="-5854"/>
                  <a:pt x="5219483" y="54497"/>
                  <a:pt x="5391804" y="0"/>
                </a:cubicBezTo>
                <a:cubicBezTo>
                  <a:pt x="5564126" y="-54497"/>
                  <a:pt x="5772399" y="70007"/>
                  <a:pt x="5995554" y="0"/>
                </a:cubicBezTo>
                <a:cubicBezTo>
                  <a:pt x="6073766" y="-2626"/>
                  <a:pt x="6206079" y="65451"/>
                  <a:pt x="6187440" y="191886"/>
                </a:cubicBezTo>
                <a:cubicBezTo>
                  <a:pt x="6208085" y="381079"/>
                  <a:pt x="6154132" y="517929"/>
                  <a:pt x="6187440" y="671588"/>
                </a:cubicBezTo>
                <a:lnTo>
                  <a:pt x="6187440" y="671588"/>
                </a:lnTo>
                <a:cubicBezTo>
                  <a:pt x="6196821" y="789885"/>
                  <a:pt x="6153472" y="863592"/>
                  <a:pt x="6187440" y="959412"/>
                </a:cubicBezTo>
                <a:lnTo>
                  <a:pt x="6187440" y="959408"/>
                </a:lnTo>
                <a:cubicBezTo>
                  <a:pt x="6197868" y="1052628"/>
                  <a:pt x="6087806" y="1160794"/>
                  <a:pt x="5995554" y="1151294"/>
                </a:cubicBezTo>
                <a:cubicBezTo>
                  <a:pt x="5711384" y="1167917"/>
                  <a:pt x="5679980" y="1124188"/>
                  <a:pt x="5391804" y="1151294"/>
                </a:cubicBezTo>
                <a:cubicBezTo>
                  <a:pt x="5103628" y="1178400"/>
                  <a:pt x="5032966" y="1085860"/>
                  <a:pt x="4822228" y="1151294"/>
                </a:cubicBezTo>
                <a:cubicBezTo>
                  <a:pt x="4611490" y="1216728"/>
                  <a:pt x="4391230" y="1112165"/>
                  <a:pt x="4184303" y="1151294"/>
                </a:cubicBezTo>
                <a:cubicBezTo>
                  <a:pt x="3977376" y="1190423"/>
                  <a:pt x="3785604" y="1100402"/>
                  <a:pt x="3683077" y="1151294"/>
                </a:cubicBezTo>
                <a:cubicBezTo>
                  <a:pt x="3580550" y="1202186"/>
                  <a:pt x="3322225" y="1097282"/>
                  <a:pt x="3113501" y="1151294"/>
                </a:cubicBezTo>
                <a:cubicBezTo>
                  <a:pt x="2904777" y="1205306"/>
                  <a:pt x="2725974" y="1097483"/>
                  <a:pt x="2578100" y="1151294"/>
                </a:cubicBezTo>
                <a:cubicBezTo>
                  <a:pt x="2423082" y="1208793"/>
                  <a:pt x="2095607" y="1108796"/>
                  <a:pt x="1976560" y="1182955"/>
                </a:cubicBezTo>
                <a:cubicBezTo>
                  <a:pt x="1857513" y="1257114"/>
                  <a:pt x="1566761" y="1145998"/>
                  <a:pt x="1402363" y="1213176"/>
                </a:cubicBezTo>
                <a:cubicBezTo>
                  <a:pt x="1237965" y="1280354"/>
                  <a:pt x="1047983" y="1209504"/>
                  <a:pt x="937537" y="1237641"/>
                </a:cubicBezTo>
                <a:cubicBezTo>
                  <a:pt x="827091" y="1265778"/>
                  <a:pt x="513923" y="1207078"/>
                  <a:pt x="390683" y="1266424"/>
                </a:cubicBezTo>
                <a:cubicBezTo>
                  <a:pt x="267443" y="1325770"/>
                  <a:pt x="77196" y="1227203"/>
                  <a:pt x="-156171" y="1295206"/>
                </a:cubicBezTo>
                <a:cubicBezTo>
                  <a:pt x="-12474" y="1213845"/>
                  <a:pt x="293858" y="1253765"/>
                  <a:pt x="449409" y="1221811"/>
                </a:cubicBezTo>
                <a:cubicBezTo>
                  <a:pt x="604960" y="1189857"/>
                  <a:pt x="897638" y="1233202"/>
                  <a:pt x="1031240" y="1151294"/>
                </a:cubicBezTo>
                <a:cubicBezTo>
                  <a:pt x="877440" y="1176807"/>
                  <a:pt x="746342" y="1114988"/>
                  <a:pt x="628350" y="1151294"/>
                </a:cubicBezTo>
                <a:cubicBezTo>
                  <a:pt x="510358" y="1187600"/>
                  <a:pt x="348183" y="1133447"/>
                  <a:pt x="191886" y="1151294"/>
                </a:cubicBezTo>
                <a:cubicBezTo>
                  <a:pt x="59959" y="1138771"/>
                  <a:pt x="-18523" y="1084839"/>
                  <a:pt x="0" y="959408"/>
                </a:cubicBezTo>
                <a:lnTo>
                  <a:pt x="0" y="959412"/>
                </a:lnTo>
                <a:cubicBezTo>
                  <a:pt x="-16956" y="819528"/>
                  <a:pt x="9553" y="775496"/>
                  <a:pt x="0" y="671588"/>
                </a:cubicBezTo>
                <a:lnTo>
                  <a:pt x="0" y="671588"/>
                </a:lnTo>
                <a:cubicBezTo>
                  <a:pt x="-8035" y="472585"/>
                  <a:pt x="19897" y="330526"/>
                  <a:pt x="0" y="191886"/>
                </a:cubicBezTo>
                <a:close/>
              </a:path>
              <a:path w="6187440" h="1151294" stroke="0" extrusionOk="0">
                <a:moveTo>
                  <a:pt x="0" y="191886"/>
                </a:moveTo>
                <a:cubicBezTo>
                  <a:pt x="-4505" y="78365"/>
                  <a:pt x="88314" y="2795"/>
                  <a:pt x="191886" y="0"/>
                </a:cubicBezTo>
                <a:cubicBezTo>
                  <a:pt x="389188" y="-31636"/>
                  <a:pt x="444257" y="42587"/>
                  <a:pt x="594776" y="0"/>
                </a:cubicBezTo>
                <a:cubicBezTo>
                  <a:pt x="745295" y="-42587"/>
                  <a:pt x="910781" y="23354"/>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85383" y="-73396"/>
                  <a:pt x="2913655" y="50187"/>
                  <a:pt x="3216025" y="0"/>
                </a:cubicBezTo>
                <a:cubicBezTo>
                  <a:pt x="3518396" y="-50187"/>
                  <a:pt x="3585853" y="60109"/>
                  <a:pt x="3819775" y="0"/>
                </a:cubicBezTo>
                <a:cubicBezTo>
                  <a:pt x="4053697" y="-60109"/>
                  <a:pt x="4278425" y="72435"/>
                  <a:pt x="4457700" y="0"/>
                </a:cubicBezTo>
                <a:cubicBezTo>
                  <a:pt x="4636976" y="-72435"/>
                  <a:pt x="4804481" y="27190"/>
                  <a:pt x="4993101" y="0"/>
                </a:cubicBezTo>
                <a:cubicBezTo>
                  <a:pt x="5181721" y="-27190"/>
                  <a:pt x="5764842" y="85338"/>
                  <a:pt x="5995554" y="0"/>
                </a:cubicBezTo>
                <a:cubicBezTo>
                  <a:pt x="6095181" y="-3058"/>
                  <a:pt x="6175069" y="62397"/>
                  <a:pt x="6187440" y="191886"/>
                </a:cubicBezTo>
                <a:cubicBezTo>
                  <a:pt x="6190081" y="416469"/>
                  <a:pt x="6177031" y="433517"/>
                  <a:pt x="6187440" y="671588"/>
                </a:cubicBezTo>
                <a:lnTo>
                  <a:pt x="6187440" y="671588"/>
                </a:lnTo>
                <a:cubicBezTo>
                  <a:pt x="6205817" y="762367"/>
                  <a:pt x="6168099" y="858577"/>
                  <a:pt x="6187440" y="959412"/>
                </a:cubicBezTo>
                <a:lnTo>
                  <a:pt x="6187440" y="959408"/>
                </a:lnTo>
                <a:cubicBezTo>
                  <a:pt x="6206821" y="1055985"/>
                  <a:pt x="6079672" y="1157516"/>
                  <a:pt x="5995554" y="1151294"/>
                </a:cubicBezTo>
                <a:cubicBezTo>
                  <a:pt x="5888275" y="1203780"/>
                  <a:pt x="5718296" y="1132358"/>
                  <a:pt x="5528502" y="1151294"/>
                </a:cubicBezTo>
                <a:cubicBezTo>
                  <a:pt x="5338708" y="1170230"/>
                  <a:pt x="5025208" y="1146449"/>
                  <a:pt x="4890577" y="1151294"/>
                </a:cubicBezTo>
                <a:cubicBezTo>
                  <a:pt x="4755946" y="1156139"/>
                  <a:pt x="4623005" y="1127148"/>
                  <a:pt x="4389351" y="1151294"/>
                </a:cubicBezTo>
                <a:cubicBezTo>
                  <a:pt x="4155697" y="1175440"/>
                  <a:pt x="4042729" y="1133293"/>
                  <a:pt x="3922299" y="1151294"/>
                </a:cubicBezTo>
                <a:cubicBezTo>
                  <a:pt x="3801869" y="1169295"/>
                  <a:pt x="3592774" y="1147780"/>
                  <a:pt x="3386897" y="1151294"/>
                </a:cubicBezTo>
                <a:cubicBezTo>
                  <a:pt x="3181020" y="1154808"/>
                  <a:pt x="2885650" y="1091379"/>
                  <a:pt x="2578100" y="1151294"/>
                </a:cubicBezTo>
                <a:cubicBezTo>
                  <a:pt x="2481388" y="1190010"/>
                  <a:pt x="2301022" y="1155896"/>
                  <a:pt x="2113274" y="1175759"/>
                </a:cubicBezTo>
                <a:cubicBezTo>
                  <a:pt x="1925526" y="1195622"/>
                  <a:pt x="1809494" y="1164056"/>
                  <a:pt x="1593762" y="1203102"/>
                </a:cubicBezTo>
                <a:cubicBezTo>
                  <a:pt x="1378030" y="1242148"/>
                  <a:pt x="1204942" y="1223560"/>
                  <a:pt x="1019566" y="1233324"/>
                </a:cubicBezTo>
                <a:cubicBezTo>
                  <a:pt x="834190" y="1243087"/>
                  <a:pt x="604340" y="1248155"/>
                  <a:pt x="445369" y="1263545"/>
                </a:cubicBezTo>
                <a:cubicBezTo>
                  <a:pt x="286398" y="1278935"/>
                  <a:pt x="12469" y="1230669"/>
                  <a:pt x="-156171" y="1295206"/>
                </a:cubicBezTo>
                <a:cubicBezTo>
                  <a:pt x="-28378" y="1245375"/>
                  <a:pt x="288908" y="1247871"/>
                  <a:pt x="401912" y="1227567"/>
                </a:cubicBezTo>
                <a:cubicBezTo>
                  <a:pt x="514916" y="1207263"/>
                  <a:pt x="792860" y="1252894"/>
                  <a:pt x="1031240" y="1151294"/>
                </a:cubicBezTo>
                <a:cubicBezTo>
                  <a:pt x="887449" y="1178590"/>
                  <a:pt x="738362" y="1121853"/>
                  <a:pt x="619957" y="1151294"/>
                </a:cubicBezTo>
                <a:cubicBezTo>
                  <a:pt x="501552" y="1180735"/>
                  <a:pt x="328327" y="1136227"/>
                  <a:pt x="191886" y="1151294"/>
                </a:cubicBezTo>
                <a:cubicBezTo>
                  <a:pt x="85972" y="1164291"/>
                  <a:pt x="1352" y="1092408"/>
                  <a:pt x="0" y="959408"/>
                </a:cubicBezTo>
                <a:lnTo>
                  <a:pt x="0" y="959412"/>
                </a:lnTo>
                <a:cubicBezTo>
                  <a:pt x="-10151" y="875598"/>
                  <a:pt x="15857" y="741407"/>
                  <a:pt x="0" y="671588"/>
                </a:cubicBezTo>
                <a:lnTo>
                  <a:pt x="0" y="671588"/>
                </a:lnTo>
                <a:cubicBezTo>
                  <a:pt x="-12932" y="539262"/>
                  <a:pt x="4703" y="352969"/>
                  <a:pt x="0" y="191886"/>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a:solidFill>
                  <a:srgbClr val="00B050"/>
                </a:solidFill>
                <a:latin typeface="Calibri" panose="020F0502020204030204" pitchFamily="34" charset="0"/>
                <a:cs typeface="Calibri" panose="020F0502020204030204" pitchFamily="34" charset="0"/>
              </a:rPr>
              <a:t>Hình 1 các bạn thu thập thông tin bằng cách nào?</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4D69306F-9761-43F0-BD7D-438BC2CA756B}"/>
              </a:ext>
            </a:extLst>
          </p:cNvPr>
          <p:cNvSpPr/>
          <p:nvPr/>
        </p:nvSpPr>
        <p:spPr>
          <a:xfrm>
            <a:off x="5305348" y="316353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200" b="1" dirty="0" err="1">
                <a:solidFill>
                  <a:srgbClr val="00B050"/>
                </a:solidFill>
                <a:latin typeface="Calibri" panose="020F0502020204030204" pitchFamily="34" charset="0"/>
                <a:cs typeface="Calibri" panose="020F0502020204030204" pitchFamily="34" charset="0"/>
              </a:rPr>
              <a:t>Hình</a:t>
            </a:r>
            <a:r>
              <a:rPr lang="en-US" sz="3200" b="1" dirty="0">
                <a:solidFill>
                  <a:srgbClr val="00B050"/>
                </a:solidFill>
                <a:latin typeface="Calibri" panose="020F0502020204030204" pitchFamily="34" charset="0"/>
                <a:cs typeface="Calibri" panose="020F0502020204030204" pitchFamily="34" charset="0"/>
              </a:rPr>
              <a:t> 2 </a:t>
            </a:r>
            <a:r>
              <a:rPr lang="en-US" sz="3200" b="1" dirty="0" err="1">
                <a:solidFill>
                  <a:srgbClr val="00B050"/>
                </a:solidFill>
                <a:latin typeface="Calibri" panose="020F0502020204030204" pitchFamily="34" charset="0"/>
                <a:cs typeface="Calibri" panose="020F0502020204030204" pitchFamily="34" charset="0"/>
              </a:rPr>
              <a:t>các</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bạn</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thu</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thập</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thông</a:t>
            </a:r>
            <a:r>
              <a:rPr lang="en-US" sz="3200" b="1" dirty="0">
                <a:solidFill>
                  <a:srgbClr val="00B050"/>
                </a:solidFill>
                <a:latin typeface="Calibri" panose="020F0502020204030204" pitchFamily="34" charset="0"/>
                <a:cs typeface="Calibri" panose="020F0502020204030204" pitchFamily="34" charset="0"/>
              </a:rPr>
              <a:t> tin </a:t>
            </a:r>
            <a:r>
              <a:rPr lang="en-US" sz="3200" b="1" dirty="0" err="1">
                <a:solidFill>
                  <a:srgbClr val="00B050"/>
                </a:solidFill>
                <a:latin typeface="Calibri" panose="020F0502020204030204" pitchFamily="34" charset="0"/>
                <a:cs typeface="Calibri" panose="020F0502020204030204" pitchFamily="34" charset="0"/>
              </a:rPr>
              <a:t>bằng</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cách</a:t>
            </a:r>
            <a:r>
              <a:rPr lang="en-US" sz="3200" b="1" dirty="0">
                <a:solidFill>
                  <a:srgbClr val="00B050"/>
                </a:solidFill>
                <a:latin typeface="Calibri" panose="020F0502020204030204" pitchFamily="34" charset="0"/>
                <a:cs typeface="Calibri" panose="020F0502020204030204" pitchFamily="34" charset="0"/>
              </a:rPr>
              <a:t> </a:t>
            </a:r>
            <a:r>
              <a:rPr lang="en-US" sz="3200" b="1" dirty="0" err="1">
                <a:solidFill>
                  <a:srgbClr val="00B050"/>
                </a:solidFill>
                <a:latin typeface="Calibri" panose="020F0502020204030204" pitchFamily="34" charset="0"/>
                <a:cs typeface="Calibri" panose="020F0502020204030204" pitchFamily="34" charset="0"/>
              </a:rPr>
              <a:t>nào</a:t>
            </a:r>
            <a:r>
              <a:rPr lang="en-US" sz="3200" b="1" dirty="0">
                <a:solidFill>
                  <a:srgbClr val="00B05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sp>
        <p:nvSpPr>
          <p:cNvPr id="23" name="Speech Bubble: Rectangle with Corners Rounded 22">
            <a:extLst>
              <a:ext uri="{FF2B5EF4-FFF2-40B4-BE49-F238E27FC236}">
                <a16:creationId xmlns:a16="http://schemas.microsoft.com/office/drawing/2014/main" id="{A12A26FF-9352-4B57-94E5-99B7BD58B8DA}"/>
              </a:ext>
            </a:extLst>
          </p:cNvPr>
          <p:cNvSpPr/>
          <p:nvPr/>
        </p:nvSpPr>
        <p:spPr>
          <a:xfrm>
            <a:off x="5799474" y="4759495"/>
            <a:ext cx="6187440" cy="1052865"/>
          </a:xfrm>
          <a:custGeom>
            <a:avLst/>
            <a:gdLst>
              <a:gd name="connsiteX0" fmla="*/ 0 w 6187440"/>
              <a:gd name="connsiteY0" fmla="*/ 175481 h 1052865"/>
              <a:gd name="connsiteX1" fmla="*/ 175481 w 6187440"/>
              <a:gd name="connsiteY1" fmla="*/ 0 h 1052865"/>
              <a:gd name="connsiteX2" fmla="*/ 603361 w 6187440"/>
              <a:gd name="connsiteY2" fmla="*/ 0 h 1052865"/>
              <a:gd name="connsiteX3" fmla="*/ 1031240 w 6187440"/>
              <a:gd name="connsiteY3" fmla="*/ 0 h 1052865"/>
              <a:gd name="connsiteX4" fmla="*/ 1031240 w 6187440"/>
              <a:gd name="connsiteY4" fmla="*/ 0 h 1052865"/>
              <a:gd name="connsiteX5" fmla="*/ 1546860 w 6187440"/>
              <a:gd name="connsiteY5" fmla="*/ 0 h 1052865"/>
              <a:gd name="connsiteX6" fmla="*/ 2062480 w 6187440"/>
              <a:gd name="connsiteY6" fmla="*/ 0 h 1052865"/>
              <a:gd name="connsiteX7" fmla="*/ 2578100 w 6187440"/>
              <a:gd name="connsiteY7" fmla="*/ 0 h 1052865"/>
              <a:gd name="connsiteX8" fmla="*/ 3219087 w 6187440"/>
              <a:gd name="connsiteY8" fmla="*/ 0 h 1052865"/>
              <a:gd name="connsiteX9" fmla="*/ 3688381 w 6187440"/>
              <a:gd name="connsiteY9" fmla="*/ 0 h 1052865"/>
              <a:gd name="connsiteX10" fmla="*/ 4157675 w 6187440"/>
              <a:gd name="connsiteY10" fmla="*/ 0 h 1052865"/>
              <a:gd name="connsiteX11" fmla="*/ 4764324 w 6187440"/>
              <a:gd name="connsiteY11" fmla="*/ 0 h 1052865"/>
              <a:gd name="connsiteX12" fmla="*/ 5405311 w 6187440"/>
              <a:gd name="connsiteY12" fmla="*/ 0 h 1052865"/>
              <a:gd name="connsiteX13" fmla="*/ 6011959 w 6187440"/>
              <a:gd name="connsiteY13" fmla="*/ 0 h 1052865"/>
              <a:gd name="connsiteX14" fmla="*/ 6187440 w 6187440"/>
              <a:gd name="connsiteY14" fmla="*/ 175481 h 1052865"/>
              <a:gd name="connsiteX15" fmla="*/ 6187440 w 6187440"/>
              <a:gd name="connsiteY15" fmla="*/ 614171 h 1052865"/>
              <a:gd name="connsiteX16" fmla="*/ 6187440 w 6187440"/>
              <a:gd name="connsiteY16" fmla="*/ 614171 h 1052865"/>
              <a:gd name="connsiteX17" fmla="*/ 6187440 w 6187440"/>
              <a:gd name="connsiteY17" fmla="*/ 877388 h 1052865"/>
              <a:gd name="connsiteX18" fmla="*/ 6187440 w 6187440"/>
              <a:gd name="connsiteY18" fmla="*/ 877384 h 1052865"/>
              <a:gd name="connsiteX19" fmla="*/ 6011959 w 6187440"/>
              <a:gd name="connsiteY19" fmla="*/ 1052865 h 1052865"/>
              <a:gd name="connsiteX20" fmla="*/ 5405311 w 6187440"/>
              <a:gd name="connsiteY20" fmla="*/ 1052865 h 1052865"/>
              <a:gd name="connsiteX21" fmla="*/ 4833001 w 6187440"/>
              <a:gd name="connsiteY21" fmla="*/ 1052865 h 1052865"/>
              <a:gd name="connsiteX22" fmla="*/ 4192014 w 6187440"/>
              <a:gd name="connsiteY22" fmla="*/ 1052865 h 1052865"/>
              <a:gd name="connsiteX23" fmla="*/ 3688381 w 6187440"/>
              <a:gd name="connsiteY23" fmla="*/ 1052865 h 1052865"/>
              <a:gd name="connsiteX24" fmla="*/ 3116071 w 6187440"/>
              <a:gd name="connsiteY24" fmla="*/ 1052865 h 1052865"/>
              <a:gd name="connsiteX25" fmla="*/ 2578100 w 6187440"/>
              <a:gd name="connsiteY25" fmla="*/ 1052865 h 1052865"/>
              <a:gd name="connsiteX26" fmla="*/ 1976560 w 6187440"/>
              <a:gd name="connsiteY26" fmla="*/ 1081819 h 1052865"/>
              <a:gd name="connsiteX27" fmla="*/ 1402363 w 6187440"/>
              <a:gd name="connsiteY27" fmla="*/ 1109456 h 1052865"/>
              <a:gd name="connsiteX28" fmla="*/ 937537 w 6187440"/>
              <a:gd name="connsiteY28" fmla="*/ 1131830 h 1052865"/>
              <a:gd name="connsiteX29" fmla="*/ 390683 w 6187440"/>
              <a:gd name="connsiteY29" fmla="*/ 1158151 h 1052865"/>
              <a:gd name="connsiteX30" fmla="*/ -156171 w 6187440"/>
              <a:gd name="connsiteY30" fmla="*/ 1184473 h 1052865"/>
              <a:gd name="connsiteX31" fmla="*/ 449409 w 6187440"/>
              <a:gd name="connsiteY31" fmla="*/ 1117353 h 1052865"/>
              <a:gd name="connsiteX32" fmla="*/ 1031240 w 6187440"/>
              <a:gd name="connsiteY32" fmla="*/ 1052865 h 1052865"/>
              <a:gd name="connsiteX33" fmla="*/ 620476 w 6187440"/>
              <a:gd name="connsiteY33" fmla="*/ 1052865 h 1052865"/>
              <a:gd name="connsiteX34" fmla="*/ 175481 w 6187440"/>
              <a:gd name="connsiteY34" fmla="*/ 1052865 h 1052865"/>
              <a:gd name="connsiteX35" fmla="*/ 0 w 6187440"/>
              <a:gd name="connsiteY35" fmla="*/ 877384 h 1052865"/>
              <a:gd name="connsiteX36" fmla="*/ 0 w 6187440"/>
              <a:gd name="connsiteY36" fmla="*/ 877388 h 1052865"/>
              <a:gd name="connsiteX37" fmla="*/ 0 w 6187440"/>
              <a:gd name="connsiteY37" fmla="*/ 614171 h 1052865"/>
              <a:gd name="connsiteX38" fmla="*/ 0 w 6187440"/>
              <a:gd name="connsiteY38" fmla="*/ 614171 h 1052865"/>
              <a:gd name="connsiteX39" fmla="*/ 0 w 6187440"/>
              <a:gd name="connsiteY39" fmla="*/ 175481 h 1052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187440" h="1052865" fill="none" extrusionOk="0">
                <a:moveTo>
                  <a:pt x="0" y="175481"/>
                </a:moveTo>
                <a:cubicBezTo>
                  <a:pt x="-3133" y="74102"/>
                  <a:pt x="68165" y="-19183"/>
                  <a:pt x="175481" y="0"/>
                </a:cubicBezTo>
                <a:cubicBezTo>
                  <a:pt x="369412" y="-28365"/>
                  <a:pt x="413541" y="44634"/>
                  <a:pt x="603361" y="0"/>
                </a:cubicBezTo>
                <a:cubicBezTo>
                  <a:pt x="793181" y="-44634"/>
                  <a:pt x="858958" y="46365"/>
                  <a:pt x="1031240" y="0"/>
                </a:cubicBezTo>
                <a:lnTo>
                  <a:pt x="1031240" y="0"/>
                </a:lnTo>
                <a:cubicBezTo>
                  <a:pt x="1219174" y="-12833"/>
                  <a:pt x="1325723" y="43165"/>
                  <a:pt x="1546860" y="0"/>
                </a:cubicBezTo>
                <a:cubicBezTo>
                  <a:pt x="1767997" y="-43165"/>
                  <a:pt x="1908367" y="10660"/>
                  <a:pt x="2062480" y="0"/>
                </a:cubicBezTo>
                <a:cubicBezTo>
                  <a:pt x="2216593" y="-10660"/>
                  <a:pt x="2445164" y="58773"/>
                  <a:pt x="2578100" y="0"/>
                </a:cubicBezTo>
                <a:cubicBezTo>
                  <a:pt x="2707771" y="-1617"/>
                  <a:pt x="3070562" y="60907"/>
                  <a:pt x="3219087" y="0"/>
                </a:cubicBezTo>
                <a:cubicBezTo>
                  <a:pt x="3367612" y="-60907"/>
                  <a:pt x="3535574" y="51121"/>
                  <a:pt x="3688381" y="0"/>
                </a:cubicBezTo>
                <a:cubicBezTo>
                  <a:pt x="3841188" y="-51121"/>
                  <a:pt x="4034111" y="10337"/>
                  <a:pt x="4157675" y="0"/>
                </a:cubicBezTo>
                <a:cubicBezTo>
                  <a:pt x="4281239" y="-10337"/>
                  <a:pt x="4522519" y="32887"/>
                  <a:pt x="4764324" y="0"/>
                </a:cubicBezTo>
                <a:cubicBezTo>
                  <a:pt x="5006129" y="-32887"/>
                  <a:pt x="5229107" y="17036"/>
                  <a:pt x="5405311" y="0"/>
                </a:cubicBezTo>
                <a:cubicBezTo>
                  <a:pt x="5581515" y="-17036"/>
                  <a:pt x="5859248" y="27812"/>
                  <a:pt x="6011959" y="0"/>
                </a:cubicBezTo>
                <a:cubicBezTo>
                  <a:pt x="6104642" y="-400"/>
                  <a:pt x="6189193" y="76642"/>
                  <a:pt x="6187440" y="175481"/>
                </a:cubicBezTo>
                <a:cubicBezTo>
                  <a:pt x="6211164" y="292617"/>
                  <a:pt x="6142737" y="493642"/>
                  <a:pt x="6187440" y="614171"/>
                </a:cubicBezTo>
                <a:lnTo>
                  <a:pt x="6187440" y="614171"/>
                </a:lnTo>
                <a:cubicBezTo>
                  <a:pt x="6202170" y="700479"/>
                  <a:pt x="6183226" y="794319"/>
                  <a:pt x="6187440" y="877388"/>
                </a:cubicBezTo>
                <a:lnTo>
                  <a:pt x="6187440" y="877384"/>
                </a:lnTo>
                <a:cubicBezTo>
                  <a:pt x="6200638" y="958155"/>
                  <a:pt x="6095070" y="1062421"/>
                  <a:pt x="6011959" y="1052865"/>
                </a:cubicBezTo>
                <a:cubicBezTo>
                  <a:pt x="5880416" y="1111799"/>
                  <a:pt x="5544782" y="991794"/>
                  <a:pt x="5405311" y="1052865"/>
                </a:cubicBezTo>
                <a:cubicBezTo>
                  <a:pt x="5265840" y="1113936"/>
                  <a:pt x="5046793" y="1044170"/>
                  <a:pt x="4833001" y="1052865"/>
                </a:cubicBezTo>
                <a:cubicBezTo>
                  <a:pt x="4619209" y="1061560"/>
                  <a:pt x="4462323" y="1052411"/>
                  <a:pt x="4192014" y="1052865"/>
                </a:cubicBezTo>
                <a:cubicBezTo>
                  <a:pt x="3921705" y="1053319"/>
                  <a:pt x="3853999" y="1013202"/>
                  <a:pt x="3688381" y="1052865"/>
                </a:cubicBezTo>
                <a:cubicBezTo>
                  <a:pt x="3522763" y="1092528"/>
                  <a:pt x="3235994" y="993289"/>
                  <a:pt x="3116071" y="1052865"/>
                </a:cubicBezTo>
                <a:cubicBezTo>
                  <a:pt x="2996148" y="1112441"/>
                  <a:pt x="2735180" y="994093"/>
                  <a:pt x="2578100" y="1052865"/>
                </a:cubicBezTo>
                <a:cubicBezTo>
                  <a:pt x="2305561" y="1093321"/>
                  <a:pt x="2166575" y="1025558"/>
                  <a:pt x="1976560" y="1081819"/>
                </a:cubicBezTo>
                <a:cubicBezTo>
                  <a:pt x="1786545" y="1138080"/>
                  <a:pt x="1577228" y="1089810"/>
                  <a:pt x="1402363" y="1109456"/>
                </a:cubicBezTo>
                <a:cubicBezTo>
                  <a:pt x="1227498" y="1129103"/>
                  <a:pt x="1115235" y="1104209"/>
                  <a:pt x="937537" y="1131830"/>
                </a:cubicBezTo>
                <a:cubicBezTo>
                  <a:pt x="759839" y="1159451"/>
                  <a:pt x="629208" y="1129349"/>
                  <a:pt x="390683" y="1158151"/>
                </a:cubicBezTo>
                <a:cubicBezTo>
                  <a:pt x="152158" y="1186954"/>
                  <a:pt x="81561" y="1151581"/>
                  <a:pt x="-156171" y="1184473"/>
                </a:cubicBezTo>
                <a:cubicBezTo>
                  <a:pt x="137729" y="1117365"/>
                  <a:pt x="331873" y="1202401"/>
                  <a:pt x="449409" y="1117353"/>
                </a:cubicBezTo>
                <a:cubicBezTo>
                  <a:pt x="566945" y="1032305"/>
                  <a:pt x="784109" y="1124948"/>
                  <a:pt x="1031240" y="1052865"/>
                </a:cubicBezTo>
                <a:cubicBezTo>
                  <a:pt x="893177" y="1054549"/>
                  <a:pt x="799826" y="1036374"/>
                  <a:pt x="620476" y="1052865"/>
                </a:cubicBezTo>
                <a:cubicBezTo>
                  <a:pt x="441126" y="1069356"/>
                  <a:pt x="373819" y="1009371"/>
                  <a:pt x="175481" y="1052865"/>
                </a:cubicBezTo>
                <a:cubicBezTo>
                  <a:pt x="55798" y="1041878"/>
                  <a:pt x="-14957" y="990009"/>
                  <a:pt x="0" y="877384"/>
                </a:cubicBezTo>
                <a:lnTo>
                  <a:pt x="0" y="877388"/>
                </a:lnTo>
                <a:cubicBezTo>
                  <a:pt x="-4146" y="813115"/>
                  <a:pt x="30275" y="724567"/>
                  <a:pt x="0" y="614171"/>
                </a:cubicBezTo>
                <a:lnTo>
                  <a:pt x="0" y="614171"/>
                </a:lnTo>
                <a:cubicBezTo>
                  <a:pt x="-44647" y="416092"/>
                  <a:pt x="30870" y="333946"/>
                  <a:pt x="0" y="175481"/>
                </a:cubicBezTo>
                <a:close/>
              </a:path>
              <a:path w="6187440" h="1052865" stroke="0" extrusionOk="0">
                <a:moveTo>
                  <a:pt x="0" y="175481"/>
                </a:moveTo>
                <a:cubicBezTo>
                  <a:pt x="-5151" y="69938"/>
                  <a:pt x="84368" y="6748"/>
                  <a:pt x="175481" y="0"/>
                </a:cubicBezTo>
                <a:cubicBezTo>
                  <a:pt x="331425" y="-3431"/>
                  <a:pt x="422539" y="40867"/>
                  <a:pt x="586245" y="0"/>
                </a:cubicBezTo>
                <a:cubicBezTo>
                  <a:pt x="749951" y="-40867"/>
                  <a:pt x="844333" y="15880"/>
                  <a:pt x="1031240" y="0"/>
                </a:cubicBezTo>
                <a:lnTo>
                  <a:pt x="1031240" y="0"/>
                </a:lnTo>
                <a:cubicBezTo>
                  <a:pt x="1233653" y="-20741"/>
                  <a:pt x="1419354" y="1215"/>
                  <a:pt x="1531391" y="0"/>
                </a:cubicBezTo>
                <a:cubicBezTo>
                  <a:pt x="1643428" y="-1215"/>
                  <a:pt x="1872012" y="60268"/>
                  <a:pt x="2077949" y="0"/>
                </a:cubicBezTo>
                <a:cubicBezTo>
                  <a:pt x="2283886" y="-60268"/>
                  <a:pt x="2430348" y="6538"/>
                  <a:pt x="2578100" y="0"/>
                </a:cubicBezTo>
                <a:cubicBezTo>
                  <a:pt x="2756395" y="-11935"/>
                  <a:pt x="2919080" y="30384"/>
                  <a:pt x="3219087" y="0"/>
                </a:cubicBezTo>
                <a:cubicBezTo>
                  <a:pt x="3519094" y="-30384"/>
                  <a:pt x="3646590" y="62196"/>
                  <a:pt x="3825735" y="0"/>
                </a:cubicBezTo>
                <a:cubicBezTo>
                  <a:pt x="4004880" y="-62196"/>
                  <a:pt x="4226002" y="74362"/>
                  <a:pt x="4466722" y="0"/>
                </a:cubicBezTo>
                <a:cubicBezTo>
                  <a:pt x="4707442" y="-74362"/>
                  <a:pt x="4841553" y="43240"/>
                  <a:pt x="5004694" y="0"/>
                </a:cubicBezTo>
                <a:cubicBezTo>
                  <a:pt x="5167835" y="-43240"/>
                  <a:pt x="5762568" y="6588"/>
                  <a:pt x="6011959" y="0"/>
                </a:cubicBezTo>
                <a:cubicBezTo>
                  <a:pt x="6100153" y="-4200"/>
                  <a:pt x="6183379" y="70848"/>
                  <a:pt x="6187440" y="175481"/>
                </a:cubicBezTo>
                <a:cubicBezTo>
                  <a:pt x="6196425" y="276506"/>
                  <a:pt x="6135901" y="409073"/>
                  <a:pt x="6187440" y="614171"/>
                </a:cubicBezTo>
                <a:lnTo>
                  <a:pt x="6187440" y="614171"/>
                </a:lnTo>
                <a:cubicBezTo>
                  <a:pt x="6192412" y="742085"/>
                  <a:pt x="6166750" y="820174"/>
                  <a:pt x="6187440" y="877388"/>
                </a:cubicBezTo>
                <a:lnTo>
                  <a:pt x="6187440" y="877384"/>
                </a:lnTo>
                <a:cubicBezTo>
                  <a:pt x="6204472" y="966039"/>
                  <a:pt x="6097789" y="1056020"/>
                  <a:pt x="6011959" y="1052865"/>
                </a:cubicBezTo>
                <a:cubicBezTo>
                  <a:pt x="5917907" y="1069142"/>
                  <a:pt x="5754341" y="1008979"/>
                  <a:pt x="5542665" y="1052865"/>
                </a:cubicBezTo>
                <a:cubicBezTo>
                  <a:pt x="5330989" y="1096751"/>
                  <a:pt x="5162964" y="994405"/>
                  <a:pt x="4901678" y="1052865"/>
                </a:cubicBezTo>
                <a:cubicBezTo>
                  <a:pt x="4640392" y="1111325"/>
                  <a:pt x="4572995" y="1038457"/>
                  <a:pt x="4398045" y="1052865"/>
                </a:cubicBezTo>
                <a:cubicBezTo>
                  <a:pt x="4223095" y="1067273"/>
                  <a:pt x="4050702" y="1001817"/>
                  <a:pt x="3928751" y="1052865"/>
                </a:cubicBezTo>
                <a:cubicBezTo>
                  <a:pt x="3806800" y="1103913"/>
                  <a:pt x="3499722" y="1037245"/>
                  <a:pt x="3390780" y="1052865"/>
                </a:cubicBezTo>
                <a:cubicBezTo>
                  <a:pt x="3281838" y="1068485"/>
                  <a:pt x="2796361" y="1028005"/>
                  <a:pt x="2578100" y="1052865"/>
                </a:cubicBezTo>
                <a:cubicBezTo>
                  <a:pt x="2363706" y="1102796"/>
                  <a:pt x="2251282" y="1041397"/>
                  <a:pt x="2113274" y="1075238"/>
                </a:cubicBezTo>
                <a:cubicBezTo>
                  <a:pt x="1975266" y="1109079"/>
                  <a:pt x="1707239" y="1087625"/>
                  <a:pt x="1593762" y="1100244"/>
                </a:cubicBezTo>
                <a:cubicBezTo>
                  <a:pt x="1480285" y="1112863"/>
                  <a:pt x="1299311" y="1054503"/>
                  <a:pt x="1019566" y="1127882"/>
                </a:cubicBezTo>
                <a:cubicBezTo>
                  <a:pt x="739820" y="1201260"/>
                  <a:pt x="716032" y="1127135"/>
                  <a:pt x="445369" y="1155519"/>
                </a:cubicBezTo>
                <a:cubicBezTo>
                  <a:pt x="174706" y="1183904"/>
                  <a:pt x="51083" y="1149282"/>
                  <a:pt x="-156171" y="1184473"/>
                </a:cubicBezTo>
                <a:cubicBezTo>
                  <a:pt x="71876" y="1106494"/>
                  <a:pt x="135970" y="1152259"/>
                  <a:pt x="401912" y="1122617"/>
                </a:cubicBezTo>
                <a:cubicBezTo>
                  <a:pt x="667854" y="1092975"/>
                  <a:pt x="802108" y="1120563"/>
                  <a:pt x="1031240" y="1052865"/>
                </a:cubicBezTo>
                <a:cubicBezTo>
                  <a:pt x="861906" y="1084307"/>
                  <a:pt x="750276" y="1041666"/>
                  <a:pt x="611918" y="1052865"/>
                </a:cubicBezTo>
                <a:cubicBezTo>
                  <a:pt x="473560" y="1064064"/>
                  <a:pt x="282778" y="1000759"/>
                  <a:pt x="175481" y="1052865"/>
                </a:cubicBezTo>
                <a:cubicBezTo>
                  <a:pt x="78685" y="1077783"/>
                  <a:pt x="374" y="981783"/>
                  <a:pt x="0" y="877384"/>
                </a:cubicBezTo>
                <a:lnTo>
                  <a:pt x="0" y="877388"/>
                </a:lnTo>
                <a:cubicBezTo>
                  <a:pt x="-22841" y="823326"/>
                  <a:pt x="10061" y="676161"/>
                  <a:pt x="0" y="614171"/>
                </a:cubicBezTo>
                <a:lnTo>
                  <a:pt x="0" y="614171"/>
                </a:lnTo>
                <a:cubicBezTo>
                  <a:pt x="-40842" y="472558"/>
                  <a:pt x="39739" y="333343"/>
                  <a:pt x="0" y="175481"/>
                </a:cubicBezTo>
                <a:close/>
              </a:path>
            </a:pathLst>
          </a:custGeom>
          <a:ln w="57150">
            <a:extLst>
              <a:ext uri="{C807C97D-BFC1-408E-A445-0C87EB9F89A2}">
                <ask:lineSketchStyleProps xmlns:ask="http://schemas.microsoft.com/office/drawing/2018/sketchyshapes" sd="4276302046">
                  <a:prstGeom prst="wedgeRoundRectCallout">
                    <a:avLst>
                      <a:gd name="adj1" fmla="val -52524"/>
                      <a:gd name="adj2" fmla="val 62500"/>
                      <a:gd name="adj3" fmla="val 16667"/>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930721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2FDFE8AF-3B49-40FB-8731-DF3FF07D5572}"/>
              </a:ext>
            </a:extLst>
          </p:cNvPr>
          <p:cNvPicPr>
            <a:picLocks noChangeAspect="1"/>
          </p:cNvPicPr>
          <p:nvPr/>
        </p:nvPicPr>
        <p:blipFill>
          <a:blip r:embed="rId11"/>
          <a:stretch>
            <a:fillRect/>
          </a:stretch>
        </p:blipFill>
        <p:spPr>
          <a:xfrm>
            <a:off x="4089483" y="2101368"/>
            <a:ext cx="5419814" cy="2566638"/>
          </a:xfrm>
          <a:prstGeom prst="rect">
            <a:avLst/>
          </a:prstGeom>
        </p:spPr>
      </p:pic>
    </p:spTree>
    <p:extLst>
      <p:ext uri="{BB962C8B-B14F-4D97-AF65-F5344CB8AC3E}">
        <p14:creationId xmlns:p14="http://schemas.microsoft.com/office/powerpoint/2010/main" val="3886781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27D527-2EB5-4081-8FDC-E54034D78405}"/>
              </a:ext>
            </a:extLst>
          </p:cNvPr>
          <p:cNvSpPr txBox="1"/>
          <p:nvPr/>
        </p:nvSpPr>
        <p:spPr>
          <a:xfrm>
            <a:off x="2181168" y="1828396"/>
            <a:ext cx="6257982" cy="3046988"/>
          </a:xfrm>
          <a:prstGeom prst="rect">
            <a:avLst/>
          </a:prstGeom>
          <a:noFill/>
        </p:spPr>
        <p:txBody>
          <a:bodyPr wrap="square" rtlCol="0">
            <a:spAutoFit/>
          </a:bodyPr>
          <a:lstStyle/>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Ở địa phương em có những di tích lịch sử -</a:t>
            </a:r>
            <a:r>
              <a:rPr lang="en-US" sz="3200">
                <a:solidFill>
                  <a:prstClr val="black"/>
                </a:solidFill>
                <a:latin typeface="Calibri" panose="020F0502020204030204"/>
                <a:sym typeface="Wingdings 2" panose="05020102010507070707" pitchFamily="18" charset="2"/>
              </a:rPr>
              <a:t> </a:t>
            </a:r>
            <a:r>
              <a:rPr lang="vi-VN" sz="3200">
                <a:solidFill>
                  <a:prstClr val="black"/>
                </a:solidFill>
                <a:latin typeface="Calibri" panose="020F0502020204030204"/>
                <a:sym typeface="Wingdings 2" panose="05020102010507070707" pitchFamily="18" charset="2"/>
              </a:rPr>
              <a:t>văn </a:t>
            </a:r>
            <a:r>
              <a:rPr lang="vi-VN" sz="3200" dirty="0">
                <a:solidFill>
                  <a:prstClr val="black"/>
                </a:solidFill>
                <a:latin typeface="Calibri" panose="020F0502020204030204"/>
                <a:sym typeface="Wingdings 2" panose="05020102010507070707" pitchFamily="18" charset="2"/>
              </a:rPr>
              <a:t>hóa hoặc cảnh quan thiên nhiên nào?</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đi đến nơi đó khi nào? Cùng đi với ai?</a:t>
            </a:r>
          </a:p>
          <a:p>
            <a:pPr marL="457200" lvl="0" indent="-457200" algn="just">
              <a:buFont typeface="Wingdings" panose="05000000000000000000" pitchFamily="2" charset="2"/>
              <a:buChar char="ü"/>
            </a:pPr>
            <a:r>
              <a:rPr lang="vi-VN" sz="3200" dirty="0">
                <a:solidFill>
                  <a:prstClr val="black"/>
                </a:solidFill>
                <a:latin typeface="Calibri" panose="020F0502020204030204"/>
                <a:sym typeface="Wingdings 2" panose="05020102010507070707" pitchFamily="18" charset="2"/>
              </a:rPr>
              <a:t>Em thích điều gì ở nơi đó? Vì sao?</a:t>
            </a:r>
          </a:p>
        </p:txBody>
      </p:sp>
      <p:sp>
        <p:nvSpPr>
          <p:cNvPr id="4" name="TextBox 3">
            <a:extLst>
              <a:ext uri="{FF2B5EF4-FFF2-40B4-BE49-F238E27FC236}">
                <a16:creationId xmlns:a16="http://schemas.microsoft.com/office/drawing/2014/main" id="{7148F870-F2DA-96A8-CF6A-1C70DC0B4983}"/>
              </a:ext>
            </a:extLst>
          </p:cNvPr>
          <p:cNvSpPr txBox="1"/>
          <p:nvPr/>
        </p:nvSpPr>
        <p:spPr>
          <a:xfrm>
            <a:off x="542926" y="94738"/>
            <a:ext cx="1115377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ln w="19050">
                  <a:solidFill>
                    <a:srgbClr val="ED7D31">
                      <a:lumMod val="50000"/>
                    </a:srgbClr>
                  </a:solidFill>
                </a:ln>
                <a:solidFill>
                  <a:srgbClr val="FF9900"/>
                </a:solidFill>
                <a:latin typeface="Tahoma" panose="020B0604030504040204" pitchFamily="34" charset="0"/>
                <a:ea typeface="Tahoma" panose="020B0604030504040204" pitchFamily="34" charset="0"/>
                <a:cs typeface="Tahoma" panose="020B0604030504040204" pitchFamily="34" charset="0"/>
              </a:rPr>
              <a:t>K</a:t>
            </a:r>
            <a:r>
              <a:rPr kumimoji="0" lang="vi-VN"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rPr>
              <a:t>ể nhanh một di tích lịch sử - văn hóa hoặc cảnh quan thiên nhiên ở địa phương mà em biết </a:t>
            </a:r>
            <a:endParaRPr kumimoji="0" lang="en-US" sz="4000" b="0" i="0" u="none" strike="noStrike" kern="1200" cap="none" spc="0" normalizeH="0" baseline="0" noProof="0" dirty="0">
              <a:ln w="19050">
                <a:solidFill>
                  <a:srgbClr val="ED7D31">
                    <a:lumMod val="50000"/>
                  </a:srgbClr>
                </a:solidFill>
              </a:ln>
              <a:solidFill>
                <a:srgbClr val="FF99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000279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A9A66B4-28A0-454F-84B0-4B1315394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69EC4B7-D193-4BDA-BDDD-52F6F0E51F2E}"/>
              </a:ext>
            </a:extLst>
          </p:cNvPr>
          <p:cNvPicPr>
            <a:picLocks noChangeAspect="1"/>
          </p:cNvPicPr>
          <p:nvPr/>
        </p:nvPicPr>
        <p:blipFill rotWithShape="1">
          <a:blip r:embed="rId4">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10" name="图片 9">
            <a:extLst>
              <a:ext uri="{FF2B5EF4-FFF2-40B4-BE49-F238E27FC236}">
                <a16:creationId xmlns:a16="http://schemas.microsoft.com/office/drawing/2014/main" id="{A6965761-7D82-4D87-AE77-2B799099F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pic>
        <p:nvPicPr>
          <p:cNvPr id="6" name="图片 5">
            <a:extLst>
              <a:ext uri="{FF2B5EF4-FFF2-40B4-BE49-F238E27FC236}">
                <a16:creationId xmlns:a16="http://schemas.microsoft.com/office/drawing/2014/main" id="{1C20D4EC-9FBB-40F0-B5E1-B14B7B533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166" y="1095612"/>
            <a:ext cx="2313834" cy="5021761"/>
          </a:xfrm>
          <a:prstGeom prst="rect">
            <a:avLst/>
          </a:prstGeom>
        </p:spPr>
      </p:pic>
      <p:pic>
        <p:nvPicPr>
          <p:cNvPr id="5" name="图片 4">
            <a:extLst>
              <a:ext uri="{FF2B5EF4-FFF2-40B4-BE49-F238E27FC236}">
                <a16:creationId xmlns:a16="http://schemas.microsoft.com/office/drawing/2014/main" id="{BBE60483-9D88-47B6-9546-39A25080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6244"/>
            <a:ext cx="2767451" cy="5021761"/>
          </a:xfrm>
          <a:prstGeom prst="rect">
            <a:avLst/>
          </a:prstGeom>
        </p:spPr>
      </p:pic>
      <p:pic>
        <p:nvPicPr>
          <p:cNvPr id="4" name="图片 3">
            <a:extLst>
              <a:ext uri="{FF2B5EF4-FFF2-40B4-BE49-F238E27FC236}">
                <a16:creationId xmlns:a16="http://schemas.microsoft.com/office/drawing/2014/main" id="{4ACF52BC-7FFC-440A-A1EB-5502674B14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7448" y="1656936"/>
            <a:ext cx="3209628" cy="5021762"/>
          </a:xfrm>
          <a:prstGeom prst="rect">
            <a:avLst/>
          </a:prstGeom>
        </p:spPr>
      </p:pic>
      <p:pic>
        <p:nvPicPr>
          <p:cNvPr id="2" name="图片 1">
            <a:extLst>
              <a:ext uri="{FF2B5EF4-FFF2-40B4-BE49-F238E27FC236}">
                <a16:creationId xmlns:a16="http://schemas.microsoft.com/office/drawing/2014/main" id="{DD36FB6C-56AF-49CD-849A-DBE3C4B5F9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2876850"/>
            <a:ext cx="7524750" cy="3981150"/>
          </a:xfrm>
          <a:prstGeom prst="rect">
            <a:avLst/>
          </a:prstGeom>
        </p:spPr>
      </p:pic>
      <p:pic>
        <p:nvPicPr>
          <p:cNvPr id="3" name="图片 2">
            <a:extLst>
              <a:ext uri="{FF2B5EF4-FFF2-40B4-BE49-F238E27FC236}">
                <a16:creationId xmlns:a16="http://schemas.microsoft.com/office/drawing/2014/main" id="{E664BACB-C0F7-4F21-8D9C-0FFA93DD4A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96674" y="2240769"/>
            <a:ext cx="7895326" cy="4617231"/>
          </a:xfrm>
          <a:prstGeom prst="rect">
            <a:avLst/>
          </a:prstGeom>
        </p:spPr>
      </p:pic>
      <p:pic>
        <p:nvPicPr>
          <p:cNvPr id="7" name="图片 6">
            <a:extLst>
              <a:ext uri="{FF2B5EF4-FFF2-40B4-BE49-F238E27FC236}">
                <a16:creationId xmlns:a16="http://schemas.microsoft.com/office/drawing/2014/main" id="{D44F5952-640A-4CAD-8071-E50946F0E4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18" name="图片 17">
            <a:extLst>
              <a:ext uri="{FF2B5EF4-FFF2-40B4-BE49-F238E27FC236}">
                <a16:creationId xmlns:a16="http://schemas.microsoft.com/office/drawing/2014/main" id="{80094BDD-6CD5-40BD-B5D4-93A3EF0857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sp>
        <p:nvSpPr>
          <p:cNvPr id="17" name="Rectangle: Rounded Corners 16">
            <a:extLst>
              <a:ext uri="{FF2B5EF4-FFF2-40B4-BE49-F238E27FC236}">
                <a16:creationId xmlns:a16="http://schemas.microsoft.com/office/drawing/2014/main" id="{96FC21D1-8BDE-49D3-AB90-96883CF78012}"/>
              </a:ext>
            </a:extLst>
          </p:cNvPr>
          <p:cNvSpPr/>
          <p:nvPr/>
        </p:nvSpPr>
        <p:spPr>
          <a:xfrm>
            <a:off x="2946400" y="1710449"/>
            <a:ext cx="8432800" cy="2805273"/>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425863-AEA3-4658-8802-862D48B60702}"/>
              </a:ext>
            </a:extLst>
          </p:cNvPr>
          <p:cNvPicPr>
            <a:picLocks noChangeAspect="1"/>
          </p:cNvPicPr>
          <p:nvPr/>
        </p:nvPicPr>
        <p:blipFill>
          <a:blip r:embed="rId13"/>
          <a:stretch>
            <a:fillRect/>
          </a:stretch>
        </p:blipFill>
        <p:spPr>
          <a:xfrm>
            <a:off x="2827792" y="1856826"/>
            <a:ext cx="8583912" cy="3023878"/>
          </a:xfrm>
          <a:prstGeom prst="rect">
            <a:avLst/>
          </a:prstGeom>
        </p:spPr>
      </p:pic>
    </p:spTree>
    <p:extLst>
      <p:ext uri="{BB962C8B-B14F-4D97-AF65-F5344CB8AC3E}">
        <p14:creationId xmlns:p14="http://schemas.microsoft.com/office/powerpoint/2010/main" val="224965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3" name="Picture 2">
            <a:extLst>
              <a:ext uri="{FF2B5EF4-FFF2-40B4-BE49-F238E27FC236}">
                <a16:creationId xmlns:a16="http://schemas.microsoft.com/office/drawing/2014/main" id="{370E3138-FFD2-4406-8553-BDBDCFA07E33}"/>
              </a:ext>
            </a:extLst>
          </p:cNvPr>
          <p:cNvPicPr>
            <a:picLocks noChangeAspect="1"/>
          </p:cNvPicPr>
          <p:nvPr/>
        </p:nvPicPr>
        <p:blipFill>
          <a:blip r:embed="rId11"/>
          <a:stretch>
            <a:fillRect/>
          </a:stretch>
        </p:blipFill>
        <p:spPr>
          <a:xfrm>
            <a:off x="3564020" y="1836238"/>
            <a:ext cx="6370872" cy="1938696"/>
          </a:xfrm>
          <a:prstGeom prst="rect">
            <a:avLst/>
          </a:prstGeom>
        </p:spPr>
      </p:pic>
    </p:spTree>
    <p:extLst>
      <p:ext uri="{BB962C8B-B14F-4D97-AF65-F5344CB8AC3E}">
        <p14:creationId xmlns:p14="http://schemas.microsoft.com/office/powerpoint/2010/main" val="8613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Picture 6">
            <a:extLst>
              <a:ext uri="{FF2B5EF4-FFF2-40B4-BE49-F238E27FC236}">
                <a16:creationId xmlns:a16="http://schemas.microsoft.com/office/drawing/2014/main" id="{7E919AB0-347D-4B6A-9D65-629E15DB3589}"/>
              </a:ext>
            </a:extLst>
          </p:cNvPr>
          <p:cNvPicPr>
            <a:picLocks noChangeAspect="1"/>
          </p:cNvPicPr>
          <p:nvPr/>
        </p:nvPicPr>
        <p:blipFill>
          <a:blip r:embed="rId7"/>
          <a:stretch>
            <a:fillRect/>
          </a:stretch>
        </p:blipFill>
        <p:spPr>
          <a:xfrm>
            <a:off x="5058371" y="1453688"/>
            <a:ext cx="6748857" cy="3548180"/>
          </a:xfrm>
          <a:prstGeom prst="rect">
            <a:avLst/>
          </a:prstGeom>
        </p:spPr>
      </p:pic>
    </p:spTree>
    <p:extLst>
      <p:ext uri="{BB962C8B-B14F-4D97-AF65-F5344CB8AC3E}">
        <p14:creationId xmlns:p14="http://schemas.microsoft.com/office/powerpoint/2010/main" val="3437164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059911"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26" name="Picture 2" descr="Giới thiệu về Văn Miếu Quốc Tử Giám - Trường đại học đầu tiên của Việt Nam">
            <a:extLst>
              <a:ext uri="{FF2B5EF4-FFF2-40B4-BE49-F238E27FC236}">
                <a16:creationId xmlns:a16="http://schemas.microsoft.com/office/drawing/2014/main" id="{944EE204-59B3-440C-89B1-938F400A947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29179" y="1423986"/>
            <a:ext cx="5926683" cy="40100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60B006A-964E-41EC-B7D8-C0D620E6C867}"/>
              </a:ext>
            </a:extLst>
          </p:cNvPr>
          <p:cNvSpPr txBox="1"/>
          <p:nvPr/>
        </p:nvSpPr>
        <p:spPr>
          <a:xfrm>
            <a:off x="2940171" y="5768026"/>
            <a:ext cx="872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Văn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Miếu</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Quốc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Tử</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37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059911"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60B006A-964E-41EC-B7D8-C0D620E6C867}"/>
              </a:ext>
            </a:extLst>
          </p:cNvPr>
          <p:cNvSpPr txBox="1"/>
          <p:nvPr/>
        </p:nvSpPr>
        <p:spPr>
          <a:xfrm>
            <a:off x="2144587" y="5735365"/>
            <a:ext cx="8726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Vịnh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Hạ</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Long</a:t>
            </a:r>
          </a:p>
        </p:txBody>
      </p:sp>
      <p:pic>
        <p:nvPicPr>
          <p:cNvPr id="3" name="Picture 2" descr="ĐÀ NẴNG - NINH BÌNH - HẠ LONG - Viet Nam TravelMART">
            <a:extLst>
              <a:ext uri="{FF2B5EF4-FFF2-40B4-BE49-F238E27FC236}">
                <a16:creationId xmlns:a16="http://schemas.microsoft.com/office/drawing/2014/main" id="{51BE24C9-96EA-4473-BF87-0F3CFA3EE2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19176" y="1206790"/>
            <a:ext cx="6644584" cy="442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06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sp>
        <p:nvSpPr>
          <p:cNvPr id="2" name="Rectangle: Rounded Corners 1">
            <a:extLst>
              <a:ext uri="{FF2B5EF4-FFF2-40B4-BE49-F238E27FC236}">
                <a16:creationId xmlns:a16="http://schemas.microsoft.com/office/drawing/2014/main" id="{FED812C7-1450-495B-9DC1-A84013543B19}"/>
              </a:ext>
            </a:extLst>
          </p:cNvPr>
          <p:cNvSpPr/>
          <p:nvPr/>
        </p:nvSpPr>
        <p:spPr>
          <a:xfrm>
            <a:off x="289561" y="304998"/>
            <a:ext cx="11612880" cy="6372028"/>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45EA042E-DBA2-439A-BAA2-950C1C4E1566}"/>
              </a:ext>
            </a:extLst>
          </p:cNvPr>
          <p:cNvSpPr txBox="1"/>
          <p:nvPr/>
        </p:nvSpPr>
        <p:spPr>
          <a:xfrm>
            <a:off x="1252795" y="447680"/>
            <a:ext cx="104343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Đây là địa danh nào?</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460B006A-964E-41EC-B7D8-C0D620E6C867}"/>
              </a:ext>
            </a:extLst>
          </p:cNvPr>
          <p:cNvSpPr txBox="1"/>
          <p:nvPr/>
        </p:nvSpPr>
        <p:spPr>
          <a:xfrm>
            <a:off x="2676350" y="5709357"/>
            <a:ext cx="8726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Chùa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Cột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050" name="Picture 2" descr="HÀ NỘI 1 NGÀY">
            <a:extLst>
              <a:ext uri="{FF2B5EF4-FFF2-40B4-BE49-F238E27FC236}">
                <a16:creationId xmlns:a16="http://schemas.microsoft.com/office/drawing/2014/main" id="{07C6570C-E84D-47DA-8DC9-FCF880463C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6427" y="1276607"/>
            <a:ext cx="6593840" cy="432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06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F47E63B-09B8-4D29-866F-26024CE32F7E}"/>
              </a:ext>
            </a:extLst>
          </p:cNvPr>
          <p:cNvPicPr>
            <a:picLocks noChangeAspect="1"/>
          </p:cNvPicPr>
          <p:nvPr/>
        </p:nvPicPr>
        <p:blipFill rotWithShape="1">
          <a:blip r:embed="rId2">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pic>
        <p:nvPicPr>
          <p:cNvPr id="34" name="图片 33">
            <a:extLst>
              <a:ext uri="{FF2B5EF4-FFF2-40B4-BE49-F238E27FC236}">
                <a16:creationId xmlns:a16="http://schemas.microsoft.com/office/drawing/2014/main" id="{809E01F1-6D02-4D0A-B6F8-C07E1063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35" y="110052"/>
            <a:ext cx="12192000" cy="6798779"/>
          </a:xfrm>
          <a:prstGeom prst="rect">
            <a:avLst/>
          </a:prstGeom>
        </p:spPr>
      </p:pic>
      <p:pic>
        <p:nvPicPr>
          <p:cNvPr id="26" name="图片 25">
            <a:extLst>
              <a:ext uri="{FF2B5EF4-FFF2-40B4-BE49-F238E27FC236}">
                <a16:creationId xmlns:a16="http://schemas.microsoft.com/office/drawing/2014/main" id="{CF83A430-4630-4AA9-AC10-C99239897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30"/>
            <a:ext cx="2767451" cy="5021761"/>
          </a:xfrm>
          <a:prstGeom prst="rect">
            <a:avLst/>
          </a:prstGeom>
        </p:spPr>
      </p:pic>
      <p:pic>
        <p:nvPicPr>
          <p:cNvPr id="28" name="图片 27">
            <a:extLst>
              <a:ext uri="{FF2B5EF4-FFF2-40B4-BE49-F238E27FC236}">
                <a16:creationId xmlns:a16="http://schemas.microsoft.com/office/drawing/2014/main" id="{D246E77D-AF3C-441F-8FC8-9EA17FB216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215" y="919928"/>
            <a:ext cx="3580047" cy="5021762"/>
          </a:xfrm>
          <a:prstGeom prst="rect">
            <a:avLst/>
          </a:prstGeom>
        </p:spPr>
      </p:pic>
      <p:pic>
        <p:nvPicPr>
          <p:cNvPr id="27" name="图片 26">
            <a:extLst>
              <a:ext uri="{FF2B5EF4-FFF2-40B4-BE49-F238E27FC236}">
                <a16:creationId xmlns:a16="http://schemas.microsoft.com/office/drawing/2014/main" id="{7AFFE666-781C-42F0-9B54-6CDF865AF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635" y="1133369"/>
            <a:ext cx="7895326" cy="5819775"/>
          </a:xfrm>
          <a:prstGeom prst="rect">
            <a:avLst/>
          </a:prstGeom>
        </p:spPr>
      </p:pic>
      <p:pic>
        <p:nvPicPr>
          <p:cNvPr id="29" name="图片 28">
            <a:extLst>
              <a:ext uri="{FF2B5EF4-FFF2-40B4-BE49-F238E27FC236}">
                <a16:creationId xmlns:a16="http://schemas.microsoft.com/office/drawing/2014/main" id="{D561AC61-70D4-4319-B125-841CDC317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pic>
        <p:nvPicPr>
          <p:cNvPr id="32" name="图片 31">
            <a:extLst>
              <a:ext uri="{FF2B5EF4-FFF2-40B4-BE49-F238E27FC236}">
                <a16:creationId xmlns:a16="http://schemas.microsoft.com/office/drawing/2014/main" id="{A392CB60-44BE-40AE-9B7E-2AAA3AF281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036780" y="1226543"/>
            <a:ext cx="3209628" cy="5021762"/>
          </a:xfrm>
          <a:prstGeom prst="rect">
            <a:avLst/>
          </a:prstGeom>
        </p:spPr>
      </p:pic>
      <p:pic>
        <p:nvPicPr>
          <p:cNvPr id="30" name="图片 29">
            <a:extLst>
              <a:ext uri="{FF2B5EF4-FFF2-40B4-BE49-F238E27FC236}">
                <a16:creationId xmlns:a16="http://schemas.microsoft.com/office/drawing/2014/main" id="{B73D1AFA-46AC-43BB-9FFB-78E0CBE01A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7432" y="4133005"/>
            <a:ext cx="2313834" cy="5021761"/>
          </a:xfrm>
          <a:prstGeom prst="rect">
            <a:avLst/>
          </a:prstGeom>
        </p:spPr>
      </p:pic>
      <p:pic>
        <p:nvPicPr>
          <p:cNvPr id="31" name="图片 30">
            <a:extLst>
              <a:ext uri="{FF2B5EF4-FFF2-40B4-BE49-F238E27FC236}">
                <a16:creationId xmlns:a16="http://schemas.microsoft.com/office/drawing/2014/main" id="{D6962980-2BE1-4CA4-9E10-B0A7F5F064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9417" y="4133004"/>
            <a:ext cx="3209628" cy="5021762"/>
          </a:xfrm>
          <a:prstGeom prst="rect">
            <a:avLst/>
          </a:prstGeom>
        </p:spPr>
      </p:pic>
      <p:pic>
        <p:nvPicPr>
          <p:cNvPr id="9" name="图片 8">
            <a:extLst>
              <a:ext uri="{FF2B5EF4-FFF2-40B4-BE49-F238E27FC236}">
                <a16:creationId xmlns:a16="http://schemas.microsoft.com/office/drawing/2014/main" id="{07211B3D-A7DB-4F5B-B03C-4ACF13CB26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06082" y="5219342"/>
            <a:ext cx="3485917" cy="1457684"/>
          </a:xfrm>
          <a:prstGeom prst="rect">
            <a:avLst/>
          </a:prstGeom>
        </p:spPr>
      </p:pic>
      <p:pic>
        <p:nvPicPr>
          <p:cNvPr id="6" name="Picture 5">
            <a:extLst>
              <a:ext uri="{FF2B5EF4-FFF2-40B4-BE49-F238E27FC236}">
                <a16:creationId xmlns:a16="http://schemas.microsoft.com/office/drawing/2014/main" id="{DE4737AD-0AD9-44E3-9F90-80F8BB0FB42F}"/>
              </a:ext>
            </a:extLst>
          </p:cNvPr>
          <p:cNvPicPr>
            <a:picLocks noChangeAspect="1"/>
          </p:cNvPicPr>
          <p:nvPr/>
        </p:nvPicPr>
        <p:blipFill>
          <a:blip r:embed="rId11"/>
          <a:stretch>
            <a:fillRect/>
          </a:stretch>
        </p:blipFill>
        <p:spPr>
          <a:xfrm>
            <a:off x="3463642" y="1722569"/>
            <a:ext cx="6785436" cy="2938527"/>
          </a:xfrm>
          <a:prstGeom prst="rect">
            <a:avLst/>
          </a:prstGeom>
        </p:spPr>
      </p:pic>
    </p:spTree>
    <p:extLst>
      <p:ext uri="{BB962C8B-B14F-4D97-AF65-F5344CB8AC3E}">
        <p14:creationId xmlns:p14="http://schemas.microsoft.com/office/powerpoint/2010/main" val="260437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t="-29000" b="-29000"/>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23E6DC4-AF86-448F-8875-0E6C56925534}"/>
              </a:ext>
            </a:extLst>
          </p:cNvPr>
          <p:cNvPicPr>
            <a:picLocks noChangeAspect="1"/>
          </p:cNvPicPr>
          <p:nvPr/>
        </p:nvPicPr>
        <p:blipFill rotWithShape="1">
          <a:blip r:embed="rId4">
            <a:extLst>
              <a:ext uri="{28A0092B-C50C-407E-A947-70E740481C1C}">
                <a14:useLocalDpi xmlns:a14="http://schemas.microsoft.com/office/drawing/2010/main" val="0"/>
              </a:ext>
            </a:extLst>
          </a:blip>
          <a:srcRect b="38577"/>
          <a:stretch/>
        </p:blipFill>
        <p:spPr>
          <a:xfrm>
            <a:off x="0" y="-1"/>
            <a:ext cx="12192000" cy="6858001"/>
          </a:xfrm>
          <a:prstGeom prst="rect">
            <a:avLst/>
          </a:prstGeom>
        </p:spPr>
      </p:pic>
      <p:sp>
        <p:nvSpPr>
          <p:cNvPr id="3" name="矩形 2">
            <a:extLst>
              <a:ext uri="{FF2B5EF4-FFF2-40B4-BE49-F238E27FC236}">
                <a16:creationId xmlns:a16="http://schemas.microsoft.com/office/drawing/2014/main" id="{821CCD7A-844C-4904-A491-04A58D464B7C}"/>
              </a:ext>
            </a:extLst>
          </p:cNvPr>
          <p:cNvSpPr/>
          <p:nvPr/>
        </p:nvSpPr>
        <p:spPr>
          <a:xfrm>
            <a:off x="228600" y="209550"/>
            <a:ext cx="11744325" cy="64389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343F77E0-D4AA-40ED-B9AB-DB6C83D406E2}"/>
              </a:ext>
            </a:extLst>
          </p:cNvPr>
          <p:cNvSpPr/>
          <p:nvPr/>
        </p:nvSpPr>
        <p:spPr>
          <a:xfrm>
            <a:off x="219075" y="209548"/>
            <a:ext cx="5231230" cy="6461635"/>
          </a:xfrm>
          <a:custGeom>
            <a:avLst/>
            <a:gdLst>
              <a:gd name="connsiteX0" fmla="*/ 1747837 w 5200650"/>
              <a:gd name="connsiteY0" fmla="*/ 0 h 6423862"/>
              <a:gd name="connsiteX1" fmla="*/ 5200650 w 5200650"/>
              <a:gd name="connsiteY1" fmla="*/ 3452813 h 6423862"/>
              <a:gd name="connsiteX2" fmla="*/ 3678338 w 5200650"/>
              <a:gd name="connsiteY2" fmla="*/ 6315940 h 6423862"/>
              <a:gd name="connsiteX3" fmla="*/ 3500692 w 5200650"/>
              <a:gd name="connsiteY3" fmla="*/ 6423862 h 6423862"/>
              <a:gd name="connsiteX4" fmla="*/ 0 w 5200650"/>
              <a:gd name="connsiteY4" fmla="*/ 6423862 h 6423862"/>
              <a:gd name="connsiteX5" fmla="*/ 0 w 5200650"/>
              <a:gd name="connsiteY5" fmla="*/ 478716 h 6423862"/>
              <a:gd name="connsiteX6" fmla="*/ 102021 w 5200650"/>
              <a:gd name="connsiteY6" fmla="*/ 416736 h 6423862"/>
              <a:gd name="connsiteX7" fmla="*/ 1747837 w 5200650"/>
              <a:gd name="connsiteY7" fmla="*/ 0 h 6423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0650" h="6423862">
                <a:moveTo>
                  <a:pt x="1747837" y="0"/>
                </a:moveTo>
                <a:cubicBezTo>
                  <a:pt x="3654773" y="0"/>
                  <a:pt x="5200650" y="1545877"/>
                  <a:pt x="5200650" y="3452813"/>
                </a:cubicBezTo>
                <a:cubicBezTo>
                  <a:pt x="5200650" y="4644648"/>
                  <a:pt x="4596792" y="5695445"/>
                  <a:pt x="3678338" y="6315940"/>
                </a:cubicBezTo>
                <a:lnTo>
                  <a:pt x="3500692" y="6423862"/>
                </a:lnTo>
                <a:lnTo>
                  <a:pt x="0" y="6423862"/>
                </a:lnTo>
                <a:lnTo>
                  <a:pt x="0" y="478716"/>
                </a:lnTo>
                <a:lnTo>
                  <a:pt x="102021" y="416736"/>
                </a:lnTo>
                <a:cubicBezTo>
                  <a:pt x="591262" y="150965"/>
                  <a:pt x="1151920" y="0"/>
                  <a:pt x="1747837" y="0"/>
                </a:cubicBezTo>
                <a:close/>
              </a:path>
            </a:pathLst>
          </a:custGeom>
          <a:blipFill dpi="0" rotWithShape="0">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任意多边形: 形状 21">
            <a:extLst>
              <a:ext uri="{FF2B5EF4-FFF2-40B4-BE49-F238E27FC236}">
                <a16:creationId xmlns:a16="http://schemas.microsoft.com/office/drawing/2014/main" id="{35F1D9B9-F9DD-4E4C-9221-D55DB6BA379A}"/>
              </a:ext>
            </a:extLst>
          </p:cNvPr>
          <p:cNvSpPr/>
          <p:nvPr/>
        </p:nvSpPr>
        <p:spPr>
          <a:xfrm>
            <a:off x="9321752" y="209548"/>
            <a:ext cx="2660698" cy="3448052"/>
          </a:xfrm>
          <a:custGeom>
            <a:avLst/>
            <a:gdLst>
              <a:gd name="connsiteX0" fmla="*/ 2660698 w 2660698"/>
              <a:gd name="connsiteY0" fmla="*/ 3003298 h 3448052"/>
              <a:gd name="connsiteX1" fmla="*/ 2660698 w 2660698"/>
              <a:gd name="connsiteY1" fmla="*/ 3448052 h 3448052"/>
              <a:gd name="connsiteX2" fmla="*/ 2627875 w 2660698"/>
              <a:gd name="connsiteY2" fmla="*/ 3448052 h 3448052"/>
              <a:gd name="connsiteX3" fmla="*/ 2645075 w 2660698"/>
              <a:gd name="connsiteY3" fmla="*/ 3312692 h 3448052"/>
              <a:gd name="connsiteX4" fmla="*/ 2660698 w 2660698"/>
              <a:gd name="connsiteY4" fmla="*/ 3003298 h 3448052"/>
              <a:gd name="connsiteX5" fmla="*/ 0 w 2660698"/>
              <a:gd name="connsiteY5" fmla="*/ 0 h 3448052"/>
              <a:gd name="connsiteX6" fmla="*/ 2660698 w 2660698"/>
              <a:gd name="connsiteY6" fmla="*/ 0 h 3448052"/>
              <a:gd name="connsiteX7" fmla="*/ 2660698 w 2660698"/>
              <a:gd name="connsiteY7" fmla="*/ 3003298 h 3448052"/>
              <a:gd name="connsiteX8" fmla="*/ 95503 w 2660698"/>
              <a:gd name="connsiteY8" fmla="*/ 12136 h 34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0698" h="3448052">
                <a:moveTo>
                  <a:pt x="2660698" y="3003298"/>
                </a:moveTo>
                <a:lnTo>
                  <a:pt x="2660698" y="3448052"/>
                </a:lnTo>
                <a:lnTo>
                  <a:pt x="2627875" y="3448052"/>
                </a:lnTo>
                <a:lnTo>
                  <a:pt x="2645075" y="3312692"/>
                </a:lnTo>
                <a:cubicBezTo>
                  <a:pt x="2655406" y="3210966"/>
                  <a:pt x="2660698" y="3107750"/>
                  <a:pt x="2660698" y="3003298"/>
                </a:cubicBezTo>
                <a:close/>
                <a:moveTo>
                  <a:pt x="0" y="0"/>
                </a:moveTo>
                <a:lnTo>
                  <a:pt x="2660698" y="0"/>
                </a:lnTo>
                <a:lnTo>
                  <a:pt x="2660698" y="3003298"/>
                </a:lnTo>
                <a:cubicBezTo>
                  <a:pt x="2660698" y="1488746"/>
                  <a:pt x="1548016" y="234075"/>
                  <a:pt x="95503" y="12136"/>
                </a:cubicBezTo>
                <a:close/>
              </a:path>
            </a:pathLst>
          </a:custGeom>
          <a:blipFill dpi="0" rotWithShape="1">
            <a:blip r:embed="rId5">
              <a:extLst>
                <a:ext uri="{96DAC541-7B7A-43D3-8B79-37D633B846F1}">
                  <asvg:svgBlip xmlns:asvg="http://schemas.microsoft.com/office/drawing/2016/SVG/main" r:embed="rId6"/>
                </a:ext>
              </a:extLst>
            </a:blip>
            <a:srcRect/>
            <a:tile tx="-368300" ty="-450850" sx="100000" sy="100000" flip="none" algn="tl"/>
          </a:blipFill>
          <a:ln>
            <a:solidFill>
              <a:srgbClr val="CE8C5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7D7656B0-7CC8-44FA-BF81-BABDA0DD5F2B}"/>
              </a:ext>
            </a:extLst>
          </p:cNvPr>
          <p:cNvSpPr txBox="1"/>
          <p:nvPr/>
        </p:nvSpPr>
        <p:spPr>
          <a:xfrm>
            <a:off x="5324475" y="2143125"/>
            <a:ext cx="6048375" cy="1569660"/>
          </a:xfrm>
          <a:prstGeom prst="rect">
            <a:avLst/>
          </a:prstGeom>
          <a:noFill/>
        </p:spPr>
        <p:txBody>
          <a:bodyPr wrap="square" rtlCol="0">
            <a:spAutoFit/>
          </a:bodyPr>
          <a:lstStyle/>
          <a:p>
            <a:pPr algn="ctr"/>
            <a:r>
              <a:rPr lang="nl-NL"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1. Tìm hiểu một di tích lịch sự - văn hóa hoặc cảnh quan thiên nhiên ở địa phương.</a:t>
            </a:r>
            <a:endParaRPr lang="en-US" sz="32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625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743</Words>
  <Application>Microsoft Office PowerPoint</Application>
  <PresentationFormat>Widescreen</PresentationFormat>
  <Paragraphs>49</Paragraphs>
  <Slides>27</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27</vt:i4>
      </vt:variant>
    </vt:vector>
  </HeadingPairs>
  <TitlesOfParts>
    <vt:vector size="40" baseType="lpstr">
      <vt:lpstr>等线</vt:lpstr>
      <vt:lpstr>等线 Light</vt:lpstr>
      <vt:lpstr>Arial</vt:lpstr>
      <vt:lpstr>Calibri</vt:lpstr>
      <vt:lpstr>Calibri Light</vt:lpstr>
      <vt:lpstr>Georgia</vt:lpstr>
      <vt:lpstr>iCiel Cadena</vt:lpstr>
      <vt:lpstr>Tahoma</vt:lpstr>
      <vt:lpstr>Times New Roman</vt:lpstr>
      <vt:lpstr>Wingdings</vt:lpstr>
      <vt:lpstr>Office 主题​​</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27</cp:revision>
  <dcterms:created xsi:type="dcterms:W3CDTF">2022-11-19T10:02:00Z</dcterms:created>
  <dcterms:modified xsi:type="dcterms:W3CDTF">2022-12-03T01:26:28Z</dcterms:modified>
</cp:coreProperties>
</file>