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4" r:id="rId2"/>
    <p:sldId id="259" r:id="rId3"/>
    <p:sldId id="351" r:id="rId4"/>
    <p:sldId id="320" r:id="rId5"/>
    <p:sldId id="363" r:id="rId6"/>
    <p:sldId id="364" r:id="rId7"/>
    <p:sldId id="377" r:id="rId8"/>
    <p:sldId id="368" r:id="rId9"/>
    <p:sldId id="366" r:id="rId10"/>
    <p:sldId id="367" r:id="rId11"/>
    <p:sldId id="371" r:id="rId12"/>
    <p:sldId id="365" r:id="rId13"/>
    <p:sldId id="370" r:id="rId14"/>
    <p:sldId id="326" r:id="rId15"/>
    <p:sldId id="379" r:id="rId16"/>
    <p:sldId id="380" r:id="rId17"/>
    <p:sldId id="378" r:id="rId18"/>
    <p:sldId id="318" r:id="rId19"/>
    <p:sldId id="381" r:id="rId20"/>
    <p:sldId id="376" r:id="rId21"/>
    <p:sldId id="374" r:id="rId22"/>
    <p:sldId id="319" r:id="rId23"/>
    <p:sldId id="349" r:id="rId24"/>
    <p:sldId id="337" r:id="rId25"/>
    <p:sldId id="338"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339933"/>
    <a:srgbClr val="00CC00"/>
    <a:srgbClr val="0000FF"/>
    <a:srgbClr val="FF6600"/>
    <a:srgbClr val="9900FF"/>
    <a:srgbClr val="FFFFFF"/>
    <a:srgbClr val="FF0000"/>
    <a:srgbClr val="FF252A"/>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066" autoAdjust="0"/>
  </p:normalViewPr>
  <p:slideViewPr>
    <p:cSldViewPr>
      <p:cViewPr varScale="1">
        <p:scale>
          <a:sx n="60" d="100"/>
          <a:sy n="60" d="100"/>
        </p:scale>
        <p:origin x="1550" y="48"/>
      </p:cViewPr>
      <p:guideLst>
        <p:guide orient="horz" pos="2115"/>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3EFB2-17B5-4B61-BE4E-F988F61827FD}" type="datetimeFigureOut">
              <a:rPr lang="zh-CN" altLang="en-US" smtClean="0"/>
              <a:t>2023/12/11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42A81-4086-4C40-B352-44ED08CE17E9}" type="slidenum">
              <a:rPr lang="zh-CN" altLang="en-US" smtClean="0"/>
              <a:t>‹#›</a:t>
            </a:fld>
            <a:endParaRPr lang="zh-CN" altLang="en-US"/>
          </a:p>
        </p:txBody>
      </p:sp>
    </p:spTree>
    <p:extLst>
      <p:ext uri="{BB962C8B-B14F-4D97-AF65-F5344CB8AC3E}">
        <p14:creationId xmlns:p14="http://schemas.microsoft.com/office/powerpoint/2010/main" val="308757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2</a:t>
            </a:fld>
            <a:endParaRPr lang="zh-CN" altLang="en-US"/>
          </a:p>
        </p:txBody>
      </p:sp>
    </p:spTree>
    <p:extLst>
      <p:ext uri="{BB962C8B-B14F-4D97-AF65-F5344CB8AC3E}">
        <p14:creationId xmlns:p14="http://schemas.microsoft.com/office/powerpoint/2010/main" val="118036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11</a:t>
            </a:fld>
            <a:endParaRPr lang="zh-CN" altLang="en-US"/>
          </a:p>
        </p:txBody>
      </p:sp>
    </p:spTree>
    <p:extLst>
      <p:ext uri="{BB962C8B-B14F-4D97-AF65-F5344CB8AC3E}">
        <p14:creationId xmlns:p14="http://schemas.microsoft.com/office/powerpoint/2010/main" val="739694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12</a:t>
            </a:fld>
            <a:endParaRPr lang="zh-CN" altLang="en-US"/>
          </a:p>
        </p:txBody>
      </p:sp>
    </p:spTree>
    <p:extLst>
      <p:ext uri="{BB962C8B-B14F-4D97-AF65-F5344CB8AC3E}">
        <p14:creationId xmlns:p14="http://schemas.microsoft.com/office/powerpoint/2010/main" val="2632686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13</a:t>
            </a:fld>
            <a:endParaRPr lang="zh-CN" altLang="en-US"/>
          </a:p>
        </p:txBody>
      </p:sp>
    </p:spTree>
    <p:extLst>
      <p:ext uri="{BB962C8B-B14F-4D97-AF65-F5344CB8AC3E}">
        <p14:creationId xmlns:p14="http://schemas.microsoft.com/office/powerpoint/2010/main" val="162699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14</a:t>
            </a:fld>
            <a:endParaRPr lang="zh-CN" altLang="en-US"/>
          </a:p>
        </p:txBody>
      </p:sp>
    </p:spTree>
    <p:extLst>
      <p:ext uri="{BB962C8B-B14F-4D97-AF65-F5344CB8AC3E}">
        <p14:creationId xmlns:p14="http://schemas.microsoft.com/office/powerpoint/2010/main" val="473245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15</a:t>
            </a:fld>
            <a:endParaRPr lang="zh-CN" altLang="en-US"/>
          </a:p>
        </p:txBody>
      </p:sp>
    </p:spTree>
    <p:extLst>
      <p:ext uri="{BB962C8B-B14F-4D97-AF65-F5344CB8AC3E}">
        <p14:creationId xmlns:p14="http://schemas.microsoft.com/office/powerpoint/2010/main" val="44977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16</a:t>
            </a:fld>
            <a:endParaRPr lang="zh-CN" altLang="en-US"/>
          </a:p>
        </p:txBody>
      </p:sp>
    </p:spTree>
    <p:extLst>
      <p:ext uri="{BB962C8B-B14F-4D97-AF65-F5344CB8AC3E}">
        <p14:creationId xmlns:p14="http://schemas.microsoft.com/office/powerpoint/2010/main" val="347952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4E5077D7-CA8F-49B4-910B-B83068F6C590}" type="slidenum">
              <a:rPr lang="zh-CN" altLang="en-US" smtClean="0">
                <a:solidFill>
                  <a:prstClr val="black"/>
                </a:solidFill>
                <a:ea typeface="宋体" panose="02010600030101010101" pitchFamily="2" charset="-122"/>
              </a:rPr>
              <a:pPr>
                <a:defRPr/>
              </a:pPr>
              <a:t>17</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5037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18</a:t>
            </a:fld>
            <a:endParaRPr lang="zh-CN" altLang="en-US"/>
          </a:p>
        </p:txBody>
      </p:sp>
    </p:spTree>
    <p:extLst>
      <p:ext uri="{BB962C8B-B14F-4D97-AF65-F5344CB8AC3E}">
        <p14:creationId xmlns:p14="http://schemas.microsoft.com/office/powerpoint/2010/main" val="368630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19</a:t>
            </a:fld>
            <a:endParaRPr lang="zh-CN" altLang="en-US"/>
          </a:p>
        </p:txBody>
      </p:sp>
    </p:spTree>
    <p:extLst>
      <p:ext uri="{BB962C8B-B14F-4D97-AF65-F5344CB8AC3E}">
        <p14:creationId xmlns:p14="http://schemas.microsoft.com/office/powerpoint/2010/main" val="2675986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20</a:t>
            </a:fld>
            <a:endParaRPr lang="zh-CN" altLang="en-US"/>
          </a:p>
        </p:txBody>
      </p:sp>
    </p:spTree>
    <p:extLst>
      <p:ext uri="{BB962C8B-B14F-4D97-AF65-F5344CB8AC3E}">
        <p14:creationId xmlns:p14="http://schemas.microsoft.com/office/powerpoint/2010/main" val="201652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3</a:t>
            </a:fld>
            <a:endParaRPr lang="zh-CN" altLang="en-US"/>
          </a:p>
        </p:txBody>
      </p:sp>
    </p:spTree>
    <p:extLst>
      <p:ext uri="{BB962C8B-B14F-4D97-AF65-F5344CB8AC3E}">
        <p14:creationId xmlns:p14="http://schemas.microsoft.com/office/powerpoint/2010/main" val="2744842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21</a:t>
            </a:fld>
            <a:endParaRPr lang="zh-CN" altLang="en-US"/>
          </a:p>
        </p:txBody>
      </p:sp>
    </p:spTree>
    <p:extLst>
      <p:ext uri="{BB962C8B-B14F-4D97-AF65-F5344CB8AC3E}">
        <p14:creationId xmlns:p14="http://schemas.microsoft.com/office/powerpoint/2010/main" val="134630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zh-CN" altLang="en-US" dirty="0"/>
          </a:p>
        </p:txBody>
      </p:sp>
      <p:sp>
        <p:nvSpPr>
          <p:cNvPr id="156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398C9DC-0FED-4C8F-8BFF-553DE9F00A5D}" type="slidenum">
              <a:rPr lang="zh-CN" altLang="en-US">
                <a:solidFill>
                  <a:srgbClr val="000000"/>
                </a:solidFill>
              </a:rPr>
              <a:pPr/>
              <a:t>22</a:t>
            </a:fld>
            <a:endParaRPr lang="zh-CN" altLang="en-US">
              <a:solidFill>
                <a:srgbClr val="000000"/>
              </a:solidFill>
            </a:endParaRPr>
          </a:p>
        </p:txBody>
      </p:sp>
    </p:spTree>
    <p:extLst>
      <p:ext uri="{BB962C8B-B14F-4D97-AF65-F5344CB8AC3E}">
        <p14:creationId xmlns:p14="http://schemas.microsoft.com/office/powerpoint/2010/main" val="2788769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23</a:t>
            </a:fld>
            <a:endParaRPr lang="zh-CN" altLang="en-US"/>
          </a:p>
        </p:txBody>
      </p:sp>
    </p:spTree>
    <p:extLst>
      <p:ext uri="{BB962C8B-B14F-4D97-AF65-F5344CB8AC3E}">
        <p14:creationId xmlns:p14="http://schemas.microsoft.com/office/powerpoint/2010/main" val="346553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24</a:t>
            </a:fld>
            <a:endParaRPr lang="zh-CN" altLang="en-US"/>
          </a:p>
        </p:txBody>
      </p:sp>
    </p:spTree>
    <p:extLst>
      <p:ext uri="{BB962C8B-B14F-4D97-AF65-F5344CB8AC3E}">
        <p14:creationId xmlns:p14="http://schemas.microsoft.com/office/powerpoint/2010/main" val="283618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25</a:t>
            </a:fld>
            <a:endParaRPr lang="zh-CN" altLang="en-US"/>
          </a:p>
        </p:txBody>
      </p:sp>
    </p:spTree>
    <p:extLst>
      <p:ext uri="{BB962C8B-B14F-4D97-AF65-F5344CB8AC3E}">
        <p14:creationId xmlns:p14="http://schemas.microsoft.com/office/powerpoint/2010/main" val="329716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4</a:t>
            </a:fld>
            <a:endParaRPr lang="zh-CN" altLang="en-US"/>
          </a:p>
        </p:txBody>
      </p:sp>
    </p:spTree>
    <p:extLst>
      <p:ext uri="{BB962C8B-B14F-4D97-AF65-F5344CB8AC3E}">
        <p14:creationId xmlns:p14="http://schemas.microsoft.com/office/powerpoint/2010/main" val="197606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zh-CN" altLang="en-US" dirty="0"/>
          </a:p>
        </p:txBody>
      </p:sp>
      <p:sp>
        <p:nvSpPr>
          <p:cNvPr id="156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398C9DC-0FED-4C8F-8BFF-553DE9F00A5D}" type="slidenum">
              <a:rPr lang="zh-CN" altLang="en-US">
                <a:solidFill>
                  <a:srgbClr val="000000"/>
                </a:solidFill>
              </a:rPr>
              <a:pPr/>
              <a:t>5</a:t>
            </a:fld>
            <a:endParaRPr lang="zh-CN" altLang="en-US">
              <a:solidFill>
                <a:srgbClr val="000000"/>
              </a:solidFill>
            </a:endParaRPr>
          </a:p>
        </p:txBody>
      </p:sp>
    </p:spTree>
    <p:extLst>
      <p:ext uri="{BB962C8B-B14F-4D97-AF65-F5344CB8AC3E}">
        <p14:creationId xmlns:p14="http://schemas.microsoft.com/office/powerpoint/2010/main" val="149228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6</a:t>
            </a:fld>
            <a:endParaRPr lang="zh-CN" altLang="en-US"/>
          </a:p>
        </p:txBody>
      </p:sp>
    </p:spTree>
    <p:extLst>
      <p:ext uri="{BB962C8B-B14F-4D97-AF65-F5344CB8AC3E}">
        <p14:creationId xmlns:p14="http://schemas.microsoft.com/office/powerpoint/2010/main" val="369401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7</a:t>
            </a:fld>
            <a:endParaRPr lang="zh-CN" altLang="en-US"/>
          </a:p>
        </p:txBody>
      </p:sp>
    </p:spTree>
    <p:extLst>
      <p:ext uri="{BB962C8B-B14F-4D97-AF65-F5344CB8AC3E}">
        <p14:creationId xmlns:p14="http://schemas.microsoft.com/office/powerpoint/2010/main" val="270336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8</a:t>
            </a:fld>
            <a:endParaRPr lang="zh-CN" altLang="en-US"/>
          </a:p>
        </p:txBody>
      </p:sp>
    </p:spTree>
    <p:extLst>
      <p:ext uri="{BB962C8B-B14F-4D97-AF65-F5344CB8AC3E}">
        <p14:creationId xmlns:p14="http://schemas.microsoft.com/office/powerpoint/2010/main" val="154278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9</a:t>
            </a:fld>
            <a:endParaRPr lang="zh-CN" altLang="en-US"/>
          </a:p>
        </p:txBody>
      </p:sp>
    </p:spTree>
    <p:extLst>
      <p:ext uri="{BB962C8B-B14F-4D97-AF65-F5344CB8AC3E}">
        <p14:creationId xmlns:p14="http://schemas.microsoft.com/office/powerpoint/2010/main" val="569141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2A81-4086-4C40-B352-44ED08CE17E9}" type="slidenum">
              <a:rPr lang="zh-CN" altLang="en-US" smtClean="0"/>
              <a:t>10</a:t>
            </a:fld>
            <a:endParaRPr lang="zh-CN" altLang="en-US"/>
          </a:p>
        </p:txBody>
      </p:sp>
    </p:spTree>
    <p:extLst>
      <p:ext uri="{BB962C8B-B14F-4D97-AF65-F5344CB8AC3E}">
        <p14:creationId xmlns:p14="http://schemas.microsoft.com/office/powerpoint/2010/main" val="2864415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11-Dec-23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28216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16558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21969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21955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86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45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4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14963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1884868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530422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41962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056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159680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375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11469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96164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39983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146248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6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62357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7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335359" y="440667"/>
            <a:ext cx="11521280" cy="5976664"/>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96543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2023/12/11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9" r:id="rId32"/>
    <p:sldLayoutId id="2147483674"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8.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027500" y="4900336"/>
            <a:ext cx="5966229" cy="852760"/>
          </a:xfrm>
          <a:prstGeom prst="rect">
            <a:avLst/>
          </a:prstGeom>
          <a:noFill/>
        </p:spPr>
        <p:txBody>
          <a:bodyPr wrap="none" lIns="91208" tIns="45606" rIns="91208" bIns="45606">
            <a:spAutoFit/>
          </a:bodyPr>
          <a:lstStyle/>
          <a:p>
            <a:pPr algn="ctr">
              <a:defRPr/>
            </a:pPr>
            <a:r>
              <a:rPr lang="en-US" sz="494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CÔNG NGHỆ</a:t>
            </a:r>
            <a:endParaRPr lang="vi-VN" sz="494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5784" y="332656"/>
            <a:ext cx="9721080" cy="954107"/>
          </a:xfrm>
          <a:prstGeom prst="rect">
            <a:avLst/>
          </a:prstGeom>
          <a:solidFill>
            <a:schemeClr val="accent6">
              <a:lumMod val="20000"/>
              <a:lumOff val="80000"/>
            </a:schemeClr>
          </a:solidFill>
          <a:effectLst>
            <a:softEdge rad="127000"/>
          </a:effectLst>
        </p:spPr>
        <p:txBody>
          <a:bodyPr wrap="square" rtlCol="0">
            <a:spAutoFit/>
          </a:bodyPr>
          <a:lstStyle/>
          <a:p>
            <a:pPr algn="ct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Trò chơi:</a:t>
            </a:r>
            <a:r>
              <a:rPr lang="vi-VN" sz="2800" dirty="0">
                <a:latin typeface="Arial-Rounded" panose="020B0500000000000000" pitchFamily="34" charset="0"/>
                <a:ea typeface="Arial-Rounded" panose="020B0500000000000000" pitchFamily="34" charset="0"/>
                <a:cs typeface="Arial-Rounded" panose="020B0500000000000000" pitchFamily="34" charset="0"/>
              </a:rPr>
              <a:t> Quan sát các hình ảnh và đọc thông tin dưới đây, nêu tác dụng của máy thu hình.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6A288B68-C36C-47D6-90E2-59F8A8C33309}"/>
              </a:ext>
            </a:extLst>
          </p:cNvPr>
          <p:cNvSpPr txBox="1"/>
          <p:nvPr/>
        </p:nvSpPr>
        <p:spPr>
          <a:xfrm>
            <a:off x="5591944" y="1833998"/>
            <a:ext cx="6192688" cy="1126462"/>
          </a:xfrm>
          <a:custGeom>
            <a:avLst/>
            <a:gdLst>
              <a:gd name="connsiteX0" fmla="*/ 0 w 6192688"/>
              <a:gd name="connsiteY0" fmla="*/ 0 h 1126462"/>
              <a:gd name="connsiteX1" fmla="*/ 6192688 w 6192688"/>
              <a:gd name="connsiteY1" fmla="*/ 0 h 1126462"/>
              <a:gd name="connsiteX2" fmla="*/ 6192688 w 6192688"/>
              <a:gd name="connsiteY2" fmla="*/ 1126462 h 1126462"/>
              <a:gd name="connsiteX3" fmla="*/ 0 w 6192688"/>
              <a:gd name="connsiteY3" fmla="*/ 1126462 h 1126462"/>
              <a:gd name="connsiteX4" fmla="*/ 0 w 6192688"/>
              <a:gd name="connsiteY4" fmla="*/ 0 h 112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2688" h="1126462" fill="none" extrusionOk="0">
                <a:moveTo>
                  <a:pt x="0" y="0"/>
                </a:moveTo>
                <a:cubicBezTo>
                  <a:pt x="2527693" y="5222"/>
                  <a:pt x="4224507" y="24918"/>
                  <a:pt x="6192688" y="0"/>
                </a:cubicBezTo>
                <a:cubicBezTo>
                  <a:pt x="6187601" y="137279"/>
                  <a:pt x="6091390" y="579640"/>
                  <a:pt x="6192688" y="1126462"/>
                </a:cubicBezTo>
                <a:cubicBezTo>
                  <a:pt x="3198483" y="961701"/>
                  <a:pt x="870113" y="1244612"/>
                  <a:pt x="0" y="1126462"/>
                </a:cubicBezTo>
                <a:cubicBezTo>
                  <a:pt x="-51596" y="575827"/>
                  <a:pt x="-1565" y="544060"/>
                  <a:pt x="0" y="0"/>
                </a:cubicBezTo>
                <a:close/>
              </a:path>
              <a:path w="6192688" h="1126462" stroke="0" extrusionOk="0">
                <a:moveTo>
                  <a:pt x="0" y="0"/>
                </a:moveTo>
                <a:cubicBezTo>
                  <a:pt x="905169" y="11849"/>
                  <a:pt x="4072345" y="-161459"/>
                  <a:pt x="6192688" y="0"/>
                </a:cubicBezTo>
                <a:cubicBezTo>
                  <a:pt x="6233395" y="366140"/>
                  <a:pt x="6272254" y="565890"/>
                  <a:pt x="6192688" y="1126462"/>
                </a:cubicBezTo>
                <a:cubicBezTo>
                  <a:pt x="4728035" y="980602"/>
                  <a:pt x="2261230" y="1048138"/>
                  <a:pt x="0" y="1126462"/>
                </a:cubicBezTo>
                <a:cubicBezTo>
                  <a:pt x="-50002" y="875120"/>
                  <a:pt x="12121" y="43771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lnSpc>
                <a:spcPct val="120000"/>
              </a:lnSpc>
              <a:spcAft>
                <a:spcPts val="0"/>
              </a:spcAft>
            </a:pPr>
            <a:r>
              <a:rPr lang="nl-NL" sz="2800" dirty="0">
                <a:latin typeface="Arial-Rounded" panose="020B0500000000000000" pitchFamily="34" charset="0"/>
                <a:ea typeface="Arial-Rounded" panose="020B0500000000000000" pitchFamily="34" charset="0"/>
                <a:cs typeface="Arial-Rounded" panose="020B0500000000000000" pitchFamily="34" charset="0"/>
              </a:rPr>
              <a:t>    Máy thu hình thu nhận các chương trình từ đài truyền hình bằng cách nào?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B61F464-39BE-4A4F-ACEA-CA648266C13C}"/>
              </a:ext>
            </a:extLst>
          </p:cNvPr>
          <p:cNvSpPr txBox="1"/>
          <p:nvPr/>
        </p:nvSpPr>
        <p:spPr>
          <a:xfrm>
            <a:off x="5866324" y="4509120"/>
            <a:ext cx="5846300" cy="1384995"/>
          </a:xfrm>
          <a:custGeom>
            <a:avLst/>
            <a:gdLst>
              <a:gd name="connsiteX0" fmla="*/ 0 w 5846300"/>
              <a:gd name="connsiteY0" fmla="*/ 0 h 1384995"/>
              <a:gd name="connsiteX1" fmla="*/ 5846300 w 5846300"/>
              <a:gd name="connsiteY1" fmla="*/ 0 h 1384995"/>
              <a:gd name="connsiteX2" fmla="*/ 5846300 w 5846300"/>
              <a:gd name="connsiteY2" fmla="*/ 1384995 h 1384995"/>
              <a:gd name="connsiteX3" fmla="*/ 0 w 5846300"/>
              <a:gd name="connsiteY3" fmla="*/ 1384995 h 1384995"/>
              <a:gd name="connsiteX4" fmla="*/ 0 w 5846300"/>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00" h="1384995" fill="none" extrusionOk="0">
                <a:moveTo>
                  <a:pt x="0" y="0"/>
                </a:moveTo>
                <a:cubicBezTo>
                  <a:pt x="969784" y="5222"/>
                  <a:pt x="4921370" y="24918"/>
                  <a:pt x="5846300" y="0"/>
                </a:cubicBezTo>
                <a:cubicBezTo>
                  <a:pt x="5913034" y="569048"/>
                  <a:pt x="5733118" y="908236"/>
                  <a:pt x="5846300" y="1384995"/>
                </a:cubicBezTo>
                <a:cubicBezTo>
                  <a:pt x="4351982" y="1220234"/>
                  <a:pt x="2328125" y="1503145"/>
                  <a:pt x="0" y="1384995"/>
                </a:cubicBezTo>
                <a:cubicBezTo>
                  <a:pt x="-9180" y="1214950"/>
                  <a:pt x="60630" y="148983"/>
                  <a:pt x="0" y="0"/>
                </a:cubicBezTo>
                <a:close/>
              </a:path>
              <a:path w="5846300" h="1384995" stroke="0" extrusionOk="0">
                <a:moveTo>
                  <a:pt x="0" y="0"/>
                </a:moveTo>
                <a:cubicBezTo>
                  <a:pt x="1664811" y="11849"/>
                  <a:pt x="4509015" y="-161459"/>
                  <a:pt x="5846300" y="0"/>
                </a:cubicBezTo>
                <a:cubicBezTo>
                  <a:pt x="5787878" y="421457"/>
                  <a:pt x="5800483" y="827745"/>
                  <a:pt x="5846300" y="1384995"/>
                </a:cubicBezTo>
                <a:cubicBezTo>
                  <a:pt x="3476181" y="1239135"/>
                  <a:pt x="2664769" y="1306671"/>
                  <a:pt x="0" y="1384995"/>
                </a:cubicBezTo>
                <a:cubicBezTo>
                  <a:pt x="62182" y="938179"/>
                  <a:pt x="-52553" y="2497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nl-NL" sz="2800" dirty="0">
                <a:latin typeface="Arial-Rounded" panose="020B0500000000000000" pitchFamily="34" charset="0"/>
                <a:ea typeface="Arial-Rounded" panose="020B0500000000000000" pitchFamily="34" charset="0"/>
                <a:cs typeface="Arial-Rounded" panose="020B0500000000000000" pitchFamily="34" charset="0"/>
              </a:rPr>
              <a:t>   Máy thu hình có thể ở rất xa đài truyền hình nhưng vấn thu được tín hiệu nhờ ăng ten thu và ăng ten phát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Freeform: Shape 34">
            <a:extLst>
              <a:ext uri="{FF2B5EF4-FFF2-40B4-BE49-F238E27FC236}">
                <a16:creationId xmlns:a16="http://schemas.microsoft.com/office/drawing/2014/main" id="{11F1BC3B-612D-4848-9CA2-CEE2ABD33AA8}"/>
              </a:ext>
            </a:extLst>
          </p:cNvPr>
          <p:cNvSpPr/>
          <p:nvPr/>
        </p:nvSpPr>
        <p:spPr>
          <a:xfrm rot="592079">
            <a:off x="7242254" y="3178233"/>
            <a:ext cx="1276767" cy="882010"/>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微软雅黑" panose="020F0502020204030204"/>
              <a:ea typeface="微软雅黑"/>
            </a:endParaRPr>
          </a:p>
        </p:txBody>
      </p:sp>
      <p:pic>
        <p:nvPicPr>
          <p:cNvPr id="7" name="Picture 6"/>
          <p:cNvPicPr>
            <a:picLocks noChangeAspect="1"/>
          </p:cNvPicPr>
          <p:nvPr/>
        </p:nvPicPr>
        <p:blipFill>
          <a:blip r:embed="rId3"/>
          <a:stretch>
            <a:fillRect/>
          </a:stretch>
        </p:blipFill>
        <p:spPr>
          <a:xfrm>
            <a:off x="191344" y="1865264"/>
            <a:ext cx="5328592" cy="3507951"/>
          </a:xfrm>
          <a:prstGeom prst="rect">
            <a:avLst/>
          </a:prstGeom>
          <a:ln>
            <a:noFill/>
          </a:ln>
          <a:effectLst>
            <a:softEdge rad="112500"/>
          </a:effectLst>
        </p:spPr>
      </p:pic>
    </p:spTree>
    <p:extLst>
      <p:ext uri="{BB962C8B-B14F-4D97-AF65-F5344CB8AC3E}">
        <p14:creationId xmlns:p14="http://schemas.microsoft.com/office/powerpoint/2010/main" val="212711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9A5A74-7191-E0EF-7DC8-0A8608455E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89994" l="10000" r="100000">
                        <a14:foregroundMark x1="29063" y1="24571" x2="60938" y2="79988"/>
                        <a14:foregroundMark x1="58000" y1="28893" x2="55188" y2="57904"/>
                        <a14:foregroundMark x1="60313" y1="31083" x2="60188" y2="51095"/>
                        <a14:foregroundMark x1="41563" y1="34103" x2="51750" y2="52161"/>
                        <a14:foregroundMark x1="28438" y1="76613" x2="77188" y2="62641"/>
                        <a14:foregroundMark x1="37313" y1="41622" x2="61125" y2="40142"/>
                      </a14:backgroundRemoval>
                    </a14:imgEffect>
                  </a14:imgLayer>
                </a14:imgProps>
              </a:ext>
            </a:extLst>
          </a:blip>
          <a:stretch>
            <a:fillRect/>
          </a:stretch>
        </p:blipFill>
        <p:spPr>
          <a:xfrm>
            <a:off x="0" y="2562837"/>
            <a:ext cx="4320480" cy="446745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9910" b="98198" l="0" r="100000"/>
                    </a14:imgEffect>
                  </a14:imgLayer>
                </a14:imgProps>
              </a:ext>
            </a:extLst>
          </a:blip>
          <a:stretch>
            <a:fillRect/>
          </a:stretch>
        </p:blipFill>
        <p:spPr>
          <a:xfrm>
            <a:off x="2351584" y="389198"/>
            <a:ext cx="4968552" cy="1527634"/>
          </a:xfrm>
          <a:prstGeom prst="rect">
            <a:avLst/>
          </a:prstGeom>
        </p:spPr>
      </p:pic>
      <p:sp>
        <p:nvSpPr>
          <p:cNvPr id="7" name="Rounded Rectangle 6"/>
          <p:cNvSpPr/>
          <p:nvPr/>
        </p:nvSpPr>
        <p:spPr>
          <a:xfrm>
            <a:off x="2927648" y="1568012"/>
            <a:ext cx="8712968" cy="13569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Máy thu hình còn được gọi là ti vi, có thể thu tín hiệu truyền hình nhờ ăng ten hoặc cáp truyền hình</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https://o.remove.bg/downloads/9e10aa87-703b-48c6-a8b7-024135fd0967/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944" y="3316132"/>
            <a:ext cx="5385571" cy="3322969"/>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7">
            <a:extLst>
              <a:ext uri="{FF2B5EF4-FFF2-40B4-BE49-F238E27FC236}">
                <a16:creationId xmlns:a16="http://schemas.microsoft.com/office/drawing/2014/main" id="{FC3548E1-949D-449D-91FD-D4428305B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360" y="260648"/>
            <a:ext cx="1248139" cy="1172501"/>
          </a:xfrm>
          <a:prstGeom prst="rect">
            <a:avLst/>
          </a:prstGeom>
        </p:spPr>
      </p:pic>
    </p:spTree>
    <p:extLst>
      <p:ext uri="{BB962C8B-B14F-4D97-AF65-F5344CB8AC3E}">
        <p14:creationId xmlns:p14="http://schemas.microsoft.com/office/powerpoint/2010/main" val="19061135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8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accel="46000" fill="hold" nodeType="afterEffect" p14:presetBounceEnd="5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56000">
                                          <p:cBhvr additive="base">
                                            <p:cTn id="12" dur="750" fill="hold"/>
                                            <p:tgtEl>
                                              <p:spTgt spid="15"/>
                                            </p:tgtEl>
                                            <p:attrNameLst>
                                              <p:attrName>ppt_x</p:attrName>
                                            </p:attrNameLst>
                                          </p:cBhvr>
                                          <p:tavLst>
                                            <p:tav tm="0">
                                              <p:val>
                                                <p:strVal val="0-#ppt_w/2"/>
                                              </p:val>
                                            </p:tav>
                                            <p:tav tm="100000">
                                              <p:val>
                                                <p:strVal val="#ppt_x"/>
                                              </p:val>
                                            </p:tav>
                                          </p:tavLst>
                                        </p:anim>
                                        <p:anim calcmode="lin" valueType="num" p14:bounceEnd="56000">
                                          <p:cBhvr additive="base">
                                            <p:cTn id="13" dur="7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8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accel="46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fill="hold"/>
                                            <p:tgtEl>
                                              <p:spTgt spid="15"/>
                                            </p:tgtEl>
                                            <p:attrNameLst>
                                              <p:attrName>ppt_x</p:attrName>
                                            </p:attrNameLst>
                                          </p:cBhvr>
                                          <p:tavLst>
                                            <p:tav tm="0">
                                              <p:val>
                                                <p:strVal val="0-#ppt_w/2"/>
                                              </p:val>
                                            </p:tav>
                                            <p:tav tm="100000">
                                              <p:val>
                                                <p:strVal val="#ppt_x"/>
                                              </p:val>
                                            </p:tav>
                                          </p:tavLst>
                                        </p:anim>
                                        <p:anim calcmode="lin" valueType="num">
                                          <p:cBhvr additive="base">
                                            <p:cTn id="13" dur="7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41B0F7-1E4F-4188-8C70-BD969C889DC5}"/>
              </a:ext>
            </a:extLst>
          </p:cNvPr>
          <p:cNvPicPr>
            <a:picLocks noChangeAspect="1"/>
          </p:cNvPicPr>
          <p:nvPr/>
        </p:nvPicPr>
        <p:blipFill rotWithShape="1">
          <a:blip r:embed="rId3">
            <a:extLst>
              <a:ext uri="{28A0092B-C50C-407E-A947-70E740481C1C}">
                <a14:useLocalDpi xmlns:a14="http://schemas.microsoft.com/office/drawing/2010/main" val="0"/>
              </a:ext>
            </a:extLst>
          </a:blip>
          <a:srcRect l="49893"/>
          <a:stretch/>
        </p:blipFill>
        <p:spPr>
          <a:xfrm rot="5400000">
            <a:off x="4547826" y="-585656"/>
            <a:ext cx="3096345" cy="11521282"/>
          </a:xfrm>
          <a:prstGeom prst="roundRect">
            <a:avLst/>
          </a:prstGeom>
        </p:spPr>
      </p:pic>
      <p:pic>
        <p:nvPicPr>
          <p:cNvPr id="3" name="图片 2" descr="图片包含 餐桌, 室内&#10;&#10;描述已自动生成">
            <a:extLst>
              <a:ext uri="{FF2B5EF4-FFF2-40B4-BE49-F238E27FC236}">
                <a16:creationId xmlns:a16="http://schemas.microsoft.com/office/drawing/2014/main" id="{FE8E45BE-D3B0-437E-BB3D-6896225CF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00" b="8651"/>
          <a:stretch/>
        </p:blipFill>
        <p:spPr>
          <a:xfrm>
            <a:off x="952498" y="240742"/>
            <a:ext cx="10287000" cy="2108138"/>
          </a:xfrm>
          <a:prstGeom prst="rect">
            <a:avLst/>
          </a:prstGeom>
        </p:spPr>
      </p:pic>
      <p:pic>
        <p:nvPicPr>
          <p:cNvPr id="2" name="Picture 1"/>
          <p:cNvPicPr>
            <a:picLocks noChangeAspect="1"/>
          </p:cNvPicPr>
          <p:nvPr/>
        </p:nvPicPr>
        <p:blipFill>
          <a:blip r:embed="rId5"/>
          <a:stretch>
            <a:fillRect/>
          </a:stretch>
        </p:blipFill>
        <p:spPr>
          <a:xfrm>
            <a:off x="3503712" y="2060848"/>
            <a:ext cx="5547841" cy="1018120"/>
          </a:xfrm>
          <a:prstGeom prst="rect">
            <a:avLst/>
          </a:prstGeom>
          <a:ln>
            <a:noFill/>
          </a:ln>
        </p:spPr>
      </p:pic>
      <p:pic>
        <p:nvPicPr>
          <p:cNvPr id="8" name="Picture 7"/>
          <p:cNvPicPr>
            <a:picLocks noChangeAspect="1"/>
          </p:cNvPicPr>
          <p:nvPr/>
        </p:nvPicPr>
        <p:blipFill>
          <a:blip r:embed="rId6"/>
          <a:stretch>
            <a:fillRect/>
          </a:stretch>
        </p:blipFill>
        <p:spPr>
          <a:xfrm>
            <a:off x="1991544" y="3140968"/>
            <a:ext cx="8065707" cy="1322947"/>
          </a:xfrm>
          <a:prstGeom prst="rect">
            <a:avLst/>
          </a:prstGeom>
        </p:spPr>
      </p:pic>
    </p:spTree>
    <p:extLst>
      <p:ext uri="{BB962C8B-B14F-4D97-AF65-F5344CB8AC3E}">
        <p14:creationId xmlns:p14="http://schemas.microsoft.com/office/powerpoint/2010/main" val="115167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472" y="169305"/>
            <a:ext cx="9721080" cy="954107"/>
          </a:xfrm>
          <a:prstGeom prst="rect">
            <a:avLst/>
          </a:prstGeom>
          <a:noFill/>
        </p:spPr>
        <p:txBody>
          <a:bodyPr wrap="square" rtlCol="0">
            <a:spAutoFit/>
          </a:bodyPr>
          <a:lstStyle/>
          <a:p>
            <a:pPr algn="ctr"/>
            <a:r>
              <a:rPr lang="vi-VN" sz="2800" dirty="0">
                <a:solidFill>
                  <a:srgbClr val="FF252A"/>
                </a:solidFill>
                <a:latin typeface="Arial-Rounded" panose="020B0500000000000000" pitchFamily="34" charset="0"/>
                <a:ea typeface="Arial-Rounded" panose="020B0500000000000000" pitchFamily="34" charset="0"/>
                <a:cs typeface="Arial-Rounded" panose="020B0500000000000000" pitchFamily="34" charset="0"/>
              </a:rPr>
              <a:t> Hãy đọc thông tin dưới đây và cho biết những chương trình truyền nào phù hợp với lứa tuổi học sinh.</a:t>
            </a:r>
            <a:endParaRPr lang="en-US" sz="2800" dirty="0">
              <a:solidFill>
                <a:srgbClr val="FF252A"/>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3925" y="1303858"/>
            <a:ext cx="6768752" cy="5102692"/>
          </a:xfrm>
          <a:prstGeom prst="rect">
            <a:avLst/>
          </a:prstGeom>
          <a:ln>
            <a:noFill/>
          </a:ln>
          <a:effectLst>
            <a:softEdge rad="112500"/>
          </a:effectLst>
        </p:spPr>
      </p:pic>
      <p:sp>
        <p:nvSpPr>
          <p:cNvPr id="8" name="任意多边形: 形状 305">
            <a:extLst>
              <a:ext uri="{FF2B5EF4-FFF2-40B4-BE49-F238E27FC236}">
                <a16:creationId xmlns:a16="http://schemas.microsoft.com/office/drawing/2014/main" id="{B6C81B64-3DBA-4E2E-A2EF-F1D188958F9D}"/>
              </a:ext>
            </a:extLst>
          </p:cNvPr>
          <p:cNvSpPr/>
          <p:nvPr/>
        </p:nvSpPr>
        <p:spPr>
          <a:xfrm flipH="1">
            <a:off x="479376" y="980729"/>
            <a:ext cx="7177850" cy="5544616"/>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9BBB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428" tIns="60715" rIns="121428" bIns="60715" rtlCol="0" anchor="ctr"/>
          <a:lstStyle/>
          <a:p>
            <a:pPr algn="ctr" defTabSz="1214270"/>
            <a:endParaRPr lang="zh-CN" altLang="en-US" sz="1300">
              <a:solidFill>
                <a:prstClr val="white"/>
              </a:solidFill>
            </a:endParaRPr>
          </a:p>
        </p:txBody>
      </p:sp>
      <p:pic>
        <p:nvPicPr>
          <p:cNvPr id="11" name="Picture 2" descr="https://o.remove.bg/downloads/61c4562f-464f-4aa0-a817-8e0ace4677f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6017" y="5085184"/>
            <a:ext cx="4111512" cy="994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716" y1="68715" x2="5591" y2="72905"/>
                        <a14:foregroundMark x1="1438" y1="74581" x2="6550" y2="71229"/>
                        <a14:foregroundMark x1="11821" y1="75698" x2="23482" y2="99162"/>
                        <a14:foregroundMark x1="62939" y1="93296" x2="89617" y2="89106"/>
                        <a14:foregroundMark x1="63898" y1="18994" x2="67891" y2="28212"/>
                        <a14:foregroundMark x1="79233" y1="27933" x2="75719" y2="34358"/>
                        <a14:foregroundMark x1="52875" y1="24022" x2="47923" y2="33240"/>
                        <a14:foregroundMark x1="7508" y1="28771" x2="18850" y2="36034"/>
                        <a14:foregroundMark x1="15495" y1="24581" x2="8946" y2="36872"/>
                        <a14:foregroundMark x1="8946" y1="34358" x2="18371" y2="30168"/>
                        <a14:foregroundMark x1="11661" y1="25419" x2="14856" y2="30447"/>
                      </a14:backgroundRemoval>
                    </a14:imgEffect>
                  </a14:imgLayer>
                </a14:imgProps>
              </a:ext>
            </a:extLst>
          </a:blip>
          <a:stretch>
            <a:fillRect/>
          </a:stretch>
        </p:blipFill>
        <p:spPr>
          <a:xfrm>
            <a:off x="7627646" y="2420888"/>
            <a:ext cx="4418674" cy="2526973"/>
          </a:xfrm>
          <a:prstGeom prst="rect">
            <a:avLst/>
          </a:prstGeom>
        </p:spPr>
      </p:pic>
    </p:spTree>
    <p:extLst>
      <p:ext uri="{BB962C8B-B14F-4D97-AF65-F5344CB8AC3E}">
        <p14:creationId xmlns:p14="http://schemas.microsoft.com/office/powerpoint/2010/main" val="210059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61" t="5071" r="3363" b="8064"/>
          <a:stretch/>
        </p:blipFill>
        <p:spPr bwMode="auto">
          <a:xfrm>
            <a:off x="2103575" y="1288400"/>
            <a:ext cx="8441004" cy="521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2207568" y="145629"/>
            <a:ext cx="8498561" cy="1457070"/>
          </a:xfrm>
          <a:prstGeom prst="rect">
            <a:avLst/>
          </a:prstGeom>
        </p:spPr>
      </p:pic>
      <p:grpSp>
        <p:nvGrpSpPr>
          <p:cNvPr id="9" name="Group 8"/>
          <p:cNvGrpSpPr/>
          <p:nvPr/>
        </p:nvGrpSpPr>
        <p:grpSpPr>
          <a:xfrm>
            <a:off x="1518252" y="1723761"/>
            <a:ext cx="2597452" cy="1708990"/>
            <a:chOff x="1518252" y="1723761"/>
            <a:chExt cx="2597452" cy="1708990"/>
          </a:xfrm>
        </p:grpSpPr>
        <p:sp>
          <p:nvSpPr>
            <p:cNvPr id="3" name="Oval Callout 2"/>
            <p:cNvSpPr/>
            <p:nvPr/>
          </p:nvSpPr>
          <p:spPr>
            <a:xfrm>
              <a:off x="1518252" y="1723761"/>
              <a:ext cx="2515116" cy="1708990"/>
            </a:xfrm>
            <a:prstGeom prst="wedgeEllipseCallout">
              <a:avLst>
                <a:gd name="adj1" fmla="val 23145"/>
                <a:gd name="adj2" fmla="val 605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2060"/>
                  </a:solidFill>
                </a:ln>
                <a:latin typeface="iCiel Cadena" panose="02000503000000020004" pitchFamily="2" charset="0"/>
              </a:endParaRPr>
            </a:p>
          </p:txBody>
        </p:sp>
        <p:sp>
          <p:nvSpPr>
            <p:cNvPr id="4" name="TextBox 3"/>
            <p:cNvSpPr txBox="1"/>
            <p:nvPr/>
          </p:nvSpPr>
          <p:spPr>
            <a:xfrm>
              <a:off x="1631504" y="2255091"/>
              <a:ext cx="2484200" cy="646331"/>
            </a:xfrm>
            <a:prstGeom prst="rect">
              <a:avLst/>
            </a:prstGeom>
            <a:noFill/>
          </p:spPr>
          <p:txBody>
            <a:bodyPr wrap="square" rtlCol="0">
              <a:spAutoFit/>
            </a:bodyPr>
            <a:lstStyle/>
            <a:p>
              <a:r>
                <a:rPr lang="en-GB" sz="3600" dirty="0" err="1">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rPr>
                <a:t>TRÌNH</a:t>
              </a:r>
              <a:r>
                <a:rPr lang="en-GB" sz="3600" dirty="0">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rPr>
                <a:t> </a:t>
              </a:r>
              <a:r>
                <a:rPr lang="en-GB" sz="3600" dirty="0" err="1">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rPr>
                <a:t>BÀY</a:t>
              </a:r>
              <a:endParaRPr lang="en-US" sz="3600" dirty="0">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endParaRPr>
            </a:p>
          </p:txBody>
        </p:sp>
      </p:grpSp>
      <p:grpSp>
        <p:nvGrpSpPr>
          <p:cNvPr id="12" name="Group 11"/>
          <p:cNvGrpSpPr/>
          <p:nvPr/>
        </p:nvGrpSpPr>
        <p:grpSpPr>
          <a:xfrm>
            <a:off x="8615879" y="1619623"/>
            <a:ext cx="2844642" cy="1664568"/>
            <a:chOff x="8763860" y="1619623"/>
            <a:chExt cx="2688766" cy="1664568"/>
          </a:xfrm>
        </p:grpSpPr>
        <p:sp>
          <p:nvSpPr>
            <p:cNvPr id="7" name="Oval Callout 6"/>
            <p:cNvSpPr/>
            <p:nvPr/>
          </p:nvSpPr>
          <p:spPr>
            <a:xfrm>
              <a:off x="8763860" y="1619623"/>
              <a:ext cx="2450619" cy="1664568"/>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2060"/>
                  </a:solidFill>
                </a:ln>
                <a:effectLst>
                  <a:glow rad="101600">
                    <a:schemeClr val="accent2">
                      <a:satMod val="175000"/>
                      <a:alpha val="40000"/>
                    </a:schemeClr>
                  </a:glow>
                </a:effectLst>
                <a:latin typeface="iCiel Cadena" panose="02000503000000020004" pitchFamily="2" charset="0"/>
              </a:endParaRPr>
            </a:p>
          </p:txBody>
        </p:sp>
        <p:sp>
          <p:nvSpPr>
            <p:cNvPr id="10" name="TextBox 9"/>
            <p:cNvSpPr txBox="1"/>
            <p:nvPr/>
          </p:nvSpPr>
          <p:spPr>
            <a:xfrm>
              <a:off x="8968426" y="2128741"/>
              <a:ext cx="2484200" cy="646331"/>
            </a:xfrm>
            <a:prstGeom prst="rect">
              <a:avLst/>
            </a:prstGeom>
            <a:noFill/>
          </p:spPr>
          <p:txBody>
            <a:bodyPr wrap="square" rtlCol="0">
              <a:spAutoFit/>
            </a:bodyPr>
            <a:lstStyle/>
            <a:p>
              <a:r>
                <a:rPr lang="en-GB" sz="3600" dirty="0" err="1">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rPr>
                <a:t>NHẬN</a:t>
              </a:r>
              <a:r>
                <a:rPr lang="en-GB" sz="3600" dirty="0">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rPr>
                <a:t> </a:t>
              </a:r>
              <a:r>
                <a:rPr lang="en-GB" sz="3600" dirty="0" err="1">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rPr>
                <a:t>XÉT</a:t>
              </a:r>
              <a:endParaRPr lang="en-US" sz="3600" dirty="0">
                <a:ln>
                  <a:solidFill>
                    <a:srgbClr val="002060"/>
                  </a:solidFill>
                </a:ln>
                <a:solidFill>
                  <a:srgbClr val="FF0000"/>
                </a:solidFill>
                <a:effectLst>
                  <a:glow rad="101600">
                    <a:schemeClr val="accent2">
                      <a:satMod val="175000"/>
                      <a:alpha val="40000"/>
                    </a:schemeClr>
                  </a:glow>
                </a:effectLst>
                <a:latin typeface="iCiel Cadena" panose="02000503000000020004" pitchFamily="2" charset="0"/>
              </a:endParaRPr>
            </a:p>
          </p:txBody>
        </p:sp>
      </p:grpSp>
    </p:spTree>
    <p:extLst>
      <p:ext uri="{BB962C8B-B14F-4D97-AF65-F5344CB8AC3E}">
        <p14:creationId xmlns:p14="http://schemas.microsoft.com/office/powerpoint/2010/main" val="155455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1464" y="108505"/>
            <a:ext cx="9721080" cy="954107"/>
          </a:xfrm>
          <a:prstGeom prst="rect">
            <a:avLst/>
          </a:prstGeom>
          <a:noFill/>
        </p:spPr>
        <p:txBody>
          <a:bodyPr wrap="square" rtlCol="0">
            <a:spAutoFit/>
          </a:bodyPr>
          <a:lstStyle/>
          <a:p>
            <a:pPr algn="ctr"/>
            <a:r>
              <a:rPr lang="vi-VN" sz="2800" b="1" dirty="0">
                <a:solidFill>
                  <a:srgbClr val="FF252A"/>
                </a:solidFill>
                <a:latin typeface="Arial-Rounded" panose="020B0500000000000000" pitchFamily="34" charset="0"/>
                <a:ea typeface="Arial-Rounded" panose="020B0500000000000000" pitchFamily="34" charset="0"/>
                <a:cs typeface="Arial-Rounded" panose="020B0500000000000000" pitchFamily="34" charset="0"/>
              </a:rPr>
              <a:t> Hãy đọc thông tin dưới đây và cho biết những chương trình truyền nào phù hợp với lứa tuổi học sinh.</a:t>
            </a:r>
            <a:endParaRPr lang="en-US" sz="2800" b="1" dirty="0">
              <a:solidFill>
                <a:srgbClr val="FF252A"/>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63552" y="1062612"/>
            <a:ext cx="5832648" cy="4094580"/>
          </a:xfrm>
          <a:prstGeom prst="rect">
            <a:avLst/>
          </a:prstGeom>
          <a:ln>
            <a:solidFill>
              <a:srgbClr val="009E47"/>
            </a:solidFill>
          </a:ln>
          <a:effectLst>
            <a:softEdge rad="112500"/>
          </a:effectLst>
        </p:spPr>
      </p:pic>
      <p:sp>
        <p:nvSpPr>
          <p:cNvPr id="4" name="Rounded Rectangular Callout 3"/>
          <p:cNvSpPr/>
          <p:nvPr/>
        </p:nvSpPr>
        <p:spPr>
          <a:xfrm>
            <a:off x="263352" y="4064678"/>
            <a:ext cx="3742534" cy="2211543"/>
          </a:xfrm>
          <a:prstGeom prst="wedgeRoundRectCallout">
            <a:avLst>
              <a:gd name="adj1" fmla="val 61557"/>
              <a:gd name="adj2" fmla="val -56131"/>
              <a:gd name="adj3" fmla="val 16667"/>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Trên kênh VTV 3 có chương rình trạng nguyên nhí có tác dụng giúp giải trí mở rộng hiểu biết, phim truyền hình có tác dụng giải trí.</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ular Callout 5"/>
          <p:cNvSpPr/>
          <p:nvPr/>
        </p:nvSpPr>
        <p:spPr>
          <a:xfrm>
            <a:off x="8688288" y="1196752"/>
            <a:ext cx="3168352" cy="2281164"/>
          </a:xfrm>
          <a:prstGeom prst="wedgeRoundRectCallout">
            <a:avLst>
              <a:gd name="adj1" fmla="val -68820"/>
              <a:gd name="adj2" fmla="val -356"/>
              <a:gd name="adj3" fmla="val 16667"/>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Trên VTV 2 chương trình phù hợp như khám phá thế giới, Từ nhà đến trường giúp mở mang hiểu biết.</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ular Callout 6"/>
          <p:cNvSpPr/>
          <p:nvPr/>
        </p:nvSpPr>
        <p:spPr>
          <a:xfrm>
            <a:off x="8469086" y="3645024"/>
            <a:ext cx="3387554" cy="2808312"/>
          </a:xfrm>
          <a:prstGeom prst="wedgeRoundRectCallout">
            <a:avLst>
              <a:gd name="adj1" fmla="val -68009"/>
              <a:gd name="adj2" fmla="val -541"/>
              <a:gd name="adj3" fmla="val 16667"/>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Trên VTV 7: Khám phá khoa học, sáng tạo 102, lớn lên em muốn làm gì? có tác dụng giúp mở rộng hiểu biết.</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1785" y="5170449"/>
            <a:ext cx="4464496" cy="1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a:extLst>
              <a:ext uri="{FF2B5EF4-FFF2-40B4-BE49-F238E27FC236}">
                <a16:creationId xmlns:a16="http://schemas.microsoft.com/office/drawing/2014/main" id="{FC3548E1-949D-449D-91FD-D4428305B2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60" y="476361"/>
            <a:ext cx="1248139" cy="1172501"/>
          </a:xfrm>
          <a:prstGeom prst="rect">
            <a:avLst/>
          </a:prstGeom>
        </p:spPr>
      </p:pic>
    </p:spTree>
    <p:extLst>
      <p:ext uri="{BB962C8B-B14F-4D97-AF65-F5344CB8AC3E}">
        <p14:creationId xmlns:p14="http://schemas.microsoft.com/office/powerpoint/2010/main" val="305099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1"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456" y="241774"/>
            <a:ext cx="9721080" cy="523220"/>
          </a:xfrm>
          <a:prstGeom prst="rect">
            <a:avLst/>
          </a:prstGeom>
          <a:noFill/>
        </p:spPr>
        <p:txBody>
          <a:bodyPr wrap="square" rtlCol="0">
            <a:spAutoFit/>
          </a:bodyPr>
          <a:lstStyle/>
          <a:p>
            <a:pPr algn="ctr"/>
            <a:r>
              <a:rPr lang="vi-VN" sz="28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C</a:t>
            </a:r>
            <a:r>
              <a:rPr lang="vi-VN" sz="28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hương trình truyền</a:t>
            </a:r>
            <a:r>
              <a:rPr lang="en-GB" sz="28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C3300"/>
                </a:solidFill>
                <a:latin typeface="Arial-Rounded" panose="020B0500000000000000" pitchFamily="34" charset="0"/>
                <a:ea typeface="Arial-Rounded" panose="020B0500000000000000" pitchFamily="34" charset="0"/>
                <a:cs typeface="Arial-Rounded" panose="020B0500000000000000" pitchFamily="34" charset="0"/>
              </a:rPr>
              <a:t>không</a:t>
            </a:r>
            <a:r>
              <a:rPr lang="vi-VN" sz="28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 phù hợp với lứa tuổi học sinh.</a:t>
            </a:r>
            <a:endParaRPr lang="en-US" sz="28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39616" y="904655"/>
            <a:ext cx="6480720" cy="4972617"/>
          </a:xfrm>
          <a:prstGeom prst="rect">
            <a:avLst/>
          </a:prstGeom>
          <a:ln>
            <a:solidFill>
              <a:srgbClr val="009E47"/>
            </a:solidFill>
          </a:ln>
          <a:effectLst>
            <a:softEdge rad="112500"/>
          </a:effectLst>
        </p:spPr>
      </p:pic>
      <p:sp>
        <p:nvSpPr>
          <p:cNvPr id="3" name="Rectangle 2"/>
          <p:cNvSpPr/>
          <p:nvPr/>
        </p:nvSpPr>
        <p:spPr>
          <a:xfrm>
            <a:off x="3935760" y="6012173"/>
            <a:ext cx="4824536" cy="523220"/>
          </a:xfrm>
          <a:prstGeom prst="rect">
            <a:avLst/>
          </a:prstGeom>
          <a:solidFill>
            <a:schemeClr val="accent6">
              <a:lumMod val="20000"/>
              <a:lumOff val="80000"/>
            </a:schemeClr>
          </a:solidFill>
          <a:effectLst>
            <a:softEdge rad="127000"/>
          </a:effectLst>
        </p:spPr>
        <p:txBody>
          <a:bodyPr wrap="square">
            <a:spAutoFit/>
          </a:bodyPr>
          <a:lstStyle/>
          <a:p>
            <a:pPr algn="ctr">
              <a:spcAft>
                <a:spcPts val="0"/>
              </a:spcAft>
            </a:pPr>
            <a:r>
              <a:rPr lang="nl-NL"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Trên VTV 2: bạn nhà nông.</a:t>
            </a:r>
            <a:endPar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5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4BFBCF3-1133-45DF-92CC-D5D0B5C1C323}"/>
              </a:ext>
            </a:extLst>
          </p:cNvPr>
          <p:cNvGrpSpPr/>
          <p:nvPr/>
        </p:nvGrpSpPr>
        <p:grpSpPr>
          <a:xfrm>
            <a:off x="36667" y="-459432"/>
            <a:ext cx="12664393" cy="7628194"/>
            <a:chOff x="301965" y="-291388"/>
            <a:chExt cx="12229178" cy="7295263"/>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2954204" y="-2573063"/>
              <a:ext cx="6924699" cy="12229178"/>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55218" y="-2733377"/>
              <a:ext cx="7235453" cy="12119432"/>
            </a:xfrm>
            <a:prstGeom prst="rect">
              <a:avLst/>
            </a:prstGeom>
          </p:spPr>
        </p:pic>
      </p:grpSp>
      <p:pic>
        <p:nvPicPr>
          <p:cNvPr id="8" name="Picture 7">
            <a:extLst>
              <a:ext uri="{FF2B5EF4-FFF2-40B4-BE49-F238E27FC236}">
                <a16:creationId xmlns:a16="http://schemas.microsoft.com/office/drawing/2014/main" id="{BBF167D3-E02E-ED01-DB98-A0BAD5D0BF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6719" y1="17969" x2="57344" y2="85156"/>
                        <a14:foregroundMark x1="51875" y1="19375" x2="70000" y2="62656"/>
                        <a14:foregroundMark x1="54844" y1="22344" x2="50156" y2="59375"/>
                        <a14:foregroundMark x1="34844" y1="34219" x2="45156" y2="71250"/>
                        <a14:foregroundMark x1="47969" y1="37344" x2="62031" y2="69375"/>
                        <a14:foregroundMark x1="63594" y1="40781" x2="61250" y2="61094"/>
                        <a14:foregroundMark x1="80469" y1="21406" x2="89375" y2="21719"/>
                        <a14:foregroundMark x1="68906" y1="37656" x2="81250" y2="45625"/>
                        <a14:foregroundMark x1="82344" y1="50625" x2="81406" y2="71250"/>
                        <a14:foregroundMark x1="80156" y1="73594" x2="79219" y2="78750"/>
                        <a14:foregroundMark x1="14531" y1="52031" x2="25469" y2="72344"/>
                        <a14:foregroundMark x1="43125" y1="33750" x2="49531" y2="57656"/>
                        <a14:foregroundMark x1="34219" y1="27344" x2="40000" y2="52344"/>
                        <a14:foregroundMark x1="46406" y1="12031" x2="62656" y2="54531"/>
                        <a14:foregroundMark x1="54844" y1="16250" x2="67656" y2="30000"/>
                        <a14:foregroundMark x1="54219" y1="10625" x2="66094" y2="21094"/>
                        <a14:foregroundMark x1="45625" y1="11250" x2="31406" y2="24375"/>
                        <a14:foregroundMark x1="41875" y1="15156" x2="21719" y2="29844"/>
                        <a14:foregroundMark x1="37031" y1="13281" x2="18906" y2="37031"/>
                        <a14:foregroundMark x1="26719" y1="27031" x2="39844" y2="51719"/>
                        <a14:foregroundMark x1="26250" y1="30156" x2="34219" y2="43281"/>
                        <a14:foregroundMark x1="39844" y1="81250" x2="68594" y2="73281"/>
                        <a14:foregroundMark x1="40625" y1="93281" x2="56875" y2="84531"/>
                        <a14:foregroundMark x1="40156" y1="95469" x2="58281" y2="89219"/>
                        <a14:foregroundMark x1="43906" y1="88125" x2="37344" y2="94219"/>
                        <a14:foregroundMark x1="36406" y1="92344" x2="42656" y2="98125"/>
                        <a14:foregroundMark x1="36406" y1="93125" x2="45000" y2="98594"/>
                        <a14:foregroundMark x1="43281" y1="65156" x2="39531" y2="84219"/>
                        <a14:foregroundMark x1="61094" y1="58281" x2="64531" y2="75156"/>
                        <a14:foregroundMark x1="80469" y1="59219" x2="81094" y2="81875"/>
                        <a14:foregroundMark x1="87656" y1="65156" x2="77969" y2="78906"/>
                        <a14:foregroundMark x1="88281" y1="59375" x2="77969" y2="75000"/>
                        <a14:foregroundMark x1="84219" y1="54375" x2="67656" y2="84531"/>
                        <a14:foregroundMark x1="78906" y1="57656" x2="78906" y2="76094"/>
                        <a14:foregroundMark x1="75781" y1="55469" x2="75469" y2="72344"/>
                        <a14:foregroundMark x1="76250" y1="32344" x2="71719" y2="51406"/>
                        <a14:foregroundMark x1="71719" y1="31875" x2="76406" y2="40156"/>
                        <a14:foregroundMark x1="57969" y1="22344" x2="64844" y2="35781"/>
                        <a14:foregroundMark x1="65156" y1="23125" x2="59375" y2="48906"/>
                        <a14:foregroundMark x1="36094" y1="92656" x2="37969" y2="95156"/>
                        <a14:foregroundMark x1="37344" y1="96094" x2="43125" y2="96094"/>
                        <a14:foregroundMark x1="33906" y1="94531" x2="40156" y2="95625"/>
                        <a14:foregroundMark x1="15625" y1="47656" x2="15625" y2="66875"/>
                        <a14:foregroundMark x1="23750" y1="46875" x2="23906" y2="68281"/>
                        <a14:foregroundMark x1="24844" y1="43594" x2="8750" y2="51719"/>
                        <a14:foregroundMark x1="19844" y1="48281" x2="17031" y2="57031"/>
                        <a14:foregroundMark x1="82344" y1="23281" x2="82656" y2="32344"/>
                        <a14:foregroundMark x1="79219" y1="17031" x2="88750" y2="17344"/>
                        <a14:foregroundMark x1="90781" y1="20156" x2="95625" y2="25625"/>
                        <a14:foregroundMark x1="95781" y1="27969" x2="92031" y2="32969"/>
                        <a14:foregroundMark x1="83125" y1="33125" x2="71250" y2="35625"/>
                        <a14:foregroundMark x1="75469" y1="26250" x2="67344" y2="45469"/>
                        <a14:foregroundMark x1="85781" y1="22031" x2="86719" y2="35156"/>
                        <a14:foregroundMark x1="77969" y1="30000" x2="77969" y2="47500"/>
                        <a14:foregroundMark x1="81094" y1="16875" x2="86719" y2="16719"/>
                        <a14:foregroundMark x1="86875" y1="16719" x2="93906" y2="20781"/>
                        <a14:foregroundMark x1="79844" y1="15469" x2="88281" y2="15469"/>
                        <a14:foregroundMark x1="76719" y1="19375" x2="76250" y2="21250"/>
                        <a14:foregroundMark x1="78906" y1="17500" x2="77500" y2="20000"/>
                        <a14:foregroundMark x1="77656" y1="16250" x2="73750" y2="22656"/>
                      </a14:backgroundRemoval>
                    </a14:imgEffect>
                  </a14:imgLayer>
                </a14:imgProps>
              </a:ext>
            </a:extLst>
          </a:blip>
          <a:stretch>
            <a:fillRect/>
          </a:stretch>
        </p:blipFill>
        <p:spPr>
          <a:xfrm>
            <a:off x="265713" y="1916832"/>
            <a:ext cx="4749800" cy="4749800"/>
          </a:xfrm>
          <a:prstGeom prst="rect">
            <a:avLst/>
          </a:prstGeom>
        </p:spPr>
      </p:pic>
      <p:pic>
        <p:nvPicPr>
          <p:cNvPr id="12" name="图片 8">
            <a:extLst>
              <a:ext uri="{FF2B5EF4-FFF2-40B4-BE49-F238E27FC236}">
                <a16:creationId xmlns:a16="http://schemas.microsoft.com/office/drawing/2014/main" id="{8F9B8D9B-0735-D145-9241-E265969A2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3632" y="218492"/>
            <a:ext cx="9706766" cy="5616623"/>
          </a:xfrm>
          <a:prstGeom prst="rect">
            <a:avLst/>
          </a:prstGeom>
        </p:spPr>
      </p:pic>
      <p:sp>
        <p:nvSpPr>
          <p:cNvPr id="9" name="Oval Callout 24">
            <a:extLst>
              <a:ext uri="{FF2B5EF4-FFF2-40B4-BE49-F238E27FC236}">
                <a16:creationId xmlns:a16="http://schemas.microsoft.com/office/drawing/2014/main" id="{CE9628BA-5F48-2223-C47A-48C4327706F6}"/>
              </a:ext>
            </a:extLst>
          </p:cNvPr>
          <p:cNvSpPr/>
          <p:nvPr/>
        </p:nvSpPr>
        <p:spPr>
          <a:xfrm rot="21410865">
            <a:off x="4307333" y="1178017"/>
            <a:ext cx="7367251" cy="4308756"/>
          </a:xfrm>
          <a:prstGeom prst="wedgeEllipseCallout">
            <a:avLst>
              <a:gd name="adj1" fmla="val -42658"/>
              <a:gd name="adj2" fmla="val -11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anchor="ctr"/>
          <a:lstStyle/>
          <a:p>
            <a:r>
              <a:rPr lang="nl-NL"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Đài truyền hình phát nhiều kênh truyền hình khác nhau. Mỗi kênh truyền hình gồm nhiều chương trình truyền hình với nội dung đa dạng, phù hợp với nhiều lứa tuổi.</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086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1196">
            <a:off x="1991445" y="24439"/>
            <a:ext cx="106885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352" y="1196752"/>
            <a:ext cx="5471583" cy="547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5057266" y="2595326"/>
            <a:ext cx="5541744" cy="1438781"/>
          </a:xfrm>
          <a:prstGeom prst="rect">
            <a:avLst/>
          </a:prstGeom>
        </p:spPr>
      </p:pic>
    </p:spTree>
    <p:extLst>
      <p:ext uri="{BB962C8B-B14F-4D97-AF65-F5344CB8AC3E}">
        <p14:creationId xmlns:p14="http://schemas.microsoft.com/office/powerpoint/2010/main" val="153342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41B0F7-1E4F-4188-8C70-BD969C889DC5}"/>
              </a:ext>
            </a:extLst>
          </p:cNvPr>
          <p:cNvPicPr>
            <a:picLocks noChangeAspect="1"/>
          </p:cNvPicPr>
          <p:nvPr/>
        </p:nvPicPr>
        <p:blipFill rotWithShape="1">
          <a:blip r:embed="rId3">
            <a:extLst>
              <a:ext uri="{28A0092B-C50C-407E-A947-70E740481C1C}">
                <a14:useLocalDpi xmlns:a14="http://schemas.microsoft.com/office/drawing/2010/main" val="0"/>
              </a:ext>
            </a:extLst>
          </a:blip>
          <a:srcRect l="49893"/>
          <a:stretch/>
        </p:blipFill>
        <p:spPr>
          <a:xfrm rot="5400000">
            <a:off x="4547826" y="-585656"/>
            <a:ext cx="3096345" cy="11521282"/>
          </a:xfrm>
          <a:prstGeom prst="roundRect">
            <a:avLst/>
          </a:prstGeom>
        </p:spPr>
      </p:pic>
      <p:pic>
        <p:nvPicPr>
          <p:cNvPr id="3" name="图片 2" descr="图片包含 餐桌, 室内&#10;&#10;描述已自动生成">
            <a:extLst>
              <a:ext uri="{FF2B5EF4-FFF2-40B4-BE49-F238E27FC236}">
                <a16:creationId xmlns:a16="http://schemas.microsoft.com/office/drawing/2014/main" id="{FE8E45BE-D3B0-437E-BB3D-6896225CF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00" b="8651"/>
          <a:stretch/>
        </p:blipFill>
        <p:spPr>
          <a:xfrm>
            <a:off x="952498" y="240742"/>
            <a:ext cx="10287000" cy="2108138"/>
          </a:xfrm>
          <a:prstGeom prst="rect">
            <a:avLst/>
          </a:prstGeom>
        </p:spPr>
      </p:pic>
      <p:sp>
        <p:nvSpPr>
          <p:cNvPr id="7" name="Rectangle 6"/>
          <p:cNvSpPr/>
          <p:nvPr/>
        </p:nvSpPr>
        <p:spPr>
          <a:xfrm>
            <a:off x="2999656" y="3626813"/>
            <a:ext cx="6264695" cy="923330"/>
          </a:xfrm>
          <a:prstGeom prst="rect">
            <a:avLst/>
          </a:prstGeom>
        </p:spPr>
        <p:txBody>
          <a:bodyPr wrap="square">
            <a:spAutoFit/>
          </a:bodyPr>
          <a:lstStyle/>
          <a:p>
            <a:pPr algn="ctr"/>
            <a:r>
              <a:rPr lang="nl-NL" sz="5400" b="1" dirty="0">
                <a:ln>
                  <a:solidFill>
                    <a:srgbClr val="FF0000"/>
                  </a:solidFill>
                </a:ln>
                <a:solidFill>
                  <a:srgbClr val="002060"/>
                </a:solidFill>
                <a:latin typeface="iCiel Cadena" panose="02000503000000020004" pitchFamily="2" charset="0"/>
                <a:ea typeface="Times New Roman" panose="02020603050405020304" pitchFamily="18" charset="0"/>
              </a:rPr>
              <a:t>Ai biết nhiều hơn. </a:t>
            </a:r>
            <a:endParaRPr lang="en-US" sz="5400" dirty="0">
              <a:ln>
                <a:solidFill>
                  <a:srgbClr val="FF0000"/>
                </a:solidFill>
              </a:ln>
              <a:solidFill>
                <a:srgbClr val="002060"/>
              </a:solidFill>
              <a:latin typeface="iCiel Cadena" panose="02000503000000020004" pitchFamily="2" charset="0"/>
            </a:endParaRPr>
          </a:p>
        </p:txBody>
      </p:sp>
      <p:pic>
        <p:nvPicPr>
          <p:cNvPr id="11" name="Picture 10"/>
          <p:cNvPicPr>
            <a:picLocks noChangeAspect="1"/>
          </p:cNvPicPr>
          <p:nvPr/>
        </p:nvPicPr>
        <p:blipFill>
          <a:blip r:embed="rId5"/>
          <a:stretch>
            <a:fillRect/>
          </a:stretch>
        </p:blipFill>
        <p:spPr>
          <a:xfrm>
            <a:off x="4151784" y="2464694"/>
            <a:ext cx="4032448" cy="910985"/>
          </a:xfrm>
          <a:prstGeom prst="rect">
            <a:avLst/>
          </a:prstGeom>
        </p:spPr>
      </p:pic>
    </p:spTree>
    <p:extLst>
      <p:ext uri="{BB962C8B-B14F-4D97-AF65-F5344CB8AC3E}">
        <p14:creationId xmlns:p14="http://schemas.microsoft.com/office/powerpoint/2010/main" val="250460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10;&#10;描述已自动生成">
            <a:extLst>
              <a:ext uri="{FF2B5EF4-FFF2-40B4-BE49-F238E27FC236}">
                <a16:creationId xmlns:a16="http://schemas.microsoft.com/office/drawing/2014/main" id="{631E6E9C-53C0-4C0A-A9F0-78DE820D84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450"/>
          <a:stretch/>
        </p:blipFill>
        <p:spPr>
          <a:xfrm>
            <a:off x="4223792" y="1124744"/>
            <a:ext cx="6984776" cy="4291583"/>
          </a:xfrm>
          <a:prstGeom prst="rect">
            <a:avLst/>
          </a:prstGeom>
        </p:spPr>
      </p:pic>
      <p:sp>
        <p:nvSpPr>
          <p:cNvPr id="7" name="矩形 6">
            <a:extLst>
              <a:ext uri="{FF2B5EF4-FFF2-40B4-BE49-F238E27FC236}">
                <a16:creationId xmlns:a16="http://schemas.microsoft.com/office/drawing/2014/main" id="{269EA4FF-73D5-403C-BDC0-20F777D43DDE}"/>
              </a:ext>
            </a:extLst>
          </p:cNvPr>
          <p:cNvSpPr/>
          <p:nvPr/>
        </p:nvSpPr>
        <p:spPr>
          <a:xfrm>
            <a:off x="998662" y="1124744"/>
            <a:ext cx="5681017" cy="4291578"/>
          </a:xfrm>
          <a:prstGeom prst="rect">
            <a:avLst/>
          </a:prstGeom>
          <a:solidFill>
            <a:srgbClr val="5D6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1692090" y="1772816"/>
            <a:ext cx="3240360" cy="1446550"/>
          </a:xfrm>
          <a:prstGeom prst="rect">
            <a:avLst/>
          </a:prstGeom>
          <a:noFill/>
        </p:spPr>
        <p:txBody>
          <a:bodyPr wrap="square" rtlCol="0">
            <a:spAutoFit/>
          </a:bodyPr>
          <a:lstStyle/>
          <a:p>
            <a:r>
              <a:rPr lang="en-US" sz="8800" dirty="0">
                <a:solidFill>
                  <a:schemeClr val="bg1"/>
                </a:solidFill>
                <a:latin typeface="Arial-Rounded" pitchFamily="34" charset="0"/>
                <a:ea typeface="Arial-Rounded" pitchFamily="34" charset="0"/>
                <a:cs typeface="Arial-Rounded" pitchFamily="34" charset="0"/>
              </a:rPr>
              <a:t>KHỞI</a:t>
            </a:r>
          </a:p>
        </p:txBody>
      </p:sp>
      <p:sp>
        <p:nvSpPr>
          <p:cNvPr id="17" name="TextBox 16"/>
          <p:cNvSpPr txBox="1"/>
          <p:nvPr/>
        </p:nvSpPr>
        <p:spPr>
          <a:xfrm>
            <a:off x="2567608" y="3270533"/>
            <a:ext cx="4392488" cy="1446550"/>
          </a:xfrm>
          <a:prstGeom prst="rect">
            <a:avLst/>
          </a:prstGeom>
          <a:noFill/>
        </p:spPr>
        <p:txBody>
          <a:bodyPr wrap="square" rtlCol="0">
            <a:spAutoFit/>
          </a:bodyPr>
          <a:lstStyle/>
          <a:p>
            <a:r>
              <a:rPr lang="en-US" sz="8800" dirty="0">
                <a:solidFill>
                  <a:schemeClr val="bg1"/>
                </a:solidFill>
                <a:latin typeface="Arial-Rounded" pitchFamily="34" charset="0"/>
                <a:ea typeface="Arial-Rounded" pitchFamily="34" charset="0"/>
                <a:cs typeface="Arial-Rounded" pitchFamily="34" charset="0"/>
              </a:rPr>
              <a:t>ĐỘNG</a:t>
            </a:r>
          </a:p>
        </p:txBody>
      </p:sp>
    </p:spTree>
    <p:extLst>
      <p:ext uri="{BB962C8B-B14F-4D97-AF65-F5344CB8AC3E}">
        <p14:creationId xmlns:p14="http://schemas.microsoft.com/office/powerpoint/2010/main" val="338589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1664" y="1772816"/>
            <a:ext cx="6096000" cy="395749"/>
          </a:xfrm>
          <a:prstGeom prst="rect">
            <a:avLst/>
          </a:prstGeom>
        </p:spPr>
        <p:txBody>
          <a:bodyPr>
            <a:spAutoFit/>
          </a:bodyPr>
          <a:lstStyle/>
          <a:p>
            <a:pPr algn="just">
              <a:lnSpc>
                <a:spcPct val="120000"/>
              </a:lnSpc>
              <a:spcAft>
                <a:spcPts val="0"/>
              </a:spcAft>
            </a:pPr>
            <a:r>
              <a:rPr lang="nl-NL"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466701" y="3491447"/>
            <a:ext cx="9305925" cy="3327922"/>
          </a:xfrm>
          <a:prstGeom prst="rect">
            <a:avLst/>
          </a:prstGeom>
        </p:spPr>
      </p:pic>
      <p:sp>
        <p:nvSpPr>
          <p:cNvPr id="6" name="TextBox 5"/>
          <p:cNvSpPr txBox="1"/>
          <p:nvPr/>
        </p:nvSpPr>
        <p:spPr>
          <a:xfrm>
            <a:off x="407368" y="392834"/>
            <a:ext cx="10776520" cy="954107"/>
          </a:xfrm>
          <a:prstGeom prst="rect">
            <a:avLst/>
          </a:prstGeom>
          <a:noFill/>
        </p:spPr>
        <p:txBody>
          <a:bodyPr wrap="square" rtlCol="0">
            <a:spAutoFit/>
          </a:bodyPr>
          <a:lstStyle/>
          <a:p>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kể tên chương trình truyền hình phù hợp với lứa tuổi học sinh.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p:cNvGrpSpPr/>
          <p:nvPr/>
        </p:nvGrpSpPr>
        <p:grpSpPr>
          <a:xfrm>
            <a:off x="7253919" y="2185079"/>
            <a:ext cx="3078105" cy="1385891"/>
            <a:chOff x="8650425" y="1375239"/>
            <a:chExt cx="2472578" cy="1385891"/>
          </a:xfrm>
        </p:grpSpPr>
        <p:sp>
          <p:nvSpPr>
            <p:cNvPr id="9" name="Oval Callout 8"/>
            <p:cNvSpPr/>
            <p:nvPr/>
          </p:nvSpPr>
          <p:spPr>
            <a:xfrm>
              <a:off x="8650425" y="1375239"/>
              <a:ext cx="2472578" cy="1385891"/>
            </a:xfrm>
            <a:prstGeom prst="wedgeEllipseCallout">
              <a:avLst>
                <a:gd name="adj1" fmla="val -44335"/>
                <a:gd name="adj2" fmla="val 44001"/>
              </a:avLst>
            </a:prstGeom>
            <a:solidFill>
              <a:schemeClr val="accent2">
                <a:lumMod val="20000"/>
                <a:lumOff val="80000"/>
              </a:schemeClr>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0" name="TextBox 9"/>
            <p:cNvSpPr txBox="1"/>
            <p:nvPr/>
          </p:nvSpPr>
          <p:spPr>
            <a:xfrm>
              <a:off x="8792407" y="1505556"/>
              <a:ext cx="2088232" cy="1200329"/>
            </a:xfrm>
            <a:prstGeom prst="rect">
              <a:avLst/>
            </a:prstGeom>
            <a:noFill/>
          </p:spPr>
          <p:txBody>
            <a:bodyPr wrap="square" rtlCol="0">
              <a:spAutoFit/>
            </a:bodyPr>
            <a:lstStyle/>
            <a:p>
              <a:pPr algn="ct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"Nhanh như chớp nhí" kênh HTV2.</a:t>
              </a:r>
            </a:p>
          </p:txBody>
        </p:sp>
      </p:grpSp>
      <p:grpSp>
        <p:nvGrpSpPr>
          <p:cNvPr id="12" name="Group 11"/>
          <p:cNvGrpSpPr/>
          <p:nvPr/>
        </p:nvGrpSpPr>
        <p:grpSpPr>
          <a:xfrm>
            <a:off x="9207699" y="3176603"/>
            <a:ext cx="2472578" cy="1385891"/>
            <a:chOff x="8587476" y="1467612"/>
            <a:chExt cx="2472578" cy="1385891"/>
          </a:xfrm>
        </p:grpSpPr>
        <p:sp>
          <p:nvSpPr>
            <p:cNvPr id="13" name="Oval Callout 12"/>
            <p:cNvSpPr/>
            <p:nvPr/>
          </p:nvSpPr>
          <p:spPr>
            <a:xfrm>
              <a:off x="8587476" y="1467612"/>
              <a:ext cx="2472578" cy="1385891"/>
            </a:xfrm>
            <a:prstGeom prst="wedgeEllipseCallout">
              <a:avLst>
                <a:gd name="adj1" fmla="val -49519"/>
                <a:gd name="adj2" fmla="val 44617"/>
              </a:avLst>
            </a:prstGeom>
            <a:solidFill>
              <a:schemeClr val="accent6">
                <a:lumMod val="20000"/>
                <a:lumOff val="80000"/>
              </a:schemeClr>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3300"/>
                </a:solidFill>
              </a:endParaRPr>
            </a:p>
          </p:txBody>
        </p:sp>
        <p:sp>
          <p:nvSpPr>
            <p:cNvPr id="14" name="TextBox 13"/>
            <p:cNvSpPr txBox="1"/>
            <p:nvPr/>
          </p:nvSpPr>
          <p:spPr>
            <a:xfrm>
              <a:off x="8827806" y="1751928"/>
              <a:ext cx="2088232" cy="830997"/>
            </a:xfrm>
            <a:prstGeom prst="rect">
              <a:avLst/>
            </a:prstGeom>
            <a:noFill/>
          </p:spPr>
          <p:txBody>
            <a:bodyPr wrap="square" rtlCol="0">
              <a:spAutoFit/>
            </a:bodyPr>
            <a:lstStyle/>
            <a:p>
              <a:pPr algn="just"/>
              <a:r>
                <a:rPr lang="vi-VN" sz="2400"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"Chinh phục" kênh VTV6</a:t>
              </a:r>
            </a:p>
          </p:txBody>
        </p:sp>
      </p:grpSp>
      <p:grpSp>
        <p:nvGrpSpPr>
          <p:cNvPr id="15" name="Group 14"/>
          <p:cNvGrpSpPr/>
          <p:nvPr/>
        </p:nvGrpSpPr>
        <p:grpSpPr>
          <a:xfrm>
            <a:off x="983432" y="2506863"/>
            <a:ext cx="2472578" cy="1385891"/>
            <a:chOff x="8620106" y="1064215"/>
            <a:chExt cx="2472578" cy="1385891"/>
          </a:xfrm>
        </p:grpSpPr>
        <p:sp>
          <p:nvSpPr>
            <p:cNvPr id="16" name="Oval Callout 15"/>
            <p:cNvSpPr/>
            <p:nvPr/>
          </p:nvSpPr>
          <p:spPr>
            <a:xfrm>
              <a:off x="8620106" y="1064215"/>
              <a:ext cx="2472578" cy="1385891"/>
            </a:xfrm>
            <a:prstGeom prst="wedgeEllipseCallout">
              <a:avLst>
                <a:gd name="adj1" fmla="val 43799"/>
                <a:gd name="adj2" fmla="val 46468"/>
              </a:avLst>
            </a:prstGeom>
            <a:solidFill>
              <a:schemeClr val="accent3">
                <a:lumMod val="20000"/>
                <a:lumOff val="80000"/>
              </a:schemeClr>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8808192" y="1237432"/>
              <a:ext cx="2096406" cy="1200329"/>
            </a:xfrm>
            <a:prstGeom prst="rect">
              <a:avLst/>
            </a:prstGeom>
            <a:noFill/>
          </p:spPr>
          <p:txBody>
            <a:bodyPr wrap="square" rtlCol="0">
              <a:spAutoFit/>
            </a:bodyPr>
            <a:lstStyle/>
            <a:p>
              <a:pPr algn="ct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 ơi mình đi đâu thế?" kênh VTV3</a:t>
              </a:r>
            </a:p>
          </p:txBody>
        </p:sp>
      </p:grpSp>
      <p:grpSp>
        <p:nvGrpSpPr>
          <p:cNvPr id="18" name="Group 17"/>
          <p:cNvGrpSpPr/>
          <p:nvPr/>
        </p:nvGrpSpPr>
        <p:grpSpPr>
          <a:xfrm>
            <a:off x="5159896" y="1010231"/>
            <a:ext cx="3456384" cy="1481617"/>
            <a:chOff x="8587476" y="1467612"/>
            <a:chExt cx="2472578" cy="1385891"/>
          </a:xfrm>
        </p:grpSpPr>
        <p:sp>
          <p:nvSpPr>
            <p:cNvPr id="19" name="Oval Callout 18"/>
            <p:cNvSpPr/>
            <p:nvPr/>
          </p:nvSpPr>
          <p:spPr>
            <a:xfrm>
              <a:off x="8587476" y="1467612"/>
              <a:ext cx="2472578" cy="1385891"/>
            </a:xfrm>
            <a:prstGeom prst="wedgeEllipseCallout">
              <a:avLst>
                <a:gd name="adj1" fmla="val -44335"/>
                <a:gd name="adj2" fmla="val 44001"/>
              </a:avLst>
            </a:prstGeom>
            <a:solidFill>
              <a:schemeClr val="tx2">
                <a:lumMod val="20000"/>
                <a:lumOff val="80000"/>
              </a:schemeClr>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0" name="TextBox 19"/>
            <p:cNvSpPr txBox="1"/>
            <p:nvPr/>
          </p:nvSpPr>
          <p:spPr>
            <a:xfrm>
              <a:off x="8677183" y="1580762"/>
              <a:ext cx="2293163" cy="1122777"/>
            </a:xfrm>
            <a:prstGeom prst="rect">
              <a:avLst/>
            </a:prstGeom>
            <a:noFill/>
          </p:spPr>
          <p:txBody>
            <a:bodyPr wrap="square" rtlCol="0">
              <a:spAutoFit/>
            </a:bodyPr>
            <a:lstStyle/>
            <a:p>
              <a:pPr algn="ctr"/>
              <a:r>
                <a:rPr lang="vi-VN"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"Ai thông minh hơn học sinh lớp 5" kênh VTV3</a:t>
              </a:r>
            </a:p>
          </p:txBody>
        </p:sp>
      </p:grpSp>
      <p:grpSp>
        <p:nvGrpSpPr>
          <p:cNvPr id="21" name="Group 20"/>
          <p:cNvGrpSpPr/>
          <p:nvPr/>
        </p:nvGrpSpPr>
        <p:grpSpPr>
          <a:xfrm>
            <a:off x="2107758" y="998495"/>
            <a:ext cx="2472578" cy="1854441"/>
            <a:chOff x="8560461" y="1207591"/>
            <a:chExt cx="2472578" cy="1385891"/>
          </a:xfrm>
        </p:grpSpPr>
        <p:sp>
          <p:nvSpPr>
            <p:cNvPr id="22" name="Oval Callout 21"/>
            <p:cNvSpPr/>
            <p:nvPr/>
          </p:nvSpPr>
          <p:spPr>
            <a:xfrm>
              <a:off x="8560461" y="1207591"/>
              <a:ext cx="2472578" cy="1385891"/>
            </a:xfrm>
            <a:prstGeom prst="wedgeEllipseCallout">
              <a:avLst>
                <a:gd name="adj1" fmla="val 45181"/>
                <a:gd name="adj2" fmla="val 45234"/>
              </a:avLst>
            </a:prstGeom>
            <a:solidFill>
              <a:schemeClr val="accent6">
                <a:lumMod val="20000"/>
                <a:lumOff val="80000"/>
              </a:schemeClr>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00FF"/>
                </a:solidFill>
              </a:endParaRPr>
            </a:p>
          </p:txBody>
        </p:sp>
        <p:sp>
          <p:nvSpPr>
            <p:cNvPr id="23" name="TextBox 22"/>
            <p:cNvSpPr txBox="1"/>
            <p:nvPr/>
          </p:nvSpPr>
          <p:spPr>
            <a:xfrm>
              <a:off x="8792407" y="1505556"/>
              <a:ext cx="2088232" cy="830997"/>
            </a:xfrm>
            <a:prstGeom prst="rect">
              <a:avLst/>
            </a:prstGeom>
            <a:noFill/>
          </p:spPr>
          <p:txBody>
            <a:bodyPr wrap="square" rtlCol="0">
              <a:spAutoFit/>
            </a:bodyPr>
            <a:lstStyle/>
            <a:p>
              <a:pPr algn="just"/>
              <a:r>
                <a:rPr lang="vi-VN" sz="2400" dirty="0">
                  <a:solidFill>
                    <a:srgbClr val="9900FF"/>
                  </a:solidFill>
                  <a:latin typeface="Arial-Rounded" panose="020B0500000000000000" pitchFamily="34" charset="0"/>
                  <a:ea typeface="Arial-Rounded" panose="020B0500000000000000" pitchFamily="34" charset="0"/>
                  <a:cs typeface="Arial-Rounded" panose="020B0500000000000000" pitchFamily="34" charset="0"/>
                </a:rPr>
                <a:t>"Biệt tài tí hon" kênh VTV3</a:t>
              </a:r>
            </a:p>
          </p:txBody>
        </p:sp>
      </p:grpSp>
    </p:spTree>
    <p:extLst>
      <p:ext uri="{BB962C8B-B14F-4D97-AF65-F5344CB8AC3E}">
        <p14:creationId xmlns:p14="http://schemas.microsoft.com/office/powerpoint/2010/main" val="85592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anim calcmode="lin" valueType="num">
                                      <p:cBhvr>
                                        <p:cTn id="13" dur="1250" fill="hold"/>
                                        <p:tgtEl>
                                          <p:spTgt spid="6"/>
                                        </p:tgtEl>
                                        <p:attrNameLst>
                                          <p:attrName>ppt_x</p:attrName>
                                        </p:attrNameLst>
                                      </p:cBhvr>
                                      <p:tavLst>
                                        <p:tav tm="0">
                                          <p:val>
                                            <p:strVal val="#ppt_x"/>
                                          </p:val>
                                        </p:tav>
                                        <p:tav tm="100000">
                                          <p:val>
                                            <p:strVal val="#ppt_x"/>
                                          </p:val>
                                        </p:tav>
                                      </p:tavLst>
                                    </p:anim>
                                    <p:anim calcmode="lin" valueType="num">
                                      <p:cBhvr>
                                        <p:cTn id="14" dur="1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11624" y="2139885"/>
            <a:ext cx="3371850" cy="4067175"/>
          </a:xfrm>
          <a:prstGeom prst="rect">
            <a:avLst/>
          </a:prstGeom>
        </p:spPr>
      </p:pic>
      <p:pic>
        <p:nvPicPr>
          <p:cNvPr id="10" name="图片 9">
            <a:extLst>
              <a:ext uri="{FF2B5EF4-FFF2-40B4-BE49-F238E27FC236}">
                <a16:creationId xmlns:a16="http://schemas.microsoft.com/office/drawing/2014/main" id="{8CF54CD4-A1C9-4021-B609-B2041FE62B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23" name="图片 9">
            <a:extLst>
              <a:ext uri="{FF2B5EF4-FFF2-40B4-BE49-F238E27FC236}">
                <a16:creationId xmlns:a16="http://schemas.microsoft.com/office/drawing/2014/main" id="{0DE9684D-EF80-4856-9028-0F3A3895B1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flipH="1">
            <a:off x="-11575" y="-24125"/>
            <a:ext cx="1507970" cy="2129589"/>
          </a:xfrm>
          <a:prstGeom prst="rect">
            <a:avLst/>
          </a:prstGeom>
        </p:spPr>
      </p:pic>
      <p:pic>
        <p:nvPicPr>
          <p:cNvPr id="11" name="Picture 10" descr="Icon&#10;&#10;Description automatically generated">
            <a:extLst>
              <a:ext uri="{FF2B5EF4-FFF2-40B4-BE49-F238E27FC236}">
                <a16:creationId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976" y="2338934"/>
            <a:ext cx="3860456" cy="3868126"/>
          </a:xfrm>
          <a:prstGeom prst="rect">
            <a:avLst/>
          </a:prstGeom>
        </p:spPr>
      </p:pic>
      <p:grpSp>
        <p:nvGrpSpPr>
          <p:cNvPr id="6" name="Group 5"/>
          <p:cNvGrpSpPr/>
          <p:nvPr/>
        </p:nvGrpSpPr>
        <p:grpSpPr>
          <a:xfrm>
            <a:off x="1415480" y="799328"/>
            <a:ext cx="4012720" cy="1340557"/>
            <a:chOff x="308143" y="1896521"/>
            <a:chExt cx="4012720" cy="1340557"/>
          </a:xfrm>
        </p:grpSpPr>
        <p:sp>
          <p:nvSpPr>
            <p:cNvPr id="3" name="Oval Callout 2"/>
            <p:cNvSpPr/>
            <p:nvPr/>
          </p:nvSpPr>
          <p:spPr>
            <a:xfrm>
              <a:off x="328279" y="1896521"/>
              <a:ext cx="3992584" cy="1340557"/>
            </a:xfrm>
            <a:prstGeom prst="wedgeEllipseCallout">
              <a:avLst>
                <a:gd name="adj1" fmla="val 54662"/>
                <a:gd name="adj2" fmla="val 45532"/>
              </a:avLst>
            </a:prstGeom>
            <a:solidFill>
              <a:schemeClr val="bg1"/>
            </a:solidFill>
            <a:ln w="5715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08143" y="1913639"/>
              <a:ext cx="4012720" cy="1323439"/>
            </a:xfrm>
            <a:prstGeom prst="rect">
              <a:avLst/>
            </a:prstGeom>
            <a:noFill/>
          </p:spPr>
          <p:txBody>
            <a:bodyPr wrap="square" rtlCol="0">
              <a:spAutoFit/>
            </a:bodyPr>
            <a:lstStyle/>
            <a:p>
              <a:pPr algn="ctr"/>
              <a:r>
                <a:rPr lang="nl-NL" sz="4000" b="1"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Nhận xét , </a:t>
              </a:r>
            </a:p>
            <a:p>
              <a:pPr algn="ctr"/>
              <a:r>
                <a:rPr lang="nl-NL" sz="4000" b="1"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bổ sung.</a:t>
              </a:r>
              <a:endParaRPr lang="en-US" sz="4000" b="1"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89109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12" y="-315416"/>
            <a:ext cx="6860116"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5591944" y="2852936"/>
            <a:ext cx="5864860" cy="1609483"/>
          </a:xfrm>
          <a:prstGeom prst="rect">
            <a:avLst/>
          </a:prstGeom>
        </p:spPr>
      </p:pic>
    </p:spTree>
    <p:extLst>
      <p:ext uri="{BB962C8B-B14F-4D97-AF65-F5344CB8AC3E}">
        <p14:creationId xmlns:p14="http://schemas.microsoft.com/office/powerpoint/2010/main" val="942041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36848" y="-315416"/>
            <a:ext cx="14279673" cy="7336199"/>
            <a:chOff x="260690" y="-343445"/>
            <a:chExt cx="14279673" cy="7336199"/>
          </a:xfrm>
        </p:grpSpPr>
        <p:grpSp>
          <p:nvGrpSpPr>
            <p:cNvPr id="4" name="组合 1">
              <a:extLst>
                <a:ext uri="{FF2B5EF4-FFF2-40B4-BE49-F238E27FC236}">
                  <a16:creationId xmlns:a16="http://schemas.microsoft.com/office/drawing/2014/main" id="{14BFBCF3-1133-45DF-92CC-D5D0B5C1C323}"/>
                </a:ext>
              </a:extLst>
            </p:cNvPr>
            <p:cNvGrpSpPr/>
            <p:nvPr/>
          </p:nvGrpSpPr>
          <p:grpSpPr>
            <a:xfrm>
              <a:off x="2420931" y="-343445"/>
              <a:ext cx="12119432" cy="7336199"/>
              <a:chOff x="2343481" y="-435907"/>
              <a:chExt cx="12119432" cy="7336199"/>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5027019" y="-2342565"/>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85470" y="-2877896"/>
                <a:ext cx="7235453" cy="12119432"/>
              </a:xfrm>
              <a:prstGeom prst="rect">
                <a:avLst/>
              </a:prstGeom>
            </p:spPr>
          </p:pic>
        </p:grpSp>
        <p:pic>
          <p:nvPicPr>
            <p:cNvPr id="7" name="图片 15">
              <a:extLst>
                <a:ext uri="{FF2B5EF4-FFF2-40B4-BE49-F238E27FC236}">
                  <a16:creationId xmlns:a16="http://schemas.microsoft.com/office/drawing/2014/main" id="{50E2F026-5F5D-4D62-A186-5398E6AC9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690" y="178239"/>
              <a:ext cx="1055624" cy="1219761"/>
            </a:xfrm>
            <a:prstGeom prst="rect">
              <a:avLst/>
            </a:prstGeom>
          </p:spPr>
        </p:pic>
      </p:grpSp>
      <p:grpSp>
        <p:nvGrpSpPr>
          <p:cNvPr id="12" name="Group 11"/>
          <p:cNvGrpSpPr/>
          <p:nvPr/>
        </p:nvGrpSpPr>
        <p:grpSpPr>
          <a:xfrm>
            <a:off x="5231904" y="653365"/>
            <a:ext cx="5929166" cy="3528392"/>
            <a:chOff x="5231904" y="583908"/>
            <a:chExt cx="5929166" cy="3528392"/>
          </a:xfrm>
        </p:grpSpPr>
        <p:sp>
          <p:nvSpPr>
            <p:cNvPr id="10" name="Cloud Callout 9"/>
            <p:cNvSpPr/>
            <p:nvPr/>
          </p:nvSpPr>
          <p:spPr>
            <a:xfrm>
              <a:off x="5231904" y="583908"/>
              <a:ext cx="5832648" cy="3528392"/>
            </a:xfrm>
            <a:prstGeom prst="cloudCallout">
              <a:avLst>
                <a:gd name="adj1" fmla="val -56535"/>
                <a:gd name="adj2" fmla="val 22223"/>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5988893" y="1415327"/>
              <a:ext cx="5172177" cy="1569660"/>
            </a:xfrm>
            <a:prstGeom prst="rect">
              <a:avLst/>
            </a:prstGeom>
            <a:noFill/>
          </p:spPr>
          <p:txBody>
            <a:bodyPr wrap="square" rtlCol="0">
              <a:spAutoFit/>
            </a:bodyPr>
            <a:lstStyle/>
            <a:p>
              <a:r>
                <a:rPr lang="nl-NL"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Về nhà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vi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chương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trình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1" name="Picture 10">
            <a:extLst>
              <a:ext uri="{FF2B5EF4-FFF2-40B4-BE49-F238E27FC236}">
                <a16:creationId xmlns:a16="http://schemas.microsoft.com/office/drawing/2014/main" id="{CA2759B4-CA8C-3FDD-1220-857C160DF30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95" b="99840" l="1438" r="100000"/>
                    </a14:imgEffect>
                  </a14:imgLayer>
                </a14:imgProps>
              </a:ext>
            </a:extLst>
          </a:blip>
          <a:srcRect l="24644" t="4929" r="30997" b="4376"/>
          <a:stretch/>
        </p:blipFill>
        <p:spPr>
          <a:xfrm>
            <a:off x="1533909" y="795506"/>
            <a:ext cx="2664517" cy="5544616"/>
          </a:xfrm>
          <a:prstGeom prst="rect">
            <a:avLst/>
          </a:prstGeom>
        </p:spPr>
      </p:pic>
    </p:spTree>
    <p:extLst>
      <p:ext uri="{BB962C8B-B14F-4D97-AF65-F5344CB8AC3E}">
        <p14:creationId xmlns:p14="http://schemas.microsoft.com/office/powerpoint/2010/main" val="80889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10;&#10;描述已自动生成">
            <a:extLst>
              <a:ext uri="{FF2B5EF4-FFF2-40B4-BE49-F238E27FC236}">
                <a16:creationId xmlns:a16="http://schemas.microsoft.com/office/drawing/2014/main" id="{631E6E9C-53C0-4C0A-A9F0-78DE820D84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450"/>
          <a:stretch/>
        </p:blipFill>
        <p:spPr>
          <a:xfrm>
            <a:off x="4223792" y="1124744"/>
            <a:ext cx="6984776" cy="4291583"/>
          </a:xfrm>
          <a:prstGeom prst="rect">
            <a:avLst/>
          </a:prstGeom>
        </p:spPr>
      </p:pic>
      <p:sp>
        <p:nvSpPr>
          <p:cNvPr id="7" name="矩形 6">
            <a:extLst>
              <a:ext uri="{FF2B5EF4-FFF2-40B4-BE49-F238E27FC236}">
                <a16:creationId xmlns:a16="http://schemas.microsoft.com/office/drawing/2014/main" id="{269EA4FF-73D5-403C-BDC0-20F777D43DDE}"/>
              </a:ext>
            </a:extLst>
          </p:cNvPr>
          <p:cNvSpPr/>
          <p:nvPr/>
        </p:nvSpPr>
        <p:spPr>
          <a:xfrm>
            <a:off x="998662" y="1124744"/>
            <a:ext cx="5681017" cy="4291578"/>
          </a:xfrm>
          <a:prstGeom prst="rect">
            <a:avLst/>
          </a:prstGeom>
          <a:solidFill>
            <a:srgbClr val="5D6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TextBox 2"/>
          <p:cNvSpPr txBox="1"/>
          <p:nvPr/>
        </p:nvSpPr>
        <p:spPr>
          <a:xfrm>
            <a:off x="1199456" y="1772816"/>
            <a:ext cx="5760640" cy="1446550"/>
          </a:xfrm>
          <a:prstGeom prst="rect">
            <a:avLst/>
          </a:prstGeom>
          <a:noFill/>
        </p:spPr>
        <p:txBody>
          <a:bodyPr wrap="square" rtlCol="0">
            <a:spAutoFit/>
          </a:bodyPr>
          <a:lstStyle/>
          <a:p>
            <a:r>
              <a:rPr lang="en-US" sz="8800" dirty="0">
                <a:solidFill>
                  <a:prstClr val="white"/>
                </a:solidFill>
                <a:latin typeface="Arial-Rounded" pitchFamily="34" charset="0"/>
                <a:ea typeface="Arial-Rounded" pitchFamily="34" charset="0"/>
                <a:cs typeface="Arial-Rounded" pitchFamily="34" charset="0"/>
              </a:rPr>
              <a:t>CỦNG CỐ</a:t>
            </a:r>
          </a:p>
        </p:txBody>
      </p:sp>
      <p:sp>
        <p:nvSpPr>
          <p:cNvPr id="17" name="TextBox 16"/>
          <p:cNvSpPr txBox="1"/>
          <p:nvPr/>
        </p:nvSpPr>
        <p:spPr>
          <a:xfrm>
            <a:off x="2063552" y="3391203"/>
            <a:ext cx="4896544" cy="1446550"/>
          </a:xfrm>
          <a:prstGeom prst="rect">
            <a:avLst/>
          </a:prstGeom>
          <a:noFill/>
        </p:spPr>
        <p:txBody>
          <a:bodyPr wrap="square" rtlCol="0">
            <a:spAutoFit/>
          </a:bodyPr>
          <a:lstStyle/>
          <a:p>
            <a:r>
              <a:rPr lang="en-US" sz="8800" dirty="0">
                <a:solidFill>
                  <a:prstClr val="white"/>
                </a:solidFill>
                <a:latin typeface="Arial-Rounded" pitchFamily="34" charset="0"/>
                <a:ea typeface="Arial-Rounded" pitchFamily="34" charset="0"/>
                <a:cs typeface="Arial-Rounded" pitchFamily="34" charset="0"/>
              </a:rPr>
              <a:t>DẶN DÒ</a:t>
            </a:r>
          </a:p>
        </p:txBody>
      </p:sp>
    </p:spTree>
    <p:extLst>
      <p:ext uri="{BB962C8B-B14F-4D97-AF65-F5344CB8AC3E}">
        <p14:creationId xmlns:p14="http://schemas.microsoft.com/office/powerpoint/2010/main" val="960087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玩具&#10;&#10;描述已自动生成">
            <a:extLst>
              <a:ext uri="{FF2B5EF4-FFF2-40B4-BE49-F238E27FC236}">
                <a16:creationId xmlns:a16="http://schemas.microsoft.com/office/drawing/2014/main" id="{0801D390-FD64-418E-9066-9A1E772E1A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56" t="17839" r="11630" b="23150"/>
          <a:stretch/>
        </p:blipFill>
        <p:spPr>
          <a:xfrm>
            <a:off x="2496168" y="4003357"/>
            <a:ext cx="7201011" cy="2872711"/>
          </a:xfrm>
          <a:prstGeom prst="rect">
            <a:avLst/>
          </a:prstGeom>
        </p:spPr>
      </p:pic>
      <p:sp>
        <p:nvSpPr>
          <p:cNvPr id="9" name="文本框 8">
            <a:extLst>
              <a:ext uri="{FF2B5EF4-FFF2-40B4-BE49-F238E27FC236}">
                <a16:creationId xmlns:a16="http://schemas.microsoft.com/office/drawing/2014/main" id="{2DF1DC03-7CB8-4032-BF4F-35057481A4F0}"/>
              </a:ext>
            </a:extLst>
          </p:cNvPr>
          <p:cNvSpPr txBox="1"/>
          <p:nvPr/>
        </p:nvSpPr>
        <p:spPr>
          <a:xfrm>
            <a:off x="2928321" y="1183764"/>
            <a:ext cx="6336704" cy="1938992"/>
          </a:xfrm>
          <a:prstGeom prst="rect">
            <a:avLst/>
          </a:prstGeom>
          <a:noFill/>
        </p:spPr>
        <p:txBody>
          <a:bodyPr wrap="square" rtlCol="0">
            <a:spAutoFit/>
          </a:bodyPr>
          <a:lstStyle/>
          <a:p>
            <a:pPr algn="ct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Chào</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tạm</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biệt</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và</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hẹn</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gặp</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 </a:t>
            </a:r>
            <a:r>
              <a:rPr lang="en-US" altLang="zh-CN" sz="6000" b="1" dirty="0" err="1">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lại</a:t>
            </a:r>
            <a:r>
              <a:rPr lang="en-US" altLang="zh-CN"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rPr>
              <a:t>!</a:t>
            </a:r>
            <a:endParaRPr lang="zh-CN" altLang="en-US" sz="6000" b="1" dirty="0">
              <a:ln>
                <a:solidFill>
                  <a:srgbClr val="1F497D">
                    <a:lumMod val="75000"/>
                  </a:srgbClr>
                </a:solidFill>
              </a:ln>
              <a:solidFill>
                <a:srgbClr val="1F497D">
                  <a:lumMod val="60000"/>
                  <a:lumOff val="40000"/>
                </a:srgbClr>
              </a:solidFill>
              <a:effectLst>
                <a:innerShdw blurRad="63500" dist="50800" dir="13500000">
                  <a:prstClr val="black">
                    <a:alpha val="50000"/>
                  </a:prstClr>
                </a:innerShdw>
              </a:effectLst>
              <a:latin typeface="HP001 4 hàng" pitchFamily="34" charset="0"/>
              <a:ea typeface="字魂27号-布丁体" panose="00000500000000000000" pitchFamily="2" charset="-122"/>
            </a:endParaRPr>
          </a:p>
        </p:txBody>
      </p:sp>
      <p:pic>
        <p:nvPicPr>
          <p:cNvPr id="18" name="图片 17">
            <a:extLst>
              <a:ext uri="{FF2B5EF4-FFF2-40B4-BE49-F238E27FC236}">
                <a16:creationId xmlns:a16="http://schemas.microsoft.com/office/drawing/2014/main" id="{356D7A60-BD5C-4348-A0A9-E76B1C5D6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135003"/>
            <a:ext cx="1514465" cy="1514465"/>
          </a:xfrm>
          <a:prstGeom prst="rect">
            <a:avLst/>
          </a:prstGeom>
        </p:spPr>
      </p:pic>
      <p:sp>
        <p:nvSpPr>
          <p:cNvPr id="26" name="任意多边形: 形状 25">
            <a:extLst>
              <a:ext uri="{FF2B5EF4-FFF2-40B4-BE49-F238E27FC236}">
                <a16:creationId xmlns:a16="http://schemas.microsoft.com/office/drawing/2014/main" id="{2EB52218-1E1C-45BA-92DC-7321C9C44EC5}"/>
              </a:ext>
            </a:extLst>
          </p:cNvPr>
          <p:cNvSpPr/>
          <p:nvPr/>
        </p:nvSpPr>
        <p:spPr>
          <a:xfrm>
            <a:off x="-1227219" y="2046899"/>
            <a:ext cx="4397829" cy="864836"/>
          </a:xfrm>
          <a:custGeom>
            <a:avLst/>
            <a:gdLst>
              <a:gd name="connsiteX0" fmla="*/ 0 w 4397829"/>
              <a:gd name="connsiteY0" fmla="*/ 392808 h 864836"/>
              <a:gd name="connsiteX1" fmla="*/ 2046515 w 4397829"/>
              <a:gd name="connsiteY1" fmla="*/ 15437 h 864836"/>
              <a:gd name="connsiteX2" fmla="*/ 3135086 w 4397829"/>
              <a:gd name="connsiteY2" fmla="*/ 857265 h 864836"/>
              <a:gd name="connsiteX3" fmla="*/ 4397829 w 4397829"/>
              <a:gd name="connsiteY3" fmla="*/ 421837 h 864836"/>
            </a:gdLst>
            <a:ahLst/>
            <a:cxnLst>
              <a:cxn ang="0">
                <a:pos x="connsiteX0" y="connsiteY0"/>
              </a:cxn>
              <a:cxn ang="0">
                <a:pos x="connsiteX1" y="connsiteY1"/>
              </a:cxn>
              <a:cxn ang="0">
                <a:pos x="connsiteX2" y="connsiteY2"/>
              </a:cxn>
              <a:cxn ang="0">
                <a:pos x="connsiteX3" y="connsiteY3"/>
              </a:cxn>
            </a:cxnLst>
            <a:rect l="l" t="t" r="r" b="b"/>
            <a:pathLst>
              <a:path w="4397829" h="864836">
                <a:moveTo>
                  <a:pt x="0" y="392808"/>
                </a:moveTo>
                <a:cubicBezTo>
                  <a:pt x="762000" y="165417"/>
                  <a:pt x="1524001" y="-61973"/>
                  <a:pt x="2046515" y="15437"/>
                </a:cubicBezTo>
                <a:cubicBezTo>
                  <a:pt x="2569029" y="92846"/>
                  <a:pt x="2743200" y="789532"/>
                  <a:pt x="3135086" y="857265"/>
                </a:cubicBezTo>
                <a:cubicBezTo>
                  <a:pt x="3526972" y="924998"/>
                  <a:pt x="4151086" y="518599"/>
                  <a:pt x="4397829" y="421837"/>
                </a:cubicBezTo>
              </a:path>
            </a:pathLst>
          </a:custGeom>
          <a:noFill/>
          <a:ln>
            <a:solidFill>
              <a:srgbClr val="5D6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形状 26">
            <a:extLst>
              <a:ext uri="{FF2B5EF4-FFF2-40B4-BE49-F238E27FC236}">
                <a16:creationId xmlns:a16="http://schemas.microsoft.com/office/drawing/2014/main" id="{73EE8167-E64E-41D6-AD2B-5D2654376507}"/>
              </a:ext>
            </a:extLst>
          </p:cNvPr>
          <p:cNvSpPr/>
          <p:nvPr/>
        </p:nvSpPr>
        <p:spPr>
          <a:xfrm>
            <a:off x="8760296" y="1258532"/>
            <a:ext cx="4723901" cy="1187202"/>
          </a:xfrm>
          <a:custGeom>
            <a:avLst/>
            <a:gdLst>
              <a:gd name="connsiteX0" fmla="*/ 0 w 4034971"/>
              <a:gd name="connsiteY0" fmla="*/ 399036 h 1187202"/>
              <a:gd name="connsiteX1" fmla="*/ 1059543 w 4034971"/>
              <a:gd name="connsiteY1" fmla="*/ 36179 h 1187202"/>
              <a:gd name="connsiteX2" fmla="*/ 2452914 w 4034971"/>
              <a:gd name="connsiteY2" fmla="*/ 1182808 h 1187202"/>
              <a:gd name="connsiteX3" fmla="*/ 4034971 w 4034971"/>
              <a:gd name="connsiteY3" fmla="*/ 428065 h 1187202"/>
            </a:gdLst>
            <a:ahLst/>
            <a:cxnLst>
              <a:cxn ang="0">
                <a:pos x="connsiteX0" y="connsiteY0"/>
              </a:cxn>
              <a:cxn ang="0">
                <a:pos x="connsiteX1" y="connsiteY1"/>
              </a:cxn>
              <a:cxn ang="0">
                <a:pos x="connsiteX2" y="connsiteY2"/>
              </a:cxn>
              <a:cxn ang="0">
                <a:pos x="connsiteX3" y="connsiteY3"/>
              </a:cxn>
            </a:cxnLst>
            <a:rect l="l" t="t" r="r" b="b"/>
            <a:pathLst>
              <a:path w="4034971" h="1187202">
                <a:moveTo>
                  <a:pt x="0" y="399036"/>
                </a:moveTo>
                <a:cubicBezTo>
                  <a:pt x="325362" y="152293"/>
                  <a:pt x="650724" y="-94450"/>
                  <a:pt x="1059543" y="36179"/>
                </a:cubicBezTo>
                <a:cubicBezTo>
                  <a:pt x="1468362" y="166808"/>
                  <a:pt x="1957009" y="1117494"/>
                  <a:pt x="2452914" y="1182808"/>
                </a:cubicBezTo>
                <a:cubicBezTo>
                  <a:pt x="2948819" y="1248122"/>
                  <a:pt x="3776133" y="565951"/>
                  <a:pt x="4034971" y="428065"/>
                </a:cubicBezTo>
              </a:path>
            </a:pathLst>
          </a:custGeom>
          <a:noFill/>
          <a:ln>
            <a:solidFill>
              <a:srgbClr val="5D6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9" name="图片 28">
            <a:extLst>
              <a:ext uri="{FF2B5EF4-FFF2-40B4-BE49-F238E27FC236}">
                <a16:creationId xmlns:a16="http://schemas.microsoft.com/office/drawing/2014/main" id="{8662E150-ABB4-495A-84E6-A979011BE7DE}"/>
              </a:ext>
            </a:extLst>
          </p:cNvPr>
          <p:cNvPicPr>
            <a:picLocks noChangeAspect="1"/>
          </p:cNvPicPr>
          <p:nvPr/>
        </p:nvPicPr>
        <p:blipFill rotWithShape="1">
          <a:blip r:embed="rId5">
            <a:extLst>
              <a:ext uri="{28A0092B-C50C-407E-A947-70E740481C1C}">
                <a14:useLocalDpi xmlns:a14="http://schemas.microsoft.com/office/drawing/2010/main" val="0"/>
              </a:ext>
            </a:extLst>
          </a:blip>
          <a:srcRect l="39158" t="5576" r="29123" b="66683"/>
          <a:stretch/>
        </p:blipFill>
        <p:spPr>
          <a:xfrm rot="20149167" flipH="1">
            <a:off x="9042791" y="1239887"/>
            <a:ext cx="2088752" cy="1826747"/>
          </a:xfrm>
          <a:prstGeom prst="rect">
            <a:avLst/>
          </a:prstGeom>
        </p:spPr>
      </p:pic>
      <p:pic>
        <p:nvPicPr>
          <p:cNvPr id="30" name="图片 29">
            <a:extLst>
              <a:ext uri="{FF2B5EF4-FFF2-40B4-BE49-F238E27FC236}">
                <a16:creationId xmlns:a16="http://schemas.microsoft.com/office/drawing/2014/main" id="{FD441EFF-00E1-49E2-9A39-E14BFCA8FD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158" t="5576" r="29123" b="66683"/>
          <a:stretch/>
        </p:blipFill>
        <p:spPr>
          <a:xfrm flipH="1">
            <a:off x="1130614" y="1852978"/>
            <a:ext cx="1355547" cy="1185512"/>
          </a:xfrm>
          <a:prstGeom prst="rect">
            <a:avLst/>
          </a:prstGeom>
        </p:spPr>
      </p:pic>
      <p:pic>
        <p:nvPicPr>
          <p:cNvPr id="32" name="图片 31">
            <a:extLst>
              <a:ext uri="{FF2B5EF4-FFF2-40B4-BE49-F238E27FC236}">
                <a16:creationId xmlns:a16="http://schemas.microsoft.com/office/drawing/2014/main" id="{2185DB9F-1743-4F1E-BBAF-4B3E54E3F3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031" t="23976" b="21479"/>
          <a:stretch/>
        </p:blipFill>
        <p:spPr>
          <a:xfrm rot="1427773">
            <a:off x="7745916" y="195742"/>
            <a:ext cx="1755682" cy="1052716"/>
          </a:xfrm>
          <a:prstGeom prst="rect">
            <a:avLst/>
          </a:prstGeom>
        </p:spPr>
      </p:pic>
    </p:spTree>
    <p:extLst>
      <p:ext uri="{BB962C8B-B14F-4D97-AF65-F5344CB8AC3E}">
        <p14:creationId xmlns:p14="http://schemas.microsoft.com/office/powerpoint/2010/main" val="2260618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27848" y="2323712"/>
            <a:ext cx="6117689" cy="4413913"/>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4500" l="10000" r="90000">
                        <a14:foregroundMark x1="51250" y1="31750" x2="53500" y2="34250"/>
                        <a14:foregroundMark x1="49875" y1="32375" x2="52500" y2="37000"/>
                        <a14:foregroundMark x1="55000" y1="32875" x2="57000" y2="35500"/>
                        <a14:foregroundMark x1="49375" y1="33750" x2="50375" y2="35375"/>
                        <a14:foregroundMark x1="54500" y1="42125" x2="71375" y2="53000"/>
                        <a14:foregroundMark x1="56750" y1="54375" x2="70875" y2="42375"/>
                        <a14:foregroundMark x1="54375" y1="42500" x2="56500" y2="47000"/>
                        <a14:foregroundMark x1="53750" y1="43500" x2="55625" y2="47750"/>
                        <a14:foregroundMark x1="53000" y1="44000" x2="54375" y2="47375"/>
                        <a14:foregroundMark x1="55625" y1="48500" x2="65250" y2="49250"/>
                        <a14:foregroundMark x1="61000" y1="52875" x2="76250" y2="54250"/>
                        <a14:foregroundMark x1="67375" y1="43875" x2="72125" y2="46125"/>
                        <a14:foregroundMark x1="65250" y1="40000" x2="63625" y2="48125"/>
                        <a14:foregroundMark x1="73750" y1="27375" x2="72625" y2="45500"/>
                        <a14:foregroundMark x1="66500" y1="91375" x2="70250" y2="88500"/>
                        <a14:foregroundMark x1="78000" y1="91750" x2="79125" y2="85750"/>
                      </a14:backgroundRemoval>
                    </a14:imgEffect>
                    <a14:imgEffect>
                      <a14:sharpenSoften amount="25000"/>
                    </a14:imgEffect>
                  </a14:imgLayer>
                </a14:imgProps>
              </a:ext>
            </a:extLst>
          </a:blip>
          <a:stretch>
            <a:fillRect/>
          </a:stretch>
        </p:blipFill>
        <p:spPr>
          <a:xfrm flipH="1">
            <a:off x="-168696" y="404664"/>
            <a:ext cx="6295802" cy="6295802"/>
          </a:xfrm>
          <a:prstGeom prst="rect">
            <a:avLst/>
          </a:prstGeom>
        </p:spPr>
      </p:pic>
      <p:sp>
        <p:nvSpPr>
          <p:cNvPr id="7" name="Rounded Rectangular Callout 6"/>
          <p:cNvSpPr/>
          <p:nvPr/>
        </p:nvSpPr>
        <p:spPr>
          <a:xfrm>
            <a:off x="7680176" y="482763"/>
            <a:ext cx="3456384" cy="1840949"/>
          </a:xfrm>
          <a:prstGeom prst="wedgeRoundRectCallout">
            <a:avLst>
              <a:gd name="adj1" fmla="val 4167"/>
              <a:gd name="adj2" fmla="val 101971"/>
              <a:gd name="adj3" fmla="val 16667"/>
            </a:avLst>
          </a:prstGeom>
          <a:solidFill>
            <a:srgbClr val="FFF7FF"/>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Máy</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thu</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hình</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dùng</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để</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xem</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chương</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trình</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truyền</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hình</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ular Callout 12"/>
          <p:cNvSpPr/>
          <p:nvPr/>
        </p:nvSpPr>
        <p:spPr>
          <a:xfrm>
            <a:off x="1919536" y="367505"/>
            <a:ext cx="4896544" cy="1765351"/>
          </a:xfrm>
          <a:prstGeom prst="wedgeRoundRectCallout">
            <a:avLst>
              <a:gd name="adj1" fmla="val -36989"/>
              <a:gd name="adj2" fmla="val 85834"/>
              <a:gd name="adj3" fmla="val 16667"/>
            </a:avLst>
          </a:prstGeom>
          <a:solidFill>
            <a:srgbClr val="E1F0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Chia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sẻ</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tác</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máy</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thu</a:t>
            </a:r>
            <a:r>
              <a:rPr lang="en-GB"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hình</a:t>
            </a:r>
            <a:endParaRPr lang="en-US" sz="27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8329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5000" decel="5500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42A5026-C37E-4472-906A-93F41079B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72" y="1484784"/>
            <a:ext cx="4968552" cy="5034209"/>
          </a:xfrm>
          <a:prstGeom prst="rect">
            <a:avLst/>
          </a:prstGeom>
        </p:spPr>
      </p:pic>
      <p:sp>
        <p:nvSpPr>
          <p:cNvPr id="27" name="Rectangle 26"/>
          <p:cNvSpPr/>
          <p:nvPr/>
        </p:nvSpPr>
        <p:spPr>
          <a:xfrm>
            <a:off x="1919536" y="494505"/>
            <a:ext cx="9721080" cy="1012348"/>
          </a:xfrm>
          <a:prstGeom prst="rect">
            <a:avLst/>
          </a:prstGeom>
          <a:noFill/>
          <a:ln w="12700" cap="flat" cmpd="sng" algn="ctr">
            <a:noFill/>
            <a:prstDash val="solid"/>
            <a:miter lim="800000"/>
          </a:ln>
          <a:effectLst/>
        </p:spPr>
        <p:txBody>
          <a:bodyPr lIns="91283" tIns="45650" rIns="91283" bIns="45650" anchor="ctr"/>
          <a:lstStyle/>
          <a:p>
            <a:pPr algn="ctr" defTabSz="1217075">
              <a:lnSpc>
                <a:spcPct val="130000"/>
              </a:lnSpc>
              <a:defRPr/>
            </a:pPr>
            <a:r>
              <a:rPr lang="en-US" sz="4000" b="1" u="sng" dirty="0">
                <a:solidFill>
                  <a:srgbClr val="0000FF"/>
                </a:solidFill>
                <a:latin typeface="Arial-Rounded" pitchFamily="34" charset="0"/>
                <a:ea typeface="Arial-Rounded" pitchFamily="34" charset="0"/>
                <a:cs typeface="Arial-Rounded" pitchFamily="34" charset="0"/>
              </a:rPr>
              <a:t>CHỦ </a:t>
            </a:r>
            <a:r>
              <a:rPr lang="en-US" sz="4000" b="1" u="sng" dirty="0" err="1">
                <a:solidFill>
                  <a:srgbClr val="0000FF"/>
                </a:solidFill>
                <a:latin typeface="Arial-Rounded" pitchFamily="34" charset="0"/>
                <a:ea typeface="Arial-Rounded" pitchFamily="34" charset="0"/>
                <a:cs typeface="Arial-Rounded" pitchFamily="34" charset="0"/>
              </a:rPr>
              <a:t>ĐỀ</a:t>
            </a:r>
            <a:r>
              <a:rPr lang="en-US" sz="4000" b="1" u="sng" dirty="0">
                <a:solidFill>
                  <a:srgbClr val="0000FF"/>
                </a:solidFill>
                <a:latin typeface="Arial-Rounded" pitchFamily="34" charset="0"/>
                <a:ea typeface="Arial-Rounded" pitchFamily="34" charset="0"/>
                <a:cs typeface="Arial-Rounded" pitchFamily="34" charset="0"/>
              </a:rPr>
              <a:t> 1</a:t>
            </a:r>
            <a:r>
              <a:rPr lang="en-US" sz="4000" b="1" dirty="0">
                <a:solidFill>
                  <a:srgbClr val="0000FF"/>
                </a:solidFill>
                <a:latin typeface="Arial-Rounded" pitchFamily="34" charset="0"/>
                <a:ea typeface="Arial-Rounded" pitchFamily="34" charset="0"/>
                <a:cs typeface="Arial-Rounded" pitchFamily="34" charset="0"/>
              </a:rPr>
              <a:t>: </a:t>
            </a:r>
            <a:r>
              <a:rPr lang="en-US" sz="4000" dirty="0" err="1">
                <a:solidFill>
                  <a:srgbClr val="0000FF"/>
                </a:solidFill>
                <a:latin typeface="Arial-Rounded" pitchFamily="34" charset="0"/>
                <a:ea typeface="Arial-Rounded" pitchFamily="34" charset="0"/>
                <a:cs typeface="Arial-Rounded" pitchFamily="34" charset="0"/>
              </a:rPr>
              <a:t>CÔNG</a:t>
            </a:r>
            <a:r>
              <a:rPr lang="en-US" sz="4000" dirty="0">
                <a:solidFill>
                  <a:srgbClr val="0000FF"/>
                </a:solidFill>
                <a:latin typeface="Arial-Rounded" pitchFamily="34" charset="0"/>
                <a:ea typeface="Arial-Rounded" pitchFamily="34" charset="0"/>
                <a:cs typeface="Arial-Rounded" pitchFamily="34" charset="0"/>
              </a:rPr>
              <a:t> </a:t>
            </a:r>
            <a:r>
              <a:rPr lang="en-US" sz="4000" dirty="0" err="1">
                <a:solidFill>
                  <a:srgbClr val="0000FF"/>
                </a:solidFill>
                <a:latin typeface="Arial-Rounded" pitchFamily="34" charset="0"/>
                <a:ea typeface="Arial-Rounded" pitchFamily="34" charset="0"/>
                <a:cs typeface="Arial-Rounded" pitchFamily="34" charset="0"/>
              </a:rPr>
              <a:t>NGHỆ</a:t>
            </a:r>
            <a:r>
              <a:rPr lang="en-US" sz="4000" dirty="0">
                <a:solidFill>
                  <a:srgbClr val="0000FF"/>
                </a:solidFill>
                <a:latin typeface="Arial-Rounded" pitchFamily="34" charset="0"/>
                <a:ea typeface="Arial-Rounded" pitchFamily="34" charset="0"/>
                <a:cs typeface="Arial-Rounded" pitchFamily="34" charset="0"/>
              </a:rPr>
              <a:t> </a:t>
            </a:r>
            <a:r>
              <a:rPr lang="en-US" sz="4000" dirty="0" err="1">
                <a:solidFill>
                  <a:srgbClr val="0000FF"/>
                </a:solidFill>
                <a:latin typeface="Arial-Rounded" pitchFamily="34" charset="0"/>
                <a:ea typeface="Arial-Rounded" pitchFamily="34" charset="0"/>
                <a:cs typeface="Arial-Rounded" pitchFamily="34" charset="0"/>
              </a:rPr>
              <a:t>VÀ</a:t>
            </a:r>
            <a:r>
              <a:rPr lang="en-US" sz="4000" dirty="0">
                <a:solidFill>
                  <a:srgbClr val="0000FF"/>
                </a:solidFill>
                <a:latin typeface="Arial-Rounded" pitchFamily="34" charset="0"/>
                <a:ea typeface="Arial-Rounded" pitchFamily="34" charset="0"/>
                <a:cs typeface="Arial-Rounded" pitchFamily="34" charset="0"/>
              </a:rPr>
              <a:t> </a:t>
            </a:r>
            <a:r>
              <a:rPr lang="en-US" sz="4000" dirty="0" err="1">
                <a:solidFill>
                  <a:srgbClr val="0000FF"/>
                </a:solidFill>
                <a:latin typeface="Arial-Rounded" pitchFamily="34" charset="0"/>
                <a:ea typeface="Arial-Rounded" pitchFamily="34" charset="0"/>
                <a:cs typeface="Arial-Rounded" pitchFamily="34" charset="0"/>
              </a:rPr>
              <a:t>ĐỜI</a:t>
            </a:r>
            <a:r>
              <a:rPr lang="en-US" sz="4000" dirty="0">
                <a:solidFill>
                  <a:srgbClr val="0000FF"/>
                </a:solidFill>
                <a:latin typeface="Arial-Rounded" pitchFamily="34" charset="0"/>
                <a:ea typeface="Arial-Rounded" pitchFamily="34" charset="0"/>
                <a:cs typeface="Arial-Rounded" pitchFamily="34" charset="0"/>
              </a:rPr>
              <a:t> </a:t>
            </a:r>
            <a:r>
              <a:rPr lang="en-US" sz="4000" dirty="0" err="1">
                <a:solidFill>
                  <a:srgbClr val="0000FF"/>
                </a:solidFill>
                <a:latin typeface="Arial-Rounded" pitchFamily="34" charset="0"/>
                <a:ea typeface="Arial-Rounded" pitchFamily="34" charset="0"/>
                <a:cs typeface="Arial-Rounded" pitchFamily="34" charset="0"/>
              </a:rPr>
              <a:t>SỐNG</a:t>
            </a:r>
            <a:endParaRPr lang="en-US" sz="4000" dirty="0">
              <a:solidFill>
                <a:srgbClr val="0000FF"/>
              </a:solidFill>
              <a:latin typeface="Arial-Rounded" pitchFamily="34" charset="0"/>
              <a:ea typeface="Arial-Rounded" pitchFamily="34" charset="0"/>
              <a:cs typeface="Arial-Rounded" pitchFamily="34" charset="0"/>
            </a:endParaRPr>
          </a:p>
        </p:txBody>
      </p:sp>
      <p:sp>
        <p:nvSpPr>
          <p:cNvPr id="2" name="Rectangle 1"/>
          <p:cNvSpPr/>
          <p:nvPr/>
        </p:nvSpPr>
        <p:spPr>
          <a:xfrm>
            <a:off x="5015880" y="1950032"/>
            <a:ext cx="6408712" cy="2751522"/>
          </a:xfrm>
          <a:prstGeom prst="rect">
            <a:avLst/>
          </a:prstGeom>
        </p:spPr>
        <p:txBody>
          <a:bodyPr wrap="square">
            <a:spAutoFit/>
          </a:bodyPr>
          <a:lstStyle/>
          <a:p>
            <a:pPr algn="ctr" defTabSz="1217075">
              <a:lnSpc>
                <a:spcPct val="120000"/>
              </a:lnSpc>
              <a:defRPr/>
            </a:pPr>
            <a:r>
              <a:rPr lang="en-US" sz="4800" b="1" u="sng" dirty="0">
                <a:solidFill>
                  <a:srgbClr val="D60093"/>
                </a:solidFill>
                <a:latin typeface="Arial-Rounded" pitchFamily="34" charset="0"/>
                <a:ea typeface="Arial-Rounded" pitchFamily="34" charset="0"/>
                <a:cs typeface="Arial-Rounded" pitchFamily="34" charset="0"/>
              </a:rPr>
              <a:t>Bài 5:</a:t>
            </a:r>
            <a:endParaRPr lang="en-US" sz="4800" u="sng" dirty="0">
              <a:solidFill>
                <a:srgbClr val="D60093"/>
              </a:solidFill>
              <a:latin typeface="Arial-Rounded" pitchFamily="34" charset="0"/>
              <a:ea typeface="Arial-Rounded" pitchFamily="34" charset="0"/>
              <a:cs typeface="Arial-Rounded" pitchFamily="34" charset="0"/>
            </a:endParaRPr>
          </a:p>
          <a:p>
            <a:pPr algn="ctr" defTabSz="1217075">
              <a:lnSpc>
                <a:spcPct val="120000"/>
              </a:lnSpc>
              <a:defRPr/>
            </a:pPr>
            <a:r>
              <a:rPr lang="en-GB" sz="4800" dirty="0">
                <a:solidFill>
                  <a:srgbClr val="FF0000"/>
                </a:solidFill>
                <a:latin typeface="Arial-Rounded" pitchFamily="34" charset="0"/>
                <a:ea typeface="Arial-Rounded" pitchFamily="34" charset="0"/>
                <a:cs typeface="Arial-Rounded" pitchFamily="34" charset="0"/>
              </a:rPr>
              <a:t> </a:t>
            </a:r>
            <a:r>
              <a:rPr lang="en-GB" sz="4800" b="1" dirty="0" err="1">
                <a:solidFill>
                  <a:srgbClr val="FF0000"/>
                </a:solidFill>
                <a:latin typeface="Arial-Rounded" pitchFamily="34" charset="0"/>
                <a:ea typeface="Arial-Rounded" pitchFamily="34" charset="0"/>
                <a:cs typeface="Arial-Rounded" pitchFamily="34" charset="0"/>
              </a:rPr>
              <a:t>Sử</a:t>
            </a:r>
            <a:r>
              <a:rPr lang="en-GB" sz="4800" b="1" dirty="0">
                <a:solidFill>
                  <a:srgbClr val="FF0000"/>
                </a:solidFill>
                <a:latin typeface="Arial-Rounded" pitchFamily="34" charset="0"/>
                <a:ea typeface="Arial-Rounded" pitchFamily="34" charset="0"/>
                <a:cs typeface="Arial-Rounded" pitchFamily="34" charset="0"/>
              </a:rPr>
              <a:t> </a:t>
            </a:r>
            <a:r>
              <a:rPr lang="en-GB" sz="4800" b="1" dirty="0" err="1">
                <a:solidFill>
                  <a:srgbClr val="FF0000"/>
                </a:solidFill>
                <a:latin typeface="Arial-Rounded" pitchFamily="34" charset="0"/>
                <a:ea typeface="Arial-Rounded" pitchFamily="34" charset="0"/>
                <a:cs typeface="Arial-Rounded" pitchFamily="34" charset="0"/>
              </a:rPr>
              <a:t>dụng</a:t>
            </a:r>
            <a:r>
              <a:rPr lang="en-GB" sz="4800" b="1" dirty="0">
                <a:solidFill>
                  <a:srgbClr val="FF0000"/>
                </a:solidFill>
                <a:latin typeface="Arial-Rounded" pitchFamily="34" charset="0"/>
                <a:ea typeface="Arial-Rounded" pitchFamily="34" charset="0"/>
                <a:cs typeface="Arial-Rounded" pitchFamily="34" charset="0"/>
              </a:rPr>
              <a:t> </a:t>
            </a:r>
            <a:r>
              <a:rPr lang="en-GB" sz="4800" b="1" dirty="0" err="1">
                <a:solidFill>
                  <a:srgbClr val="FF0000"/>
                </a:solidFill>
                <a:latin typeface="Arial-Rounded" pitchFamily="34" charset="0"/>
                <a:ea typeface="Arial-Rounded" pitchFamily="34" charset="0"/>
                <a:cs typeface="Arial-Rounded" pitchFamily="34" charset="0"/>
              </a:rPr>
              <a:t>máy</a:t>
            </a:r>
            <a:r>
              <a:rPr lang="en-GB" sz="4800" b="1" dirty="0">
                <a:solidFill>
                  <a:srgbClr val="FF0000"/>
                </a:solidFill>
                <a:latin typeface="Arial-Rounded" pitchFamily="34" charset="0"/>
                <a:ea typeface="Arial-Rounded" pitchFamily="34" charset="0"/>
                <a:cs typeface="Arial-Rounded" pitchFamily="34" charset="0"/>
              </a:rPr>
              <a:t> </a:t>
            </a:r>
            <a:r>
              <a:rPr lang="en-GB" sz="4800" b="1" dirty="0" err="1">
                <a:solidFill>
                  <a:srgbClr val="FF0000"/>
                </a:solidFill>
                <a:latin typeface="Arial-Rounded" pitchFamily="34" charset="0"/>
                <a:ea typeface="Arial-Rounded" pitchFamily="34" charset="0"/>
                <a:cs typeface="Arial-Rounded" pitchFamily="34" charset="0"/>
              </a:rPr>
              <a:t>thu</a:t>
            </a:r>
            <a:r>
              <a:rPr lang="en-GB" sz="4800" b="1" dirty="0">
                <a:solidFill>
                  <a:srgbClr val="FF0000"/>
                </a:solidFill>
                <a:latin typeface="Arial-Rounded" pitchFamily="34" charset="0"/>
                <a:ea typeface="Arial-Rounded" pitchFamily="34" charset="0"/>
                <a:cs typeface="Arial-Rounded" pitchFamily="34" charset="0"/>
              </a:rPr>
              <a:t> </a:t>
            </a:r>
            <a:r>
              <a:rPr lang="en-GB" sz="4800" b="1" dirty="0" err="1">
                <a:solidFill>
                  <a:srgbClr val="FF0000"/>
                </a:solidFill>
                <a:latin typeface="Arial-Rounded" pitchFamily="34" charset="0"/>
                <a:ea typeface="Arial-Rounded" pitchFamily="34" charset="0"/>
                <a:cs typeface="Arial-Rounded" pitchFamily="34" charset="0"/>
              </a:rPr>
              <a:t>hình</a:t>
            </a:r>
            <a:endParaRPr lang="en-GB" sz="4800" b="1" dirty="0">
              <a:solidFill>
                <a:srgbClr val="FF0000"/>
              </a:solidFill>
              <a:latin typeface="Arial-Rounded" pitchFamily="34" charset="0"/>
              <a:ea typeface="Arial-Rounded" pitchFamily="34" charset="0"/>
              <a:cs typeface="Arial-Rounded" pitchFamily="34" charset="0"/>
            </a:endParaRPr>
          </a:p>
          <a:p>
            <a:pPr algn="ctr" defTabSz="1217075">
              <a:lnSpc>
                <a:spcPct val="120000"/>
              </a:lnSpc>
              <a:defRPr/>
            </a:pPr>
            <a:r>
              <a:rPr lang="en-GB" sz="4800" i="1" dirty="0">
                <a:solidFill>
                  <a:prstClr val="black"/>
                </a:solidFill>
                <a:latin typeface="Arial-Rounded" pitchFamily="34" charset="0"/>
                <a:ea typeface="Arial-Rounded" pitchFamily="34" charset="0"/>
                <a:cs typeface="Arial-Rounded" pitchFamily="34" charset="0"/>
              </a:rPr>
              <a:t>( </a:t>
            </a:r>
            <a:r>
              <a:rPr lang="en-GB" sz="4800" i="1" dirty="0" err="1">
                <a:solidFill>
                  <a:prstClr val="black"/>
                </a:solidFill>
                <a:latin typeface="Arial-Rounded" pitchFamily="34" charset="0"/>
                <a:ea typeface="Arial-Rounded" pitchFamily="34" charset="0"/>
                <a:cs typeface="Arial-Rounded" pitchFamily="34" charset="0"/>
              </a:rPr>
              <a:t>Tiết</a:t>
            </a:r>
            <a:r>
              <a:rPr lang="en-GB" sz="4800" i="1" dirty="0">
                <a:solidFill>
                  <a:prstClr val="black"/>
                </a:solidFill>
                <a:latin typeface="Arial-Rounded" pitchFamily="34" charset="0"/>
                <a:ea typeface="Arial-Rounded" pitchFamily="34" charset="0"/>
                <a:cs typeface="Arial-Rounded" pitchFamily="34" charset="0"/>
              </a:rPr>
              <a:t> 2)</a:t>
            </a:r>
            <a:endParaRPr lang="en-US" sz="4800" i="1"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6037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704" y="252420"/>
            <a:ext cx="6860116"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375920" y="620688"/>
            <a:ext cx="6480720" cy="1683231"/>
          </a:xfrm>
          <a:prstGeom prst="rect">
            <a:avLst/>
          </a:prstGeom>
        </p:spPr>
      </p:pic>
    </p:spTree>
    <p:extLst>
      <p:ext uri="{BB962C8B-B14F-4D97-AF65-F5344CB8AC3E}">
        <p14:creationId xmlns:p14="http://schemas.microsoft.com/office/powerpoint/2010/main" val="107500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41B0F7-1E4F-4188-8C70-BD969C889DC5}"/>
              </a:ext>
            </a:extLst>
          </p:cNvPr>
          <p:cNvPicPr>
            <a:picLocks noChangeAspect="1"/>
          </p:cNvPicPr>
          <p:nvPr/>
        </p:nvPicPr>
        <p:blipFill rotWithShape="1">
          <a:blip r:embed="rId3">
            <a:extLst>
              <a:ext uri="{28A0092B-C50C-407E-A947-70E740481C1C}">
                <a14:useLocalDpi xmlns:a14="http://schemas.microsoft.com/office/drawing/2010/main" val="0"/>
              </a:ext>
            </a:extLst>
          </a:blip>
          <a:srcRect l="49893"/>
          <a:stretch/>
        </p:blipFill>
        <p:spPr>
          <a:xfrm rot="5400000">
            <a:off x="4547826" y="-631068"/>
            <a:ext cx="3096345" cy="11521282"/>
          </a:xfrm>
          <a:prstGeom prst="roundRect">
            <a:avLst/>
          </a:prstGeom>
        </p:spPr>
      </p:pic>
      <p:pic>
        <p:nvPicPr>
          <p:cNvPr id="3" name="图片 2" descr="图片包含 餐桌, 室内&#10;&#10;描述已自动生成">
            <a:extLst>
              <a:ext uri="{FF2B5EF4-FFF2-40B4-BE49-F238E27FC236}">
                <a16:creationId xmlns:a16="http://schemas.microsoft.com/office/drawing/2014/main" id="{FE8E45BE-D3B0-437E-BB3D-6896225CF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00" b="8651"/>
          <a:stretch/>
        </p:blipFill>
        <p:spPr>
          <a:xfrm>
            <a:off x="952498" y="240742"/>
            <a:ext cx="10287000" cy="3096344"/>
          </a:xfrm>
          <a:prstGeom prst="rect">
            <a:avLst/>
          </a:prstGeom>
        </p:spPr>
      </p:pic>
      <p:pic>
        <p:nvPicPr>
          <p:cNvPr id="8" name="Picture 7"/>
          <p:cNvPicPr>
            <a:picLocks noChangeAspect="1"/>
          </p:cNvPicPr>
          <p:nvPr/>
        </p:nvPicPr>
        <p:blipFill>
          <a:blip r:embed="rId5"/>
          <a:stretch>
            <a:fillRect/>
          </a:stretch>
        </p:blipFill>
        <p:spPr>
          <a:xfrm>
            <a:off x="3325126" y="2811067"/>
            <a:ext cx="5541744" cy="1012024"/>
          </a:xfrm>
          <a:prstGeom prst="rect">
            <a:avLst/>
          </a:prstGeom>
        </p:spPr>
      </p:pic>
      <p:sp>
        <p:nvSpPr>
          <p:cNvPr id="4" name="TextBox 3"/>
          <p:cNvSpPr txBox="1"/>
          <p:nvPr/>
        </p:nvSpPr>
        <p:spPr>
          <a:xfrm>
            <a:off x="2311229" y="3833015"/>
            <a:ext cx="7569537" cy="1323439"/>
          </a:xfrm>
          <a:prstGeom prst="rect">
            <a:avLst/>
          </a:prstGeom>
          <a:noFill/>
        </p:spPr>
        <p:txBody>
          <a:bodyPr wrap="square" rtlCol="0">
            <a:spAutoFit/>
          </a:bodyPr>
          <a:lstStyle/>
          <a:p>
            <a:pPr algn="ct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Tìm</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hiểu</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về</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mối</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quan</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hệ</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giữa</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đài</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truyền</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hình</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và</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máy</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thu</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 </a:t>
            </a:r>
            <a:r>
              <a:rPr lang="en-GB" sz="4000" dirty="0" err="1">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hình</a:t>
            </a:r>
            <a:r>
              <a:rPr lang="en-GB"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rPr>
              <a:t>.</a:t>
            </a:r>
            <a:endParaRPr lang="en-US" sz="4000" dirty="0">
              <a:ln>
                <a:solidFill>
                  <a:srgbClr val="FF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872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3432" y="167365"/>
            <a:ext cx="9752611" cy="954107"/>
          </a:xfrm>
          <a:prstGeom prst="rect">
            <a:avLst/>
          </a:prstGeom>
          <a:noFill/>
        </p:spPr>
        <p:txBody>
          <a:bodyPr wrap="square" rtlCol="0">
            <a:spAutoFit/>
          </a:bodyPr>
          <a:lstStyle/>
          <a:p>
            <a:pPr algn="ctr"/>
            <a:r>
              <a:rPr lang="vi-VN" sz="2800" b="1" dirty="0">
                <a:latin typeface="Arial-Rounded" panose="020B0500000000000000" pitchFamily="34" charset="0"/>
                <a:ea typeface="Arial-Rounded" panose="020B0500000000000000" pitchFamily="34" charset="0"/>
                <a:cs typeface="Arial-Rounded" panose="020B0500000000000000" pitchFamily="34" charset="0"/>
              </a:rPr>
              <a:t>Hãy mô tả mối quan hệ giữa đài truyền hình và máy thu hình trong sơ đồ dưới đây.</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3"/>
          <a:stretch>
            <a:fillRect/>
          </a:stretch>
        </p:blipFill>
        <p:spPr>
          <a:xfrm>
            <a:off x="1847528" y="1100252"/>
            <a:ext cx="8568952" cy="4272964"/>
          </a:xfrm>
          <a:prstGeom prst="rect">
            <a:avLst/>
          </a:prstGeom>
        </p:spPr>
      </p:pic>
      <p:sp>
        <p:nvSpPr>
          <p:cNvPr id="10" name="TextBox 9">
            <a:extLst>
              <a:ext uri="{FF2B5EF4-FFF2-40B4-BE49-F238E27FC236}">
                <a16:creationId xmlns:a16="http://schemas.microsoft.com/office/drawing/2014/main" id="{A50D1AFD-6C39-4114-8068-6EDDBC79778D}"/>
              </a:ext>
            </a:extLst>
          </p:cNvPr>
          <p:cNvSpPr txBox="1"/>
          <p:nvPr/>
        </p:nvSpPr>
        <p:spPr>
          <a:xfrm>
            <a:off x="3359696" y="5373216"/>
            <a:ext cx="5326909" cy="1200329"/>
          </a:xfrm>
          <a:custGeom>
            <a:avLst/>
            <a:gdLst>
              <a:gd name="connsiteX0" fmla="*/ 0 w 5326909"/>
              <a:gd name="connsiteY0" fmla="*/ 0 h 1200329"/>
              <a:gd name="connsiteX1" fmla="*/ 645148 w 5326909"/>
              <a:gd name="connsiteY1" fmla="*/ 0 h 1200329"/>
              <a:gd name="connsiteX2" fmla="*/ 1290296 w 5326909"/>
              <a:gd name="connsiteY2" fmla="*/ 0 h 1200329"/>
              <a:gd name="connsiteX3" fmla="*/ 1988713 w 5326909"/>
              <a:gd name="connsiteY3" fmla="*/ 0 h 1200329"/>
              <a:gd name="connsiteX4" fmla="*/ 2474053 w 5326909"/>
              <a:gd name="connsiteY4" fmla="*/ 0 h 1200329"/>
              <a:gd name="connsiteX5" fmla="*/ 3012663 w 5326909"/>
              <a:gd name="connsiteY5" fmla="*/ 0 h 1200329"/>
              <a:gd name="connsiteX6" fmla="*/ 3657811 w 5326909"/>
              <a:gd name="connsiteY6" fmla="*/ 0 h 1200329"/>
              <a:gd name="connsiteX7" fmla="*/ 4302959 w 5326909"/>
              <a:gd name="connsiteY7" fmla="*/ 0 h 1200329"/>
              <a:gd name="connsiteX8" fmla="*/ 5326909 w 5326909"/>
              <a:gd name="connsiteY8" fmla="*/ 0 h 1200329"/>
              <a:gd name="connsiteX9" fmla="*/ 5326909 w 5326909"/>
              <a:gd name="connsiteY9" fmla="*/ 376103 h 1200329"/>
              <a:gd name="connsiteX10" fmla="*/ 5326909 w 5326909"/>
              <a:gd name="connsiteY10" fmla="*/ 788216 h 1200329"/>
              <a:gd name="connsiteX11" fmla="*/ 5326909 w 5326909"/>
              <a:gd name="connsiteY11" fmla="*/ 1200329 h 1200329"/>
              <a:gd name="connsiteX12" fmla="*/ 4735030 w 5326909"/>
              <a:gd name="connsiteY12" fmla="*/ 1200329 h 1200329"/>
              <a:gd name="connsiteX13" fmla="*/ 4143151 w 5326909"/>
              <a:gd name="connsiteY13" fmla="*/ 1200329 h 1200329"/>
              <a:gd name="connsiteX14" fmla="*/ 3551273 w 5326909"/>
              <a:gd name="connsiteY14" fmla="*/ 1200329 h 1200329"/>
              <a:gd name="connsiteX15" fmla="*/ 3012663 w 5326909"/>
              <a:gd name="connsiteY15" fmla="*/ 1200329 h 1200329"/>
              <a:gd name="connsiteX16" fmla="*/ 2420784 w 5326909"/>
              <a:gd name="connsiteY16" fmla="*/ 1200329 h 1200329"/>
              <a:gd name="connsiteX17" fmla="*/ 1722367 w 5326909"/>
              <a:gd name="connsiteY17" fmla="*/ 1200329 h 1200329"/>
              <a:gd name="connsiteX18" fmla="*/ 1290296 w 5326909"/>
              <a:gd name="connsiteY18" fmla="*/ 1200329 h 1200329"/>
              <a:gd name="connsiteX19" fmla="*/ 858224 w 5326909"/>
              <a:gd name="connsiteY19" fmla="*/ 1200329 h 1200329"/>
              <a:gd name="connsiteX20" fmla="*/ 0 w 5326909"/>
              <a:gd name="connsiteY20" fmla="*/ 1200329 h 1200329"/>
              <a:gd name="connsiteX21" fmla="*/ 0 w 5326909"/>
              <a:gd name="connsiteY21" fmla="*/ 812223 h 1200329"/>
              <a:gd name="connsiteX22" fmla="*/ 0 w 5326909"/>
              <a:gd name="connsiteY22" fmla="*/ 412113 h 1200329"/>
              <a:gd name="connsiteX23" fmla="*/ 0 w 5326909"/>
              <a:gd name="connsiteY2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6909" h="1200329" extrusionOk="0">
                <a:moveTo>
                  <a:pt x="0" y="0"/>
                </a:moveTo>
                <a:cubicBezTo>
                  <a:pt x="244469" y="-29945"/>
                  <a:pt x="457680" y="47262"/>
                  <a:pt x="645148" y="0"/>
                </a:cubicBezTo>
                <a:cubicBezTo>
                  <a:pt x="832616" y="-47262"/>
                  <a:pt x="1052513" y="45645"/>
                  <a:pt x="1290296" y="0"/>
                </a:cubicBezTo>
                <a:cubicBezTo>
                  <a:pt x="1528079" y="-45645"/>
                  <a:pt x="1659650" y="37961"/>
                  <a:pt x="1988713" y="0"/>
                </a:cubicBezTo>
                <a:cubicBezTo>
                  <a:pt x="2317776" y="-37961"/>
                  <a:pt x="2340803" y="58219"/>
                  <a:pt x="2474053" y="0"/>
                </a:cubicBezTo>
                <a:cubicBezTo>
                  <a:pt x="2607303" y="-58219"/>
                  <a:pt x="2805872" y="24246"/>
                  <a:pt x="3012663" y="0"/>
                </a:cubicBezTo>
                <a:cubicBezTo>
                  <a:pt x="3219454" y="-24246"/>
                  <a:pt x="3361602" y="49730"/>
                  <a:pt x="3657811" y="0"/>
                </a:cubicBezTo>
                <a:cubicBezTo>
                  <a:pt x="3954020" y="-49730"/>
                  <a:pt x="3983421" y="74626"/>
                  <a:pt x="4302959" y="0"/>
                </a:cubicBezTo>
                <a:cubicBezTo>
                  <a:pt x="4622497" y="-74626"/>
                  <a:pt x="5021654" y="77696"/>
                  <a:pt x="5326909" y="0"/>
                </a:cubicBezTo>
                <a:cubicBezTo>
                  <a:pt x="5368352" y="80127"/>
                  <a:pt x="5284247" y="239700"/>
                  <a:pt x="5326909" y="376103"/>
                </a:cubicBezTo>
                <a:cubicBezTo>
                  <a:pt x="5369571" y="512506"/>
                  <a:pt x="5299705" y="593732"/>
                  <a:pt x="5326909" y="788216"/>
                </a:cubicBezTo>
                <a:cubicBezTo>
                  <a:pt x="5354113" y="982700"/>
                  <a:pt x="5290198" y="1003702"/>
                  <a:pt x="5326909" y="1200329"/>
                </a:cubicBezTo>
                <a:cubicBezTo>
                  <a:pt x="5124558" y="1254386"/>
                  <a:pt x="4977454" y="1178086"/>
                  <a:pt x="4735030" y="1200329"/>
                </a:cubicBezTo>
                <a:cubicBezTo>
                  <a:pt x="4492606" y="1222572"/>
                  <a:pt x="4406395" y="1168685"/>
                  <a:pt x="4143151" y="1200329"/>
                </a:cubicBezTo>
                <a:cubicBezTo>
                  <a:pt x="3879907" y="1231973"/>
                  <a:pt x="3795856" y="1171136"/>
                  <a:pt x="3551273" y="1200329"/>
                </a:cubicBezTo>
                <a:cubicBezTo>
                  <a:pt x="3306690" y="1229522"/>
                  <a:pt x="3180001" y="1197324"/>
                  <a:pt x="3012663" y="1200329"/>
                </a:cubicBezTo>
                <a:cubicBezTo>
                  <a:pt x="2845325" y="1203334"/>
                  <a:pt x="2586491" y="1179332"/>
                  <a:pt x="2420784" y="1200329"/>
                </a:cubicBezTo>
                <a:cubicBezTo>
                  <a:pt x="2255077" y="1221326"/>
                  <a:pt x="2063065" y="1176804"/>
                  <a:pt x="1722367" y="1200329"/>
                </a:cubicBezTo>
                <a:cubicBezTo>
                  <a:pt x="1381669" y="1223854"/>
                  <a:pt x="1422749" y="1175847"/>
                  <a:pt x="1290296" y="1200329"/>
                </a:cubicBezTo>
                <a:cubicBezTo>
                  <a:pt x="1157843" y="1224811"/>
                  <a:pt x="1031517" y="1166018"/>
                  <a:pt x="858224" y="1200329"/>
                </a:cubicBezTo>
                <a:cubicBezTo>
                  <a:pt x="684931" y="1234640"/>
                  <a:pt x="405350" y="1195146"/>
                  <a:pt x="0" y="1200329"/>
                </a:cubicBezTo>
                <a:cubicBezTo>
                  <a:pt x="-12984" y="1036903"/>
                  <a:pt x="14737" y="912043"/>
                  <a:pt x="0" y="812223"/>
                </a:cubicBezTo>
                <a:cubicBezTo>
                  <a:pt x="-14737" y="712403"/>
                  <a:pt x="17777" y="566299"/>
                  <a:pt x="0" y="412113"/>
                </a:cubicBezTo>
                <a:cubicBezTo>
                  <a:pt x="-17777" y="257927"/>
                  <a:pt x="2636" y="193054"/>
                  <a:pt x="0" y="0"/>
                </a:cubicBezTo>
                <a:close/>
              </a:path>
            </a:pathLst>
          </a:custGeom>
          <a:noFill/>
          <a:ln w="38100">
            <a:solidFill>
              <a:srgbClr val="00B05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ctr">
              <a:spcAft>
                <a:spcPts val="0"/>
              </a:spcAft>
            </a:pPr>
            <a:r>
              <a:rPr lang="nl-NL" sz="2400" dirty="0">
                <a:latin typeface="Arial-Rounded" panose="020B0500000000000000" pitchFamily="34" charset="0"/>
                <a:ea typeface="Arial-Rounded" panose="020B0500000000000000" pitchFamily="34" charset="0"/>
                <a:cs typeface="Arial-Rounded" panose="020B0500000000000000" pitchFamily="34" charset="0"/>
              </a:rPr>
              <a:t>Em hãy quan sát hình và cho biết: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400" dirty="0">
                <a:latin typeface="Arial-Rounded" panose="020B0500000000000000" pitchFamily="34" charset="0"/>
                <a:ea typeface="Arial-Rounded" panose="020B0500000000000000" pitchFamily="34" charset="0"/>
                <a:cs typeface="Arial-Rounded" panose="020B0500000000000000" pitchFamily="34" charset="0"/>
              </a:rPr>
              <a:t>+ Vai trò của đài truyền hình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400" dirty="0">
                <a:latin typeface="Arial-Rounded" panose="020B0500000000000000" pitchFamily="34" charset="0"/>
                <a:ea typeface="Arial-Rounded" panose="020B0500000000000000" pitchFamily="34" charset="0"/>
                <a:cs typeface="Arial-Rounded" panose="020B0500000000000000" pitchFamily="34" charset="0"/>
              </a:rPr>
              <a:t>+ Vai trò của máy thu hình?</a:t>
            </a:r>
            <a:endParaRPr kumimoji="0" lang="en-US" sz="2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147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C7CB6E6-14DA-4A21-8679-B2896CF167B0}"/>
              </a:ext>
            </a:extLst>
          </p:cNvPr>
          <p:cNvSpPr txBox="1"/>
          <p:nvPr/>
        </p:nvSpPr>
        <p:spPr>
          <a:xfrm>
            <a:off x="3430425" y="584689"/>
            <a:ext cx="5107376" cy="92333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Chia </a:t>
            </a:r>
            <a:r>
              <a:rPr kumimoji="0" lang="en-US" sz="5400" b="0" i="0" u="none" strike="noStrike" kern="1200" cap="none" spc="-150" normalizeH="0" baseline="0" noProof="0" dirty="0" err="1">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sẻ</a:t>
            </a:r>
            <a:r>
              <a:rPr kumimoji="0" lang="en-US" sz="5400" b="0" i="0" u="none" strike="noStrike" kern="1200" cap="none" spc="-150" normalizeH="0" baseline="0" noProof="0" dirty="0">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 </a:t>
            </a:r>
            <a:r>
              <a:rPr kumimoji="0" lang="en-US" sz="5400" b="0" i="0" u="none" strike="noStrike" kern="1200" cap="none" spc="-150" normalizeH="0" baseline="0" noProof="0" dirty="0" err="1">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trước</a:t>
            </a:r>
            <a:r>
              <a:rPr kumimoji="0" lang="en-US" sz="5400" b="0" i="0" u="none" strike="noStrike" kern="1200" cap="none" spc="-150" normalizeH="0" noProof="0" dirty="0">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 </a:t>
            </a:r>
            <a:r>
              <a:rPr kumimoji="0" lang="en-US" sz="5400" b="0" i="0" u="none" strike="noStrike" kern="1200" cap="none" spc="-150" normalizeH="0" noProof="0" dirty="0" err="1">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lớp</a:t>
            </a:r>
            <a:r>
              <a:rPr kumimoji="0" lang="en-US" sz="5400" b="0" i="0" u="none" strike="noStrike" kern="1200" cap="none" spc="-150" normalizeH="0" baseline="0" noProof="0" dirty="0">
                <a:ln>
                  <a:solidFill>
                    <a:srgbClr val="002060"/>
                  </a:solidFill>
                </a:ln>
                <a:solidFill>
                  <a:srgbClr val="FF0000"/>
                </a:solidFill>
                <a:effectLst/>
                <a:uLnTx/>
                <a:uFillTx/>
                <a:latin typeface="iCiel Cadena" panose="02000503000000020004" pitchFamily="2" charset="0"/>
                <a:ea typeface="Arial-Rounded" panose="020B0500000000000000" pitchFamily="34" charset="0"/>
                <a:cs typeface="Arial-Rounded" panose="020B0500000000000000" pitchFamily="34" charset="0"/>
              </a:rPr>
              <a:t>.</a:t>
            </a: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4">
            <a:extLst>
              <a:ext uri="{28A0092B-C50C-407E-A947-70E740481C1C}">
                <a14:useLocalDpi xmlns:a14="http://schemas.microsoft.com/office/drawing/2010/main" val="0"/>
              </a:ext>
            </a:extLst>
          </a:blip>
          <a:srcRect l="-472" r="472" b="2650"/>
          <a:stretch/>
        </p:blipFill>
        <p:spPr>
          <a:xfrm>
            <a:off x="6058732"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5">
            <a:extLst>
              <a:ext uri="{28A0092B-C50C-407E-A947-70E740481C1C}">
                <a14:useLocalDpi xmlns:a14="http://schemas.microsoft.com/office/drawing/2010/main" val="0"/>
              </a:ext>
            </a:extLst>
          </a:blip>
          <a:srcRect l="20721" t="3356" r="20505" b="2562"/>
          <a:stretch/>
        </p:blipFill>
        <p:spPr>
          <a:xfrm>
            <a:off x="3135114" y="2331720"/>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90377" y="1046354"/>
            <a:ext cx="3453600" cy="1920981"/>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6">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831134" y="1763641"/>
              <a:ext cx="30042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002060"/>
                    </a:solidFill>
                  </a:ln>
                  <a:solidFill>
                    <a:srgbClr val="F52D6B"/>
                  </a:solidFill>
                  <a:effectLst/>
                  <a:uLnTx/>
                  <a:uFillTx/>
                  <a:latin typeface="iCiel Cadena" panose="02000503000000020004" pitchFamily="2" charset="0"/>
                  <a:ea typeface="Arial-Rounded" panose="020B0500000000000000" pitchFamily="34" charset="0"/>
                  <a:cs typeface="Arial-Rounded" panose="020B0500000000000000" pitchFamily="34" charset="0"/>
                </a:rPr>
                <a:t>Trình</a:t>
              </a:r>
              <a:r>
                <a:rPr kumimoji="0" lang="en-US" sz="4400" b="1" i="0" u="none" strike="noStrike" kern="1200" cap="none" spc="0" normalizeH="0" baseline="0" noProof="0" dirty="0">
                  <a:ln>
                    <a:solidFill>
                      <a:srgbClr val="002060"/>
                    </a:solidFill>
                  </a:ln>
                  <a:solidFill>
                    <a:srgbClr val="F52D6B"/>
                  </a:solidFill>
                  <a:effectLst/>
                  <a:uLnTx/>
                  <a:uFillTx/>
                  <a:latin typeface="iCiel Cadena" panose="02000503000000020004" pitchFamily="2"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solidFill>
                      <a:srgbClr val="002060"/>
                    </a:solidFill>
                  </a:ln>
                  <a:solidFill>
                    <a:srgbClr val="F52D6B"/>
                  </a:solidFill>
                  <a:effectLst/>
                  <a:uLnTx/>
                  <a:uFillTx/>
                  <a:latin typeface="iCiel Cadena" panose="02000503000000020004" pitchFamily="2" charset="0"/>
                  <a:ea typeface="Arial-Rounded" panose="020B0500000000000000" pitchFamily="34" charset="0"/>
                  <a:cs typeface="Arial-Rounded" panose="020B0500000000000000" pitchFamily="34" charset="0"/>
                </a:rPr>
                <a:t>bày</a:t>
              </a:r>
              <a:endParaRPr kumimoji="0" lang="en-US" sz="4400" b="1" i="0" u="none" strike="noStrike" kern="1200" cap="none" spc="0" normalizeH="0" baseline="0" noProof="0" dirty="0">
                <a:ln>
                  <a:solidFill>
                    <a:srgbClr val="002060"/>
                  </a:solidFill>
                </a:ln>
                <a:solidFill>
                  <a:srgbClr val="F52D6B"/>
                </a:solidFill>
                <a:effectLst/>
                <a:uLnTx/>
                <a:uFillTx/>
                <a:latin typeface="iCiel Cadena" panose="02000503000000020004" pitchFamily="2" charset="0"/>
                <a:ea typeface="Arial-Rounded" panose="020B0500000000000000" pitchFamily="34" charset="0"/>
                <a:cs typeface="Arial-Rounded" panose="020B0500000000000000" pitchFamily="34" charset="0"/>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015426" y="685430"/>
            <a:ext cx="3190991" cy="2109045"/>
            <a:chOff x="8133073" y="760658"/>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760658"/>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537801" y="1571020"/>
              <a:ext cx="2381536" cy="769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FF0000"/>
                    </a:solidFill>
                  </a:ln>
                  <a:solidFill>
                    <a:srgbClr val="0070C0"/>
                  </a:solidFill>
                  <a:effectLst/>
                  <a:uLnTx/>
                  <a:uFillTx/>
                  <a:latin typeface="iCiel Cadena" panose="02000503000000020004" pitchFamily="2" charset="0"/>
                  <a:ea typeface="Arial-Rounded" panose="020B0500000000000000" pitchFamily="34" charset="0"/>
                  <a:cs typeface="Arial-Rounded" panose="020B0500000000000000" pitchFamily="34" charset="0"/>
                </a:rPr>
                <a:t>Nhận</a:t>
              </a:r>
              <a:r>
                <a:rPr kumimoji="0" lang="en-US" sz="4400" b="1" i="0" u="none" strike="noStrike" kern="1200" cap="none" spc="0" normalizeH="0" baseline="0" noProof="0" dirty="0">
                  <a:ln>
                    <a:solidFill>
                      <a:srgbClr val="FF0000"/>
                    </a:solidFill>
                  </a:ln>
                  <a:solidFill>
                    <a:srgbClr val="0070C0"/>
                  </a:solidFill>
                  <a:effectLst/>
                  <a:uLnTx/>
                  <a:uFillTx/>
                  <a:latin typeface="iCiel Cadena" panose="02000503000000020004" pitchFamily="2"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solidFill>
                      <a:srgbClr val="FF0000"/>
                    </a:solidFill>
                  </a:ln>
                  <a:solidFill>
                    <a:srgbClr val="0070C0"/>
                  </a:solidFill>
                  <a:effectLst/>
                  <a:uLnTx/>
                  <a:uFillTx/>
                  <a:latin typeface="iCiel Cadena" panose="02000503000000020004" pitchFamily="2" charset="0"/>
                  <a:ea typeface="Arial-Rounded" panose="020B0500000000000000" pitchFamily="34" charset="0"/>
                  <a:cs typeface="Arial-Rounded" panose="020B0500000000000000" pitchFamily="34" charset="0"/>
                </a:rPr>
                <a:t>xét</a:t>
              </a:r>
              <a:endParaRPr kumimoji="0" lang="en-US" sz="4400" b="1" i="0" u="none" strike="noStrike" kern="1200" cap="none" spc="0" normalizeH="0" baseline="0" noProof="0" dirty="0">
                <a:ln>
                  <a:solidFill>
                    <a:srgbClr val="FF0000"/>
                  </a:solidFill>
                </a:ln>
                <a:solidFill>
                  <a:srgbClr val="0070C0"/>
                </a:solidFill>
                <a:effectLst/>
                <a:uLnTx/>
                <a:uFillTx/>
                <a:latin typeface="iCiel Cadena" panose="02000503000000020004" pitchFamily="2"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407426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3432" y="167365"/>
            <a:ext cx="9752611" cy="954107"/>
          </a:xfrm>
          <a:prstGeom prst="rect">
            <a:avLst/>
          </a:prstGeom>
          <a:noFill/>
        </p:spPr>
        <p:txBody>
          <a:bodyPr wrap="square" rtlCol="0">
            <a:spAutoFit/>
          </a:bodyPr>
          <a:lstStyle/>
          <a:p>
            <a:pPr algn="ctr"/>
            <a:r>
              <a:rPr lang="vi-VN" sz="2800" b="1" dirty="0">
                <a:latin typeface="Arial-Rounded" panose="020B0500000000000000" pitchFamily="34" charset="0"/>
                <a:ea typeface="Arial-Rounded" panose="020B0500000000000000" pitchFamily="34" charset="0"/>
                <a:cs typeface="Arial-Rounded" panose="020B0500000000000000" pitchFamily="34" charset="0"/>
              </a:rPr>
              <a:t>Hãy mô tả mối quan hệ giữa đài truyền hình và máy thu hình trong sơ đồ dưới đây.</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3"/>
          <a:stretch>
            <a:fillRect/>
          </a:stretch>
        </p:blipFill>
        <p:spPr>
          <a:xfrm>
            <a:off x="1488272" y="1085749"/>
            <a:ext cx="5904656" cy="3168352"/>
          </a:xfrm>
          <a:prstGeom prst="rect">
            <a:avLst/>
          </a:prstGeom>
        </p:spPr>
      </p:pic>
      <p:sp>
        <p:nvSpPr>
          <p:cNvPr id="10" name="TextBox 9">
            <a:extLst>
              <a:ext uri="{FF2B5EF4-FFF2-40B4-BE49-F238E27FC236}">
                <a16:creationId xmlns:a16="http://schemas.microsoft.com/office/drawing/2014/main" id="{A50D1AFD-6C39-4114-8068-6EDDBC79778D}"/>
              </a:ext>
            </a:extLst>
          </p:cNvPr>
          <p:cNvSpPr txBox="1"/>
          <p:nvPr/>
        </p:nvSpPr>
        <p:spPr>
          <a:xfrm>
            <a:off x="4046952" y="4682191"/>
            <a:ext cx="5217400" cy="1200329"/>
          </a:xfrm>
          <a:custGeom>
            <a:avLst/>
            <a:gdLst>
              <a:gd name="connsiteX0" fmla="*/ 0 w 5217400"/>
              <a:gd name="connsiteY0" fmla="*/ 0 h 1200329"/>
              <a:gd name="connsiteX1" fmla="*/ 631885 w 5217400"/>
              <a:gd name="connsiteY1" fmla="*/ 0 h 1200329"/>
              <a:gd name="connsiteX2" fmla="*/ 1263770 w 5217400"/>
              <a:gd name="connsiteY2" fmla="*/ 0 h 1200329"/>
              <a:gd name="connsiteX3" fmla="*/ 1947829 w 5217400"/>
              <a:gd name="connsiteY3" fmla="*/ 0 h 1200329"/>
              <a:gd name="connsiteX4" fmla="*/ 2423192 w 5217400"/>
              <a:gd name="connsiteY4" fmla="*/ 0 h 1200329"/>
              <a:gd name="connsiteX5" fmla="*/ 2950730 w 5217400"/>
              <a:gd name="connsiteY5" fmla="*/ 0 h 1200329"/>
              <a:gd name="connsiteX6" fmla="*/ 3582615 w 5217400"/>
              <a:gd name="connsiteY6" fmla="*/ 0 h 1200329"/>
              <a:gd name="connsiteX7" fmla="*/ 4214500 w 5217400"/>
              <a:gd name="connsiteY7" fmla="*/ 0 h 1200329"/>
              <a:gd name="connsiteX8" fmla="*/ 5217400 w 5217400"/>
              <a:gd name="connsiteY8" fmla="*/ 0 h 1200329"/>
              <a:gd name="connsiteX9" fmla="*/ 5217400 w 5217400"/>
              <a:gd name="connsiteY9" fmla="*/ 376103 h 1200329"/>
              <a:gd name="connsiteX10" fmla="*/ 5217400 w 5217400"/>
              <a:gd name="connsiteY10" fmla="*/ 788216 h 1200329"/>
              <a:gd name="connsiteX11" fmla="*/ 5217400 w 5217400"/>
              <a:gd name="connsiteY11" fmla="*/ 1200329 h 1200329"/>
              <a:gd name="connsiteX12" fmla="*/ 4637689 w 5217400"/>
              <a:gd name="connsiteY12" fmla="*/ 1200329 h 1200329"/>
              <a:gd name="connsiteX13" fmla="*/ 4057978 w 5217400"/>
              <a:gd name="connsiteY13" fmla="*/ 1200329 h 1200329"/>
              <a:gd name="connsiteX14" fmla="*/ 3478267 w 5217400"/>
              <a:gd name="connsiteY14" fmla="*/ 1200329 h 1200329"/>
              <a:gd name="connsiteX15" fmla="*/ 2950730 w 5217400"/>
              <a:gd name="connsiteY15" fmla="*/ 1200329 h 1200329"/>
              <a:gd name="connsiteX16" fmla="*/ 2371018 w 5217400"/>
              <a:gd name="connsiteY16" fmla="*/ 1200329 h 1200329"/>
              <a:gd name="connsiteX17" fmla="*/ 1686959 w 5217400"/>
              <a:gd name="connsiteY17" fmla="*/ 1200329 h 1200329"/>
              <a:gd name="connsiteX18" fmla="*/ 1263770 w 5217400"/>
              <a:gd name="connsiteY18" fmla="*/ 1200329 h 1200329"/>
              <a:gd name="connsiteX19" fmla="*/ 840581 w 5217400"/>
              <a:gd name="connsiteY19" fmla="*/ 1200329 h 1200329"/>
              <a:gd name="connsiteX20" fmla="*/ 0 w 5217400"/>
              <a:gd name="connsiteY20" fmla="*/ 1200329 h 1200329"/>
              <a:gd name="connsiteX21" fmla="*/ 0 w 5217400"/>
              <a:gd name="connsiteY21" fmla="*/ 812223 h 1200329"/>
              <a:gd name="connsiteX22" fmla="*/ 0 w 5217400"/>
              <a:gd name="connsiteY22" fmla="*/ 412113 h 1200329"/>
              <a:gd name="connsiteX23" fmla="*/ 0 w 5217400"/>
              <a:gd name="connsiteY2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17400" h="1200329" extrusionOk="0">
                <a:moveTo>
                  <a:pt x="0" y="0"/>
                </a:moveTo>
                <a:cubicBezTo>
                  <a:pt x="153913" y="-61637"/>
                  <a:pt x="384975" y="9931"/>
                  <a:pt x="631885" y="0"/>
                </a:cubicBezTo>
                <a:cubicBezTo>
                  <a:pt x="878795" y="-9931"/>
                  <a:pt x="1014867" y="69234"/>
                  <a:pt x="1263770" y="0"/>
                </a:cubicBezTo>
                <a:cubicBezTo>
                  <a:pt x="1512673" y="-69234"/>
                  <a:pt x="1764496" y="44302"/>
                  <a:pt x="1947829" y="0"/>
                </a:cubicBezTo>
                <a:cubicBezTo>
                  <a:pt x="2131162" y="-44302"/>
                  <a:pt x="2237515" y="33367"/>
                  <a:pt x="2423192" y="0"/>
                </a:cubicBezTo>
                <a:cubicBezTo>
                  <a:pt x="2608869" y="-33367"/>
                  <a:pt x="2784173" y="62401"/>
                  <a:pt x="2950730" y="0"/>
                </a:cubicBezTo>
                <a:cubicBezTo>
                  <a:pt x="3117287" y="-62401"/>
                  <a:pt x="3330147" y="69119"/>
                  <a:pt x="3582615" y="0"/>
                </a:cubicBezTo>
                <a:cubicBezTo>
                  <a:pt x="3835084" y="-69119"/>
                  <a:pt x="3984297" y="15327"/>
                  <a:pt x="4214500" y="0"/>
                </a:cubicBezTo>
                <a:cubicBezTo>
                  <a:pt x="4444704" y="-15327"/>
                  <a:pt x="4825416" y="77246"/>
                  <a:pt x="5217400" y="0"/>
                </a:cubicBezTo>
                <a:cubicBezTo>
                  <a:pt x="5258843" y="80127"/>
                  <a:pt x="5174738" y="239700"/>
                  <a:pt x="5217400" y="376103"/>
                </a:cubicBezTo>
                <a:cubicBezTo>
                  <a:pt x="5260062" y="512506"/>
                  <a:pt x="5190196" y="593732"/>
                  <a:pt x="5217400" y="788216"/>
                </a:cubicBezTo>
                <a:cubicBezTo>
                  <a:pt x="5244604" y="982700"/>
                  <a:pt x="5180689" y="1003702"/>
                  <a:pt x="5217400" y="1200329"/>
                </a:cubicBezTo>
                <a:cubicBezTo>
                  <a:pt x="4951426" y="1219232"/>
                  <a:pt x="4817983" y="1175548"/>
                  <a:pt x="4637689" y="1200329"/>
                </a:cubicBezTo>
                <a:cubicBezTo>
                  <a:pt x="4457395" y="1225110"/>
                  <a:pt x="4228254" y="1170007"/>
                  <a:pt x="4057978" y="1200329"/>
                </a:cubicBezTo>
                <a:cubicBezTo>
                  <a:pt x="3887702" y="1230651"/>
                  <a:pt x="3610738" y="1172088"/>
                  <a:pt x="3478267" y="1200329"/>
                </a:cubicBezTo>
                <a:cubicBezTo>
                  <a:pt x="3345796" y="1228570"/>
                  <a:pt x="3203336" y="1167314"/>
                  <a:pt x="2950730" y="1200329"/>
                </a:cubicBezTo>
                <a:cubicBezTo>
                  <a:pt x="2698124" y="1233344"/>
                  <a:pt x="2613267" y="1184872"/>
                  <a:pt x="2371018" y="1200329"/>
                </a:cubicBezTo>
                <a:cubicBezTo>
                  <a:pt x="2128769" y="1215786"/>
                  <a:pt x="1938689" y="1187604"/>
                  <a:pt x="1686959" y="1200329"/>
                </a:cubicBezTo>
                <a:cubicBezTo>
                  <a:pt x="1435229" y="1213054"/>
                  <a:pt x="1443112" y="1176908"/>
                  <a:pt x="1263770" y="1200329"/>
                </a:cubicBezTo>
                <a:cubicBezTo>
                  <a:pt x="1084428" y="1223750"/>
                  <a:pt x="1000192" y="1156361"/>
                  <a:pt x="840581" y="1200329"/>
                </a:cubicBezTo>
                <a:cubicBezTo>
                  <a:pt x="680970" y="1244297"/>
                  <a:pt x="269859" y="1193421"/>
                  <a:pt x="0" y="1200329"/>
                </a:cubicBezTo>
                <a:cubicBezTo>
                  <a:pt x="-12984" y="1036903"/>
                  <a:pt x="14737" y="912043"/>
                  <a:pt x="0" y="812223"/>
                </a:cubicBezTo>
                <a:cubicBezTo>
                  <a:pt x="-14737" y="712403"/>
                  <a:pt x="17777" y="566299"/>
                  <a:pt x="0" y="412113"/>
                </a:cubicBezTo>
                <a:cubicBezTo>
                  <a:pt x="-17777" y="257927"/>
                  <a:pt x="2636" y="193054"/>
                  <a:pt x="0" y="0"/>
                </a:cubicBezTo>
                <a:close/>
              </a:path>
            </a:pathLst>
          </a:custGeom>
          <a:noFill/>
          <a:ln w="38100">
            <a:solidFill>
              <a:srgbClr val="00B05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ctr">
              <a:spcAft>
                <a:spcPts val="0"/>
              </a:spcAft>
            </a:pPr>
            <a:r>
              <a:rPr lang="nl-NL" sz="2400" dirty="0">
                <a:latin typeface="Arial-Rounded" panose="020B0500000000000000" pitchFamily="34" charset="0"/>
                <a:ea typeface="Arial-Rounded" panose="020B0500000000000000" pitchFamily="34" charset="0"/>
                <a:cs typeface="Arial-Rounded" panose="020B0500000000000000" pitchFamily="34" charset="0"/>
              </a:rPr>
              <a:t>Em hãy quan sát hình và cho biết: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400" dirty="0">
                <a:latin typeface="Arial-Rounded" panose="020B0500000000000000" pitchFamily="34" charset="0"/>
                <a:ea typeface="Arial-Rounded" panose="020B0500000000000000" pitchFamily="34" charset="0"/>
                <a:cs typeface="Arial-Rounded" panose="020B0500000000000000" pitchFamily="34" charset="0"/>
              </a:rPr>
              <a:t>+ Vai trò của đài truyền hình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0"/>
              </a:spcAft>
            </a:pPr>
            <a:r>
              <a:rPr lang="nl-NL" sz="2400" dirty="0">
                <a:latin typeface="Arial-Rounded" panose="020B0500000000000000" pitchFamily="34" charset="0"/>
                <a:ea typeface="Arial-Rounded" panose="020B0500000000000000" pitchFamily="34" charset="0"/>
                <a:cs typeface="Arial-Rounded" panose="020B0500000000000000" pitchFamily="34" charset="0"/>
              </a:rPr>
              <a:t>+ Vai trò của máy thu hình?</a:t>
            </a:r>
            <a:endParaRPr kumimoji="0" lang="en-US" sz="2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ular Callout 5"/>
          <p:cNvSpPr/>
          <p:nvPr/>
        </p:nvSpPr>
        <p:spPr>
          <a:xfrm>
            <a:off x="263352" y="4254101"/>
            <a:ext cx="3215680" cy="2232248"/>
          </a:xfrm>
          <a:prstGeom prst="wedgeRoundRectCallout">
            <a:avLst>
              <a:gd name="adj1" fmla="val 59690"/>
              <a:gd name="adj2" fmla="val -47756"/>
              <a:gd name="adj3" fmla="val 16667"/>
            </a:avLst>
          </a:prstGeom>
          <a:solidFill>
            <a:srgbClr val="E8FFD1"/>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Đài truyền hình có vai trò sản xuất các nơi sản xuất các chương trình truyền hình và phát tín hiệu qua ăng ten phát. </a:t>
            </a:r>
            <a:endPar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ular Callout 10"/>
          <p:cNvSpPr/>
          <p:nvPr/>
        </p:nvSpPr>
        <p:spPr>
          <a:xfrm>
            <a:off x="7823402" y="1121472"/>
            <a:ext cx="4212216" cy="2374627"/>
          </a:xfrm>
          <a:prstGeom prst="wedgeRoundRectCallout">
            <a:avLst>
              <a:gd name="adj1" fmla="val -64548"/>
              <a:gd name="adj2" fmla="val -6082"/>
              <a:gd name="adj3" fmla="val 16667"/>
            </a:avLst>
          </a:prstGeom>
          <a:solidFill>
            <a:srgbClr val="FFECD9"/>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Máy thu hình sẽ thu tín hiệu truyền hình nhờ ăng ten thu và phát hình ảnh lên màn hình kèm theo âm thanh các chương trình thu được ra loa </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79" b="97929" l="4235" r="89577">
                        <a14:foregroundMark x1="17590" y1="10355" x2="31922" y2="20414"/>
                        <a14:foregroundMark x1="26710" y1="7692" x2="37134" y2="16864"/>
                        <a14:foregroundMark x1="19218" y1="10651" x2="13355" y2="19231"/>
                        <a14:foregroundMark x1="13681" y1="14201" x2="22801" y2="22189"/>
                        <a14:foregroundMark x1="16938" y1="11243" x2="16612" y2="17160"/>
                        <a14:foregroundMark x1="22150" y1="7692" x2="26384" y2="12426"/>
                        <a14:foregroundMark x1="24104" y1="5917" x2="25081" y2="9467"/>
                        <a14:foregroundMark x1="31922" y1="6213" x2="37785" y2="15680"/>
                        <a14:foregroundMark x1="38111" y1="13905" x2="38111" y2="18935"/>
                        <a14:foregroundMark x1="28013" y1="19527" x2="28339" y2="21893"/>
                        <a14:foregroundMark x1="26059" y1="22781" x2="26710" y2="26923"/>
                        <a14:foregroundMark x1="24756" y1="23077" x2="25733" y2="28107"/>
                        <a14:foregroundMark x1="23779" y1="23669" x2="26059" y2="27811"/>
                        <a14:foregroundMark x1="24104" y1="23373" x2="27362" y2="28994"/>
                        <a14:foregroundMark x1="48860" y1="25148" x2="53420" y2="48225"/>
                        <a14:foregroundMark x1="59283" y1="31953" x2="61564" y2="52367"/>
                        <a14:foregroundMark x1="53094" y1="36095" x2="53094" y2="42604"/>
                        <a14:foregroundMark x1="46254" y1="36391" x2="49186" y2="44379"/>
                        <a14:foregroundMark x1="46906" y1="49408" x2="49511" y2="59172"/>
                        <a14:foregroundMark x1="49511" y1="87278" x2="42997" y2="91716"/>
                        <a14:foregroundMark x1="48534" y1="82840" x2="42345" y2="89645"/>
                        <a14:foregroundMark x1="59283" y1="83136" x2="64495" y2="91124"/>
                        <a14:foregroundMark x1="60912" y1="85799" x2="64169" y2="89645"/>
                        <a14:foregroundMark x1="57003" y1="56509" x2="57329" y2="59172"/>
                        <a14:foregroundMark x1="62541" y1="45562" x2="62215" y2="48521"/>
                        <a14:foregroundMark x1="60261" y1="35207" x2="56678" y2="40533"/>
                        <a14:foregroundMark x1="45277" y1="33136" x2="43974" y2="39645"/>
                        <a14:foregroundMark x1="43648" y1="35799" x2="43974" y2="36391"/>
                      </a14:backgroundRemoval>
                    </a14:imgEffect>
                  </a14:imgLayer>
                </a14:imgProps>
              </a:ext>
              <a:ext uri="{28A0092B-C50C-407E-A947-70E740481C1C}">
                <a14:useLocalDpi xmlns:a14="http://schemas.microsoft.com/office/drawing/2010/main" val="0"/>
              </a:ext>
            </a:extLst>
          </a:blip>
          <a:srcRect l="10995" r="27432" b="5314"/>
          <a:stretch/>
        </p:blipFill>
        <p:spPr>
          <a:xfrm>
            <a:off x="9480376" y="3836092"/>
            <a:ext cx="2058784" cy="3021908"/>
          </a:xfrm>
          <a:prstGeom prst="rect">
            <a:avLst/>
          </a:prstGeom>
        </p:spPr>
      </p:pic>
    </p:spTree>
    <p:extLst>
      <p:ext uri="{BB962C8B-B14F-4D97-AF65-F5344CB8AC3E}">
        <p14:creationId xmlns:p14="http://schemas.microsoft.com/office/powerpoint/2010/main" val="312877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6"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4206</TotalTime>
  <Words>658</Words>
  <Application>Microsoft Office PowerPoint</Application>
  <PresentationFormat>Widescreen</PresentationFormat>
  <Paragraphs>79</Paragraphs>
  <Slides>25</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等线</vt:lpstr>
      <vt:lpstr>微软雅黑</vt:lpstr>
      <vt:lpstr>Arial</vt:lpstr>
      <vt:lpstr>Arial-Rounded</vt:lpstr>
      <vt:lpstr>Calibri</vt:lpstr>
      <vt:lpstr>HP001 4 hàng</vt:lpstr>
      <vt:lpstr>iCiel Cadena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VŨ Hồng</dc:creator>
  <cp:lastModifiedBy>huongtt153@outlook.com</cp:lastModifiedBy>
  <cp:revision>744</cp:revision>
  <dcterms:created xsi:type="dcterms:W3CDTF">2019-06-20T05:33:49Z</dcterms:created>
  <dcterms:modified xsi:type="dcterms:W3CDTF">2023-12-11T06:40:20Z</dcterms:modified>
</cp:coreProperties>
</file>