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21" r:id="rId2"/>
    <p:sldId id="299" r:id="rId3"/>
    <p:sldId id="303" r:id="rId4"/>
    <p:sldId id="274" r:id="rId5"/>
    <p:sldId id="304" r:id="rId6"/>
    <p:sldId id="305" r:id="rId7"/>
    <p:sldId id="306" r:id="rId8"/>
    <p:sldId id="273" r:id="rId9"/>
    <p:sldId id="307" r:id="rId10"/>
    <p:sldId id="308" r:id="rId11"/>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2" d="100"/>
          <a:sy n="72" d="100"/>
        </p:scale>
        <p:origin x="124" y="104"/>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11/15/2023</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62531-3519-6E5B-97A7-760D98103F60}"/>
              </a:ext>
            </a:extLst>
          </p:cNvPr>
          <p:cNvPicPr>
            <a:picLocks noChangeAspect="1"/>
          </p:cNvPicPr>
          <p:nvPr userDrawn="1"/>
        </p:nvPicPr>
        <p:blipFill rotWithShape="1">
          <a:blip r:embed="rId2"/>
          <a:srcRect l="9256" t="12652" r="6809"/>
          <a:stretch/>
        </p:blipFill>
        <p:spPr>
          <a:xfrm>
            <a:off x="0" y="0"/>
            <a:ext cx="16276638" cy="9144000"/>
          </a:xfrm>
          <a:prstGeom prst="rect">
            <a:avLst/>
          </a:prstGeom>
        </p:spPr>
      </p:pic>
      <p:pic>
        <p:nvPicPr>
          <p:cNvPr id="5" name="Picture 4" descr="Logo, company name&#10;&#10;Description automatically generated">
            <a:extLst>
              <a:ext uri="{FF2B5EF4-FFF2-40B4-BE49-F238E27FC236}">
                <a16:creationId xmlns:a16="http://schemas.microsoft.com/office/drawing/2014/main" id="{1031DD50-0E5B-A89E-7D6A-912160E389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707" y="233464"/>
            <a:ext cx="1579241" cy="1997413"/>
          </a:xfrm>
          <a:prstGeom prst="rect">
            <a:avLst/>
          </a:prstGeom>
        </p:spPr>
      </p:pic>
    </p:spTree>
    <p:extLst>
      <p:ext uri="{BB962C8B-B14F-4D97-AF65-F5344CB8AC3E}">
        <p14:creationId xmlns:p14="http://schemas.microsoft.com/office/powerpoint/2010/main" val="280429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089C85-2306-12CC-8214-9418FEA52A58}"/>
              </a:ext>
            </a:extLst>
          </p:cNvPr>
          <p:cNvPicPr>
            <a:picLocks noChangeAspect="1"/>
          </p:cNvPicPr>
          <p:nvPr userDrawn="1"/>
        </p:nvPicPr>
        <p:blipFill rotWithShape="1">
          <a:blip r:embed="rId2"/>
          <a:srcRect l="5781" t="32641"/>
          <a:stretch/>
        </p:blipFill>
        <p:spPr>
          <a:xfrm>
            <a:off x="-17502" y="-16933"/>
            <a:ext cx="7875542" cy="1051288"/>
          </a:xfrm>
          <a:prstGeom prst="rect">
            <a:avLst/>
          </a:prstGeom>
        </p:spPr>
      </p:pic>
      <p:pic>
        <p:nvPicPr>
          <p:cNvPr id="5" name="Picture 4">
            <a:extLst>
              <a:ext uri="{FF2B5EF4-FFF2-40B4-BE49-F238E27FC236}">
                <a16:creationId xmlns:a16="http://schemas.microsoft.com/office/drawing/2014/main" id="{CF151F18-9F89-5120-47BA-C1541C4DEF5F}"/>
              </a:ext>
            </a:extLst>
          </p:cNvPr>
          <p:cNvPicPr>
            <a:picLocks noChangeAspect="1"/>
          </p:cNvPicPr>
          <p:nvPr userDrawn="1"/>
        </p:nvPicPr>
        <p:blipFill rotWithShape="1">
          <a:blip r:embed="rId3"/>
          <a:srcRect l="11360" b="36194"/>
          <a:stretch/>
        </p:blipFill>
        <p:spPr>
          <a:xfrm>
            <a:off x="-17501" y="8267472"/>
            <a:ext cx="3578322" cy="876529"/>
          </a:xfrm>
          <a:prstGeom prst="rect">
            <a:avLst/>
          </a:prstGeom>
        </p:spPr>
      </p:pic>
    </p:spTree>
    <p:extLst>
      <p:ext uri="{BB962C8B-B14F-4D97-AF65-F5344CB8AC3E}">
        <p14:creationId xmlns:p14="http://schemas.microsoft.com/office/powerpoint/2010/main" val="26817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E0CFD662-0C28-40BC-E54E-FBFA574CC0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Tree>
    <p:extLst>
      <p:ext uri="{BB962C8B-B14F-4D97-AF65-F5344CB8AC3E}">
        <p14:creationId xmlns:p14="http://schemas.microsoft.com/office/powerpoint/2010/main" val="3997027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5EB7DDCC-19E5-596A-02E0-1A8800637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70" y="15340"/>
            <a:ext cx="16244067" cy="9144000"/>
          </a:xfrm>
          <a:prstGeom prst="rect">
            <a:avLst/>
          </a:prstGeom>
        </p:spPr>
      </p:pic>
    </p:spTree>
    <p:extLst>
      <p:ext uri="{BB962C8B-B14F-4D97-AF65-F5344CB8AC3E}">
        <p14:creationId xmlns:p14="http://schemas.microsoft.com/office/powerpoint/2010/main" val="136274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5F9442F0-621A-4E9F-EDC9-1DDF29981C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2552871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A1560C3F-5D95-6EC1-6907-7368089D3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1828524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867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2023/11/15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67587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933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control" Target="../activeX/activeX1.xml"/><Relationship Id="rId4" Type="http://schemas.openxmlformats.org/officeDocument/2006/relationships/image" Target="../media/image19.wmf"/></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8" y="168"/>
            <a:ext cx="16255403" cy="9143664"/>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668438" y="1699031"/>
            <a:ext cx="10939764" cy="608827"/>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96"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96"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2430909" y="5249333"/>
            <a:ext cx="11414823" cy="3768472"/>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9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92"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9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7786" y="1088997"/>
            <a:ext cx="1744740" cy="178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551618" y="6536267"/>
            <a:ext cx="8945406" cy="1475507"/>
          </a:xfrm>
          <a:prstGeom prst="rect">
            <a:avLst/>
          </a:prstGeom>
          <a:noFill/>
        </p:spPr>
        <p:txBody>
          <a:bodyPr wrap="none" lIns="121765" tIns="60884" rIns="121765" bIns="60884">
            <a:spAutoFit/>
          </a:bodyPr>
          <a:lstStyle/>
          <a:p>
            <a:pPr algn="ctr">
              <a:defRPr/>
            </a:pPr>
            <a:r>
              <a:rPr lang="en-US" sz="8789"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ĐẠO ĐỨC</a:t>
            </a:r>
            <a:endParaRPr lang="vi-VN" sz="8789"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523085-B3E4-AB61-A4A1-50F809D66D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4319" y="2575560"/>
            <a:ext cx="10281444" cy="7631116"/>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C84CA465-E8D8-4B43-C9F1-8F7BC26FC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859" y="1371600"/>
            <a:ext cx="12752919" cy="4185016"/>
          </a:xfrm>
          <a:prstGeom prst="rect">
            <a:avLst/>
          </a:prstGeom>
        </p:spPr>
      </p:pic>
    </p:spTree>
    <p:extLst>
      <p:ext uri="{BB962C8B-B14F-4D97-AF65-F5344CB8AC3E}">
        <p14:creationId xmlns:p14="http://schemas.microsoft.com/office/powerpoint/2010/main" val="42181983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extBox 15">
            <a:extLst>
              <a:ext uri="{FF2B5EF4-FFF2-40B4-BE49-F238E27FC236}">
                <a16:creationId xmlns:a16="http://schemas.microsoft.com/office/drawing/2014/main" id="{E7EE641A-3BAE-9A37-3689-8DD5490351C9}"/>
              </a:ext>
            </a:extLst>
          </p:cNvPr>
          <p:cNvSpPr txBox="1"/>
          <p:nvPr/>
        </p:nvSpPr>
        <p:spPr>
          <a:xfrm>
            <a:off x="1285914" y="6795690"/>
            <a:ext cx="9338083" cy="923330"/>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Em</a:t>
            </a:r>
            <a:r>
              <a:rPr kumimoji="0" lang="en-GB" sz="54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ham </a:t>
            </a:r>
            <a:r>
              <a:rPr kumimoji="0" lang="en-GB" sz="54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học</a:t>
            </a:r>
            <a:r>
              <a:rPr kumimoji="0" lang="en-GB" sz="54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a:t>
            </a:r>
            <a:r>
              <a:rPr kumimoji="0" lang="en-GB" sz="54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hỏi</a:t>
            </a:r>
            <a:r>
              <a:rPr kumimoji="0" lang="en-GB" sz="54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a:t>
            </a:r>
            <a:endParaRPr kumimoji="0" lang="en-US" sz="54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endParaRPr>
          </a:p>
        </p:txBody>
      </p:sp>
      <p:pic>
        <p:nvPicPr>
          <p:cNvPr id="25" name="Hình ảnh 24">
            <a:extLst>
              <a:ext uri="{FF2B5EF4-FFF2-40B4-BE49-F238E27FC236}">
                <a16:creationId xmlns:a16="http://schemas.microsoft.com/office/drawing/2014/main" id="{FA75D3FB-C012-FDED-E54A-262B292C7623}"/>
              </a:ext>
            </a:extLst>
          </p:cNvPr>
          <p:cNvPicPr>
            <a:picLocks noChangeAspect="1"/>
          </p:cNvPicPr>
          <p:nvPr/>
        </p:nvPicPr>
        <p:blipFill>
          <a:blip r:embed="rId2"/>
          <a:stretch>
            <a:fillRect/>
          </a:stretch>
        </p:blipFill>
        <p:spPr>
          <a:xfrm>
            <a:off x="10957719" y="457200"/>
            <a:ext cx="5655223" cy="3493139"/>
          </a:xfrm>
          <a:prstGeom prst="rect">
            <a:avLst/>
          </a:prstGeom>
        </p:spPr>
      </p:pic>
      <p:grpSp>
        <p:nvGrpSpPr>
          <p:cNvPr id="2" name="Nhóm 14">
            <a:extLst>
              <a:ext uri="{FF2B5EF4-FFF2-40B4-BE49-F238E27FC236}">
                <a16:creationId xmlns:a16="http://schemas.microsoft.com/office/drawing/2014/main" id="{5EE73129-80A5-3E72-8BEA-9AA03D86049C}"/>
              </a:ext>
            </a:extLst>
          </p:cNvPr>
          <p:cNvGrpSpPr/>
          <p:nvPr/>
        </p:nvGrpSpPr>
        <p:grpSpPr>
          <a:xfrm>
            <a:off x="899319" y="4028453"/>
            <a:ext cx="5904416" cy="2339876"/>
            <a:chOff x="297366" y="2792219"/>
            <a:chExt cx="3925136" cy="1555502"/>
          </a:xfrm>
        </p:grpSpPr>
        <p:grpSp>
          <p:nvGrpSpPr>
            <p:cNvPr id="3" name="Nhóm 11">
              <a:extLst>
                <a:ext uri="{FF2B5EF4-FFF2-40B4-BE49-F238E27FC236}">
                  <a16:creationId xmlns:a16="http://schemas.microsoft.com/office/drawing/2014/main" id="{B361D469-417F-EF7D-6469-48157E17931E}"/>
                </a:ext>
              </a:extLst>
            </p:cNvPr>
            <p:cNvGrpSpPr/>
            <p:nvPr/>
          </p:nvGrpSpPr>
          <p:grpSpPr>
            <a:xfrm>
              <a:off x="297366" y="2792219"/>
              <a:ext cx="3925136" cy="1555502"/>
              <a:chOff x="297366" y="2792219"/>
              <a:chExt cx="3925136" cy="1555502"/>
            </a:xfrm>
          </p:grpSpPr>
          <p:sp>
            <p:nvSpPr>
              <p:cNvPr id="6" name="Hình Bầu dục 9">
                <a:extLst>
                  <a:ext uri="{FF2B5EF4-FFF2-40B4-BE49-F238E27FC236}">
                    <a16:creationId xmlns:a16="http://schemas.microsoft.com/office/drawing/2014/main" id="{42D27989-A595-C448-D202-A77E9BA105F1}"/>
                  </a:ext>
                </a:extLst>
              </p:cNvPr>
              <p:cNvSpPr/>
              <p:nvPr/>
            </p:nvSpPr>
            <p:spPr>
              <a:xfrm>
                <a:off x="2667000" y="2792219"/>
                <a:ext cx="1555502" cy="1555502"/>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Hình chữ nhật 7">
                <a:extLst>
                  <a:ext uri="{FF2B5EF4-FFF2-40B4-BE49-F238E27FC236}">
                    <a16:creationId xmlns:a16="http://schemas.microsoft.com/office/drawing/2014/main" id="{1B45B3D7-FAD7-0E34-584B-2B90E5257148}"/>
                  </a:ext>
                </a:extLst>
              </p:cNvPr>
              <p:cNvSpPr/>
              <p:nvPr/>
            </p:nvSpPr>
            <p:spPr>
              <a:xfrm>
                <a:off x="297366" y="3211551"/>
                <a:ext cx="2601951" cy="862361"/>
              </a:xfrm>
              <a:prstGeom prst="rect">
                <a:avLst/>
              </a:prstGeom>
              <a:gradFill flip="none" rotWithShape="1">
                <a:gsLst>
                  <a:gs pos="0">
                    <a:schemeClr val="accent1">
                      <a:lumMod val="5000"/>
                      <a:lumOff val="95000"/>
                    </a:schemeClr>
                  </a:gs>
                  <a:gs pos="74000">
                    <a:srgbClr val="FFCCFF"/>
                  </a:gs>
                  <a:gs pos="83000">
                    <a:srgbClr val="FFCCFF"/>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Hình Bầu dục 8">
                <a:extLst>
                  <a:ext uri="{FF2B5EF4-FFF2-40B4-BE49-F238E27FC236}">
                    <a16:creationId xmlns:a16="http://schemas.microsoft.com/office/drawing/2014/main" id="{7C93274F-D51C-BEE6-A7AA-BB3DA94223A4}"/>
                  </a:ext>
                </a:extLst>
              </p:cNvPr>
              <p:cNvSpPr/>
              <p:nvPr/>
            </p:nvSpPr>
            <p:spPr>
              <a:xfrm>
                <a:off x="2644140" y="3002280"/>
                <a:ext cx="1165860" cy="1165860"/>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Hình Bầu dục 10">
                <a:extLst>
                  <a:ext uri="{FF2B5EF4-FFF2-40B4-BE49-F238E27FC236}">
                    <a16:creationId xmlns:a16="http://schemas.microsoft.com/office/drawing/2014/main" id="{6B4519E4-2A3D-2F05-973D-CCA3EDE62E4A}"/>
                  </a:ext>
                </a:extLst>
              </p:cNvPr>
              <p:cNvSpPr/>
              <p:nvPr/>
            </p:nvSpPr>
            <p:spPr>
              <a:xfrm>
                <a:off x="2644140" y="3108309"/>
                <a:ext cx="1014111" cy="1014111"/>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Hộp Văn bản 12">
              <a:extLst>
                <a:ext uri="{FF2B5EF4-FFF2-40B4-BE49-F238E27FC236}">
                  <a16:creationId xmlns:a16="http://schemas.microsoft.com/office/drawing/2014/main" id="{5E56CE9E-52FA-7906-3847-31C7003C52B2}"/>
                </a:ext>
              </a:extLst>
            </p:cNvPr>
            <p:cNvSpPr txBox="1"/>
            <p:nvPr/>
          </p:nvSpPr>
          <p:spPr>
            <a:xfrm>
              <a:off x="2819587" y="3125195"/>
              <a:ext cx="861524" cy="961637"/>
            </a:xfrm>
            <a:prstGeom prst="rect">
              <a:avLst/>
            </a:prstGeom>
            <a:noFill/>
          </p:spPr>
          <p:txBody>
            <a:bodyPr wrap="squar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endPar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Hộp Văn bản 13">
              <a:extLst>
                <a:ext uri="{FF2B5EF4-FFF2-40B4-BE49-F238E27FC236}">
                  <a16:creationId xmlns:a16="http://schemas.microsoft.com/office/drawing/2014/main" id="{5D777000-DB9E-9697-F8ED-591F22DD6B17}"/>
                </a:ext>
              </a:extLst>
            </p:cNvPr>
            <p:cNvSpPr txBox="1"/>
            <p:nvPr/>
          </p:nvSpPr>
          <p:spPr>
            <a:xfrm>
              <a:off x="1158890" y="3203953"/>
              <a:ext cx="1485250" cy="879795"/>
            </a:xfrm>
            <a:prstGeom prst="rect">
              <a:avLst/>
            </a:prstGeom>
            <a:noFill/>
          </p:spPr>
          <p:txBody>
            <a:bodyPr wrap="squar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9900CC"/>
                  </a:solidFill>
                  <a:effectLst/>
                  <a:uLnTx/>
                  <a:uFillTx/>
                  <a:latin typeface="Arial-Rounded" panose="020B0500000000000000" pitchFamily="34" charset="77"/>
                  <a:ea typeface="Arial-Rounded" panose="020B0500000000000000" pitchFamily="34" charset="77"/>
                  <a:cs typeface="Arial-Rounded" panose="020B0500000000000000" pitchFamily="34" charset="77"/>
                </a:rPr>
                <a:t>Bài </a:t>
              </a:r>
              <a:endParaRPr kumimoji="0" lang="en-US" sz="4000" b="0" i="0" u="none" strike="noStrike" kern="1200" cap="none" spc="0" normalizeH="0" baseline="0" noProof="0">
                <a:ln>
                  <a:noFill/>
                </a:ln>
                <a:solidFill>
                  <a:srgbClr val="9900CC"/>
                </a:solidFill>
                <a:effectLst/>
                <a:uLnTx/>
                <a:uFillTx/>
                <a:latin typeface="Arial-Rounded" panose="020B0500000000000000" pitchFamily="34" charset="77"/>
                <a:ea typeface="Arial-Rounded" panose="020B0500000000000000" pitchFamily="34" charset="77"/>
                <a:cs typeface="Arial-Rounded" panose="020B0500000000000000" pitchFamily="34" charset="77"/>
              </a:endParaRPr>
            </a:p>
          </p:txBody>
        </p:sp>
      </p:grpSp>
      <p:sp>
        <p:nvSpPr>
          <p:cNvPr id="10" name="Hộp Văn bản 9">
            <a:extLst>
              <a:ext uri="{FF2B5EF4-FFF2-40B4-BE49-F238E27FC236}">
                <a16:creationId xmlns:a16="http://schemas.microsoft.com/office/drawing/2014/main" id="{8C471711-E1AD-E14B-3421-99FC7FF5BC80}"/>
              </a:ext>
            </a:extLst>
          </p:cNvPr>
          <p:cNvSpPr txBox="1"/>
          <p:nvPr/>
        </p:nvSpPr>
        <p:spPr>
          <a:xfrm>
            <a:off x="7985919" y="614766"/>
            <a:ext cx="2403883" cy="1938992"/>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TUẦN 12</a:t>
            </a:r>
          </a:p>
        </p:txBody>
      </p:sp>
    </p:spTree>
    <p:extLst>
      <p:ext uri="{BB962C8B-B14F-4D97-AF65-F5344CB8AC3E}">
        <p14:creationId xmlns:p14="http://schemas.microsoft.com/office/powerpoint/2010/main" val="2638728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04A5E883-F877-5D68-D617-C51804145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ADDB9D09-E211-1690-3A02-FAFE111ABA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8919" y="2021357"/>
            <a:ext cx="6248461" cy="4339286"/>
          </a:xfrm>
          <a:prstGeom prst="rect">
            <a:avLst/>
          </a:prstGeom>
        </p:spPr>
      </p:pic>
    </p:spTree>
    <p:extLst>
      <p:ext uri="{BB962C8B-B14F-4D97-AF65-F5344CB8AC3E}">
        <p14:creationId xmlns:p14="http://schemas.microsoft.com/office/powerpoint/2010/main" val="3368250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289718" y="1347085"/>
            <a:ext cx="4470748"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3. </a:t>
            </a:r>
            <a:r>
              <a:rPr lang="en-US" sz="3600" b="1" dirty="0" err="1">
                <a:latin typeface="AvantGarde" panose="00000400000000000000" pitchFamily="2" charset="0"/>
                <a:ea typeface="AvantGarde" panose="00000400000000000000" pitchFamily="2" charset="0"/>
                <a:cs typeface="AvantGarde" panose="00000400000000000000" pitchFamily="2" charset="0"/>
              </a:rPr>
              <a:t>Kể</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chuyện</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theo</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tranh</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và</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thảo</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luận</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cùng</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bạn</a:t>
            </a:r>
            <a:endParaRPr lang="en-US" sz="3600" b="1" dirty="0">
              <a:latin typeface="AvantGarde" panose="00000400000000000000" pitchFamily="2" charset="0"/>
              <a:ea typeface="AvantGarde" panose="00000400000000000000" pitchFamily="2" charset="0"/>
              <a:cs typeface="AvantGarde" panose="00000400000000000000" pitchFamily="2" charset="0"/>
            </a:endParaRPr>
          </a:p>
        </p:txBody>
      </p:sp>
      <p:pic>
        <p:nvPicPr>
          <p:cNvPr id="8" name="Picture 7">
            <a:extLst>
              <a:ext uri="{FF2B5EF4-FFF2-40B4-BE49-F238E27FC236}">
                <a16:creationId xmlns:a16="http://schemas.microsoft.com/office/drawing/2014/main" id="{0D5EBDD9-6D2E-4903-8BAE-2D8710D85DC2}"/>
              </a:ext>
            </a:extLst>
          </p:cNvPr>
          <p:cNvPicPr>
            <a:picLocks noChangeAspect="1"/>
          </p:cNvPicPr>
          <p:nvPr/>
        </p:nvPicPr>
        <p:blipFill rotWithShape="1">
          <a:blip r:embed="rId2"/>
          <a:srcRect l="1253" t="10585" r="4161" b="16389"/>
          <a:stretch/>
        </p:blipFill>
        <p:spPr>
          <a:xfrm>
            <a:off x="4745068" y="1608587"/>
            <a:ext cx="11385863" cy="7483217"/>
          </a:xfrm>
          <a:prstGeom prst="rect">
            <a:avLst/>
          </a:prstGeom>
        </p:spPr>
      </p:pic>
      <p:pic>
        <p:nvPicPr>
          <p:cNvPr id="9" name="Picture 8" descr="Text&#10;&#10;Description automatically generated">
            <a:extLst>
              <a:ext uri="{FF2B5EF4-FFF2-40B4-BE49-F238E27FC236}">
                <a16:creationId xmlns:a16="http://schemas.microsoft.com/office/drawing/2014/main" id="{1E872ABA-ADF7-5FF5-B58B-C15C82E1FB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707" y="4663817"/>
            <a:ext cx="4760468" cy="4760468"/>
          </a:xfrm>
          <a:prstGeom prst="rect">
            <a:avLst/>
          </a:prstGeom>
        </p:spPr>
      </p:pic>
      <p:sp>
        <p:nvSpPr>
          <p:cNvPr id="15" name="TextBox 14">
            <a:extLst>
              <a:ext uri="{FF2B5EF4-FFF2-40B4-BE49-F238E27FC236}">
                <a16:creationId xmlns:a16="http://schemas.microsoft.com/office/drawing/2014/main" id="{E12D89DF-3054-095A-7AD9-49BFBDCAE98A}"/>
              </a:ext>
            </a:extLst>
          </p:cNvPr>
          <p:cNvSpPr txBox="1"/>
          <p:nvPr/>
        </p:nvSpPr>
        <p:spPr>
          <a:xfrm>
            <a:off x="8138319" y="451823"/>
            <a:ext cx="6553200" cy="769441"/>
          </a:xfrm>
          <a:prstGeom prst="rect">
            <a:avLst/>
          </a:prstGeom>
          <a:noFill/>
        </p:spPr>
        <p:txBody>
          <a:bodyPr wrap="square" rtlCol="0">
            <a:spAutoFit/>
          </a:bodyPr>
          <a:lstStyle/>
          <a:p>
            <a:r>
              <a:rPr lang="en-US" sz="4400" b="1" dirty="0">
                <a:ln>
                  <a:solidFill>
                    <a:srgbClr val="C00000"/>
                  </a:solidFill>
                </a:ln>
                <a:solidFill>
                  <a:srgbClr val="C00000"/>
                </a:solidFill>
                <a:latin typeface="AvantGarde" panose="00000400000000000000" pitchFamily="2" charset="0"/>
                <a:ea typeface="AvantGarde" panose="00000400000000000000" pitchFamily="2" charset="0"/>
                <a:cs typeface="AvantGarde" panose="00000400000000000000" pitchFamily="2" charset="0"/>
              </a:rPr>
              <a:t>CHUYỆN CỦA BẠN BẢO</a:t>
            </a:r>
          </a:p>
        </p:txBody>
      </p:sp>
    </p:spTree>
    <p:extLst>
      <p:ext uri="{BB962C8B-B14F-4D97-AF65-F5344CB8AC3E}">
        <p14:creationId xmlns:p14="http://schemas.microsoft.com/office/powerpoint/2010/main" val="1718965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9"/>
                                        </p:tgtEl>
                                      </p:cBhvr>
                                    </p:animEffect>
                                    <p:anim calcmode="lin" valueType="num">
                                      <p:cBhvr>
                                        <p:cTn id="24" dur="1000"/>
                                        <p:tgtEl>
                                          <p:spTgt spid="9"/>
                                        </p:tgtEl>
                                        <p:attrNameLst>
                                          <p:attrName>ppt_x</p:attrName>
                                        </p:attrNameLst>
                                      </p:cBhvr>
                                      <p:tavLst>
                                        <p:tav tm="0">
                                          <p:val>
                                            <p:strVal val="ppt_x"/>
                                          </p:val>
                                        </p:tav>
                                        <p:tav tm="100000">
                                          <p:val>
                                            <p:strVal val="ppt_x"/>
                                          </p:val>
                                        </p:tav>
                                      </p:tavLst>
                                    </p:anim>
                                    <p:anim calcmode="lin" valueType="num">
                                      <p:cBhvr>
                                        <p:cTn id="25" dur="1000"/>
                                        <p:tgtEl>
                                          <p:spTgt spid="9"/>
                                        </p:tgtEl>
                                        <p:attrNameLst>
                                          <p:attrName>ppt_y</p:attrName>
                                        </p:attrNameLst>
                                      </p:cBhvr>
                                      <p:tavLst>
                                        <p:tav tm="0">
                                          <p:val>
                                            <p:strVal val="ppt_y"/>
                                          </p:val>
                                        </p:tav>
                                        <p:tav tm="100000">
                                          <p:val>
                                            <p:strVal val="ppt_y+.1"/>
                                          </p:val>
                                        </p:tav>
                                      </p:tavLst>
                                    </p:anim>
                                    <p:set>
                                      <p:cBhvr>
                                        <p:cTn id="26"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395FB75F-8FE8-EA75-1C7E-9F614D560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6239601" cy="8382000"/>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1D1E6E00-AFA5-2849-A7A6-5C65FDDA85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119" y="2514600"/>
            <a:ext cx="6428572" cy="3629926"/>
          </a:xfrm>
          <a:prstGeom prst="rect">
            <a:avLst/>
          </a:prstGeom>
        </p:spPr>
      </p:pic>
    </p:spTree>
    <p:extLst>
      <p:ext uri="{BB962C8B-B14F-4D97-AF65-F5344CB8AC3E}">
        <p14:creationId xmlns:p14="http://schemas.microsoft.com/office/powerpoint/2010/main" val="144210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4328738C-E5A7-64CB-80F7-1F6DD5CF1E96}"/>
              </a:ext>
            </a:extLst>
          </p:cNvPr>
          <p:cNvSpPr txBox="1">
            <a:spLocks noChangeArrowheads="1"/>
          </p:cNvSpPr>
          <p:nvPr/>
        </p:nvSpPr>
        <p:spPr bwMode="auto">
          <a:xfrm>
            <a:off x="2651919" y="844294"/>
            <a:ext cx="118283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3. </a:t>
            </a:r>
            <a:r>
              <a:rPr lang="en-US" sz="3600" b="1" dirty="0" err="1">
                <a:latin typeface="AvantGarde" panose="00000400000000000000" pitchFamily="2" charset="0"/>
                <a:ea typeface="AvantGarde" panose="00000400000000000000" pitchFamily="2" charset="0"/>
                <a:cs typeface="AvantGarde" panose="00000400000000000000" pitchFamily="2" charset="0"/>
              </a:rPr>
              <a:t>Kể</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chuyện</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theo</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tranh</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và</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thảo</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luận</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cùng</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bạn</a:t>
            </a:r>
            <a:endParaRPr lang="en-US" sz="3600" b="1" dirty="0">
              <a:latin typeface="AvantGarde" panose="00000400000000000000" pitchFamily="2" charset="0"/>
              <a:ea typeface="AvantGarde" panose="00000400000000000000" pitchFamily="2" charset="0"/>
              <a:cs typeface="AvantGarde" panose="00000400000000000000" pitchFamily="2" charset="0"/>
            </a:endParaRPr>
          </a:p>
        </p:txBody>
      </p:sp>
      <p:pic>
        <p:nvPicPr>
          <p:cNvPr id="3" name="Picture 2">
            <a:extLst>
              <a:ext uri="{FF2B5EF4-FFF2-40B4-BE49-F238E27FC236}">
                <a16:creationId xmlns:a16="http://schemas.microsoft.com/office/drawing/2014/main" id="{A7FF9436-E5F4-D0DB-937C-3CAD4D42E058}"/>
              </a:ext>
            </a:extLst>
          </p:cNvPr>
          <p:cNvPicPr>
            <a:picLocks noChangeAspect="1"/>
          </p:cNvPicPr>
          <p:nvPr/>
        </p:nvPicPr>
        <p:blipFill rotWithShape="1">
          <a:blip r:embed="rId2"/>
          <a:srcRect l="1253" t="4789" r="4161" b="16389"/>
          <a:stretch/>
        </p:blipFill>
        <p:spPr>
          <a:xfrm>
            <a:off x="365919" y="1570820"/>
            <a:ext cx="8686800" cy="7059430"/>
          </a:xfrm>
          <a:prstGeom prst="rect">
            <a:avLst/>
          </a:prstGeom>
        </p:spPr>
      </p:pic>
      <p:sp>
        <p:nvSpPr>
          <p:cNvPr id="4" name="Rectangle 3">
            <a:extLst>
              <a:ext uri="{FF2B5EF4-FFF2-40B4-BE49-F238E27FC236}">
                <a16:creationId xmlns:a16="http://schemas.microsoft.com/office/drawing/2014/main" id="{839BEB2F-3B58-960B-B3BA-4DE0F46FF708}"/>
              </a:ext>
            </a:extLst>
          </p:cNvPr>
          <p:cNvSpPr/>
          <p:nvPr/>
        </p:nvSpPr>
        <p:spPr>
          <a:xfrm>
            <a:off x="8854441" y="2502976"/>
            <a:ext cx="6604135" cy="1015663"/>
          </a:xfrm>
          <a:prstGeom prst="rect">
            <a:avLst/>
          </a:prstGeom>
        </p:spPr>
        <p:txBody>
          <a:bodyPr wrap="square">
            <a:spAutoFit/>
          </a:bodyPr>
          <a:lstStyle/>
          <a:p>
            <a:pPr algn="just"/>
            <a:r>
              <a:rPr lang="nl-NL" sz="3000" b="1">
                <a:solidFill>
                  <a:srgbClr val="C00000"/>
                </a:solidFill>
                <a:latin typeface="AvantGarde" panose="00000400000000000000" pitchFamily="2" charset="0"/>
                <a:ea typeface="AvantGarde" panose="00000400000000000000" pitchFamily="2" charset="0"/>
                <a:cs typeface="AvantGarde" panose="00000400000000000000" pitchFamily="2" charset="0"/>
              </a:rPr>
              <a:t>a) Bảo có phải là người ham học hỏi không? Vì sao?</a:t>
            </a:r>
            <a:endParaRPr lang="en-US" sz="3000">
              <a:solidFill>
                <a:srgbClr val="C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5" name="Rectangle 4">
            <a:extLst>
              <a:ext uri="{FF2B5EF4-FFF2-40B4-BE49-F238E27FC236}">
                <a16:creationId xmlns:a16="http://schemas.microsoft.com/office/drawing/2014/main" id="{B57FA5A3-DF52-D0E6-78E0-704ED754F72A}"/>
              </a:ext>
            </a:extLst>
          </p:cNvPr>
          <p:cNvSpPr/>
          <p:nvPr/>
        </p:nvSpPr>
        <p:spPr>
          <a:xfrm>
            <a:off x="8854441" y="3646691"/>
            <a:ext cx="6604135" cy="4247317"/>
          </a:xfrm>
          <a:prstGeom prst="rect">
            <a:avLst/>
          </a:prstGeom>
        </p:spPr>
        <p:txBody>
          <a:bodyPr wrap="square">
            <a:spAutoFit/>
          </a:bodyPr>
          <a:lstStyle/>
          <a:p>
            <a:pPr algn="just"/>
            <a:r>
              <a:rPr lang="nl-NL" sz="3000" b="1">
                <a:solidFill>
                  <a:srgbClr val="00B050"/>
                </a:solidFill>
                <a:latin typeface="AvantGarde" panose="00000400000000000000" pitchFamily="2" charset="0"/>
                <a:ea typeface="AvantGarde" panose="00000400000000000000" pitchFamily="2" charset="0"/>
                <a:cs typeface="AvantGarde" panose="00000400000000000000" pitchFamily="2" charset="0"/>
              </a:rPr>
              <a:t>- Trong câu chuyện này Bảo không phải là người ham học hỏi, vì khi gặp bài toán khó, Bảo đã không tham gia thảo luận cùng các bạn và cũng không nhờ sự hướng dẫn của cô giáo. Ngoài ra, Bảo chưa thể hiện được sự kiên trì, quyết tâm dẫn đến không muốn tiếp tục thực hiện bài toán.</a:t>
            </a:r>
            <a:endParaRPr lang="en-US" sz="300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6" name="Rectangle 5">
            <a:extLst>
              <a:ext uri="{FF2B5EF4-FFF2-40B4-BE49-F238E27FC236}">
                <a16:creationId xmlns:a16="http://schemas.microsoft.com/office/drawing/2014/main" id="{26F08DC1-8FA8-C6F7-31E0-8A24435C638B}"/>
              </a:ext>
            </a:extLst>
          </p:cNvPr>
          <p:cNvSpPr/>
          <p:nvPr/>
        </p:nvSpPr>
        <p:spPr>
          <a:xfrm>
            <a:off x="8824119" y="2514600"/>
            <a:ext cx="6604135" cy="1077218"/>
          </a:xfrm>
          <a:prstGeom prst="rect">
            <a:avLst/>
          </a:prstGeom>
        </p:spPr>
        <p:txBody>
          <a:bodyPr wrap="square">
            <a:spAutoFit/>
          </a:bodyPr>
          <a:lstStyle/>
          <a:p>
            <a:pPr algn="just"/>
            <a:r>
              <a:rPr lang="nl-NL" sz="3200" b="1">
                <a:solidFill>
                  <a:srgbClr val="C00000"/>
                </a:solidFill>
                <a:latin typeface="AvantGarde" panose="00000400000000000000" pitchFamily="2" charset="0"/>
                <a:ea typeface="AvantGarde" panose="00000400000000000000" pitchFamily="2" charset="0"/>
                <a:cs typeface="AvantGarde" panose="00000400000000000000" pitchFamily="2" charset="0"/>
              </a:rPr>
              <a:t>b) Theo em, việc ham học hỏi có lợi ích gì?</a:t>
            </a:r>
            <a:endParaRPr lang="en-US" sz="3200">
              <a:solidFill>
                <a:srgbClr val="C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7" name="Rectangle 6">
            <a:extLst>
              <a:ext uri="{FF2B5EF4-FFF2-40B4-BE49-F238E27FC236}">
                <a16:creationId xmlns:a16="http://schemas.microsoft.com/office/drawing/2014/main" id="{D54E612F-04DA-12B7-C77E-6BF37E3368ED}"/>
              </a:ext>
            </a:extLst>
          </p:cNvPr>
          <p:cNvSpPr/>
          <p:nvPr/>
        </p:nvSpPr>
        <p:spPr>
          <a:xfrm>
            <a:off x="8854440" y="3664997"/>
            <a:ext cx="6604135" cy="3046988"/>
          </a:xfrm>
          <a:prstGeom prst="rect">
            <a:avLst/>
          </a:prstGeom>
        </p:spPr>
        <p:txBody>
          <a:bodyPr wrap="square">
            <a:spAutoFit/>
          </a:bodyPr>
          <a:lstStyle/>
          <a:p>
            <a:pPr algn="just"/>
            <a:r>
              <a:rPr lang="nl-NL" sz="3200" b="1">
                <a:solidFill>
                  <a:srgbClr val="00B050"/>
                </a:solidFill>
                <a:latin typeface="AvantGarde" panose="00000400000000000000" pitchFamily="2" charset="0"/>
                <a:ea typeface="AvantGarde" panose="00000400000000000000" pitchFamily="2" charset="0"/>
                <a:cs typeface="AvantGarde" panose="00000400000000000000" pitchFamily="2" charset="0"/>
              </a:rPr>
              <a:t>- Một số lợi ích của việc ham học hỏi: thông minh hơn, biết được nhiều điều mới mẻ, đem lại niềm vui, trò chuyện tốt hơn với nhiều người, rèn luyện tính siêng năng, kiên trì.</a:t>
            </a:r>
            <a:endParaRPr lang="en-US" sz="320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3112908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p:bldP spid="5" grpId="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DC5648FE-EA9D-6652-3635-DB76734754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6239601" cy="8382000"/>
          </a:xfrm>
          <a:prstGeom prst="rect">
            <a:avLst/>
          </a:prstGeom>
        </p:spPr>
      </p:pic>
      <p:pic>
        <p:nvPicPr>
          <p:cNvPr id="6" name="Picture 5" descr="Logo&#10;&#10;Description automatically generated">
            <a:extLst>
              <a:ext uri="{FF2B5EF4-FFF2-40B4-BE49-F238E27FC236}">
                <a16:creationId xmlns:a16="http://schemas.microsoft.com/office/drawing/2014/main" id="{5CC3EBE0-B6A2-54F0-2319-3A92910140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8519" y="1752600"/>
            <a:ext cx="5106828" cy="5103571"/>
          </a:xfrm>
          <a:prstGeom prst="rect">
            <a:avLst/>
          </a:prstGeom>
        </p:spPr>
      </p:pic>
    </p:spTree>
    <p:extLst>
      <p:ext uri="{BB962C8B-B14F-4D97-AF65-F5344CB8AC3E}">
        <p14:creationId xmlns:p14="http://schemas.microsoft.com/office/powerpoint/2010/main" val="3425739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5919" y="1219200"/>
            <a:ext cx="15544800" cy="830997"/>
          </a:xfrm>
          <a:prstGeom prst="rect">
            <a:avLst/>
          </a:prstGeom>
        </p:spPr>
        <p:txBody>
          <a:bodyPr wrap="square">
            <a:spAutoFit/>
          </a:bodyPr>
          <a:lstStyle/>
          <a:p>
            <a:pPr algn="ctr"/>
            <a:r>
              <a:rPr lang="nl-NL" sz="4800" b="1" dirty="0">
                <a:latin typeface="AvantGarde" panose="00000400000000000000" pitchFamily="2" charset="0"/>
                <a:ea typeface="AvantGarde" panose="00000400000000000000" pitchFamily="2" charset="0"/>
                <a:cs typeface="AvantGarde" panose="00000400000000000000" pitchFamily="2" charset="0"/>
              </a:rPr>
              <a:t>Nói về những lợi ích của việc ham học hỏi</a:t>
            </a:r>
            <a:endParaRPr lang="en-US" sz="4800" dirty="0">
              <a:latin typeface="AvantGarde" panose="00000400000000000000" pitchFamily="2" charset="0"/>
              <a:ea typeface="AvantGarde" panose="00000400000000000000" pitchFamily="2" charset="0"/>
              <a:cs typeface="AvantGarde" panose="00000400000000000000" pitchFamily="2" charset="0"/>
            </a:endParaRPr>
          </a:p>
        </p:txBody>
      </p:sp>
      <p:pic>
        <p:nvPicPr>
          <p:cNvPr id="9" name="Picture 8" descr="A picture containing toy, doll&#10;&#10;Description automatically generated">
            <a:extLst>
              <a:ext uri="{FF2B5EF4-FFF2-40B4-BE49-F238E27FC236}">
                <a16:creationId xmlns:a16="http://schemas.microsoft.com/office/drawing/2014/main" id="{35FE01A8-0314-555A-B349-E2BFF78993E8}"/>
              </a:ext>
            </a:extLst>
          </p:cNvPr>
          <p:cNvPicPr>
            <a:picLocks noChangeAspect="1"/>
          </p:cNvPicPr>
          <p:nvPr/>
        </p:nvPicPr>
        <p:blipFill rotWithShape="1">
          <a:blip r:embed="rId3">
            <a:extLst>
              <a:ext uri="{28A0092B-C50C-407E-A947-70E740481C1C}">
                <a14:useLocalDpi xmlns:a14="http://schemas.microsoft.com/office/drawing/2010/main" val="0"/>
              </a:ext>
            </a:extLst>
          </a:blip>
          <a:srcRect l="26717" r="20762"/>
          <a:stretch/>
        </p:blipFill>
        <p:spPr>
          <a:xfrm flipH="1">
            <a:off x="12862719" y="2905354"/>
            <a:ext cx="3276600" cy="6238646"/>
          </a:xfrm>
          <a:prstGeom prst="rect">
            <a:avLst/>
          </a:prstGeom>
        </p:spPr>
      </p:pic>
    </p:spTree>
    <p:controls>
      <mc:AlternateContent xmlns:mc="http://schemas.openxmlformats.org/markup-compatibility/2006">
        <mc:Choice xmlns:v="urn:schemas-microsoft-com:vml" Requires="v">
          <p:control name="TextBox1" r:id="rId1" imgW="12268080" imgH="5638680"/>
        </mc:Choice>
        <mc:Fallback>
          <p:control name="TextBox1" r:id="rId1" imgW="12268080" imgH="5638680">
            <p:pic>
              <p:nvPicPr>
                <p:cNvPr id="10" name="TextBox1">
                  <a:extLst>
                    <a:ext uri="{FF2B5EF4-FFF2-40B4-BE49-F238E27FC236}">
                      <a16:creationId xmlns:a16="http://schemas.microsoft.com/office/drawing/2014/main" id="{34FD11FA-178E-C606-8D31-37B79F362F16}"/>
                    </a:ext>
                  </a:extLst>
                </p:cNvPr>
                <p:cNvPicPr>
                  <a:picLocks/>
                </p:cNvPicPr>
                <p:nvPr/>
              </p:nvPicPr>
              <p:blipFill>
                <a:blip r:embed="rId4"/>
                <a:stretch>
                  <a:fillRect/>
                </a:stretch>
              </p:blipFill>
              <p:spPr>
                <a:xfrm>
                  <a:off x="366713" y="2286000"/>
                  <a:ext cx="12268200" cy="5638800"/>
                </a:xfrm>
                <a:prstGeom prst="rect">
                  <a:avLst/>
                </a:prstGeom>
              </p:spPr>
            </p:pic>
          </p:control>
        </mc:Fallback>
      </mc:AlternateContent>
    </p:controls>
    <p:extLst>
      <p:ext uri="{BB962C8B-B14F-4D97-AF65-F5344CB8AC3E}">
        <p14:creationId xmlns:p14="http://schemas.microsoft.com/office/powerpoint/2010/main" val="1250259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7712C663-D666-BBCB-0BD2-33904E7EF7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6239601" cy="8382000"/>
          </a:xfrm>
          <a:prstGeom prst="rect">
            <a:avLst/>
          </a:prstGeom>
        </p:spPr>
      </p:pic>
      <p:pic>
        <p:nvPicPr>
          <p:cNvPr id="4" name="Picture 3" descr="Logo&#10;&#10;Description automatically generated">
            <a:extLst>
              <a:ext uri="{FF2B5EF4-FFF2-40B4-BE49-F238E27FC236}">
                <a16:creationId xmlns:a16="http://schemas.microsoft.com/office/drawing/2014/main" id="{53251435-6231-CDBF-C652-641616EAA2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6119" y="2209800"/>
            <a:ext cx="6248461" cy="2216749"/>
          </a:xfrm>
          <a:prstGeom prst="rect">
            <a:avLst/>
          </a:prstGeom>
        </p:spPr>
      </p:pic>
      <p:pic>
        <p:nvPicPr>
          <p:cNvPr id="6" name="Picture 5" descr="A picture containing toy, doll&#10;&#10;Description automatically generated">
            <a:extLst>
              <a:ext uri="{FF2B5EF4-FFF2-40B4-BE49-F238E27FC236}">
                <a16:creationId xmlns:a16="http://schemas.microsoft.com/office/drawing/2014/main" id="{1AFFD340-B8B9-3B60-E318-714D011C08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3119" y="4638046"/>
            <a:ext cx="6420746" cy="4505954"/>
          </a:xfrm>
          <a:prstGeom prst="rect">
            <a:avLst/>
          </a:prstGeom>
        </p:spPr>
      </p:pic>
    </p:spTree>
    <p:extLst>
      <p:ext uri="{BB962C8B-B14F-4D97-AF65-F5344CB8AC3E}">
        <p14:creationId xmlns:p14="http://schemas.microsoft.com/office/powerpoint/2010/main" val="163817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1090</TotalTime>
  <Words>208</Words>
  <Application>Microsoft Office PowerPoint</Application>
  <PresentationFormat>Custom</PresentationFormat>
  <Paragraphs>17</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Arial-Rounded</vt:lpstr>
      <vt:lpstr>AvantGarde</vt:lpstr>
      <vt:lpstr>Calibri</vt:lpstr>
      <vt:lpstr>SVN-Anastasia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NGO HIEN</cp:lastModifiedBy>
  <cp:revision>188</cp:revision>
  <dcterms:created xsi:type="dcterms:W3CDTF">2022-07-10T01:37:20Z</dcterms:created>
  <dcterms:modified xsi:type="dcterms:W3CDTF">2023-11-15T16:44:00Z</dcterms:modified>
</cp:coreProperties>
</file>