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25"/>
  </p:notesMasterIdLst>
  <p:sldIdLst>
    <p:sldId id="314" r:id="rId3"/>
    <p:sldId id="320" r:id="rId4"/>
    <p:sldId id="318" r:id="rId5"/>
    <p:sldId id="258" r:id="rId6"/>
    <p:sldId id="327" r:id="rId7"/>
    <p:sldId id="341" r:id="rId8"/>
    <p:sldId id="342" r:id="rId9"/>
    <p:sldId id="322" r:id="rId10"/>
    <p:sldId id="328" r:id="rId11"/>
    <p:sldId id="343" r:id="rId12"/>
    <p:sldId id="344" r:id="rId13"/>
    <p:sldId id="345" r:id="rId14"/>
    <p:sldId id="346" r:id="rId15"/>
    <p:sldId id="347" r:id="rId16"/>
    <p:sldId id="348" r:id="rId17"/>
    <p:sldId id="340" r:id="rId18"/>
    <p:sldId id="349" r:id="rId19"/>
    <p:sldId id="319" r:id="rId20"/>
    <p:sldId id="350" r:id="rId21"/>
    <p:sldId id="337" r:id="rId22"/>
    <p:sldId id="339" r:id="rId23"/>
    <p:sldId id="338"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CCECFF"/>
    <a:srgbClr val="DAD62A"/>
    <a:srgbClr val="96CE83"/>
    <a:srgbClr val="009644"/>
    <a:srgbClr val="9DD18B"/>
    <a:srgbClr val="009E47"/>
    <a:srgbClr val="C2A2C7"/>
    <a:srgbClr val="317E88"/>
    <a:srgbClr val="FE96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4900" autoAdjust="0"/>
  </p:normalViewPr>
  <p:slideViewPr>
    <p:cSldViewPr>
      <p:cViewPr varScale="1">
        <p:scale>
          <a:sx n="85" d="100"/>
          <a:sy n="85" d="100"/>
        </p:scale>
        <p:origin x="388" y="52"/>
      </p:cViewPr>
      <p:guideLst>
        <p:guide orient="horz" pos="2115"/>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3EFB2-17B5-4B61-BE4E-F988F61827FD}" type="datetimeFigureOut">
              <a:rPr lang="zh-CN" altLang="en-US" smtClean="0"/>
              <a:t>2023/11/15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42A81-4086-4C40-B352-44ED08CE17E9}" type="slidenum">
              <a:rPr lang="zh-CN" altLang="en-US" smtClean="0"/>
              <a:t>‹#›</a:t>
            </a:fld>
            <a:endParaRPr lang="zh-CN" altLang="en-US"/>
          </a:p>
        </p:txBody>
      </p:sp>
    </p:spTree>
    <p:extLst>
      <p:ext uri="{BB962C8B-B14F-4D97-AF65-F5344CB8AC3E}">
        <p14:creationId xmlns:p14="http://schemas.microsoft.com/office/powerpoint/2010/main" val="3087577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A26A1-15C8-4368-8B0D-378AC49E4E7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267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A26A1-15C8-4368-8B0D-378AC49E4E7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4679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7E2CA-0E76-4DFC-B75B-82A0D5A2D79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31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7E2CA-0E76-4DFC-B75B-82A0D5A2D79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491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7E2CA-0E76-4DFC-B75B-82A0D5A2D79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34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7E2CA-0E76-4DFC-B75B-82A0D5A2D79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01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zh-CN" altLang="en-US"/>
          </a:p>
        </p:txBody>
      </p:sp>
      <p:sp>
        <p:nvSpPr>
          <p:cNvPr id="156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E398C9DC-0FED-4C8F-8BFF-553DE9F00A5D}" type="slidenum">
              <a:rPr lang="zh-CN" altLang="en-US">
                <a:solidFill>
                  <a:srgbClr val="000000"/>
                </a:solidFill>
              </a:rPr>
              <a:pPr/>
              <a:t>18</a:t>
            </a:fld>
            <a:endParaRPr lang="zh-CN" altLang="en-US">
              <a:solidFill>
                <a:srgbClr val="000000"/>
              </a:solidFill>
            </a:endParaRPr>
          </a:p>
        </p:txBody>
      </p:sp>
    </p:spTree>
    <p:extLst>
      <p:ext uri="{BB962C8B-B14F-4D97-AF65-F5344CB8AC3E}">
        <p14:creationId xmlns:p14="http://schemas.microsoft.com/office/powerpoint/2010/main" val="2788769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8D389-97FE-411E-8883-EB9073DF472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6239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defTabSz="457200"/>
            <a:fld id="{EB35C661-2F9E-4D47-AA12-CA27E6F2246B}" type="datetimeFigureOut">
              <a:rPr lang="en-US" smtClean="0">
                <a:solidFill>
                  <a:prstClr val="black">
                    <a:tint val="75000"/>
                  </a:prstClr>
                </a:solidFill>
              </a:rPr>
              <a:pPr defTabSz="457200"/>
              <a:t>11/15/2023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457200"/>
            <a:fld id="{0E9FEAEA-29A9-4D5C-8B29-01AA654CAA98}" type="slidenum">
              <a:rPr lang="en-US" smtClean="0">
                <a:solidFill>
                  <a:prstClr val="black">
                    <a:tint val="75000"/>
                  </a:prstClr>
                </a:solidFill>
              </a:rPr>
              <a:pPr defTabSz="457200"/>
              <a:t>‹#›</a:t>
            </a:fld>
            <a:endParaRPr lang="en-US">
              <a:solidFill>
                <a:prstClr val="black">
                  <a:tint val="75000"/>
                </a:prstClr>
              </a:solidFill>
            </a:endParaRPr>
          </a:p>
        </p:txBody>
      </p:sp>
      <p:pic>
        <p:nvPicPr>
          <p:cNvPr id="7"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8"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282169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16558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219691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3219559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869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145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940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214963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1884868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530422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KHÁM PHÁ</a:t>
            </a:r>
          </a:p>
        </p:txBody>
      </p:sp>
    </p:spTree>
    <p:extLst>
      <p:ext uri="{BB962C8B-B14F-4D97-AF65-F5344CB8AC3E}">
        <p14:creationId xmlns:p14="http://schemas.microsoft.com/office/powerpoint/2010/main" val="419622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056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THỰC HÀNH</a:t>
            </a:r>
          </a:p>
        </p:txBody>
      </p:sp>
    </p:spTree>
    <p:extLst>
      <p:ext uri="{BB962C8B-B14F-4D97-AF65-F5344CB8AC3E}">
        <p14:creationId xmlns:p14="http://schemas.microsoft.com/office/powerpoint/2010/main" val="159680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375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VẬN DỤNG</a:t>
            </a:r>
          </a:p>
        </p:txBody>
      </p:sp>
    </p:spTree>
    <p:extLst>
      <p:ext uri="{BB962C8B-B14F-4D97-AF65-F5344CB8AC3E}">
        <p14:creationId xmlns:p14="http://schemas.microsoft.com/office/powerpoint/2010/main" val="114691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796164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399833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3"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146248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56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62357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875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907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335359" y="440667"/>
            <a:ext cx="11521280" cy="5976664"/>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96543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2661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5084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5369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0404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919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3036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0800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8363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607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9073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9"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9" r:id="rId32"/>
    <p:sldLayoutId id="2147483730"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2023/11/15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3668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microsoft.com/office/2007/relationships/hdphoto" Target="../media/hdphoto3.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99447" y="4932360"/>
            <a:ext cx="5793105" cy="830766"/>
          </a:xfrm>
          <a:prstGeom prst="rect">
            <a:avLst/>
          </a:prstGeom>
          <a:noFill/>
        </p:spPr>
        <p:txBody>
          <a:bodyPr wrap="none" lIns="91208" tIns="45606" rIns="91208" bIns="45606">
            <a:spAutoFit/>
          </a:bodyPr>
          <a:lstStyle/>
          <a:p>
            <a:pPr algn="ctr">
              <a:defRPr/>
            </a:pPr>
            <a:r>
              <a:rPr lang="en-US" sz="48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CÔNG NGHỆ</a:t>
            </a:r>
            <a:endParaRPr lang="vi-VN" sz="48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5C09F252-F7DB-494D-A868-3AA96ACEF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88387" y="-863600"/>
            <a:ext cx="5395220" cy="3860800"/>
          </a:xfrm>
          <a:prstGeom prst="rect">
            <a:avLst/>
          </a:prstGeom>
        </p:spPr>
      </p:pic>
      <p:sp>
        <p:nvSpPr>
          <p:cNvPr id="4" name="矩形 16">
            <a:extLst>
              <a:ext uri="{FF2B5EF4-FFF2-40B4-BE49-F238E27FC236}">
                <a16:creationId xmlns:a16="http://schemas.microsoft.com/office/drawing/2014/main" id="{6004F4CE-0067-4731-8ED0-651D5735978B}"/>
              </a:ext>
            </a:extLst>
          </p:cNvPr>
          <p:cNvSpPr/>
          <p:nvPr/>
        </p:nvSpPr>
        <p:spPr>
          <a:xfrm rot="21172124">
            <a:off x="7353996" y="804988"/>
            <a:ext cx="4064000" cy="1569658"/>
          </a:xfrm>
          <a:prstGeom prst="rect">
            <a:avLst/>
          </a:prstGeom>
        </p:spPr>
        <p:txBody>
          <a:bodyPr wrap="square" lIns="91439" tIns="45719" rIns="91439" bIns="45719">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THẢO LUẬN NHÓM BỐN</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7" name="Picture 6">
            <a:extLst>
              <a:ext uri="{FF2B5EF4-FFF2-40B4-BE49-F238E27FC236}">
                <a16:creationId xmlns:a16="http://schemas.microsoft.com/office/drawing/2014/main" id="{9FD8AAAD-37E6-8D62-E34E-6473338C55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1300" y1="72197" x2="15250" y2="85377"/>
                        <a14:foregroundMark x1="77550" y1="53311" x2="87400" y2="58689"/>
                        <a14:foregroundMark x1="86300" y1="50557" x2="82200" y2="62033"/>
                        <a14:foregroundMark x1="77700" y1="51279" x2="87850" y2="52197"/>
                        <a14:foregroundMark x1="77550" y1="53705" x2="86850" y2="59082"/>
                        <a14:foregroundMark x1="87300" y1="48721" x2="88250" y2="60000"/>
                        <a14:foregroundMark x1="45500" y1="52066" x2="41950" y2="61508"/>
                        <a14:foregroundMark x1="45900" y1="51475" x2="54250" y2="59279"/>
                        <a14:foregroundMark x1="37300" y1="55016" x2="53250" y2="54426"/>
                        <a14:foregroundMark x1="57350" y1="29049" x2="69200" y2="30951"/>
                      </a14:backgroundRemoval>
                    </a14:imgEffect>
                  </a14:imgLayer>
                </a14:imgProps>
              </a:ext>
            </a:extLst>
          </a:blip>
          <a:stretch>
            <a:fillRect/>
          </a:stretch>
        </p:blipFill>
        <p:spPr>
          <a:xfrm>
            <a:off x="-290853" y="346015"/>
            <a:ext cx="8540307" cy="6511985"/>
          </a:xfrm>
          <a:prstGeom prst="rect">
            <a:avLst/>
          </a:prstGeom>
        </p:spPr>
      </p:pic>
    </p:spTree>
    <p:extLst>
      <p:ext uri="{BB962C8B-B14F-4D97-AF65-F5344CB8AC3E}">
        <p14:creationId xmlns:p14="http://schemas.microsoft.com/office/powerpoint/2010/main" val="136339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33000" decel="38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9736" y="2828835"/>
            <a:ext cx="8035021" cy="1200329"/>
          </a:xfrm>
          <a:prstGeom prst="rect">
            <a:avLst/>
          </a:prstGeom>
        </p:spPr>
        <p:txBody>
          <a:bodyPr wrap="square">
            <a:spAutoFit/>
          </a:bodyPr>
          <a:lstStyle/>
          <a:p>
            <a:pPr marL="0" marR="0" lvl="0" indent="0" algn="ctr" defTabSz="1349254"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GB" altLang="zh-CN" sz="7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GB" altLang="zh-CN" sz="7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altLang="zh-CN" sz="7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GB" altLang="zh-CN" sz="7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altLang="zh-CN" sz="7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zh-CN" altLang="en-US" sz="7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CA2759B4-CA8C-3FDD-1220-857C160DF3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95" b="99840" l="1438" r="100000"/>
                    </a14:imgEffect>
                  </a14:imgLayer>
                </a14:imgProps>
              </a:ext>
            </a:extLst>
          </a:blip>
          <a:stretch>
            <a:fillRect/>
          </a:stretch>
        </p:blipFill>
        <p:spPr>
          <a:xfrm>
            <a:off x="-504826" y="460375"/>
            <a:ext cx="6397625" cy="6397625"/>
          </a:xfrm>
          <a:prstGeom prst="rect">
            <a:avLst/>
          </a:prstGeom>
        </p:spPr>
      </p:pic>
    </p:spTree>
    <p:extLst>
      <p:ext uri="{BB962C8B-B14F-4D97-AF65-F5344CB8AC3E}">
        <p14:creationId xmlns:p14="http://schemas.microsoft.com/office/powerpoint/2010/main" val="87804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8" accel="38000" decel="46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9376" y="1197728"/>
            <a:ext cx="7056784" cy="5327616"/>
          </a:xfrm>
          <a:prstGeom prst="rect">
            <a:avLst/>
          </a:prstGeom>
        </p:spPr>
      </p:pic>
      <p:pic>
        <p:nvPicPr>
          <p:cNvPr id="3" name="Picture 2"/>
          <p:cNvPicPr>
            <a:picLocks noChangeAspect="1"/>
          </p:cNvPicPr>
          <p:nvPr/>
        </p:nvPicPr>
        <p:blipFill>
          <a:blip r:embed="rId4"/>
          <a:stretch>
            <a:fillRect/>
          </a:stretch>
        </p:blipFill>
        <p:spPr>
          <a:xfrm>
            <a:off x="2863971" y="152134"/>
            <a:ext cx="6047756" cy="585267"/>
          </a:xfrm>
          <a:prstGeom prst="rect">
            <a:avLst/>
          </a:prstGeom>
        </p:spPr>
      </p:pic>
      <p:sp>
        <p:nvSpPr>
          <p:cNvPr id="4" name="Speech Bubble: Rectangle with Corners Rounded 3">
            <a:extLst>
              <a:ext uri="{FF2B5EF4-FFF2-40B4-BE49-F238E27FC236}">
                <a16:creationId xmlns:a16="http://schemas.microsoft.com/office/drawing/2014/main" id="{EA436612-5765-1D67-C287-4CD7D9ADDF4A}"/>
              </a:ext>
            </a:extLst>
          </p:cNvPr>
          <p:cNvSpPr/>
          <p:nvPr/>
        </p:nvSpPr>
        <p:spPr>
          <a:xfrm>
            <a:off x="6240016" y="1340768"/>
            <a:ext cx="4467482" cy="1593862"/>
          </a:xfrm>
          <a:prstGeom prst="wedgeRoundRectCallout">
            <a:avLst>
              <a:gd name="adj1" fmla="val 4125"/>
              <a:gd name="adj2" fmla="val 89238"/>
              <a:gd name="adj3" fmla="val 16667"/>
            </a:avLst>
          </a:prstGeom>
          <a:solidFill>
            <a:srgbClr val="FFEFEF"/>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kumimoji="0" lang="en-GB" sz="25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5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nl-NL" sz="2400" dirty="0">
                <a:solidFill>
                  <a:srgbClr val="009644"/>
                </a:solidFill>
                <a:latin typeface="Arial-Rounded" panose="020B0500000000000000" pitchFamily="34" charset="0"/>
                <a:ea typeface="Arial-Rounded" panose="020B0500000000000000" pitchFamily="34" charset="0"/>
                <a:cs typeface="Arial-Rounded" panose="020B0500000000000000" pitchFamily="34" charset="0"/>
              </a:rPr>
              <a:t>Hình 1: Học Tiếng Anh trên sóng phát thanh.</a:t>
            </a:r>
            <a:endParaRPr lang="en-US" sz="2400" dirty="0">
              <a:solidFill>
                <a:srgbClr val="009644"/>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9FD8AAAD-37E6-8D62-E34E-6473338C55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11300" y1="72197" x2="15250" y2="85377"/>
                        <a14:foregroundMark x1="77550" y1="53311" x2="87400" y2="58689"/>
                        <a14:foregroundMark x1="86300" y1="50557" x2="82200" y2="62033"/>
                        <a14:foregroundMark x1="77700" y1="51279" x2="87850" y2="52197"/>
                        <a14:foregroundMark x1="77550" y1="53705" x2="86850" y2="59082"/>
                        <a14:foregroundMark x1="87300" y1="48721" x2="88250" y2="60000"/>
                        <a14:foregroundMark x1="45500" y1="52066" x2="41950" y2="61508"/>
                        <a14:foregroundMark x1="45900" y1="51475" x2="54250" y2="59279"/>
                        <a14:foregroundMark x1="37300" y1="55016" x2="53250" y2="54426"/>
                        <a14:foregroundMark x1="57350" y1="29049" x2="69200" y2="30951"/>
                        <a14:foregroundMark x1="73850" y1="36590" x2="73300" y2="44328"/>
                        <a14:foregroundMark x1="73200" y1="36984" x2="73850" y2="43016"/>
                        <a14:backgroundMark x1="73300" y1="35607" x2="75250" y2="43016"/>
                        <a14:backgroundMark x1="74600" y1="33311" x2="75150" y2="38426"/>
                        <a14:backgroundMark x1="76150" y1="33443" x2="74700" y2="38557"/>
                        <a14:backgroundMark x1="74400" y1="34426" x2="70550" y2="50033"/>
                        <a14:backgroundMark x1="72400" y1="41574" x2="77100" y2="52787"/>
                        <a14:backgroundMark x1="74150" y1="42295" x2="78400" y2="50164"/>
                        <a14:backgroundMark x1="76350" y1="41574" x2="76250" y2="43738"/>
                        <a14:backgroundMark x1="74700" y1="35738" x2="74700" y2="37311"/>
                        <a14:backgroundMark x1="74500" y1="35607" x2="74500" y2="36262"/>
                        <a14:backgroundMark x1="73050" y1="34689" x2="74600" y2="37180"/>
                        <a14:backgroundMark x1="73500" y1="35410" x2="72750" y2="40590"/>
                        <a14:backgroundMark x1="73050" y1="36721" x2="73400" y2="40721"/>
                        <a14:backgroundMark x1="73500" y1="37705" x2="73600" y2="39279"/>
                        <a14:backgroundMark x1="76350" y1="34689" x2="76900" y2="36721"/>
                        <a14:backgroundMark x1="74400" y1="35410" x2="77000" y2="52787"/>
                        <a14:backgroundMark x1="74800" y1="50492" x2="74050" y2="55213"/>
                        <a14:backgroundMark x1="75050" y1="51344" x2="74700" y2="54492"/>
                        <a14:backgroundMark x1="53750" y1="36852" x2="54050" y2="42295"/>
                        <a14:backgroundMark x1="54050" y1="36590" x2="55250" y2="43607"/>
                        <a14:backgroundMark x1="54850" y1="36590" x2="54850" y2="39016"/>
                        <a14:backgroundMark x1="54700" y1="36459" x2="54600" y2="39148"/>
                        <a14:backgroundMark x1="53750" y1="37311" x2="53100" y2="40328"/>
                        <a14:backgroundMark x1="53750" y1="36131" x2="54050" y2="40328"/>
                        <a14:backgroundMark x1="54050" y1="36984" x2="53950" y2="40328"/>
                        <a14:backgroundMark x1="53300" y1="37443" x2="53750" y2="39738"/>
                        <a14:backgroundMark x1="53400" y1="36590" x2="53750" y2="38426"/>
                        <a14:backgroundMark x1="53600" y1="36262" x2="53500" y2="37836"/>
                        <a14:backgroundMark x1="53500" y1="36000" x2="53600" y2="36852"/>
                        <a14:backgroundMark x1="53600" y1="35410" x2="53750" y2="36721"/>
                        <a14:backgroundMark x1="53600" y1="36131" x2="53600" y2="36984"/>
                        <a14:backgroundMark x1="75800" y1="37180" x2="75800" y2="37705"/>
                        <a14:backgroundMark x1="73350" y1="37377" x2="74850" y2="55148"/>
                        <a14:backgroundMark x1="74650" y1="50689" x2="74550" y2="53705"/>
                        <a14:backgroundMark x1="74100" y1="53115" x2="74400" y2="54426"/>
                        <a14:backgroundMark x1="74650" y1="53115" x2="74300" y2="55738"/>
                        <a14:backgroundMark x1="76400" y1="41246" x2="75850" y2="43279"/>
                        <a14:backgroundMark x1="75750" y1="38098" x2="75200" y2="41705"/>
                        <a14:backgroundMark x1="74200" y1="38689" x2="74100" y2="43410"/>
                        <a14:backgroundMark x1="73100" y1="41246" x2="73350" y2="46098"/>
                        <a14:backgroundMark x1="72650" y1="43410" x2="72900" y2="44656"/>
                        <a14:backgroundMark x1="73200" y1="37967" x2="73200" y2="40656"/>
                        <a14:backgroundMark x1="73100" y1="39672" x2="74100" y2="42557"/>
                        <a14:backgroundMark x1="59550" y1="52393" x2="58450" y2="54426"/>
                        <a14:backgroundMark x1="58450" y1="53115" x2="57900" y2="53836"/>
                        <a14:backgroundMark x1="58450" y1="52590" x2="55400" y2="53836"/>
                        <a14:backgroundMark x1="66550" y1="51016" x2="66750" y2="53443"/>
                      </a14:backgroundRemoval>
                    </a14:imgEffect>
                  </a14:imgLayer>
                </a14:imgProps>
              </a:ext>
            </a:extLst>
          </a:blip>
          <a:srcRect l="53119" t="5539" r="24116" b="45808"/>
          <a:stretch/>
        </p:blipFill>
        <p:spPr>
          <a:xfrm>
            <a:off x="8481299" y="3356991"/>
            <a:ext cx="2295221" cy="3168353"/>
          </a:xfrm>
          <a:prstGeom prst="rect">
            <a:avLst/>
          </a:prstGeom>
        </p:spPr>
      </p:pic>
    </p:spTree>
    <p:extLst>
      <p:ext uri="{BB962C8B-B14F-4D97-AF65-F5344CB8AC3E}">
        <p14:creationId xmlns:p14="http://schemas.microsoft.com/office/powerpoint/2010/main" val="3369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519936" y="1268760"/>
            <a:ext cx="6540503" cy="5184576"/>
          </a:xfrm>
          <a:prstGeom prst="rect">
            <a:avLst/>
          </a:prstGeom>
        </p:spPr>
      </p:pic>
      <p:pic>
        <p:nvPicPr>
          <p:cNvPr id="9" name="Picture 8"/>
          <p:cNvPicPr>
            <a:picLocks noChangeAspect="1"/>
          </p:cNvPicPr>
          <p:nvPr/>
        </p:nvPicPr>
        <p:blipFill>
          <a:blip r:embed="rId4"/>
          <a:stretch>
            <a:fillRect/>
          </a:stretch>
        </p:blipFill>
        <p:spPr>
          <a:xfrm>
            <a:off x="3071664" y="260339"/>
            <a:ext cx="6047756" cy="585267"/>
          </a:xfrm>
          <a:prstGeom prst="rect">
            <a:avLst/>
          </a:prstGeom>
        </p:spPr>
      </p:pic>
      <p:sp>
        <p:nvSpPr>
          <p:cNvPr id="4" name="Speech Bubble: Rectangle with Corners Rounded 3">
            <a:extLst>
              <a:ext uri="{FF2B5EF4-FFF2-40B4-BE49-F238E27FC236}">
                <a16:creationId xmlns:a16="http://schemas.microsoft.com/office/drawing/2014/main" id="{EA436612-5765-1D67-C287-4CD7D9ADDF4A}"/>
              </a:ext>
            </a:extLst>
          </p:cNvPr>
          <p:cNvSpPr/>
          <p:nvPr/>
        </p:nvSpPr>
        <p:spPr>
          <a:xfrm>
            <a:off x="479376" y="1052736"/>
            <a:ext cx="4467482" cy="1512168"/>
          </a:xfrm>
          <a:prstGeom prst="wedgeRoundRectCallout">
            <a:avLst>
              <a:gd name="adj1" fmla="val 64798"/>
              <a:gd name="adj2" fmla="val -11795"/>
              <a:gd name="adj3" fmla="val 16667"/>
            </a:avLst>
          </a:prstGeom>
          <a:solidFill>
            <a:srgbClr val="FFEFEF"/>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25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nl-NL"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2: Kể chuyện cổ tích.</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lvl="0" algn="ctr"/>
            <a:endParaRPr kumimoji="0" lang="en-US"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图片 7">
            <a:extLst>
              <a:ext uri="{FF2B5EF4-FFF2-40B4-BE49-F238E27FC236}">
                <a16:creationId xmlns:a16="http://schemas.microsoft.com/office/drawing/2014/main" id="{323B4D06-4949-4E4F-B796-27A958D841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0423" y="2708920"/>
            <a:ext cx="3422481" cy="3942984"/>
          </a:xfrm>
          <a:prstGeom prst="rect">
            <a:avLst/>
          </a:prstGeom>
        </p:spPr>
      </p:pic>
    </p:spTree>
    <p:extLst>
      <p:ext uri="{BB962C8B-B14F-4D97-AF65-F5344CB8AC3E}">
        <p14:creationId xmlns:p14="http://schemas.microsoft.com/office/powerpoint/2010/main" val="133986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EA436612-5765-1D67-C287-4CD7D9ADDF4A}"/>
              </a:ext>
            </a:extLst>
          </p:cNvPr>
          <p:cNvSpPr/>
          <p:nvPr/>
        </p:nvSpPr>
        <p:spPr>
          <a:xfrm>
            <a:off x="7003271" y="1142513"/>
            <a:ext cx="3777261" cy="1761126"/>
          </a:xfrm>
          <a:prstGeom prst="wedgeRoundRectCallout">
            <a:avLst>
              <a:gd name="adj1" fmla="val 5880"/>
              <a:gd name="adj2" fmla="val 72047"/>
              <a:gd name="adj3" fmla="val 16667"/>
            </a:avLst>
          </a:prstGeom>
          <a:solidFill>
            <a:srgbClr val="FFEFEF"/>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nl-NL"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3: Ca nhạc dành cho thiếu nhi.</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3"/>
          <a:stretch>
            <a:fillRect/>
          </a:stretch>
        </p:blipFill>
        <p:spPr>
          <a:xfrm>
            <a:off x="2999656" y="283306"/>
            <a:ext cx="6047756" cy="585267"/>
          </a:xfrm>
          <a:prstGeom prst="rect">
            <a:avLst/>
          </a:prstGeom>
        </p:spPr>
      </p:pic>
      <p:pic>
        <p:nvPicPr>
          <p:cNvPr id="15" name="Picture 14"/>
          <p:cNvPicPr>
            <a:picLocks noChangeAspect="1"/>
          </p:cNvPicPr>
          <p:nvPr/>
        </p:nvPicPr>
        <p:blipFill>
          <a:blip r:embed="rId4"/>
          <a:stretch>
            <a:fillRect/>
          </a:stretch>
        </p:blipFill>
        <p:spPr>
          <a:xfrm>
            <a:off x="676751" y="957384"/>
            <a:ext cx="6305357" cy="5423943"/>
          </a:xfrm>
          <a:prstGeom prst="rect">
            <a:avLst/>
          </a:prstGeom>
        </p:spPr>
      </p:pic>
      <p:pic>
        <p:nvPicPr>
          <p:cNvPr id="17" name="图片 6">
            <a:extLst>
              <a:ext uri="{FF2B5EF4-FFF2-40B4-BE49-F238E27FC236}">
                <a16:creationId xmlns:a16="http://schemas.microsoft.com/office/drawing/2014/main" id="{431E356A-FB1A-44E6-B91D-DCD3CBBA04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38804">
            <a:off x="7814302" y="3057750"/>
            <a:ext cx="3574559" cy="3669880"/>
          </a:xfrm>
          <a:prstGeom prst="rect">
            <a:avLst/>
          </a:prstGeom>
        </p:spPr>
      </p:pic>
    </p:spTree>
    <p:extLst>
      <p:ext uri="{BB962C8B-B14F-4D97-AF65-F5344CB8AC3E}">
        <p14:creationId xmlns:p14="http://schemas.microsoft.com/office/powerpoint/2010/main" val="166878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999656" y="260648"/>
            <a:ext cx="6047756" cy="585267"/>
          </a:xfrm>
          <a:prstGeom prst="rect">
            <a:avLst/>
          </a:prstGeom>
        </p:spPr>
      </p:pic>
      <p:pic>
        <p:nvPicPr>
          <p:cNvPr id="16" name="Picture 15"/>
          <p:cNvPicPr>
            <a:picLocks noChangeAspect="1"/>
          </p:cNvPicPr>
          <p:nvPr/>
        </p:nvPicPr>
        <p:blipFill>
          <a:blip r:embed="rId4"/>
          <a:stretch>
            <a:fillRect/>
          </a:stretch>
        </p:blipFill>
        <p:spPr>
          <a:xfrm>
            <a:off x="366319" y="1127226"/>
            <a:ext cx="6368634" cy="5035348"/>
          </a:xfrm>
          <a:prstGeom prst="rect">
            <a:avLst/>
          </a:prstGeom>
        </p:spPr>
      </p:pic>
      <p:sp>
        <p:nvSpPr>
          <p:cNvPr id="4" name="Speech Bubble: Rectangle with Corners Rounded 3">
            <a:extLst>
              <a:ext uri="{FF2B5EF4-FFF2-40B4-BE49-F238E27FC236}">
                <a16:creationId xmlns:a16="http://schemas.microsoft.com/office/drawing/2014/main" id="{EA436612-5765-1D67-C287-4CD7D9ADDF4A}"/>
              </a:ext>
            </a:extLst>
          </p:cNvPr>
          <p:cNvSpPr/>
          <p:nvPr/>
        </p:nvSpPr>
        <p:spPr>
          <a:xfrm>
            <a:off x="6649203" y="1791908"/>
            <a:ext cx="4796418" cy="1061028"/>
          </a:xfrm>
          <a:prstGeom prst="wedgeRoundRectCallout">
            <a:avLst>
              <a:gd name="adj1" fmla="val -61373"/>
              <a:gd name="adj2" fmla="val 56217"/>
              <a:gd name="adj3" fmla="val 16667"/>
            </a:avLst>
          </a:prstGeom>
          <a:solidFill>
            <a:srgbClr val="FFEFEF"/>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Aft>
                <a:spcPts val="0"/>
              </a:spcAft>
            </a:pPr>
            <a:r>
              <a:rPr lang="nl-NL"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4: Bản tin thời tiết.</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028A5A25-FA84-64B1-B9CE-04E12CDBAFF2}"/>
              </a:ext>
            </a:extLst>
          </p:cNvPr>
          <p:cNvPicPr>
            <a:picLocks noChangeAspect="1"/>
          </p:cNvPicPr>
          <p:nvPr/>
        </p:nvPicPr>
        <p:blipFill>
          <a:blip r:embed="rId5"/>
          <a:stretch>
            <a:fillRect/>
          </a:stretch>
        </p:blipFill>
        <p:spPr>
          <a:xfrm>
            <a:off x="7608168" y="2881334"/>
            <a:ext cx="3366773" cy="3528392"/>
          </a:xfrm>
          <a:prstGeom prst="rect">
            <a:avLst/>
          </a:prstGeom>
        </p:spPr>
      </p:pic>
    </p:spTree>
    <p:extLst>
      <p:ext uri="{BB962C8B-B14F-4D97-AF65-F5344CB8AC3E}">
        <p14:creationId xmlns:p14="http://schemas.microsoft.com/office/powerpoint/2010/main" val="284051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2">
            <a:extLst>
              <a:ext uri="{FF2B5EF4-FFF2-40B4-BE49-F238E27FC236}">
                <a16:creationId xmlns:a16="http://schemas.microsoft.com/office/drawing/2014/main" id="{9A5CF542-EECD-4086-B2DA-2B2B169086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360" y="1988840"/>
            <a:ext cx="5400600" cy="4838057"/>
          </a:xfrm>
          <a:prstGeom prst="rect">
            <a:avLst/>
          </a:prstGeom>
        </p:spPr>
      </p:pic>
      <p:pic>
        <p:nvPicPr>
          <p:cNvPr id="5" name="Picture 4"/>
          <p:cNvPicPr>
            <a:picLocks noChangeAspect="1"/>
          </p:cNvPicPr>
          <p:nvPr/>
        </p:nvPicPr>
        <p:blipFill>
          <a:blip r:embed="rId4"/>
          <a:stretch>
            <a:fillRect/>
          </a:stretch>
        </p:blipFill>
        <p:spPr>
          <a:xfrm>
            <a:off x="5519937" y="1412776"/>
            <a:ext cx="3456384" cy="2523478"/>
          </a:xfrm>
          <a:prstGeom prst="rect">
            <a:avLst/>
          </a:prstGeom>
        </p:spPr>
      </p:pic>
      <p:pic>
        <p:nvPicPr>
          <p:cNvPr id="6" name="Picture 5"/>
          <p:cNvPicPr>
            <a:picLocks noChangeAspect="1"/>
          </p:cNvPicPr>
          <p:nvPr/>
        </p:nvPicPr>
        <p:blipFill>
          <a:blip r:embed="rId5"/>
          <a:stretch>
            <a:fillRect/>
          </a:stretch>
        </p:blipFill>
        <p:spPr>
          <a:xfrm>
            <a:off x="8976321" y="1196752"/>
            <a:ext cx="3085813" cy="2880320"/>
          </a:xfrm>
          <a:prstGeom prst="rect">
            <a:avLst/>
          </a:prstGeom>
        </p:spPr>
      </p:pic>
      <p:pic>
        <p:nvPicPr>
          <p:cNvPr id="7" name="Picture 6"/>
          <p:cNvPicPr>
            <a:picLocks noChangeAspect="1"/>
          </p:cNvPicPr>
          <p:nvPr/>
        </p:nvPicPr>
        <p:blipFill>
          <a:blip r:embed="rId6"/>
          <a:stretch>
            <a:fillRect/>
          </a:stretch>
        </p:blipFill>
        <p:spPr>
          <a:xfrm>
            <a:off x="5231904" y="4077072"/>
            <a:ext cx="3600400" cy="2382795"/>
          </a:xfrm>
          <a:prstGeom prst="rect">
            <a:avLst/>
          </a:prstGeom>
        </p:spPr>
      </p:pic>
      <p:pic>
        <p:nvPicPr>
          <p:cNvPr id="8" name="Picture 7"/>
          <p:cNvPicPr>
            <a:picLocks noChangeAspect="1"/>
          </p:cNvPicPr>
          <p:nvPr/>
        </p:nvPicPr>
        <p:blipFill>
          <a:blip r:embed="rId7"/>
          <a:stretch>
            <a:fillRect/>
          </a:stretch>
        </p:blipFill>
        <p:spPr>
          <a:xfrm>
            <a:off x="8832304" y="4149080"/>
            <a:ext cx="3229830" cy="2423425"/>
          </a:xfrm>
          <a:prstGeom prst="rect">
            <a:avLst/>
          </a:prstGeom>
          <a:ln>
            <a:noFill/>
          </a:ln>
          <a:effectLst>
            <a:softEdge rad="112500"/>
          </a:effectLst>
        </p:spPr>
      </p:pic>
      <p:sp>
        <p:nvSpPr>
          <p:cNvPr id="9" name="Oval Callout 8"/>
          <p:cNvSpPr/>
          <p:nvPr/>
        </p:nvSpPr>
        <p:spPr>
          <a:xfrm>
            <a:off x="2141677" y="283154"/>
            <a:ext cx="3738300" cy="2382795"/>
          </a:xfrm>
          <a:prstGeom prst="wedgeEllipseCallou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thích nhất chương trình nào?</a:t>
            </a:r>
            <a:r>
              <a:rPr lang="en-GB"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GB"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GB"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447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0690" y="-1039855"/>
            <a:ext cx="12260948" cy="7931863"/>
            <a:chOff x="260690" y="-1039855"/>
            <a:chExt cx="12260948" cy="7931863"/>
          </a:xfrm>
        </p:grpSpPr>
        <p:grpSp>
          <p:nvGrpSpPr>
            <p:cNvPr id="4" name="组合 1">
              <a:extLst>
                <a:ext uri="{FF2B5EF4-FFF2-40B4-BE49-F238E27FC236}">
                  <a16:creationId xmlns:a16="http://schemas.microsoft.com/office/drawing/2014/main" id="{14BFBCF3-1133-45DF-92CC-D5D0B5C1C323}"/>
                </a:ext>
              </a:extLst>
            </p:cNvPr>
            <p:cNvGrpSpPr/>
            <p:nvPr/>
          </p:nvGrpSpPr>
          <p:grpSpPr>
            <a:xfrm>
              <a:off x="402206" y="-1039855"/>
              <a:ext cx="12119432" cy="7931863"/>
              <a:chOff x="324756" y="-1132317"/>
              <a:chExt cx="12119432" cy="7931863"/>
            </a:xfrm>
          </p:grpSpPr>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H="1">
                <a:off x="3082734" y="-2443311"/>
                <a:ext cx="6580373" cy="11905342"/>
              </a:xfrm>
              <a:prstGeom prst="rect">
                <a:avLst/>
              </a:prstGeom>
            </p:spPr>
          </p:pic>
          <p:pic>
            <p:nvPicPr>
              <p:cNvPr id="6" name="图片 5">
                <a:extLst>
                  <a:ext uri="{FF2B5EF4-FFF2-40B4-BE49-F238E27FC236}">
                    <a16:creationId xmlns:a16="http://schemas.microsoft.com/office/drawing/2014/main" id="{97B16398-C432-4E77-83FF-CB7D7EAFD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66745" y="-3574306"/>
                <a:ext cx="7235453" cy="12119432"/>
              </a:xfrm>
              <a:prstGeom prst="rect">
                <a:avLst/>
              </a:prstGeom>
            </p:spPr>
          </p:pic>
        </p:grpSp>
        <p:pic>
          <p:nvPicPr>
            <p:cNvPr id="7" name="图片 15">
              <a:extLst>
                <a:ext uri="{FF2B5EF4-FFF2-40B4-BE49-F238E27FC236}">
                  <a16:creationId xmlns:a16="http://schemas.microsoft.com/office/drawing/2014/main" id="{50E2F026-5F5D-4D62-A186-5398E6AC9B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690" y="178239"/>
              <a:ext cx="1055624" cy="1219761"/>
            </a:xfrm>
            <a:prstGeom prst="rect">
              <a:avLst/>
            </a:prstGeom>
          </p:spPr>
        </p:pic>
        <p:pic>
          <p:nvPicPr>
            <p:cNvPr id="8" name="图形 2">
              <a:extLst>
                <a:ext uri="{FF2B5EF4-FFF2-40B4-BE49-F238E27FC236}">
                  <a16:creationId xmlns:a16="http://schemas.microsoft.com/office/drawing/2014/main" id="{C156F009-6600-41DA-BAA7-A9E81AD77A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30666" y="2049942"/>
              <a:ext cx="4714747" cy="4145657"/>
            </a:xfrm>
            <a:prstGeom prst="rect">
              <a:avLst/>
            </a:prstGeom>
          </p:spPr>
        </p:pic>
      </p:grpSp>
      <p:sp>
        <p:nvSpPr>
          <p:cNvPr id="10" name="Cloud Callout 9"/>
          <p:cNvSpPr/>
          <p:nvPr/>
        </p:nvSpPr>
        <p:spPr>
          <a:xfrm>
            <a:off x="5678380" y="813676"/>
            <a:ext cx="5832648" cy="3528392"/>
          </a:xfrm>
          <a:prstGeom prst="cloudCallout">
            <a:avLst>
              <a:gd name="adj1" fmla="val -56378"/>
              <a:gd name="adj2" fmla="val 2144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sử dụng máy thu thanh, cần lựa chọn chương trình phát thanh phù hợp với lửa tuổi học sinh.</a:t>
            </a:r>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0889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0-#ppt_w/2"/>
                                          </p:val>
                                        </p:tav>
                                        <p:tav tm="100000">
                                          <p:val>
                                            <p:strVal val="#ppt_x"/>
                                          </p:val>
                                        </p:tav>
                                      </p:tavLst>
                                    </p:anim>
                                    <p:anim calcmode="lin" valueType="num">
                                      <p:cBhvr additive="base">
                                        <p:cTn id="8"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720" y="-315416"/>
            <a:ext cx="6860116"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5447928" y="2924944"/>
            <a:ext cx="5864860" cy="1609483"/>
          </a:xfrm>
          <a:prstGeom prst="rect">
            <a:avLst/>
          </a:prstGeom>
        </p:spPr>
      </p:pic>
    </p:spTree>
    <p:extLst>
      <p:ext uri="{BB962C8B-B14F-4D97-AF65-F5344CB8AC3E}">
        <p14:creationId xmlns:p14="http://schemas.microsoft.com/office/powerpoint/2010/main" val="942041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10100" y="170453"/>
            <a:ext cx="11388161" cy="6517093"/>
          </a:xfrm>
          <a:prstGeom prst="roundRect">
            <a:avLst>
              <a:gd name="adj" fmla="val 11994"/>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8" name="图片 99">
            <a:extLst>
              <a:ext uri="{FF2B5EF4-FFF2-40B4-BE49-F238E27FC236}">
                <a16:creationId xmlns:a16="http://schemas.microsoft.com/office/drawing/2014/main" id="{2A97CF40-9E94-4FDE-BD8F-6BB7BC030C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2067" y="1265302"/>
            <a:ext cx="5790420" cy="1467078"/>
          </a:xfrm>
          <a:prstGeom prst="rect">
            <a:avLst/>
          </a:prstGeom>
        </p:spPr>
      </p:pic>
      <p:sp>
        <p:nvSpPr>
          <p:cNvPr id="2" name="TextBox 1">
            <a:extLst>
              <a:ext uri="{FF2B5EF4-FFF2-40B4-BE49-F238E27FC236}">
                <a16:creationId xmlns:a16="http://schemas.microsoft.com/office/drawing/2014/main" id="{5C36F30B-4221-4EB2-922D-4869440AC14F}"/>
              </a:ext>
            </a:extLst>
          </p:cNvPr>
          <p:cNvSpPr txBox="1"/>
          <p:nvPr/>
        </p:nvSpPr>
        <p:spPr>
          <a:xfrm>
            <a:off x="1248019" y="3284984"/>
            <a:ext cx="10194562" cy="2677656"/>
          </a:xfrm>
          <a:prstGeom prst="rect">
            <a:avLst/>
          </a:prstGeom>
          <a:noFill/>
        </p:spPr>
        <p:txBody>
          <a:bodyPr wrap="square" rtlCol="0">
            <a:spAutoFit/>
          </a:bodyPr>
          <a:lstStyle/>
          <a:p>
            <a:pPr algn="just">
              <a:spcAft>
                <a:spcPts val="0"/>
              </a:spcAft>
            </a:pPr>
            <a:r>
              <a:rPr lang="nl-NL"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Cách chơi: </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0"/>
              </a:spcAft>
            </a:pPr>
            <a:r>
              <a:rPr lang="nl-NL"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Thời gian: 2-4 phút</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0"/>
              </a:spcAft>
            </a:pPr>
            <a:r>
              <a:rPr lang="nl-NL"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Mỗi đội xếp thành 1 hàng, chơi nối tiếp.</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0"/>
              </a:spcAft>
            </a:pPr>
            <a:r>
              <a:rPr lang="nl-NL"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Khi có hiệu lệnh của GV các đội lên viết tên những sản phẩm công nghệ mà em biết. </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0"/>
              </a:spcAft>
            </a:pPr>
            <a:r>
              <a:rPr lang="nl-NL"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Hết thời gian, đội nào viết được nhiều sản phẩm, đội đó thắng.</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https://o.remove.bg/downloads/88ada9a7-b835-4547-af64-8b7fd3047bf3/images-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1484253"/>
            <a:ext cx="4800252" cy="1524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455715" y="330677"/>
            <a:ext cx="7779170" cy="707197"/>
          </a:xfrm>
          <a:prstGeom prst="rect">
            <a:avLst/>
          </a:prstGeom>
        </p:spPr>
      </p:pic>
    </p:spTree>
    <p:extLst>
      <p:ext uri="{BB962C8B-B14F-4D97-AF65-F5344CB8AC3E}">
        <p14:creationId xmlns:p14="http://schemas.microsoft.com/office/powerpoint/2010/main" val="48888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1250" fill="hold"/>
                                        <p:tgtEl>
                                          <p:spTgt spid="1026"/>
                                        </p:tgtEl>
                                        <p:attrNameLst>
                                          <p:attrName>ppt_x</p:attrName>
                                        </p:attrNameLst>
                                      </p:cBhvr>
                                      <p:tavLst>
                                        <p:tav tm="0">
                                          <p:val>
                                            <p:strVal val="0-#ppt_w/2"/>
                                          </p:val>
                                        </p:tav>
                                        <p:tav tm="100000">
                                          <p:val>
                                            <p:strVal val="#ppt_x"/>
                                          </p:val>
                                        </p:tav>
                                      </p:tavLst>
                                    </p:anim>
                                    <p:anim calcmode="lin" valueType="num">
                                      <p:cBhvr additive="base">
                                        <p:cTn id="13" dur="1250" fill="hold"/>
                                        <p:tgtEl>
                                          <p:spTgt spid="102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1250" fill="hold"/>
                                        <p:tgtEl>
                                          <p:spTgt spid="38"/>
                                        </p:tgtEl>
                                        <p:attrNameLst>
                                          <p:attrName>ppt_x</p:attrName>
                                        </p:attrNameLst>
                                      </p:cBhvr>
                                      <p:tavLst>
                                        <p:tav tm="0">
                                          <p:val>
                                            <p:strVal val="1+#ppt_w/2"/>
                                          </p:val>
                                        </p:tav>
                                        <p:tav tm="100000">
                                          <p:val>
                                            <p:strVal val="#ppt_x"/>
                                          </p:val>
                                        </p:tav>
                                      </p:tavLst>
                                    </p:anim>
                                    <p:anim calcmode="lin" valueType="num">
                                      <p:cBhvr additive="base">
                                        <p:cTn id="17" dur="125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barn(inVertical)">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barn(inVertical)">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barn(inVertical)">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barn(inVertical)">
                                      <p:cBhvr>
                                        <p:cTn id="4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42A5026-C37E-4472-906A-93F41079B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1492522"/>
            <a:ext cx="5184576" cy="5034209"/>
          </a:xfrm>
          <a:prstGeom prst="rect">
            <a:avLst/>
          </a:prstGeom>
        </p:spPr>
      </p:pic>
      <p:sp>
        <p:nvSpPr>
          <p:cNvPr id="27" name="Rectangle 26"/>
          <p:cNvSpPr/>
          <p:nvPr/>
        </p:nvSpPr>
        <p:spPr>
          <a:xfrm>
            <a:off x="2495600" y="490960"/>
            <a:ext cx="8256240" cy="1012348"/>
          </a:xfrm>
          <a:prstGeom prst="rect">
            <a:avLst/>
          </a:prstGeom>
          <a:noFill/>
          <a:ln w="12700" cap="flat" cmpd="sng" algn="ctr">
            <a:noFill/>
            <a:prstDash val="solid"/>
            <a:miter lim="800000"/>
          </a:ln>
          <a:effectLst/>
        </p:spPr>
        <p:txBody>
          <a:bodyPr lIns="91283" tIns="45650" rIns="91283" bIns="45650" anchor="ctr"/>
          <a:lstStyle/>
          <a:p>
            <a:pPr algn="ctr" defTabSz="1217075">
              <a:lnSpc>
                <a:spcPct val="130000"/>
              </a:lnSpc>
              <a:defRPr/>
            </a:pPr>
            <a:r>
              <a:rPr lang="en-US" sz="4000" b="1" u="sng" dirty="0">
                <a:solidFill>
                  <a:srgbClr val="FF0000"/>
                </a:solidFill>
                <a:latin typeface="Arial-Rounded" pitchFamily="34" charset="0"/>
                <a:ea typeface="Arial-Rounded" pitchFamily="34" charset="0"/>
                <a:cs typeface="Arial-Rounded" pitchFamily="34" charset="0"/>
              </a:rPr>
              <a:t>CHỦ </a:t>
            </a:r>
            <a:r>
              <a:rPr lang="en-US" sz="4000" b="1" u="sng" dirty="0" err="1">
                <a:solidFill>
                  <a:srgbClr val="FF0000"/>
                </a:solidFill>
                <a:latin typeface="Arial-Rounded" pitchFamily="34" charset="0"/>
                <a:ea typeface="Arial-Rounded" pitchFamily="34" charset="0"/>
                <a:cs typeface="Arial-Rounded" pitchFamily="34" charset="0"/>
              </a:rPr>
              <a:t>ĐỀ</a:t>
            </a:r>
            <a:r>
              <a:rPr lang="en-US" sz="4000" b="1" u="sng" dirty="0">
                <a:solidFill>
                  <a:srgbClr val="FF0000"/>
                </a:solidFill>
                <a:latin typeface="Arial-Rounded" pitchFamily="34" charset="0"/>
                <a:ea typeface="Arial-Rounded" pitchFamily="34" charset="0"/>
                <a:cs typeface="Arial-Rounded" pitchFamily="34" charset="0"/>
              </a:rPr>
              <a:t> 1</a:t>
            </a:r>
            <a:r>
              <a:rPr lang="en-US" sz="4000" b="1" dirty="0">
                <a:solidFill>
                  <a:srgbClr val="FF0000"/>
                </a:solidFill>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Công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nghệ</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và</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đời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sống</a:t>
            </a:r>
            <a:endParaRPr lang="en-US" sz="4000" dirty="0">
              <a:latin typeface="Arial-Rounded" pitchFamily="34" charset="0"/>
              <a:ea typeface="Arial-Rounded" pitchFamily="34" charset="0"/>
              <a:cs typeface="Arial-Rounded" pitchFamily="34" charset="0"/>
            </a:endParaRPr>
          </a:p>
        </p:txBody>
      </p:sp>
      <p:sp>
        <p:nvSpPr>
          <p:cNvPr id="2" name="Rectangle 1"/>
          <p:cNvSpPr/>
          <p:nvPr/>
        </p:nvSpPr>
        <p:spPr>
          <a:xfrm>
            <a:off x="4931311" y="2274838"/>
            <a:ext cx="5820529" cy="2308324"/>
          </a:xfrm>
          <a:prstGeom prst="rect">
            <a:avLst/>
          </a:prstGeom>
        </p:spPr>
        <p:txBody>
          <a:bodyPr wrap="square">
            <a:spAutoFit/>
          </a:bodyPr>
          <a:lstStyle/>
          <a:p>
            <a:pPr algn="ctr" defTabSz="1217075">
              <a:lnSpc>
                <a:spcPct val="120000"/>
              </a:lnSpc>
              <a:defRPr/>
            </a:pPr>
            <a:r>
              <a:rPr lang="en-US" sz="4000" b="1" u="sng" dirty="0">
                <a:solidFill>
                  <a:srgbClr val="C00000"/>
                </a:solidFill>
                <a:latin typeface="Arial-Rounded" pitchFamily="34" charset="0"/>
                <a:ea typeface="Arial-Rounded" pitchFamily="34" charset="0"/>
                <a:cs typeface="Arial-Rounded" pitchFamily="34" charset="0"/>
              </a:rPr>
              <a:t>Bài 4:</a:t>
            </a:r>
            <a:endParaRPr lang="en-US" sz="4000" u="sng" dirty="0">
              <a:solidFill>
                <a:prstClr val="black"/>
              </a:solidFill>
              <a:latin typeface="Arial-Rounded" pitchFamily="34" charset="0"/>
              <a:ea typeface="Arial-Rounded" pitchFamily="34" charset="0"/>
              <a:cs typeface="Arial-Rounded" pitchFamily="34" charset="0"/>
            </a:endParaRPr>
          </a:p>
          <a:p>
            <a:pPr algn="ctr" defTabSz="1217075">
              <a:lnSpc>
                <a:spcPct val="120000"/>
              </a:lnSpc>
              <a:defRPr/>
            </a:pPr>
            <a:r>
              <a:rPr lang="en-GB" sz="4000" dirty="0">
                <a:solidFill>
                  <a:prstClr val="black"/>
                </a:solidFill>
                <a:latin typeface="Arial-Rounded" pitchFamily="34" charset="0"/>
                <a:ea typeface="Arial-Rounded" pitchFamily="34" charset="0"/>
                <a:cs typeface="Arial-Rounded" pitchFamily="34" charset="0"/>
              </a:rPr>
              <a:t> </a:t>
            </a:r>
            <a:r>
              <a:rPr lang="en-GB" sz="4000" dirty="0" err="1">
                <a:solidFill>
                  <a:prstClr val="black"/>
                </a:solidFill>
                <a:latin typeface="Arial-Rounded" pitchFamily="34" charset="0"/>
                <a:ea typeface="Arial-Rounded" pitchFamily="34" charset="0"/>
                <a:cs typeface="Arial-Rounded" pitchFamily="34" charset="0"/>
              </a:rPr>
              <a:t>Sử</a:t>
            </a:r>
            <a:r>
              <a:rPr lang="en-GB" sz="4000" dirty="0">
                <a:solidFill>
                  <a:prstClr val="black"/>
                </a:solidFill>
                <a:latin typeface="Arial-Rounded" pitchFamily="34" charset="0"/>
                <a:ea typeface="Arial-Rounded" pitchFamily="34" charset="0"/>
                <a:cs typeface="Arial-Rounded" pitchFamily="34" charset="0"/>
              </a:rPr>
              <a:t> </a:t>
            </a:r>
            <a:r>
              <a:rPr lang="en-GB" sz="4000" dirty="0" err="1">
                <a:solidFill>
                  <a:prstClr val="black"/>
                </a:solidFill>
                <a:latin typeface="Arial-Rounded" pitchFamily="34" charset="0"/>
                <a:ea typeface="Arial-Rounded" pitchFamily="34" charset="0"/>
                <a:cs typeface="Arial-Rounded" pitchFamily="34" charset="0"/>
              </a:rPr>
              <a:t>dụng</a:t>
            </a:r>
            <a:r>
              <a:rPr lang="en-GB" sz="4000" dirty="0">
                <a:solidFill>
                  <a:prstClr val="black"/>
                </a:solidFill>
                <a:latin typeface="Arial-Rounded" pitchFamily="34" charset="0"/>
                <a:ea typeface="Arial-Rounded" pitchFamily="34" charset="0"/>
                <a:cs typeface="Arial-Rounded" pitchFamily="34" charset="0"/>
              </a:rPr>
              <a:t> </a:t>
            </a:r>
            <a:r>
              <a:rPr lang="en-GB" sz="4000" dirty="0" err="1">
                <a:solidFill>
                  <a:prstClr val="black"/>
                </a:solidFill>
                <a:latin typeface="Arial-Rounded" pitchFamily="34" charset="0"/>
                <a:ea typeface="Arial-Rounded" pitchFamily="34" charset="0"/>
                <a:cs typeface="Arial-Rounded" pitchFamily="34" charset="0"/>
              </a:rPr>
              <a:t>máy</a:t>
            </a:r>
            <a:r>
              <a:rPr lang="en-GB" sz="4000" dirty="0">
                <a:solidFill>
                  <a:prstClr val="black"/>
                </a:solidFill>
                <a:latin typeface="Arial-Rounded" pitchFamily="34" charset="0"/>
                <a:ea typeface="Arial-Rounded" pitchFamily="34" charset="0"/>
                <a:cs typeface="Arial-Rounded" pitchFamily="34" charset="0"/>
              </a:rPr>
              <a:t> </a:t>
            </a:r>
            <a:r>
              <a:rPr lang="en-GB" sz="4000" dirty="0" err="1">
                <a:solidFill>
                  <a:prstClr val="black"/>
                </a:solidFill>
                <a:latin typeface="Arial-Rounded" pitchFamily="34" charset="0"/>
                <a:ea typeface="Arial-Rounded" pitchFamily="34" charset="0"/>
                <a:cs typeface="Arial-Rounded" pitchFamily="34" charset="0"/>
              </a:rPr>
              <a:t>thu</a:t>
            </a:r>
            <a:r>
              <a:rPr lang="en-GB" sz="4000" dirty="0">
                <a:solidFill>
                  <a:prstClr val="black"/>
                </a:solidFill>
                <a:latin typeface="Arial-Rounded" pitchFamily="34" charset="0"/>
                <a:ea typeface="Arial-Rounded" pitchFamily="34" charset="0"/>
                <a:cs typeface="Arial-Rounded" pitchFamily="34" charset="0"/>
              </a:rPr>
              <a:t> </a:t>
            </a:r>
            <a:r>
              <a:rPr lang="en-GB" sz="4000" dirty="0" err="1">
                <a:solidFill>
                  <a:prstClr val="black"/>
                </a:solidFill>
                <a:latin typeface="Arial-Rounded" pitchFamily="34" charset="0"/>
                <a:ea typeface="Arial-Rounded" pitchFamily="34" charset="0"/>
                <a:cs typeface="Arial-Rounded" pitchFamily="34" charset="0"/>
              </a:rPr>
              <a:t>thanh</a:t>
            </a:r>
            <a:endParaRPr lang="en-GB" sz="4000" dirty="0">
              <a:solidFill>
                <a:prstClr val="black"/>
              </a:solidFill>
              <a:latin typeface="Arial-Rounded" pitchFamily="34" charset="0"/>
              <a:ea typeface="Arial-Rounded" pitchFamily="34" charset="0"/>
              <a:cs typeface="Arial-Rounded" pitchFamily="34" charset="0"/>
            </a:endParaRPr>
          </a:p>
          <a:p>
            <a:pPr algn="ctr" defTabSz="1217075">
              <a:lnSpc>
                <a:spcPct val="120000"/>
              </a:lnSpc>
              <a:defRPr/>
            </a:pPr>
            <a:r>
              <a:rPr lang="en-GB" sz="4000" dirty="0">
                <a:solidFill>
                  <a:prstClr val="black"/>
                </a:solidFill>
                <a:latin typeface="Arial-Rounded" pitchFamily="34" charset="0"/>
                <a:ea typeface="Arial-Rounded" pitchFamily="34" charset="0"/>
                <a:cs typeface="Arial-Rounded" pitchFamily="34" charset="0"/>
              </a:rPr>
              <a:t>( </a:t>
            </a:r>
            <a:r>
              <a:rPr lang="en-GB" sz="4000" dirty="0" err="1">
                <a:solidFill>
                  <a:prstClr val="black"/>
                </a:solidFill>
                <a:latin typeface="Arial-Rounded" pitchFamily="34" charset="0"/>
                <a:ea typeface="Arial-Rounded" pitchFamily="34" charset="0"/>
                <a:cs typeface="Arial-Rounded" pitchFamily="34" charset="0"/>
              </a:rPr>
              <a:t>Tiết</a:t>
            </a:r>
            <a:r>
              <a:rPr lang="en-GB" sz="4000" dirty="0">
                <a:solidFill>
                  <a:prstClr val="black"/>
                </a:solidFill>
                <a:latin typeface="Arial-Rounded" pitchFamily="34" charset="0"/>
                <a:ea typeface="Arial-Rounded" pitchFamily="34" charset="0"/>
                <a:cs typeface="Arial-Rounded" pitchFamily="34" charset="0"/>
              </a:rPr>
              <a:t> </a:t>
            </a:r>
            <a:r>
              <a:rPr lang="en-GB" sz="4000">
                <a:solidFill>
                  <a:prstClr val="black"/>
                </a:solidFill>
                <a:latin typeface="Arial-Rounded" pitchFamily="34" charset="0"/>
                <a:ea typeface="Arial-Rounded" pitchFamily="34" charset="0"/>
                <a:cs typeface="Arial-Rounded" pitchFamily="34" charset="0"/>
              </a:rPr>
              <a:t>3)</a:t>
            </a:r>
            <a:endParaRPr lang="en-US" sz="4000" dirty="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6037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22" presetClass="entr" presetSubtype="4" fill="hold"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10;&#10;描述已自动生成">
            <a:extLst>
              <a:ext uri="{FF2B5EF4-FFF2-40B4-BE49-F238E27FC236}">
                <a16:creationId xmlns:a16="http://schemas.microsoft.com/office/drawing/2014/main" id="{631E6E9C-53C0-4C0A-A9F0-78DE820D84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450"/>
          <a:stretch/>
        </p:blipFill>
        <p:spPr>
          <a:xfrm>
            <a:off x="4223792" y="1124744"/>
            <a:ext cx="6984776" cy="4291583"/>
          </a:xfrm>
          <a:prstGeom prst="rect">
            <a:avLst/>
          </a:prstGeom>
        </p:spPr>
      </p:pic>
      <p:sp>
        <p:nvSpPr>
          <p:cNvPr id="7" name="矩形 6">
            <a:extLst>
              <a:ext uri="{FF2B5EF4-FFF2-40B4-BE49-F238E27FC236}">
                <a16:creationId xmlns:a16="http://schemas.microsoft.com/office/drawing/2014/main" id="{269EA4FF-73D5-403C-BDC0-20F777D43DDE}"/>
              </a:ext>
            </a:extLst>
          </p:cNvPr>
          <p:cNvSpPr/>
          <p:nvPr/>
        </p:nvSpPr>
        <p:spPr>
          <a:xfrm>
            <a:off x="998662" y="1124744"/>
            <a:ext cx="5681017" cy="4291578"/>
          </a:xfrm>
          <a:prstGeom prst="rect">
            <a:avLst/>
          </a:prstGeom>
          <a:solidFill>
            <a:srgbClr val="5D6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TextBox 2"/>
          <p:cNvSpPr txBox="1"/>
          <p:nvPr/>
        </p:nvSpPr>
        <p:spPr>
          <a:xfrm>
            <a:off x="1199456" y="1772816"/>
            <a:ext cx="5760640" cy="1446550"/>
          </a:xfrm>
          <a:prstGeom prst="rect">
            <a:avLst/>
          </a:prstGeom>
          <a:noFill/>
        </p:spPr>
        <p:txBody>
          <a:bodyPr wrap="square" rtlCol="0">
            <a:spAutoFit/>
          </a:bodyPr>
          <a:lstStyle/>
          <a:p>
            <a:r>
              <a:rPr lang="en-US" sz="8800" dirty="0">
                <a:solidFill>
                  <a:prstClr val="white"/>
                </a:solidFill>
                <a:latin typeface="Arial-Rounded" pitchFamily="34" charset="0"/>
                <a:ea typeface="Arial-Rounded" pitchFamily="34" charset="0"/>
                <a:cs typeface="Arial-Rounded" pitchFamily="34" charset="0"/>
              </a:rPr>
              <a:t>CỦNG CỐ</a:t>
            </a:r>
          </a:p>
        </p:txBody>
      </p:sp>
      <p:sp>
        <p:nvSpPr>
          <p:cNvPr id="17" name="TextBox 16"/>
          <p:cNvSpPr txBox="1"/>
          <p:nvPr/>
        </p:nvSpPr>
        <p:spPr>
          <a:xfrm>
            <a:off x="2135560" y="3429000"/>
            <a:ext cx="4896544" cy="1446550"/>
          </a:xfrm>
          <a:prstGeom prst="rect">
            <a:avLst/>
          </a:prstGeom>
          <a:noFill/>
        </p:spPr>
        <p:txBody>
          <a:bodyPr wrap="square" rtlCol="0">
            <a:spAutoFit/>
          </a:bodyPr>
          <a:lstStyle/>
          <a:p>
            <a:r>
              <a:rPr lang="en-US" sz="8800" dirty="0">
                <a:solidFill>
                  <a:prstClr val="white"/>
                </a:solidFill>
                <a:latin typeface="Arial-Rounded" pitchFamily="34" charset="0"/>
                <a:ea typeface="Arial-Rounded" pitchFamily="34" charset="0"/>
                <a:cs typeface="Arial-Rounded" pitchFamily="34" charset="0"/>
              </a:rPr>
              <a:t>DẶN DÒ</a:t>
            </a:r>
          </a:p>
        </p:txBody>
      </p:sp>
    </p:spTree>
    <p:extLst>
      <p:ext uri="{BB962C8B-B14F-4D97-AF65-F5344CB8AC3E}">
        <p14:creationId xmlns:p14="http://schemas.microsoft.com/office/powerpoint/2010/main" val="96008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711624" y="908720"/>
            <a:ext cx="5530955" cy="615553"/>
          </a:xfrm>
          <a:prstGeom prst="rect">
            <a:avLst/>
          </a:prstGeom>
        </p:spPr>
        <p:txBody>
          <a:bodyPr wrap="square" lIns="0" tIns="0" rIns="0" bIns="0" rtlCol="0" anchor="t">
            <a:spAutoFit/>
          </a:bodyPr>
          <a:lstStyle/>
          <a:p>
            <a:pPr>
              <a:lnSpc>
                <a:spcPts val="4800"/>
              </a:lnSpc>
              <a:spcBef>
                <a:spcPct val="0"/>
              </a:spcBef>
            </a:pPr>
            <a:r>
              <a:rPr lang="en-US" sz="4800" b="1" dirty="0" err="1">
                <a:ln>
                  <a:solidFill>
                    <a:srgbClr val="FF0000"/>
                  </a:solidFill>
                </a:ln>
                <a:solidFill>
                  <a:srgbClr val="FFC000"/>
                </a:solidFill>
                <a:latin typeface="iCiel Cadena" panose="02000503000000020004" pitchFamily="2" charset="0"/>
                <a:cs typeface="Arial" panose="020B0604020202020204" pitchFamily="34" charset="0"/>
              </a:rPr>
              <a:t>Hướng</a:t>
            </a:r>
            <a:r>
              <a:rPr lang="en-US" sz="4800" b="1" dirty="0">
                <a:ln>
                  <a:solidFill>
                    <a:srgbClr val="FF0000"/>
                  </a:solidFill>
                </a:ln>
                <a:solidFill>
                  <a:srgbClr val="FFC000"/>
                </a:solidFill>
                <a:latin typeface="iCiel Cadena" panose="02000503000000020004" pitchFamily="2" charset="0"/>
                <a:cs typeface="Arial" panose="020B0604020202020204" pitchFamily="34" charset="0"/>
              </a:rPr>
              <a:t> </a:t>
            </a:r>
            <a:r>
              <a:rPr lang="en-US" sz="4800" b="1" dirty="0" err="1">
                <a:ln>
                  <a:solidFill>
                    <a:srgbClr val="FF0000"/>
                  </a:solidFill>
                </a:ln>
                <a:solidFill>
                  <a:srgbClr val="FFC000"/>
                </a:solidFill>
                <a:latin typeface="iCiel Cadena" panose="02000503000000020004" pitchFamily="2" charset="0"/>
                <a:cs typeface="Arial" panose="020B0604020202020204" pitchFamily="34" charset="0"/>
              </a:rPr>
              <a:t>dẫn</a:t>
            </a:r>
            <a:r>
              <a:rPr lang="en-US" sz="4800" b="1" dirty="0">
                <a:ln>
                  <a:solidFill>
                    <a:srgbClr val="FF0000"/>
                  </a:solidFill>
                </a:ln>
                <a:solidFill>
                  <a:srgbClr val="FFC000"/>
                </a:solidFill>
                <a:latin typeface="iCiel Cadena" panose="02000503000000020004" pitchFamily="2" charset="0"/>
                <a:cs typeface="Arial" panose="020B0604020202020204" pitchFamily="34" charset="0"/>
              </a:rPr>
              <a:t> </a:t>
            </a:r>
            <a:r>
              <a:rPr lang="en-US" sz="4800" b="1" dirty="0" err="1">
                <a:ln>
                  <a:solidFill>
                    <a:srgbClr val="FF0000"/>
                  </a:solidFill>
                </a:ln>
                <a:solidFill>
                  <a:srgbClr val="FFC000"/>
                </a:solidFill>
                <a:latin typeface="iCiel Cadena" panose="02000503000000020004" pitchFamily="2" charset="0"/>
                <a:cs typeface="Arial" panose="020B0604020202020204" pitchFamily="34" charset="0"/>
              </a:rPr>
              <a:t>về</a:t>
            </a:r>
            <a:r>
              <a:rPr lang="en-US" sz="4800" b="1" dirty="0">
                <a:ln>
                  <a:solidFill>
                    <a:srgbClr val="FF0000"/>
                  </a:solidFill>
                </a:ln>
                <a:solidFill>
                  <a:srgbClr val="FFC000"/>
                </a:solidFill>
                <a:latin typeface="iCiel Cadena" panose="02000503000000020004" pitchFamily="2" charset="0"/>
                <a:cs typeface="Arial" panose="020B0604020202020204" pitchFamily="34" charset="0"/>
              </a:rPr>
              <a:t> </a:t>
            </a:r>
            <a:r>
              <a:rPr lang="en-US" sz="4800" b="1" dirty="0" err="1">
                <a:ln>
                  <a:solidFill>
                    <a:srgbClr val="FF0000"/>
                  </a:solidFill>
                </a:ln>
                <a:solidFill>
                  <a:srgbClr val="FFC000"/>
                </a:solidFill>
                <a:latin typeface="iCiel Cadena" panose="02000503000000020004" pitchFamily="2" charset="0"/>
                <a:cs typeface="Arial" panose="020B0604020202020204" pitchFamily="34" charset="0"/>
              </a:rPr>
              <a:t>nhà</a:t>
            </a:r>
            <a:r>
              <a:rPr lang="en-US" sz="4800" b="1" dirty="0">
                <a:ln>
                  <a:solidFill>
                    <a:srgbClr val="FF0000"/>
                  </a:solidFill>
                </a:ln>
                <a:solidFill>
                  <a:srgbClr val="FFC000"/>
                </a:solidFill>
                <a:latin typeface="iCiel Cadena" panose="02000503000000020004" pitchFamily="2" charset="0"/>
                <a:cs typeface="Arial" panose="020B0604020202020204" pitchFamily="34" charset="0"/>
              </a:rPr>
              <a:t>.</a:t>
            </a:r>
          </a:p>
        </p:txBody>
      </p:sp>
      <p:sp>
        <p:nvSpPr>
          <p:cNvPr id="5" name="TextBox 5"/>
          <p:cNvSpPr txBox="1"/>
          <p:nvPr/>
        </p:nvSpPr>
        <p:spPr>
          <a:xfrm>
            <a:off x="4511824" y="1844824"/>
            <a:ext cx="6120680" cy="3693319"/>
          </a:xfrm>
          <a:prstGeom prst="rect">
            <a:avLst/>
          </a:prstGeom>
        </p:spPr>
        <p:txBody>
          <a:bodyPr wrap="square" lIns="0" tIns="0" rIns="0" bIns="0" rtlCol="0" anchor="t">
            <a:spAutoFit/>
          </a:bodyPr>
          <a:lstStyle/>
          <a:p>
            <a:pPr marL="381019" indent="-381019">
              <a:lnSpc>
                <a:spcPct val="150000"/>
              </a:lnSpc>
              <a:spcBef>
                <a:spcPct val="0"/>
              </a:spcBef>
              <a:buFont typeface="Wingdings" panose="05000000000000000000" pitchFamily="2" charset="2"/>
              <a:buChar char="Ø"/>
            </a:pP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Ôn</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tập</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nội</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dung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nay.</a:t>
            </a:r>
          </a:p>
          <a:p>
            <a:pPr marL="381019" indent="-381019">
              <a:lnSpc>
                <a:spcPct val="150000"/>
              </a:lnSpc>
              <a:spcBef>
                <a:spcPct val="0"/>
              </a:spcBef>
              <a:buFont typeface="Wingdings" panose="05000000000000000000" pitchFamily="2" charset="2"/>
              <a:buChar char="Ø"/>
            </a:pP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Hoàn</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thành</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tập</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nhiệm</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vụ</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giao</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a:p>
            <a:pPr marL="381019" indent="-381019">
              <a:lnSpc>
                <a:spcPct val="150000"/>
              </a:lnSpc>
              <a:spcBef>
                <a:spcPct val="0"/>
              </a:spcBef>
              <a:buFont typeface="Wingdings" panose="05000000000000000000" pitchFamily="2" charset="2"/>
              <a:buChar char="Ø"/>
            </a:pP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Chuẩn</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3200" b="1" dirty="0">
                <a:solidFill>
                  <a:srgbClr val="7030A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4.</a:t>
            </a:r>
          </a:p>
        </p:txBody>
      </p:sp>
      <p:pic>
        <p:nvPicPr>
          <p:cNvPr id="10" name="图片 2">
            <a:extLst>
              <a:ext uri="{FF2B5EF4-FFF2-40B4-BE49-F238E27FC236}">
                <a16:creationId xmlns:a16="http://schemas.microsoft.com/office/drawing/2014/main" id="{C3588066-AF00-40A0-ADAA-19861657D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45" t="11389" r="52206" b="66667"/>
          <a:stretch/>
        </p:blipFill>
        <p:spPr>
          <a:xfrm>
            <a:off x="335360" y="2132856"/>
            <a:ext cx="4104455" cy="4016198"/>
          </a:xfrm>
          <a:prstGeom prst="rect">
            <a:avLst/>
          </a:prstGeom>
        </p:spPr>
      </p:pic>
    </p:spTree>
    <p:extLst>
      <p:ext uri="{BB962C8B-B14F-4D97-AF65-F5344CB8AC3E}">
        <p14:creationId xmlns:p14="http://schemas.microsoft.com/office/powerpoint/2010/main" val="21834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玩具&#10;&#10;描述已自动生成">
            <a:extLst>
              <a:ext uri="{FF2B5EF4-FFF2-40B4-BE49-F238E27FC236}">
                <a16:creationId xmlns:a16="http://schemas.microsoft.com/office/drawing/2014/main" id="{0801D390-FD64-418E-9066-9A1E772E1A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56" t="17839" r="11630" b="23150"/>
          <a:stretch/>
        </p:blipFill>
        <p:spPr>
          <a:xfrm>
            <a:off x="2496168" y="4003357"/>
            <a:ext cx="7201011" cy="2872711"/>
          </a:xfrm>
          <a:prstGeom prst="rect">
            <a:avLst/>
          </a:prstGeom>
        </p:spPr>
      </p:pic>
      <p:sp>
        <p:nvSpPr>
          <p:cNvPr id="9" name="文本框 8">
            <a:extLst>
              <a:ext uri="{FF2B5EF4-FFF2-40B4-BE49-F238E27FC236}">
                <a16:creationId xmlns:a16="http://schemas.microsoft.com/office/drawing/2014/main" id="{2DF1DC03-7CB8-4032-BF4F-35057481A4F0}"/>
              </a:ext>
            </a:extLst>
          </p:cNvPr>
          <p:cNvSpPr txBox="1"/>
          <p:nvPr/>
        </p:nvSpPr>
        <p:spPr>
          <a:xfrm>
            <a:off x="2928321" y="1183764"/>
            <a:ext cx="6336704" cy="1938992"/>
          </a:xfrm>
          <a:prstGeom prst="rect">
            <a:avLst/>
          </a:prstGeom>
          <a:noFill/>
        </p:spPr>
        <p:txBody>
          <a:bodyPr wrap="square" rtlCol="0">
            <a:spAutoFit/>
          </a:bodyPr>
          <a:lstStyle/>
          <a:p>
            <a:pPr algn="ct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Chào</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 </a:t>
            </a: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tạm</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 </a:t>
            </a: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biệt</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 </a:t>
            </a: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và</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 </a:t>
            </a: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hẹn</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 </a:t>
            </a: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gặp</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 </a:t>
            </a: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lại</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a:t>
            </a:r>
            <a:endParaRPr lang="zh-CN" altLang="en-US"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endParaRPr>
          </a:p>
        </p:txBody>
      </p:sp>
      <p:pic>
        <p:nvPicPr>
          <p:cNvPr id="18" name="图片 17">
            <a:extLst>
              <a:ext uri="{FF2B5EF4-FFF2-40B4-BE49-F238E27FC236}">
                <a16:creationId xmlns:a16="http://schemas.microsoft.com/office/drawing/2014/main" id="{356D7A60-BD5C-4348-A0A9-E76B1C5D67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408" y="135003"/>
            <a:ext cx="1514465" cy="1514465"/>
          </a:xfrm>
          <a:prstGeom prst="rect">
            <a:avLst/>
          </a:prstGeom>
        </p:spPr>
      </p:pic>
      <p:sp>
        <p:nvSpPr>
          <p:cNvPr id="26" name="任意多边形: 形状 25">
            <a:extLst>
              <a:ext uri="{FF2B5EF4-FFF2-40B4-BE49-F238E27FC236}">
                <a16:creationId xmlns:a16="http://schemas.microsoft.com/office/drawing/2014/main" id="{2EB52218-1E1C-45BA-92DC-7321C9C44EC5}"/>
              </a:ext>
            </a:extLst>
          </p:cNvPr>
          <p:cNvSpPr/>
          <p:nvPr/>
        </p:nvSpPr>
        <p:spPr>
          <a:xfrm>
            <a:off x="-1227219" y="2046899"/>
            <a:ext cx="4397829" cy="864836"/>
          </a:xfrm>
          <a:custGeom>
            <a:avLst/>
            <a:gdLst>
              <a:gd name="connsiteX0" fmla="*/ 0 w 4397829"/>
              <a:gd name="connsiteY0" fmla="*/ 392808 h 864836"/>
              <a:gd name="connsiteX1" fmla="*/ 2046515 w 4397829"/>
              <a:gd name="connsiteY1" fmla="*/ 15437 h 864836"/>
              <a:gd name="connsiteX2" fmla="*/ 3135086 w 4397829"/>
              <a:gd name="connsiteY2" fmla="*/ 857265 h 864836"/>
              <a:gd name="connsiteX3" fmla="*/ 4397829 w 4397829"/>
              <a:gd name="connsiteY3" fmla="*/ 421837 h 864836"/>
            </a:gdLst>
            <a:ahLst/>
            <a:cxnLst>
              <a:cxn ang="0">
                <a:pos x="connsiteX0" y="connsiteY0"/>
              </a:cxn>
              <a:cxn ang="0">
                <a:pos x="connsiteX1" y="connsiteY1"/>
              </a:cxn>
              <a:cxn ang="0">
                <a:pos x="connsiteX2" y="connsiteY2"/>
              </a:cxn>
              <a:cxn ang="0">
                <a:pos x="connsiteX3" y="connsiteY3"/>
              </a:cxn>
            </a:cxnLst>
            <a:rect l="l" t="t" r="r" b="b"/>
            <a:pathLst>
              <a:path w="4397829" h="864836">
                <a:moveTo>
                  <a:pt x="0" y="392808"/>
                </a:moveTo>
                <a:cubicBezTo>
                  <a:pt x="762000" y="165417"/>
                  <a:pt x="1524001" y="-61973"/>
                  <a:pt x="2046515" y="15437"/>
                </a:cubicBezTo>
                <a:cubicBezTo>
                  <a:pt x="2569029" y="92846"/>
                  <a:pt x="2743200" y="789532"/>
                  <a:pt x="3135086" y="857265"/>
                </a:cubicBezTo>
                <a:cubicBezTo>
                  <a:pt x="3526972" y="924998"/>
                  <a:pt x="4151086" y="518599"/>
                  <a:pt x="4397829" y="421837"/>
                </a:cubicBezTo>
              </a:path>
            </a:pathLst>
          </a:custGeom>
          <a:noFill/>
          <a:ln>
            <a:solidFill>
              <a:srgbClr val="5D6E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任意多边形: 形状 26">
            <a:extLst>
              <a:ext uri="{FF2B5EF4-FFF2-40B4-BE49-F238E27FC236}">
                <a16:creationId xmlns:a16="http://schemas.microsoft.com/office/drawing/2014/main" id="{73EE8167-E64E-41D6-AD2B-5D2654376507}"/>
              </a:ext>
            </a:extLst>
          </p:cNvPr>
          <p:cNvSpPr/>
          <p:nvPr/>
        </p:nvSpPr>
        <p:spPr>
          <a:xfrm>
            <a:off x="8760296" y="1258532"/>
            <a:ext cx="4723901" cy="1187202"/>
          </a:xfrm>
          <a:custGeom>
            <a:avLst/>
            <a:gdLst>
              <a:gd name="connsiteX0" fmla="*/ 0 w 4034971"/>
              <a:gd name="connsiteY0" fmla="*/ 399036 h 1187202"/>
              <a:gd name="connsiteX1" fmla="*/ 1059543 w 4034971"/>
              <a:gd name="connsiteY1" fmla="*/ 36179 h 1187202"/>
              <a:gd name="connsiteX2" fmla="*/ 2452914 w 4034971"/>
              <a:gd name="connsiteY2" fmla="*/ 1182808 h 1187202"/>
              <a:gd name="connsiteX3" fmla="*/ 4034971 w 4034971"/>
              <a:gd name="connsiteY3" fmla="*/ 428065 h 1187202"/>
            </a:gdLst>
            <a:ahLst/>
            <a:cxnLst>
              <a:cxn ang="0">
                <a:pos x="connsiteX0" y="connsiteY0"/>
              </a:cxn>
              <a:cxn ang="0">
                <a:pos x="connsiteX1" y="connsiteY1"/>
              </a:cxn>
              <a:cxn ang="0">
                <a:pos x="connsiteX2" y="connsiteY2"/>
              </a:cxn>
              <a:cxn ang="0">
                <a:pos x="connsiteX3" y="connsiteY3"/>
              </a:cxn>
            </a:cxnLst>
            <a:rect l="l" t="t" r="r" b="b"/>
            <a:pathLst>
              <a:path w="4034971" h="1187202">
                <a:moveTo>
                  <a:pt x="0" y="399036"/>
                </a:moveTo>
                <a:cubicBezTo>
                  <a:pt x="325362" y="152293"/>
                  <a:pt x="650724" y="-94450"/>
                  <a:pt x="1059543" y="36179"/>
                </a:cubicBezTo>
                <a:cubicBezTo>
                  <a:pt x="1468362" y="166808"/>
                  <a:pt x="1957009" y="1117494"/>
                  <a:pt x="2452914" y="1182808"/>
                </a:cubicBezTo>
                <a:cubicBezTo>
                  <a:pt x="2948819" y="1248122"/>
                  <a:pt x="3776133" y="565951"/>
                  <a:pt x="4034971" y="428065"/>
                </a:cubicBezTo>
              </a:path>
            </a:pathLst>
          </a:custGeom>
          <a:noFill/>
          <a:ln>
            <a:solidFill>
              <a:srgbClr val="5D6E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9" name="图片 28">
            <a:extLst>
              <a:ext uri="{FF2B5EF4-FFF2-40B4-BE49-F238E27FC236}">
                <a16:creationId xmlns:a16="http://schemas.microsoft.com/office/drawing/2014/main" id="{8662E150-ABB4-495A-84E6-A979011BE7DE}"/>
              </a:ext>
            </a:extLst>
          </p:cNvPr>
          <p:cNvPicPr>
            <a:picLocks noChangeAspect="1"/>
          </p:cNvPicPr>
          <p:nvPr/>
        </p:nvPicPr>
        <p:blipFill rotWithShape="1">
          <a:blip r:embed="rId4">
            <a:extLst>
              <a:ext uri="{28A0092B-C50C-407E-A947-70E740481C1C}">
                <a14:useLocalDpi xmlns:a14="http://schemas.microsoft.com/office/drawing/2010/main" val="0"/>
              </a:ext>
            </a:extLst>
          </a:blip>
          <a:srcRect l="39158" t="5576" r="29123" b="66683"/>
          <a:stretch/>
        </p:blipFill>
        <p:spPr>
          <a:xfrm rot="20149167" flipH="1">
            <a:off x="9042791" y="1239887"/>
            <a:ext cx="2088752" cy="1826747"/>
          </a:xfrm>
          <a:prstGeom prst="rect">
            <a:avLst/>
          </a:prstGeom>
        </p:spPr>
      </p:pic>
      <p:pic>
        <p:nvPicPr>
          <p:cNvPr id="30" name="图片 29">
            <a:extLst>
              <a:ext uri="{FF2B5EF4-FFF2-40B4-BE49-F238E27FC236}">
                <a16:creationId xmlns:a16="http://schemas.microsoft.com/office/drawing/2014/main" id="{FD441EFF-00E1-49E2-9A39-E14BFCA8FD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158" t="5576" r="29123" b="66683"/>
          <a:stretch/>
        </p:blipFill>
        <p:spPr>
          <a:xfrm flipH="1">
            <a:off x="1130614" y="1852978"/>
            <a:ext cx="1355547" cy="1185512"/>
          </a:xfrm>
          <a:prstGeom prst="rect">
            <a:avLst/>
          </a:prstGeom>
        </p:spPr>
      </p:pic>
      <p:pic>
        <p:nvPicPr>
          <p:cNvPr id="32" name="图片 31">
            <a:extLst>
              <a:ext uri="{FF2B5EF4-FFF2-40B4-BE49-F238E27FC236}">
                <a16:creationId xmlns:a16="http://schemas.microsoft.com/office/drawing/2014/main" id="{2185DB9F-1743-4F1E-BBAF-4B3E54E3F3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31" t="23976" b="21479"/>
          <a:stretch/>
        </p:blipFill>
        <p:spPr>
          <a:xfrm rot="1427773">
            <a:off x="7745916" y="195742"/>
            <a:ext cx="1755682" cy="1052716"/>
          </a:xfrm>
          <a:prstGeom prst="rect">
            <a:avLst/>
          </a:prstGeom>
        </p:spPr>
      </p:pic>
    </p:spTree>
    <p:extLst>
      <p:ext uri="{BB962C8B-B14F-4D97-AF65-F5344CB8AC3E}">
        <p14:creationId xmlns:p14="http://schemas.microsoft.com/office/powerpoint/2010/main" val="22606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1196">
            <a:off x="1991445" y="24439"/>
            <a:ext cx="106885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352" y="1196752"/>
            <a:ext cx="5471583" cy="547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5057266" y="2595326"/>
            <a:ext cx="5541744" cy="1438781"/>
          </a:xfrm>
          <a:prstGeom prst="rect">
            <a:avLst/>
          </a:prstGeom>
        </p:spPr>
      </p:pic>
    </p:spTree>
    <p:extLst>
      <p:ext uri="{BB962C8B-B14F-4D97-AF65-F5344CB8AC3E}">
        <p14:creationId xmlns:p14="http://schemas.microsoft.com/office/powerpoint/2010/main" val="15334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A41B0F7-1E4F-4188-8C70-BD969C889DC5}"/>
              </a:ext>
            </a:extLst>
          </p:cNvPr>
          <p:cNvPicPr>
            <a:picLocks noChangeAspect="1"/>
          </p:cNvPicPr>
          <p:nvPr/>
        </p:nvPicPr>
        <p:blipFill rotWithShape="1">
          <a:blip r:embed="rId2">
            <a:extLst>
              <a:ext uri="{28A0092B-C50C-407E-A947-70E740481C1C}">
                <a14:useLocalDpi xmlns:a14="http://schemas.microsoft.com/office/drawing/2010/main" val="0"/>
              </a:ext>
            </a:extLst>
          </a:blip>
          <a:srcRect l="49893"/>
          <a:stretch/>
        </p:blipFill>
        <p:spPr>
          <a:xfrm rot="5400000">
            <a:off x="4655840" y="-853128"/>
            <a:ext cx="3096345" cy="11737304"/>
          </a:xfrm>
          <a:prstGeom prst="roundRect">
            <a:avLst/>
          </a:prstGeom>
        </p:spPr>
      </p:pic>
      <p:pic>
        <p:nvPicPr>
          <p:cNvPr id="3" name="图片 2" descr="图片包含 餐桌, 室内&#10;&#10;描述已自动生成">
            <a:extLst>
              <a:ext uri="{FF2B5EF4-FFF2-40B4-BE49-F238E27FC236}">
                <a16:creationId xmlns:a16="http://schemas.microsoft.com/office/drawing/2014/main" id="{FE8E45BE-D3B0-437E-BB3D-6896225CFE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00" b="8651"/>
          <a:stretch/>
        </p:blipFill>
        <p:spPr>
          <a:xfrm>
            <a:off x="952500" y="260648"/>
            <a:ext cx="10287000" cy="3096344"/>
          </a:xfrm>
          <a:prstGeom prst="rect">
            <a:avLst/>
          </a:prstGeom>
        </p:spPr>
      </p:pic>
      <p:sp>
        <p:nvSpPr>
          <p:cNvPr id="2" name="TextBox 1"/>
          <p:cNvSpPr txBox="1"/>
          <p:nvPr/>
        </p:nvSpPr>
        <p:spPr>
          <a:xfrm>
            <a:off x="3467708" y="2341329"/>
            <a:ext cx="5544616" cy="1015663"/>
          </a:xfrm>
          <a:prstGeom prst="rect">
            <a:avLst/>
          </a:prstGeom>
          <a:noFill/>
        </p:spPr>
        <p:txBody>
          <a:bodyPr wrap="square" rtlCol="0">
            <a:spAutoFit/>
          </a:bodyPr>
          <a:lstStyle/>
          <a:p>
            <a:pPr algn="ctr"/>
            <a:r>
              <a:rPr lang="en-US" sz="6000" b="1" u="sng" dirty="0" err="1">
                <a:solidFill>
                  <a:srgbClr val="FF0000"/>
                </a:solidFill>
                <a:latin typeface="Arial-Rounded" pitchFamily="34" charset="0"/>
                <a:ea typeface="Arial-Rounded" pitchFamily="34" charset="0"/>
                <a:cs typeface="Arial-Rounded" pitchFamily="34" charset="0"/>
              </a:rPr>
              <a:t>Hoạt</a:t>
            </a:r>
            <a:r>
              <a:rPr lang="en-US" sz="6000" b="1" u="sng" dirty="0">
                <a:solidFill>
                  <a:srgbClr val="FF0000"/>
                </a:solidFill>
                <a:latin typeface="Arial-Rounded" pitchFamily="34" charset="0"/>
                <a:ea typeface="Arial-Rounded" pitchFamily="34" charset="0"/>
                <a:cs typeface="Arial-Rounded" pitchFamily="34" charset="0"/>
              </a:rPr>
              <a:t> </a:t>
            </a:r>
            <a:r>
              <a:rPr lang="en-US" sz="6000" b="1" u="sng" dirty="0" err="1">
                <a:solidFill>
                  <a:srgbClr val="FF0000"/>
                </a:solidFill>
                <a:latin typeface="Arial-Rounded" pitchFamily="34" charset="0"/>
                <a:ea typeface="Arial-Rounded" pitchFamily="34" charset="0"/>
                <a:cs typeface="Arial-Rounded" pitchFamily="34" charset="0"/>
              </a:rPr>
              <a:t>động</a:t>
            </a:r>
            <a:r>
              <a:rPr lang="en-US" sz="6000" b="1" u="sng" dirty="0">
                <a:solidFill>
                  <a:srgbClr val="FF0000"/>
                </a:solidFill>
                <a:latin typeface="Arial-Rounded" pitchFamily="34" charset="0"/>
                <a:ea typeface="Arial-Rounded" pitchFamily="34" charset="0"/>
                <a:cs typeface="Arial-Rounded" pitchFamily="34" charset="0"/>
              </a:rPr>
              <a:t> 1</a:t>
            </a:r>
          </a:p>
        </p:txBody>
      </p:sp>
      <p:sp>
        <p:nvSpPr>
          <p:cNvPr id="11" name="TextBox 10"/>
          <p:cNvSpPr txBox="1"/>
          <p:nvPr/>
        </p:nvSpPr>
        <p:spPr>
          <a:xfrm>
            <a:off x="2195465" y="3478927"/>
            <a:ext cx="8089101" cy="1200329"/>
          </a:xfrm>
          <a:prstGeom prst="rect">
            <a:avLst/>
          </a:prstGeom>
          <a:noFill/>
        </p:spPr>
        <p:txBody>
          <a:bodyPr wrap="square" rtlCol="0">
            <a:spAutoFit/>
          </a:bodyPr>
          <a:lstStyle/>
          <a:p>
            <a:pPr algn="ctr"/>
            <a:r>
              <a:rPr lang="nl-NL" sz="3600" b="1" dirty="0">
                <a:ln>
                  <a:solidFill>
                    <a:srgbClr val="FF0000"/>
                  </a:solidFill>
                </a:ln>
                <a:solidFill>
                  <a:srgbClr val="009E47"/>
                </a:solidFill>
                <a:latin typeface="iCiel Cadena" panose="02000503000000020004" pitchFamily="2" charset="0"/>
              </a:rPr>
              <a:t>Tìm hiểu một số chương trình phát thanh cho lứa tuổi HS. </a:t>
            </a:r>
            <a:endParaRPr lang="en-US" sz="3600" dirty="0">
              <a:ln>
                <a:solidFill>
                  <a:srgbClr val="FF0000"/>
                </a:solidFill>
              </a:ln>
              <a:solidFill>
                <a:srgbClr val="009E47"/>
              </a:solidFill>
              <a:latin typeface="iCiel Cadena" panose="02000503000000020004" pitchFamily="2" charset="0"/>
            </a:endParaRPr>
          </a:p>
        </p:txBody>
      </p:sp>
    </p:spTree>
    <p:extLst>
      <p:ext uri="{BB962C8B-B14F-4D97-AF65-F5344CB8AC3E}">
        <p14:creationId xmlns:p14="http://schemas.microsoft.com/office/powerpoint/2010/main" val="1034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7408" y="260648"/>
            <a:ext cx="10369152" cy="830997"/>
          </a:xfrm>
          <a:prstGeom prst="rect">
            <a:avLst/>
          </a:prstGeom>
          <a:noFill/>
        </p:spPr>
        <p:txBody>
          <a:bodyPr wrap="square" rtlCol="0">
            <a:spAutoFit/>
          </a:bodyPr>
          <a:lstStyle/>
          <a:p>
            <a:pPr algn="ctr"/>
            <a:r>
              <a:rPr lang="vi-VN" sz="2400" dirty="0">
                <a:latin typeface="Arial-Rounded" panose="020B0500000000000000" pitchFamily="34" charset="0"/>
                <a:ea typeface="Arial-Rounded" panose="020B0500000000000000" pitchFamily="34" charset="0"/>
                <a:cs typeface="Arial-Rounded" panose="020B0500000000000000" pitchFamily="34" charset="0"/>
              </a:rPr>
              <a:t>Em hãy đọc thông tin trong Hình 3 và cho biết tên chương trình phát thanh phù hợp với lứa tuổi học sinh.</a:t>
            </a:r>
            <a:endParaRPr lang="en-US" sz="2400" dirty="0">
              <a:ln>
                <a:solidFill>
                  <a:srgbClr val="002060"/>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2"/>
          <a:stretch>
            <a:fillRect/>
          </a:stretch>
        </p:blipFill>
        <p:spPr>
          <a:xfrm>
            <a:off x="220742" y="1091645"/>
            <a:ext cx="7560840" cy="4785627"/>
          </a:xfrm>
          <a:prstGeom prst="rect">
            <a:avLst/>
          </a:prstGeom>
        </p:spPr>
      </p:pic>
      <p:grpSp>
        <p:nvGrpSpPr>
          <p:cNvPr id="3" name="Group 2"/>
          <p:cNvGrpSpPr/>
          <p:nvPr/>
        </p:nvGrpSpPr>
        <p:grpSpPr>
          <a:xfrm>
            <a:off x="7608168" y="2580898"/>
            <a:ext cx="4745555" cy="2987335"/>
            <a:chOff x="7608168" y="2580898"/>
            <a:chExt cx="4745555" cy="2987335"/>
          </a:xfrm>
        </p:grpSpPr>
        <p:pic>
          <p:nvPicPr>
            <p:cNvPr id="7" name="Picture 6"/>
            <p:cNvPicPr>
              <a:picLocks noChangeAspect="1"/>
            </p:cNvPicPr>
            <p:nvPr/>
          </p:nvPicPr>
          <p:blipFill>
            <a:blip r:embed="rId3"/>
            <a:stretch>
              <a:fillRect/>
            </a:stretch>
          </p:blipFill>
          <p:spPr>
            <a:xfrm>
              <a:off x="7756742" y="2580898"/>
              <a:ext cx="4410418" cy="2376264"/>
            </a:xfrm>
            <a:prstGeom prst="rect">
              <a:avLst/>
            </a:prstGeom>
          </p:spPr>
        </p:pic>
        <p:sp>
          <p:nvSpPr>
            <p:cNvPr id="8" name="TextBox 7"/>
            <p:cNvSpPr txBox="1"/>
            <p:nvPr/>
          </p:nvSpPr>
          <p:spPr>
            <a:xfrm>
              <a:off x="7608168" y="4983458"/>
              <a:ext cx="4745555" cy="584775"/>
            </a:xfrm>
            <a:prstGeom prst="rect">
              <a:avLst/>
            </a:prstGeom>
            <a:noFill/>
          </p:spPr>
          <p:txBody>
            <a:bodyPr wrap="square" rtlCol="0">
              <a:spAutoFit/>
            </a:bodyPr>
            <a:lstStyle/>
            <a:p>
              <a:r>
                <a:rPr lang="en-GB" sz="3200" dirty="0" err="1">
                  <a:ln>
                    <a:solidFill>
                      <a:srgbClr val="002060"/>
                    </a:solidFill>
                  </a:ln>
                  <a:solidFill>
                    <a:srgbClr val="FF0000"/>
                  </a:solidFill>
                  <a:latin typeface="iCiel Cadena" panose="02000503000000020004" pitchFamily="2" charset="0"/>
                </a:rPr>
                <a:t>THẢO</a:t>
              </a:r>
              <a:r>
                <a:rPr lang="en-GB" sz="3200" dirty="0">
                  <a:ln>
                    <a:solidFill>
                      <a:srgbClr val="002060"/>
                    </a:solidFill>
                  </a:ln>
                  <a:solidFill>
                    <a:srgbClr val="FF0000"/>
                  </a:solidFill>
                  <a:latin typeface="iCiel Cadena" panose="02000503000000020004" pitchFamily="2" charset="0"/>
                </a:rPr>
                <a:t> </a:t>
              </a:r>
              <a:r>
                <a:rPr lang="en-GB" sz="3200" dirty="0" err="1">
                  <a:ln>
                    <a:solidFill>
                      <a:srgbClr val="002060"/>
                    </a:solidFill>
                  </a:ln>
                  <a:solidFill>
                    <a:srgbClr val="FF0000"/>
                  </a:solidFill>
                  <a:latin typeface="iCiel Cadena" panose="02000503000000020004" pitchFamily="2" charset="0"/>
                </a:rPr>
                <a:t>LUẬN</a:t>
              </a:r>
              <a:r>
                <a:rPr lang="en-GB" sz="3200" dirty="0">
                  <a:ln>
                    <a:solidFill>
                      <a:srgbClr val="002060"/>
                    </a:solidFill>
                  </a:ln>
                  <a:solidFill>
                    <a:srgbClr val="FF0000"/>
                  </a:solidFill>
                  <a:latin typeface="iCiel Cadena" panose="02000503000000020004" pitchFamily="2" charset="0"/>
                </a:rPr>
                <a:t> </a:t>
              </a:r>
              <a:r>
                <a:rPr lang="en-GB" sz="3200" dirty="0" err="1">
                  <a:ln>
                    <a:solidFill>
                      <a:srgbClr val="002060"/>
                    </a:solidFill>
                  </a:ln>
                  <a:solidFill>
                    <a:srgbClr val="FF0000"/>
                  </a:solidFill>
                  <a:latin typeface="iCiel Cadena" panose="02000503000000020004" pitchFamily="2" charset="0"/>
                </a:rPr>
                <a:t>NHÓM</a:t>
              </a:r>
              <a:r>
                <a:rPr lang="en-GB" sz="3200" dirty="0">
                  <a:ln>
                    <a:solidFill>
                      <a:srgbClr val="002060"/>
                    </a:solidFill>
                  </a:ln>
                  <a:solidFill>
                    <a:srgbClr val="FF0000"/>
                  </a:solidFill>
                  <a:latin typeface="iCiel Cadena" panose="02000503000000020004" pitchFamily="2" charset="0"/>
                </a:rPr>
                <a:t> </a:t>
              </a:r>
              <a:r>
                <a:rPr lang="en-GB" sz="3200" dirty="0" err="1">
                  <a:ln>
                    <a:solidFill>
                      <a:srgbClr val="002060"/>
                    </a:solidFill>
                  </a:ln>
                  <a:solidFill>
                    <a:srgbClr val="FF0000"/>
                  </a:solidFill>
                  <a:latin typeface="iCiel Cadena" panose="02000503000000020004" pitchFamily="2" charset="0"/>
                </a:rPr>
                <a:t>ĐÔI</a:t>
              </a:r>
              <a:r>
                <a:rPr lang="en-GB" sz="3200" dirty="0">
                  <a:ln>
                    <a:solidFill>
                      <a:srgbClr val="002060"/>
                    </a:solidFill>
                  </a:ln>
                  <a:solidFill>
                    <a:srgbClr val="FF0000"/>
                  </a:solidFill>
                  <a:latin typeface="iCiel Cadena" panose="02000503000000020004" pitchFamily="2" charset="0"/>
                </a:rPr>
                <a:t>.</a:t>
              </a:r>
              <a:endParaRPr lang="en-US" sz="3200" dirty="0">
                <a:ln>
                  <a:solidFill>
                    <a:srgbClr val="002060"/>
                  </a:solidFill>
                </a:ln>
                <a:solidFill>
                  <a:srgbClr val="FF0000"/>
                </a:solidFill>
                <a:latin typeface="iCiel Cadena" panose="02000503000000020004" pitchFamily="2" charset="0"/>
              </a:endParaRPr>
            </a:p>
          </p:txBody>
        </p:sp>
      </p:grpSp>
    </p:spTree>
    <p:extLst>
      <p:ext uri="{BB962C8B-B14F-4D97-AF65-F5344CB8AC3E}">
        <p14:creationId xmlns:p14="http://schemas.microsoft.com/office/powerpoint/2010/main" val="212739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344" y="1772816"/>
            <a:ext cx="5688632" cy="3991127"/>
          </a:xfrm>
          <a:prstGeom prst="rect">
            <a:avLst/>
          </a:prstGeom>
        </p:spPr>
      </p:pic>
      <p:sp>
        <p:nvSpPr>
          <p:cNvPr id="4" name="Rounded Rectangular Callout 3"/>
          <p:cNvSpPr/>
          <p:nvPr/>
        </p:nvSpPr>
        <p:spPr>
          <a:xfrm>
            <a:off x="6011030" y="1700808"/>
            <a:ext cx="5917617" cy="2592288"/>
          </a:xfrm>
          <a:prstGeom prst="wedgeRoundRectCallout">
            <a:avLst>
              <a:gd name="adj1" fmla="val -58398"/>
              <a:gd name="adj2" fmla="val -4247"/>
              <a:gd name="adj3" fmla="val 16667"/>
            </a:avLst>
          </a:prstGeom>
          <a:solidFill>
            <a:srgbClr val="CCFFFF"/>
          </a:solidFill>
          <a:ln>
            <a:solidFill>
              <a:srgbClr val="96CE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Bản tin thời tiết (giúp biết thông tin thời tiết), Thời sự sáng (giúp cập nhật tin tức hàng ngày), Học Tiếng Anh trên sóng phát thanh (giúp học tốt Tiếng Anh), Ca nhạc dành cho thiếu nhi và Kể chuyện cổ tích (giúp giải trí)</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028A5A25-FA84-64B1-B9CE-04E12CDBAF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31" b="99184" l="9268" r="89268">
                        <a14:foregroundMark x1="52195" y1="66531" x2="67805" y2="84082"/>
                        <a14:foregroundMark x1="35122" y1="71020" x2="34634" y2="74286"/>
                      </a14:backgroundRemoval>
                    </a14:imgEffect>
                  </a14:imgLayer>
                </a14:imgProps>
              </a:ext>
            </a:extLst>
          </a:blip>
          <a:stretch>
            <a:fillRect/>
          </a:stretch>
        </p:blipFill>
        <p:spPr>
          <a:xfrm>
            <a:off x="7464152" y="4864150"/>
            <a:ext cx="1584176" cy="1893284"/>
          </a:xfrm>
          <a:prstGeom prst="rect">
            <a:avLst/>
          </a:prstGeom>
        </p:spPr>
      </p:pic>
      <p:pic>
        <p:nvPicPr>
          <p:cNvPr id="10" name="Picture 9"/>
          <p:cNvPicPr>
            <a:picLocks noChangeAspect="1"/>
          </p:cNvPicPr>
          <p:nvPr/>
        </p:nvPicPr>
        <p:blipFill>
          <a:blip r:embed="rId5"/>
          <a:stretch>
            <a:fillRect/>
          </a:stretch>
        </p:blipFill>
        <p:spPr>
          <a:xfrm>
            <a:off x="911424" y="175239"/>
            <a:ext cx="10443353" cy="1322947"/>
          </a:xfrm>
          <a:prstGeom prst="rect">
            <a:avLst/>
          </a:prstGeom>
        </p:spPr>
      </p:pic>
    </p:spTree>
    <p:extLst>
      <p:ext uri="{BB962C8B-B14F-4D97-AF65-F5344CB8AC3E}">
        <p14:creationId xmlns:p14="http://schemas.microsoft.com/office/powerpoint/2010/main" val="220938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3352" y="1556792"/>
            <a:ext cx="5688632" cy="3991127"/>
          </a:xfrm>
          <a:prstGeom prst="rect">
            <a:avLst/>
          </a:prstGeom>
        </p:spPr>
      </p:pic>
      <p:sp>
        <p:nvSpPr>
          <p:cNvPr id="5" name="Rounded Rectangular Callout 4"/>
          <p:cNvSpPr/>
          <p:nvPr/>
        </p:nvSpPr>
        <p:spPr>
          <a:xfrm>
            <a:off x="6528048" y="1968178"/>
            <a:ext cx="5184576" cy="1748853"/>
          </a:xfrm>
          <a:prstGeom prst="wedgeRoundRectCallout">
            <a:avLst>
              <a:gd name="adj1" fmla="val -59569"/>
              <a:gd name="adj2" fmla="val 55740"/>
              <a:gd name="adj3" fmla="val 16667"/>
            </a:avLst>
          </a:prstGeom>
          <a:solidFill>
            <a:srgbClr val="CCFFFF"/>
          </a:solidFill>
          <a:ln>
            <a:solidFill>
              <a:srgbClr val="9DD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Kiến thức cho nhà nông (không phù hợp với lứa tuổi), Đọc truyện đêm khuya và Câu lạc bộ Âm nhạc vì phát sóng quá muộn</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3"/>
          <a:stretch>
            <a:fillRect/>
          </a:stretch>
        </p:blipFill>
        <p:spPr>
          <a:xfrm>
            <a:off x="1055440" y="116632"/>
            <a:ext cx="10443353" cy="1322947"/>
          </a:xfrm>
          <a:prstGeom prst="rect">
            <a:avLst/>
          </a:prstGeom>
        </p:spPr>
      </p:pic>
      <p:pic>
        <p:nvPicPr>
          <p:cNvPr id="10" name="Picture 2" descr="The Most Pleasant Thing to Hear 最动听的事 by 师小札 Shi Xiao Zha- Chapter 5 Part 1  – 88tangeatdrinkread">
            <a:extLst>
              <a:ext uri="{FF2B5EF4-FFF2-40B4-BE49-F238E27FC236}">
                <a16:creationId xmlns:a16="http://schemas.microsoft.com/office/drawing/2014/main" id="{F6536D64-3780-B9C1-BCFB-60A1793E3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176" y="3861048"/>
            <a:ext cx="3048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04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A41B0F7-1E4F-4188-8C70-BD969C889DC5}"/>
              </a:ext>
            </a:extLst>
          </p:cNvPr>
          <p:cNvPicPr>
            <a:picLocks noChangeAspect="1"/>
          </p:cNvPicPr>
          <p:nvPr/>
        </p:nvPicPr>
        <p:blipFill rotWithShape="1">
          <a:blip r:embed="rId2">
            <a:extLst>
              <a:ext uri="{28A0092B-C50C-407E-A947-70E740481C1C}">
                <a14:useLocalDpi xmlns:a14="http://schemas.microsoft.com/office/drawing/2010/main" val="0"/>
              </a:ext>
            </a:extLst>
          </a:blip>
          <a:srcRect l="49893"/>
          <a:stretch/>
        </p:blipFill>
        <p:spPr>
          <a:xfrm rot="5400000">
            <a:off x="4547827" y="-631068"/>
            <a:ext cx="3096345" cy="11521282"/>
          </a:xfrm>
          <a:prstGeom prst="roundRect">
            <a:avLst/>
          </a:prstGeom>
        </p:spPr>
      </p:pic>
      <p:pic>
        <p:nvPicPr>
          <p:cNvPr id="3" name="图片 2" descr="图片包含 餐桌, 室内&#10;&#10;描述已自动生成">
            <a:extLst>
              <a:ext uri="{FF2B5EF4-FFF2-40B4-BE49-F238E27FC236}">
                <a16:creationId xmlns:a16="http://schemas.microsoft.com/office/drawing/2014/main" id="{FE8E45BE-D3B0-437E-BB3D-6896225CFE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00" b="8651"/>
          <a:stretch/>
        </p:blipFill>
        <p:spPr>
          <a:xfrm>
            <a:off x="952500" y="260648"/>
            <a:ext cx="10287000" cy="3096344"/>
          </a:xfrm>
          <a:prstGeom prst="rect">
            <a:avLst/>
          </a:prstGeom>
        </p:spPr>
      </p:pic>
      <p:sp>
        <p:nvSpPr>
          <p:cNvPr id="2" name="TextBox 1"/>
          <p:cNvSpPr txBox="1"/>
          <p:nvPr/>
        </p:nvSpPr>
        <p:spPr>
          <a:xfrm>
            <a:off x="3323692" y="2917393"/>
            <a:ext cx="5544616" cy="1015663"/>
          </a:xfrm>
          <a:prstGeom prst="rect">
            <a:avLst/>
          </a:prstGeom>
          <a:noFill/>
        </p:spPr>
        <p:txBody>
          <a:bodyPr wrap="square" rtlCol="0">
            <a:spAutoFit/>
          </a:bodyPr>
          <a:lstStyle/>
          <a:p>
            <a:pPr algn="ctr"/>
            <a:r>
              <a:rPr lang="en-US" sz="6000" b="1" u="sng" dirty="0" err="1">
                <a:solidFill>
                  <a:srgbClr val="FF0000"/>
                </a:solidFill>
                <a:latin typeface="Arial-Rounded" pitchFamily="34" charset="0"/>
                <a:ea typeface="Arial-Rounded" pitchFamily="34" charset="0"/>
                <a:cs typeface="Arial-Rounded" pitchFamily="34" charset="0"/>
              </a:rPr>
              <a:t>Hoạt</a:t>
            </a:r>
            <a:r>
              <a:rPr lang="en-US" sz="6000" b="1" u="sng" dirty="0">
                <a:solidFill>
                  <a:srgbClr val="FF0000"/>
                </a:solidFill>
                <a:latin typeface="Arial-Rounded" pitchFamily="34" charset="0"/>
                <a:ea typeface="Arial-Rounded" pitchFamily="34" charset="0"/>
                <a:cs typeface="Arial-Rounded" pitchFamily="34" charset="0"/>
              </a:rPr>
              <a:t> </a:t>
            </a:r>
            <a:r>
              <a:rPr lang="en-US" sz="6000" b="1" u="sng" dirty="0" err="1">
                <a:solidFill>
                  <a:srgbClr val="FF0000"/>
                </a:solidFill>
                <a:latin typeface="Arial-Rounded" pitchFamily="34" charset="0"/>
                <a:ea typeface="Arial-Rounded" pitchFamily="34" charset="0"/>
                <a:cs typeface="Arial-Rounded" pitchFamily="34" charset="0"/>
              </a:rPr>
              <a:t>động</a:t>
            </a:r>
            <a:r>
              <a:rPr lang="en-US" sz="6000" b="1" u="sng" dirty="0">
                <a:solidFill>
                  <a:srgbClr val="FF0000"/>
                </a:solidFill>
                <a:latin typeface="Arial-Rounded" pitchFamily="34" charset="0"/>
                <a:ea typeface="Arial-Rounded" pitchFamily="34" charset="0"/>
                <a:cs typeface="Arial-Rounded" pitchFamily="34" charset="0"/>
              </a:rPr>
              <a:t> 2</a:t>
            </a:r>
          </a:p>
        </p:txBody>
      </p:sp>
      <p:pic>
        <p:nvPicPr>
          <p:cNvPr id="7" name="Picture 6"/>
          <p:cNvPicPr>
            <a:picLocks noChangeAspect="1"/>
          </p:cNvPicPr>
          <p:nvPr/>
        </p:nvPicPr>
        <p:blipFill>
          <a:blip r:embed="rId4"/>
          <a:stretch>
            <a:fillRect/>
          </a:stretch>
        </p:blipFill>
        <p:spPr>
          <a:xfrm>
            <a:off x="1415480" y="3933056"/>
            <a:ext cx="9656901" cy="1213209"/>
          </a:xfrm>
          <a:prstGeom prst="rect">
            <a:avLst/>
          </a:prstGeom>
        </p:spPr>
      </p:pic>
    </p:spTree>
    <p:extLst>
      <p:ext uri="{BB962C8B-B14F-4D97-AF65-F5344CB8AC3E}">
        <p14:creationId xmlns:p14="http://schemas.microsoft.com/office/powerpoint/2010/main" val="16764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5440" y="1197729"/>
            <a:ext cx="3924300" cy="2743200"/>
          </a:xfrm>
          <a:prstGeom prst="rect">
            <a:avLst/>
          </a:prstGeom>
        </p:spPr>
      </p:pic>
      <p:pic>
        <p:nvPicPr>
          <p:cNvPr id="5" name="Picture 4"/>
          <p:cNvPicPr>
            <a:picLocks noChangeAspect="1"/>
          </p:cNvPicPr>
          <p:nvPr/>
        </p:nvPicPr>
        <p:blipFill>
          <a:blip r:embed="rId3"/>
          <a:stretch>
            <a:fillRect/>
          </a:stretch>
        </p:blipFill>
        <p:spPr>
          <a:xfrm>
            <a:off x="6385055" y="1214660"/>
            <a:ext cx="3562350" cy="2771775"/>
          </a:xfrm>
          <a:prstGeom prst="rect">
            <a:avLst/>
          </a:prstGeom>
        </p:spPr>
      </p:pic>
      <p:pic>
        <p:nvPicPr>
          <p:cNvPr id="6" name="Picture 5"/>
          <p:cNvPicPr>
            <a:picLocks noChangeAspect="1"/>
          </p:cNvPicPr>
          <p:nvPr/>
        </p:nvPicPr>
        <p:blipFill>
          <a:blip r:embed="rId4"/>
          <a:stretch>
            <a:fillRect/>
          </a:stretch>
        </p:blipFill>
        <p:spPr>
          <a:xfrm>
            <a:off x="1415480" y="4150777"/>
            <a:ext cx="3657600" cy="2295525"/>
          </a:xfrm>
          <a:prstGeom prst="rect">
            <a:avLst/>
          </a:prstGeom>
        </p:spPr>
      </p:pic>
      <p:pic>
        <p:nvPicPr>
          <p:cNvPr id="7" name="Picture 6"/>
          <p:cNvPicPr>
            <a:picLocks noChangeAspect="1"/>
          </p:cNvPicPr>
          <p:nvPr/>
        </p:nvPicPr>
        <p:blipFill>
          <a:blip r:embed="rId5"/>
          <a:stretch>
            <a:fillRect/>
          </a:stretch>
        </p:blipFill>
        <p:spPr>
          <a:xfrm>
            <a:off x="6312024" y="4003366"/>
            <a:ext cx="4226922" cy="2442936"/>
          </a:xfrm>
          <a:prstGeom prst="rect">
            <a:avLst/>
          </a:prstGeom>
        </p:spPr>
      </p:pic>
      <p:sp>
        <p:nvSpPr>
          <p:cNvPr id="2" name="TextBox 1"/>
          <p:cNvSpPr txBox="1"/>
          <p:nvPr/>
        </p:nvSpPr>
        <p:spPr>
          <a:xfrm>
            <a:off x="1055440" y="243622"/>
            <a:ext cx="10297280" cy="954107"/>
          </a:xfrm>
          <a:prstGeom prst="rect">
            <a:avLst/>
          </a:prstGeom>
          <a:noFill/>
        </p:spPr>
        <p:txBody>
          <a:bodyPr wrap="square" rtlCol="0">
            <a:spAutoFit/>
          </a:bodyPr>
          <a:lstStyle/>
          <a:p>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Hãy nêu tên những chương trình phát thanh dựa vào những thông tin được gợi ý trong các hình sau. Em thích nhất chương trình nào?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5427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par>
                                <p:cTn id="28" presetID="31"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3455</TotalTime>
  <Words>401</Words>
  <Application>Microsoft Office PowerPoint</Application>
  <PresentationFormat>Widescreen</PresentationFormat>
  <Paragraphs>45</Paragraphs>
  <Slides>22</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等线</vt:lpstr>
      <vt:lpstr>Arial</vt:lpstr>
      <vt:lpstr>Arial-Rounded</vt:lpstr>
      <vt:lpstr>Calibri</vt:lpstr>
      <vt:lpstr>HP001 4 hàng</vt:lpstr>
      <vt:lpstr>iCiel Cadena</vt:lpstr>
      <vt:lpstr>Times New Roman</vt:lpstr>
      <vt:lpstr>Wingdings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work</dc:creator>
  <cp:lastModifiedBy>NGO HIEN</cp:lastModifiedBy>
  <cp:revision>454</cp:revision>
  <dcterms:created xsi:type="dcterms:W3CDTF">2019-06-20T05:33:49Z</dcterms:created>
  <dcterms:modified xsi:type="dcterms:W3CDTF">2023-11-15T02:22:29Z</dcterms:modified>
</cp:coreProperties>
</file>