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1"/>
  </p:notesMasterIdLst>
  <p:sldIdLst>
    <p:sldId id="7759" r:id="rId3"/>
    <p:sldId id="257" r:id="rId4"/>
    <p:sldId id="291" r:id="rId5"/>
    <p:sldId id="7751" r:id="rId6"/>
    <p:sldId id="7746" r:id="rId7"/>
    <p:sldId id="7747" r:id="rId8"/>
    <p:sldId id="262" r:id="rId9"/>
    <p:sldId id="284" r:id="rId10"/>
    <p:sldId id="7748" r:id="rId11"/>
    <p:sldId id="7752" r:id="rId12"/>
    <p:sldId id="7753" r:id="rId13"/>
    <p:sldId id="7754" r:id="rId14"/>
    <p:sldId id="7749" r:id="rId15"/>
    <p:sldId id="7755" r:id="rId16"/>
    <p:sldId id="7757" r:id="rId17"/>
    <p:sldId id="7756" r:id="rId18"/>
    <p:sldId id="7758"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5" y="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77608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58182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556013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317267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715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53058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789781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584473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06436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41307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7846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53882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14148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53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spTree>
    <p:extLst>
      <p:ext uri="{BB962C8B-B14F-4D97-AF65-F5344CB8AC3E}">
        <p14:creationId xmlns:p14="http://schemas.microsoft.com/office/powerpoint/2010/main" val="81616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475441"/>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2.gif"/><Relationship Id="rId7" Type="http://schemas.openxmlformats.org/officeDocument/2006/relationships/image" Target="../media/image23.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2.gif"/><Relationship Id="rId7" Type="http://schemas.openxmlformats.org/officeDocument/2006/relationships/image" Target="../media/image23.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 xmlns:a16="http://schemas.microsoft.com/office/drawing/2014/main"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8"/>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2"/>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1"/>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 xmlns:a16="http://schemas.microsoft.com/office/drawing/2014/main" id="{DD477B5F-D95F-4CBA-8D96-181E3CDCC1A3}"/>
              </a:ext>
            </a:extLst>
          </p:cNvPr>
          <p:cNvSpPr/>
          <p:nvPr/>
        </p:nvSpPr>
        <p:spPr>
          <a:xfrm>
            <a:off x="2096560" y="3241254"/>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 xmlns:a16="http://schemas.microsoft.com/office/drawing/2014/main" id="{72EC1933-48CA-4E8F-85C1-E9F521588E2F}"/>
              </a:ext>
            </a:extLst>
          </p:cNvPr>
          <p:cNvSpPr/>
          <p:nvPr/>
        </p:nvSpPr>
        <p:spPr>
          <a:xfrm>
            <a:off x="2677447" y="5026026"/>
            <a:ext cx="7382150" cy="1107996"/>
          </a:xfrm>
          <a:prstGeom prst="rect">
            <a:avLst/>
          </a:prstGeom>
          <a:noFill/>
        </p:spPr>
        <p:txBody>
          <a:bodyPr wrap="none" lIns="91440" tIns="45720" rIns="91440" bIns="45720">
            <a:spAutoFit/>
          </a:bodyPr>
          <a:lstStyle/>
          <a:p>
            <a:pPr algn="ctr">
              <a:defRPr/>
            </a:pPr>
            <a:r>
              <a:rPr lang="en-US" sz="66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6600" b="1"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66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7036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xmlns=""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xmlns=""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xmlns=""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xmlns="" id="{592BA83F-6EF2-4D34-8901-CFBF958741E7}"/>
                </a:ext>
              </a:extLst>
            </p:cNvPr>
            <p:cNvSpPr txBox="1"/>
            <p:nvPr/>
          </p:nvSpPr>
          <p:spPr>
            <a:xfrm>
              <a:off x="2090540" y="2054508"/>
              <a:ext cx="2448342" cy="4938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74B8AB80-3B67-4678-A78E-D7016669E598}"/>
              </a:ext>
            </a:extLst>
          </p:cNvPr>
          <p:cNvGrpSpPr/>
          <p:nvPr/>
        </p:nvGrpSpPr>
        <p:grpSpPr>
          <a:xfrm>
            <a:off x="6397269" y="1668879"/>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xmlns=""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xmlns="" id="{C1166F02-B8A3-4EEF-9120-283DB231DDD0}"/>
                </a:ext>
              </a:extLst>
            </p:cNvPr>
            <p:cNvSpPr txBox="1"/>
            <p:nvPr/>
          </p:nvSpPr>
          <p:spPr>
            <a:xfrm>
              <a:off x="7829722" y="2007581"/>
              <a:ext cx="2068545" cy="509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endParaRPr>
            </a:p>
          </p:txBody>
        </p:sp>
      </p:grpSp>
      <p:sp>
        <p:nvSpPr>
          <p:cNvPr id="20" name="Rectangle: Rounded Corners 19">
            <a:extLst>
              <a:ext uri="{FF2B5EF4-FFF2-40B4-BE49-F238E27FC236}">
                <a16:creationId xmlns:a16="http://schemas.microsoft.com/office/drawing/2014/main" xmlns="" id="{D248039C-5DCE-4CE9-9686-DA03A4C07E1D}"/>
              </a:ext>
            </a:extLst>
          </p:cNvPr>
          <p:cNvSpPr/>
          <p:nvPr/>
        </p:nvSpPr>
        <p:spPr>
          <a:xfrm>
            <a:off x="4514850" y="303502"/>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Times New Roman" panose="02020603050405020304" pitchFamily="18" charset="0"/>
                <a:cs typeface="Times New Roman" panose="02020603050405020304" pitchFamily="18" charset="0"/>
              </a:rPr>
              <a:t>Cùng</a:t>
            </a:r>
            <a:r>
              <a:rPr kumimoji="0" lang="en-US" sz="36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1822"/>
                </a:solidFill>
                <a:effectLst/>
                <a:uLnTx/>
                <a:uFillTx/>
                <a:latin typeface="Times New Roman" panose="02020603050405020304" pitchFamily="18" charset="0"/>
                <a:cs typeface="Times New Roman" panose="02020603050405020304" pitchFamily="18" charset="0"/>
              </a:rPr>
              <a:t>nhớ</a:t>
            </a:r>
            <a:r>
              <a:rPr kumimoji="0" lang="en-US" sz="36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1822"/>
                </a:solidFill>
                <a:effectLst/>
                <a:uLnTx/>
                <a:uFillTx/>
                <a:latin typeface="Times New Roman" panose="02020603050405020304" pitchFamily="18" charset="0"/>
                <a:cs typeface="Times New Roman" panose="02020603050405020304" pitchFamily="18" charset="0"/>
              </a:rPr>
              <a:t>lại</a:t>
            </a:r>
            <a:endParaRPr kumimoji="0" lang="en-US" sz="36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xmlns="" id="{3B066C22-2E30-46C5-BADC-C20AA512FE25}"/>
              </a:ext>
            </a:extLst>
          </p:cNvPr>
          <p:cNvGrpSpPr/>
          <p:nvPr/>
        </p:nvGrpSpPr>
        <p:grpSpPr>
          <a:xfrm>
            <a:off x="0" y="1455883"/>
            <a:ext cx="4868676" cy="3152601"/>
            <a:chOff x="1830929" y="1437382"/>
            <a:chExt cx="2994142" cy="1991617"/>
          </a:xfrm>
        </p:grpSpPr>
        <p:pic>
          <p:nvPicPr>
            <p:cNvPr id="24" name="Picture 23" descr="Background pattern, icon&#10;&#10;Description automatically generated">
              <a:extLst>
                <a:ext uri="{FF2B5EF4-FFF2-40B4-BE49-F238E27FC236}">
                  <a16:creationId xmlns:a16="http://schemas.microsoft.com/office/drawing/2014/main" xmlns="" id="{9ABE57E2-064E-4305-B6E3-5EAD3FEFD473}"/>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25" name="TextBox 24">
              <a:extLst>
                <a:ext uri="{FF2B5EF4-FFF2-40B4-BE49-F238E27FC236}">
                  <a16:creationId xmlns:a16="http://schemas.microsoft.com/office/drawing/2014/main" xmlns="" id="{DBB0DAF1-1C15-4690-8F3B-C58DE23A953C}"/>
                </a:ext>
              </a:extLst>
            </p:cNvPr>
            <p:cNvSpPr txBox="1"/>
            <p:nvPr/>
          </p:nvSpPr>
          <p:spPr>
            <a:xfrm>
              <a:off x="2103829" y="1689557"/>
              <a:ext cx="2448342" cy="1038278"/>
            </a:xfrm>
            <a:prstGeom prst="rect">
              <a:avLst/>
            </a:prstGeom>
            <a:noFill/>
          </p:spPr>
          <p:txBody>
            <a:bodyPr wrap="square" rtlCol="0">
              <a:spAutoFit/>
            </a:bodyPr>
            <a:lstStyle/>
            <a:p>
              <a:pPr marL="0" marR="0" algn="ctr">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kể dùng để giới thiệu, kể , tả sự vật, sự việc.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Cuối câu có dấu chấm</a:t>
              </a:r>
              <a:endParaRPr kumimoji="0" lang="vi-VN" sz="2800" b="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xmlns="" id="{3FB55F5F-72DE-49AA-8FF8-3C661BA8A7E3}"/>
              </a:ext>
            </a:extLst>
          </p:cNvPr>
          <p:cNvGrpSpPr/>
          <p:nvPr/>
        </p:nvGrpSpPr>
        <p:grpSpPr>
          <a:xfrm>
            <a:off x="6219441" y="1133764"/>
            <a:ext cx="5641911" cy="3474720"/>
            <a:chOff x="7320411" y="1469790"/>
            <a:chExt cx="2979388" cy="1991617"/>
          </a:xfrm>
        </p:grpSpPr>
        <p:pic>
          <p:nvPicPr>
            <p:cNvPr id="27" name="Picture 26" descr="Background pattern, icon&#10;&#10;Description automatically generated">
              <a:extLst>
                <a:ext uri="{FF2B5EF4-FFF2-40B4-BE49-F238E27FC236}">
                  <a16:creationId xmlns:a16="http://schemas.microsoft.com/office/drawing/2014/main" xmlns="" id="{B3E25A7D-CAC3-400A-82C0-CCE501F20BB6}"/>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20411" y="1469790"/>
              <a:ext cx="2979388" cy="1991617"/>
            </a:xfrm>
            <a:prstGeom prst="rect">
              <a:avLst/>
            </a:prstGeom>
            <a:effectLst>
              <a:outerShdw blurRad="50800" dist="38100" dir="5400000" algn="t" rotWithShape="0">
                <a:prstClr val="black">
                  <a:alpha val="40000"/>
                </a:prstClr>
              </a:outerShdw>
            </a:effectLst>
          </p:spPr>
        </p:pic>
        <p:sp>
          <p:nvSpPr>
            <p:cNvPr id="28" name="TextBox 27">
              <a:extLst>
                <a:ext uri="{FF2B5EF4-FFF2-40B4-BE49-F238E27FC236}">
                  <a16:creationId xmlns:a16="http://schemas.microsoft.com/office/drawing/2014/main" xmlns="" id="{70318FC3-1387-4BC2-8673-0D9E2FD766DC}"/>
                </a:ext>
              </a:extLst>
            </p:cNvPr>
            <p:cNvSpPr txBox="1"/>
            <p:nvPr/>
          </p:nvSpPr>
          <p:spPr>
            <a:xfrm>
              <a:off x="7642029" y="1817790"/>
              <a:ext cx="2280885" cy="1323070"/>
            </a:xfrm>
            <a:prstGeom prst="rect">
              <a:avLst/>
            </a:prstGeom>
            <a:noFill/>
          </p:spPr>
          <p:txBody>
            <a:bodyPr wrap="square" rtlCol="0">
              <a:spAutoFit/>
            </a:bodyPr>
            <a:lstStyle/>
            <a:p>
              <a:pPr marL="0" marR="0" algn="ctr">
                <a:lnSpc>
                  <a:spcPct val="120000"/>
                </a:lnSpc>
                <a:spcBef>
                  <a:spcPts val="0"/>
                </a:spcBef>
                <a:spcAft>
                  <a:spcPts val="0"/>
                </a:spcAft>
              </a:pP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hỏi</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dùng</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để</a:t>
              </a:r>
              <a:r>
                <a:rPr lang="vi-VN"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thắc</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mắc</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về</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một điều chưa biết</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hoặc</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nêu lên quan điểm của mình về hiện tượng, sự vật nhưng chưa chắc chắn.</a:t>
              </a:r>
              <a:endParaRPr kumimoji="0" lang="en-US" sz="2400" b="0" u="none" strike="noStrike" kern="1200" cap="none" spc="0" normalizeH="0" baseline="0" noProof="0" dirty="0">
                <a:ln>
                  <a:noFill/>
                </a:ln>
                <a:solidFill>
                  <a:srgbClr val="FF33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3059233946"/>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xmlns=""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9944" y="2032285"/>
            <a:ext cx="660994" cy="673642"/>
          </a:xfrm>
          <a:prstGeom prst="rect">
            <a:avLst/>
          </a:prstGeom>
        </p:spPr>
      </p:pic>
      <p:sp>
        <p:nvSpPr>
          <p:cNvPr id="33" name="文本框 14">
            <a:extLst>
              <a:ext uri="{FF2B5EF4-FFF2-40B4-BE49-F238E27FC236}">
                <a16:creationId xmlns:a16="http://schemas.microsoft.com/office/drawing/2014/main" xmlns="" id="{3BD722EB-6171-4FED-B546-2F4D949C74FC}"/>
              </a:ext>
            </a:extLst>
          </p:cNvPr>
          <p:cNvSpPr txBox="1"/>
          <p:nvPr/>
        </p:nvSpPr>
        <p:spPr>
          <a:xfrm>
            <a:off x="6693339" y="1890947"/>
            <a:ext cx="5317685" cy="1077218"/>
          </a:xfrm>
          <a:prstGeom prst="rect">
            <a:avLst/>
          </a:prstGeom>
          <a:noFill/>
        </p:spPr>
        <p:txBody>
          <a:bodyPr wrap="square" rtlCol="0">
            <a:spAutoFit/>
          </a:bodyPr>
          <a:lstStyle/>
          <a:p>
            <a:pPr lvl="0">
              <a:defRPr/>
            </a:pP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Thảo</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luận</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ghép</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từ</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ngữ</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để</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tạo</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thành</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9" name="Picture 2">
            <a:extLst>
              <a:ext uri="{FF2B5EF4-FFF2-40B4-BE49-F238E27FC236}">
                <a16:creationId xmlns:a16="http://schemas.microsoft.com/office/drawing/2014/main" xmlns=""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88074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xmlns=""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xmlns=""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xmlns=""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xmlns=""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xmlns=""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xmlns=""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xmlns=""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xmlns=""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xmlns=""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xmlns=""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71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ED999F70-AA20-4B2E-9067-E9A802403731}"/>
              </a:ext>
            </a:extLst>
          </p:cNvPr>
          <p:cNvGraphicFramePr>
            <a:graphicFrameLocks noGrp="1"/>
          </p:cNvGraphicFramePr>
          <p:nvPr>
            <p:extLst>
              <p:ext uri="{D42A27DB-BD31-4B8C-83A1-F6EECF244321}">
                <p14:modId xmlns:p14="http://schemas.microsoft.com/office/powerpoint/2010/main" val="1447780384"/>
              </p:ext>
            </p:extLst>
          </p:nvPr>
        </p:nvGraphicFramePr>
        <p:xfrm>
          <a:off x="329184" y="612616"/>
          <a:ext cx="11558017" cy="4471447"/>
        </p:xfrm>
        <a:graphic>
          <a:graphicData uri="http://schemas.openxmlformats.org/drawingml/2006/table">
            <a:tbl>
              <a:tblPr firstRow="1" firstCol="1" bandRow="1">
                <a:tableStyleId>{5C22544A-7EE6-4342-B048-85BDC9FD1C3A}</a:tableStyleId>
              </a:tblPr>
              <a:tblGrid>
                <a:gridCol w="2019083">
                  <a:extLst>
                    <a:ext uri="{9D8B030D-6E8A-4147-A177-3AD203B41FA5}">
                      <a16:colId xmlns:a16="http://schemas.microsoft.com/office/drawing/2014/main" xmlns="" val="494456963"/>
                    </a:ext>
                  </a:extLst>
                </a:gridCol>
                <a:gridCol w="4717759">
                  <a:extLst>
                    <a:ext uri="{9D8B030D-6E8A-4147-A177-3AD203B41FA5}">
                      <a16:colId xmlns:a16="http://schemas.microsoft.com/office/drawing/2014/main" xmlns="" val="1789348938"/>
                    </a:ext>
                  </a:extLst>
                </a:gridCol>
                <a:gridCol w="4821175">
                  <a:extLst>
                    <a:ext uri="{9D8B030D-6E8A-4147-A177-3AD203B41FA5}">
                      <a16:colId xmlns:a16="http://schemas.microsoft.com/office/drawing/2014/main" xmlns="" val="1431731555"/>
                    </a:ext>
                  </a:extLst>
                </a:gridCol>
              </a:tblGrid>
              <a:tr h="527401">
                <a:tc rowSpan="2">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Kiểu câu</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kể</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hỏi</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441559947"/>
                  </a:ext>
                </a:extLst>
              </a:tr>
              <a:tr h="2260947">
                <a:tc vMerge="1">
                  <a:txBody>
                    <a:bodyPr/>
                    <a:lstStyle/>
                    <a:p>
                      <a:endParaRPr lang="en-US"/>
                    </a:p>
                  </a:txBody>
                  <a:tcPr/>
                </a:tc>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b. Bút nâu là một người bạn tốt.</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 Bút nâu nhảy với  bút vàng, lắng nghe ước mơ của bút tím.</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a. Bút nâu trông thế nào?</a:t>
                      </a:r>
                    </a:p>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d. Bút nâu gắn bút đỏ bên cạnh mình để làm gì?</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321677539"/>
                  </a:ext>
                </a:extLst>
              </a:tr>
              <a:tr h="1683099">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Lí do</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kể dùng để giới thiệu, kể, tả sự vật, sự việc. Cuối câu có dấu chấm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hỏi nêu lên thắc mắc về điều chưa biết. Cuối câu có dấu chấm hỏi.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54103530"/>
                  </a:ext>
                </a:extLst>
              </a:tr>
            </a:tbl>
          </a:graphicData>
        </a:graphic>
      </p:graphicFrame>
    </p:spTree>
    <p:extLst>
      <p:ext uri="{BB962C8B-B14F-4D97-AF65-F5344CB8AC3E}">
        <p14:creationId xmlns:p14="http://schemas.microsoft.com/office/powerpoint/2010/main" val="410734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than)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5" name="TextBox 4">
            <a:extLst>
              <a:ext uri="{FF2B5EF4-FFF2-40B4-BE49-F238E27FC236}">
                <a16:creationId xmlns:a16="http://schemas.microsoft.com/office/drawing/2014/main" xmlns="" id="{D1AB3717-B71B-4D3C-BD2F-784718868853}"/>
              </a:ext>
            </a:extLst>
          </p:cNvPr>
          <p:cNvSpPr txBox="1"/>
          <p:nvPr/>
        </p:nvSpPr>
        <p:spPr>
          <a:xfrm>
            <a:off x="333375" y="1651528"/>
            <a:ext cx="11658599" cy="4031873"/>
          </a:xfrm>
          <a:prstGeom prst="rect">
            <a:avLst/>
          </a:prstGeom>
          <a:noFill/>
        </p:spPr>
        <p:txBody>
          <a:bodyPr wrap="square" rtlCol="0">
            <a:spAutoFit/>
          </a:bodyPr>
          <a:lstStyle/>
          <a:p>
            <a:pPr algn="just"/>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M</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i</a:t>
            </a:r>
            <a:r>
              <a:rPr lang="vi-VN" sz="3200" dirty="0">
                <a:latin typeface="Times New Roman" panose="02020603050405020304" pitchFamily="18" charset="0"/>
                <a:ea typeface="Arial-Rounded" panose="020B0500000000000000" pitchFamily="34" charset="0"/>
                <a:cs typeface="Times New Roman" panose="02020603050405020304" pitchFamily="18" charset="0"/>
              </a:rPr>
              <a:t>nh là thành viên mới của lớp 3A</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 Minh vừa chuyển từ trường khác đến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Bạn ấy vui vẻ giới thiệu:</a:t>
            </a:r>
          </a:p>
          <a:p>
            <a:pPr algn="just"/>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 Tớ tên là Tuệ Minh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Tớ thích chơi cờ vua và múa ba lê</a:t>
            </a:r>
          </a:p>
          <a:p>
            <a:pPr algn="just"/>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Các bạn xôn xao đáp lại:</a:t>
            </a:r>
          </a:p>
          <a:p>
            <a:pPr algn="just"/>
            <a:r>
              <a:rPr lang="vi-VN" sz="3200" dirty="0">
                <a:latin typeface="Times New Roman" panose="02020603050405020304" pitchFamily="18" charset="0"/>
                <a:ea typeface="Arial-Rounded" panose="020B0500000000000000" pitchFamily="34" charset="0"/>
                <a:cs typeface="Times New Roman" panose="02020603050405020304" pitchFamily="18" charset="0"/>
              </a:rPr>
              <a:t>- Tên của cậu đẹp quá</a:t>
            </a:r>
          </a:p>
          <a:p>
            <a:pPr algn="just"/>
            <a:r>
              <a:rPr lang="vi-VN" sz="3200" dirty="0">
                <a:latin typeface="Times New Roman" panose="02020603050405020304" pitchFamily="18" charset="0"/>
                <a:ea typeface="Arial-Rounded" panose="020B0500000000000000" pitchFamily="34" charset="0"/>
                <a:cs typeface="Times New Roman" panose="02020603050405020304" pitchFamily="18" charset="0"/>
              </a:rPr>
              <a:t>- Tớ cũng thích chơi cờ vua lắm</a:t>
            </a:r>
          </a:p>
          <a:p>
            <a:pPr algn="just"/>
            <a:r>
              <a:rPr lang="vi-VN" sz="3200" dirty="0">
                <a:latin typeface="Times New Roman" panose="02020603050405020304" pitchFamily="18" charset="0"/>
                <a:ea typeface="Arial-Rounded" panose="020B0500000000000000" pitchFamily="34" charset="0"/>
                <a:cs typeface="Times New Roman" panose="02020603050405020304" pitchFamily="18" charset="0"/>
              </a:rPr>
              <a:t>- Cậu có muốn tham gia câu lạc bộ cờ vua cùng chúng tớ không</a:t>
            </a:r>
          </a:p>
          <a:p>
            <a:pPr algn="r"/>
            <a:r>
              <a:rPr lang="vi-VN" sz="3200" dirty="0">
                <a:latin typeface="Times New Roman" panose="02020603050405020304" pitchFamily="18" charset="0"/>
                <a:ea typeface="Arial-Rounded" panose="020B0500000000000000" pitchFamily="34" charset="0"/>
                <a:cs typeface="Times New Roman" panose="02020603050405020304" pitchFamily="18" charset="0"/>
              </a:rPr>
              <a:t>(Theo Việt Phương)</a:t>
            </a:r>
          </a:p>
        </p:txBody>
      </p:sp>
      <p:cxnSp>
        <p:nvCxnSpPr>
          <p:cNvPr id="6" name="Straight Connector 5">
            <a:extLst>
              <a:ext uri="{FF2B5EF4-FFF2-40B4-BE49-F238E27FC236}">
                <a16:creationId xmlns:a16="http://schemas.microsoft.com/office/drawing/2014/main" xmlns="" id="{8003EC6E-59AB-4BBA-A6A6-5E3E7F5B70BC}"/>
              </a:ext>
            </a:extLst>
          </p:cNvPr>
          <p:cNvCxnSpPr>
            <a:cxnSpLocks/>
          </p:cNvCxnSpPr>
          <p:nvPr/>
        </p:nvCxnSpPr>
        <p:spPr>
          <a:xfrm>
            <a:off x="3562350" y="649777"/>
            <a:ext cx="6924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7F3FFB82-2864-492A-95A4-2AEF11091A32}"/>
              </a:ext>
            </a:extLst>
          </p:cNvPr>
          <p:cNvSpPr txBox="1"/>
          <p:nvPr/>
        </p:nvSpPr>
        <p:spPr>
          <a:xfrm>
            <a:off x="6669770" y="1651528"/>
            <a:ext cx="709834" cy="646331"/>
          </a:xfrm>
          <a:prstGeom prst="rect">
            <a:avLst/>
          </a:prstGeom>
          <a:noFill/>
        </p:spPr>
        <p:txBody>
          <a:bodyPr wrap="square">
            <a:spAutoFit/>
          </a:bodyPr>
          <a:lstStyle/>
          <a:p>
            <a:r>
              <a:rPr lang="vi-VN" sz="3600" b="0" i="0" dirty="0">
                <a:solidFill>
                  <a:srgbClr val="FF0066"/>
                </a:solidFill>
                <a:effectLst/>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534E32DF-35D9-4BD1-A004-BF3DF8F39F7D}"/>
              </a:ext>
            </a:extLst>
          </p:cNvPr>
          <p:cNvSpPr txBox="1"/>
          <p:nvPr/>
        </p:nvSpPr>
        <p:spPr>
          <a:xfrm>
            <a:off x="1872859" y="2183559"/>
            <a:ext cx="709834" cy="646331"/>
          </a:xfrm>
          <a:prstGeom prst="rect">
            <a:avLst/>
          </a:prstGeom>
          <a:noFill/>
        </p:spPr>
        <p:txBody>
          <a:bodyPr wrap="square">
            <a:spAutoFit/>
          </a:bodyPr>
          <a:lstStyle/>
          <a:p>
            <a:r>
              <a:rPr lang="vi-VN" sz="3600" b="0" i="0" dirty="0">
                <a:solidFill>
                  <a:srgbClr val="FF0066"/>
                </a:solidFill>
                <a:effectLst/>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BF8823AC-71E9-469D-A7F2-EB4D648AB73F}"/>
              </a:ext>
            </a:extLst>
          </p:cNvPr>
          <p:cNvSpPr txBox="1"/>
          <p:nvPr/>
        </p:nvSpPr>
        <p:spPr>
          <a:xfrm>
            <a:off x="3916397" y="2593134"/>
            <a:ext cx="709834" cy="646331"/>
          </a:xfrm>
          <a:prstGeom prst="rect">
            <a:avLst/>
          </a:prstGeom>
          <a:noFill/>
        </p:spPr>
        <p:txBody>
          <a:bodyPr wrap="square">
            <a:spAutoFit/>
          </a:bodyPr>
          <a:lstStyle/>
          <a:p>
            <a:r>
              <a:rPr lang="vi-VN" sz="3600" b="0" i="0" dirty="0">
                <a:solidFill>
                  <a:srgbClr val="FF0066"/>
                </a:solidFill>
                <a:effectLst/>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AE926A66-E5D9-437D-9028-4F23A2721B58}"/>
              </a:ext>
            </a:extLst>
          </p:cNvPr>
          <p:cNvSpPr txBox="1"/>
          <p:nvPr/>
        </p:nvSpPr>
        <p:spPr>
          <a:xfrm>
            <a:off x="4149334" y="3534740"/>
            <a:ext cx="709834" cy="646331"/>
          </a:xfrm>
          <a:prstGeom prst="rect">
            <a:avLst/>
          </a:prstGeom>
          <a:noFill/>
        </p:spPr>
        <p:txBody>
          <a:bodyPr wrap="square">
            <a:spAutoFit/>
          </a:bodyPr>
          <a:lstStyle/>
          <a:p>
            <a:r>
              <a:rPr lang="vi-VN" sz="3600" b="0" i="0" dirty="0">
                <a:solidFill>
                  <a:srgbClr val="FF0066"/>
                </a:solidFill>
                <a:effectLst/>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B9DABA8F-2F7F-444D-BD07-96EBC6634443}"/>
              </a:ext>
            </a:extLst>
          </p:cNvPr>
          <p:cNvSpPr txBox="1"/>
          <p:nvPr/>
        </p:nvSpPr>
        <p:spPr>
          <a:xfrm>
            <a:off x="5549509" y="4083061"/>
            <a:ext cx="709834" cy="646331"/>
          </a:xfrm>
          <a:prstGeom prst="rect">
            <a:avLst/>
          </a:prstGeom>
          <a:noFill/>
        </p:spPr>
        <p:txBody>
          <a:bodyPr wrap="square">
            <a:spAutoFit/>
          </a:bodyPr>
          <a:lstStyle/>
          <a:p>
            <a:r>
              <a:rPr lang="vi-VN" sz="3600" b="0" i="0" dirty="0">
                <a:solidFill>
                  <a:srgbClr val="FF0066"/>
                </a:solidFill>
                <a:effectLst/>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85A4244A-76DA-40B9-80E0-155AA0FB7230}"/>
              </a:ext>
            </a:extLst>
          </p:cNvPr>
          <p:cNvSpPr txBox="1"/>
          <p:nvPr/>
        </p:nvSpPr>
        <p:spPr>
          <a:xfrm>
            <a:off x="11239500" y="4560421"/>
            <a:ext cx="709834" cy="646331"/>
          </a:xfrm>
          <a:prstGeom prst="rect">
            <a:avLst/>
          </a:prstGeom>
          <a:noFill/>
        </p:spPr>
        <p:txBody>
          <a:bodyPr wrap="square">
            <a:spAutoFit/>
          </a:bodyPr>
          <a:lstStyle/>
          <a:p>
            <a:r>
              <a:rPr lang="vi-VN" sz="3600" b="0" i="0" dirty="0">
                <a:solidFill>
                  <a:srgbClr val="FF0066"/>
                </a:solidFill>
                <a:effectLst/>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5754401D-AE6A-4763-B82B-BE9C9B34981E}"/>
              </a:ext>
            </a:extLst>
          </p:cNvPr>
          <p:cNvSpPr txBox="1"/>
          <p:nvPr/>
        </p:nvSpPr>
        <p:spPr>
          <a:xfrm>
            <a:off x="9883384" y="2621989"/>
            <a:ext cx="709834" cy="646331"/>
          </a:xfrm>
          <a:prstGeom prst="rect">
            <a:avLst/>
          </a:prstGeom>
          <a:noFill/>
        </p:spPr>
        <p:txBody>
          <a:bodyPr wrap="square">
            <a:spAutoFit/>
          </a:bodyPr>
          <a:lstStyle/>
          <a:p>
            <a:r>
              <a:rPr lang="vi-VN" sz="3600" b="0" i="0" dirty="0">
                <a:solidFill>
                  <a:srgbClr val="FF0066"/>
                </a:solidFill>
                <a:effectLst/>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6017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xmlns="" id="{5E252CDA-0524-423F-AE8A-B8A1776C0D93}"/>
              </a:ext>
            </a:extLst>
          </p:cNvPr>
          <p:cNvPicPr>
            <a:picLocks noChangeAspect="1"/>
          </p:cNvPicPr>
          <p:nvPr/>
        </p:nvPicPr>
        <p:blipFill>
          <a:blip r:embed="rId2"/>
          <a:stretch>
            <a:fillRect/>
          </a:stretch>
        </p:blipFill>
        <p:spPr>
          <a:xfrm>
            <a:off x="0" y="4622485"/>
            <a:ext cx="819160" cy="1721345"/>
          </a:xfrm>
          <a:prstGeom prst="rect">
            <a:avLst/>
          </a:prstGeom>
        </p:spPr>
      </p:pic>
      <p:grpSp>
        <p:nvGrpSpPr>
          <p:cNvPr id="5" name="组合 23">
            <a:extLst>
              <a:ext uri="{FF2B5EF4-FFF2-40B4-BE49-F238E27FC236}">
                <a16:creationId xmlns:a16="http://schemas.microsoft.com/office/drawing/2014/main" xmlns="" id="{9331E0E6-79DC-4088-A25D-534AD428D971}"/>
              </a:ext>
            </a:extLst>
          </p:cNvPr>
          <p:cNvGrpSpPr/>
          <p:nvPr/>
        </p:nvGrpSpPr>
        <p:grpSpPr>
          <a:xfrm>
            <a:off x="8772667" y="5130429"/>
            <a:ext cx="3419333" cy="1564390"/>
            <a:chOff x="7361868" y="4839252"/>
            <a:chExt cx="4426359" cy="2160737"/>
          </a:xfrm>
        </p:grpSpPr>
        <p:pic>
          <p:nvPicPr>
            <p:cNvPr id="6" name="图片 18">
              <a:extLst>
                <a:ext uri="{FF2B5EF4-FFF2-40B4-BE49-F238E27FC236}">
                  <a16:creationId xmlns:a16="http://schemas.microsoft.com/office/drawing/2014/main" xmlns="" id="{6C2C98D9-B408-469C-969F-298DD254ABA1}"/>
                </a:ext>
              </a:extLst>
            </p:cNvPr>
            <p:cNvPicPr>
              <a:picLocks noChangeAspect="1"/>
            </p:cNvPicPr>
            <p:nvPr/>
          </p:nvPicPr>
          <p:blipFill>
            <a:blip r:embed="rId3"/>
            <a:stretch>
              <a:fillRect/>
            </a:stretch>
          </p:blipFill>
          <p:spPr>
            <a:xfrm>
              <a:off x="9812341" y="5453378"/>
              <a:ext cx="941860" cy="1408832"/>
            </a:xfrm>
            <a:prstGeom prst="rect">
              <a:avLst/>
            </a:prstGeom>
          </p:spPr>
        </p:pic>
        <p:pic>
          <p:nvPicPr>
            <p:cNvPr id="7" name="图片 19">
              <a:extLst>
                <a:ext uri="{FF2B5EF4-FFF2-40B4-BE49-F238E27FC236}">
                  <a16:creationId xmlns:a16="http://schemas.microsoft.com/office/drawing/2014/main" xmlns="" id="{3BEEEEB7-C426-494A-A149-7DB98F32BF2C}"/>
                </a:ext>
              </a:extLst>
            </p:cNvPr>
            <p:cNvPicPr>
              <a:picLocks noChangeAspect="1"/>
            </p:cNvPicPr>
            <p:nvPr/>
          </p:nvPicPr>
          <p:blipFill>
            <a:blip r:embed="rId4"/>
            <a:stretch>
              <a:fillRect/>
            </a:stretch>
          </p:blipFill>
          <p:spPr>
            <a:xfrm>
              <a:off x="8350732" y="5399998"/>
              <a:ext cx="1416748" cy="1551299"/>
            </a:xfrm>
            <a:prstGeom prst="rect">
              <a:avLst/>
            </a:prstGeom>
          </p:spPr>
        </p:pic>
        <p:pic>
          <p:nvPicPr>
            <p:cNvPr id="8" name="图片 20">
              <a:extLst>
                <a:ext uri="{FF2B5EF4-FFF2-40B4-BE49-F238E27FC236}">
                  <a16:creationId xmlns:a16="http://schemas.microsoft.com/office/drawing/2014/main" xmlns="" id="{88AA879A-1817-4276-B44D-1D4586384896}"/>
                </a:ext>
              </a:extLst>
            </p:cNvPr>
            <p:cNvPicPr>
              <a:picLocks noChangeAspect="1"/>
            </p:cNvPicPr>
            <p:nvPr/>
          </p:nvPicPr>
          <p:blipFill>
            <a:blip r:embed="rId5"/>
            <a:stretch>
              <a:fillRect/>
            </a:stretch>
          </p:blipFill>
          <p:spPr>
            <a:xfrm>
              <a:off x="7361868" y="4839252"/>
              <a:ext cx="973519" cy="2160737"/>
            </a:xfrm>
            <a:prstGeom prst="rect">
              <a:avLst/>
            </a:prstGeom>
          </p:spPr>
        </p:pic>
        <p:pic>
          <p:nvPicPr>
            <p:cNvPr id="9" name="图片 21">
              <a:extLst>
                <a:ext uri="{FF2B5EF4-FFF2-40B4-BE49-F238E27FC236}">
                  <a16:creationId xmlns:a16="http://schemas.microsoft.com/office/drawing/2014/main" xmlns="" id="{626E92D5-EBCC-4D87-84AB-E622BB858A5E}"/>
                </a:ext>
              </a:extLst>
            </p:cNvPr>
            <p:cNvPicPr>
              <a:picLocks noChangeAspect="1"/>
            </p:cNvPicPr>
            <p:nvPr/>
          </p:nvPicPr>
          <p:blipFill>
            <a:blip r:embed="rId6"/>
            <a:stretch>
              <a:fillRect/>
            </a:stretch>
          </p:blipFill>
          <p:spPr>
            <a:xfrm rot="727939">
              <a:off x="10901771" y="4964775"/>
              <a:ext cx="886456" cy="1986612"/>
            </a:xfrm>
            <a:prstGeom prst="rect">
              <a:avLst/>
            </a:prstGeom>
          </p:spPr>
        </p:pic>
      </p:grpSp>
      <p:pic>
        <p:nvPicPr>
          <p:cNvPr id="10" name="图片 101">
            <a:extLst>
              <a:ext uri="{FF2B5EF4-FFF2-40B4-BE49-F238E27FC236}">
                <a16:creationId xmlns:a16="http://schemas.microsoft.com/office/drawing/2014/main" xmlns="" id="{9447153A-3396-4089-B899-6EFD6CA069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0" y="5493957"/>
            <a:ext cx="12196868" cy="1356902"/>
          </a:xfrm>
          <a:prstGeom prst="rect">
            <a:avLst/>
          </a:prstGeom>
        </p:spPr>
      </p:pic>
      <p:sp>
        <p:nvSpPr>
          <p:cNvPr id="11" name="Rounded Rectangle 54">
            <a:extLst>
              <a:ext uri="{FF2B5EF4-FFF2-40B4-BE49-F238E27FC236}">
                <a16:creationId xmlns:a16="http://schemas.microsoft.com/office/drawing/2014/main" xmlns="" id="{EF5FA338-C18F-42A8-8D1E-9F5460981583}"/>
              </a:ext>
            </a:extLst>
          </p:cNvPr>
          <p:cNvSpPr/>
          <p:nvPr/>
        </p:nvSpPr>
        <p:spPr>
          <a:xfrm>
            <a:off x="1956129" y="198435"/>
            <a:ext cx="8876210" cy="1225868"/>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Trò</a:t>
            </a:r>
            <a:r>
              <a:rPr kumimoji="0" lang="en-US" sz="6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6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Ai </a:t>
            </a:r>
            <a:r>
              <a:rPr kumimoji="0" lang="en-US" sz="6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nhanh</a:t>
            </a:r>
            <a:r>
              <a:rPr kumimoji="0" lang="en-US" sz="6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hơn</a:t>
            </a:r>
            <a:endParaRPr kumimoji="0" lang="en-US" sz="6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2" name="图片 99">
            <a:extLst>
              <a:ext uri="{FF2B5EF4-FFF2-40B4-BE49-F238E27FC236}">
                <a16:creationId xmlns:a16="http://schemas.microsoft.com/office/drawing/2014/main" xmlns="" id="{0AF226D2-076B-463B-BCA1-4A6A528A30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9855" y="1443474"/>
            <a:ext cx="5790420" cy="1815072"/>
          </a:xfrm>
          <a:prstGeom prst="rect">
            <a:avLst/>
          </a:prstGeom>
        </p:spPr>
      </p:pic>
      <p:sp>
        <p:nvSpPr>
          <p:cNvPr id="13" name="TextBox 12">
            <a:extLst>
              <a:ext uri="{FF2B5EF4-FFF2-40B4-BE49-F238E27FC236}">
                <a16:creationId xmlns:a16="http://schemas.microsoft.com/office/drawing/2014/main" xmlns="" id="{12AECD3E-4935-4185-B38F-4235311D0950}"/>
              </a:ext>
            </a:extLst>
          </p:cNvPr>
          <p:cNvSpPr txBox="1"/>
          <p:nvPr/>
        </p:nvSpPr>
        <p:spPr>
          <a:xfrm>
            <a:off x="1676400" y="3429000"/>
            <a:ext cx="8954586" cy="2308324"/>
          </a:xfrm>
          <a:prstGeom prst="rect">
            <a:avLst/>
          </a:prstGeom>
          <a:noFill/>
        </p:spPr>
        <p:txBody>
          <a:bodyPr wrap="square" rtlCol="0">
            <a:spAutoFit/>
          </a:bodyPr>
          <a:lstStyle/>
          <a:p>
            <a:pPr algn="just"/>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Luật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nhóm</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thảo</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luận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vòng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phút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hoàn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phiếu</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in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sẵn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Sau 3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phút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hoàn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chính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xác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chiến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thắng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12333825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than)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5" name="TextBox 4">
            <a:extLst>
              <a:ext uri="{FF2B5EF4-FFF2-40B4-BE49-F238E27FC236}">
                <a16:creationId xmlns:a16="http://schemas.microsoft.com/office/drawing/2014/main" xmlns="" id="{D1AB3717-B71B-4D3C-BD2F-784718868853}"/>
              </a:ext>
            </a:extLst>
          </p:cNvPr>
          <p:cNvSpPr txBox="1"/>
          <p:nvPr/>
        </p:nvSpPr>
        <p:spPr>
          <a:xfrm>
            <a:off x="333375" y="1651528"/>
            <a:ext cx="11658599"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 là thành viên mới của lớp 3A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Minh vừa chuyển từ trường khác đến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 ấy vui vẻ giới thiệu: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tên là Tuệ Minh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 thích chơi cờ vua và múa ba lê</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 bạn xôn xao đáp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Tên của cậu đẹp quá</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cũng thích chơi cờ vua lắm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Cậu có muốn tham gia câu lạc bộ cờ vua cùng chúng tớ không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Việt Phương)</a:t>
            </a:r>
          </a:p>
        </p:txBody>
      </p:sp>
      <p:sp>
        <p:nvSpPr>
          <p:cNvPr id="8" name="TextBox 7">
            <a:extLst>
              <a:ext uri="{FF2B5EF4-FFF2-40B4-BE49-F238E27FC236}">
                <a16:creationId xmlns:a16="http://schemas.microsoft.com/office/drawing/2014/main" xmlns="" id="{7F3FFB82-2864-492A-95A4-2AEF11091A32}"/>
              </a:ext>
            </a:extLst>
          </p:cNvPr>
          <p:cNvSpPr txBox="1"/>
          <p:nvPr/>
        </p:nvSpPr>
        <p:spPr>
          <a:xfrm>
            <a:off x="6577499" y="1653862"/>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534E32DF-35D9-4BD1-A004-BF3DF8F39F7D}"/>
              </a:ext>
            </a:extLst>
          </p:cNvPr>
          <p:cNvSpPr txBox="1"/>
          <p:nvPr/>
        </p:nvSpPr>
        <p:spPr>
          <a:xfrm>
            <a:off x="1807807" y="2183558"/>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BF8823AC-71E9-469D-A7F2-EB4D648AB73F}"/>
              </a:ext>
            </a:extLst>
          </p:cNvPr>
          <p:cNvSpPr txBox="1"/>
          <p:nvPr/>
        </p:nvSpPr>
        <p:spPr>
          <a:xfrm>
            <a:off x="3794417"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AE926A66-E5D9-437D-9028-4F23A2721B58}"/>
              </a:ext>
            </a:extLst>
          </p:cNvPr>
          <p:cNvSpPr txBox="1"/>
          <p:nvPr/>
        </p:nvSpPr>
        <p:spPr>
          <a:xfrm>
            <a:off x="4077675" y="3587174"/>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B9DABA8F-2F7F-444D-BD07-96EBC6634443}"/>
              </a:ext>
            </a:extLst>
          </p:cNvPr>
          <p:cNvSpPr txBox="1"/>
          <p:nvPr/>
        </p:nvSpPr>
        <p:spPr>
          <a:xfrm>
            <a:off x="5467597" y="404496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85A4244A-76DA-40B9-80E0-155AA0FB7230}"/>
              </a:ext>
            </a:extLst>
          </p:cNvPr>
          <p:cNvSpPr txBox="1"/>
          <p:nvPr/>
        </p:nvSpPr>
        <p:spPr>
          <a:xfrm>
            <a:off x="11148791" y="456014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5754401D-AE6A-4763-B82B-BE9C9B34981E}"/>
              </a:ext>
            </a:extLst>
          </p:cNvPr>
          <p:cNvSpPr txBox="1"/>
          <p:nvPr/>
        </p:nvSpPr>
        <p:spPr>
          <a:xfrm>
            <a:off x="9911959"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420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xmlns="" id="{2C1C9661-8806-4108-A680-6DDC469590D0}"/>
              </a:ext>
            </a:extLst>
          </p:cNvPr>
          <p:cNvSpPr/>
          <p:nvPr/>
        </p:nvSpPr>
        <p:spPr>
          <a:xfrm>
            <a:off x="371476" y="2433637"/>
            <a:ext cx="2981324" cy="1990725"/>
          </a:xfrm>
          <a:prstGeom prst="cloud">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36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36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endParaRPr lang="en-US" sz="36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Left Brace 4">
            <a:extLst>
              <a:ext uri="{FF2B5EF4-FFF2-40B4-BE49-F238E27FC236}">
                <a16:creationId xmlns:a16="http://schemas.microsoft.com/office/drawing/2014/main" xmlns="" id="{D6E4DEC6-3D5D-48C8-AFFA-F7D822B5B7A2}"/>
              </a:ext>
            </a:extLst>
          </p:cNvPr>
          <p:cNvSpPr/>
          <p:nvPr/>
        </p:nvSpPr>
        <p:spPr>
          <a:xfrm>
            <a:off x="3562350" y="2271712"/>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90BCB391-BE1D-450F-95D2-6EE57C2C682B}"/>
              </a:ext>
            </a:extLst>
          </p:cNvPr>
          <p:cNvSpPr/>
          <p:nvPr/>
        </p:nvSpPr>
        <p:spPr>
          <a:xfrm>
            <a:off x="4000497" y="1714500"/>
            <a:ext cx="2247903" cy="13144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xmlns="" id="{F199A12F-8939-439A-A773-D297E0ABB189}"/>
              </a:ext>
            </a:extLst>
          </p:cNvPr>
          <p:cNvSpPr/>
          <p:nvPr/>
        </p:nvSpPr>
        <p:spPr>
          <a:xfrm>
            <a:off x="4000497" y="4610100"/>
            <a:ext cx="2362203" cy="1031078"/>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kể</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xmlns="" id="{BF3B093A-23FF-4B9B-B752-14060FCB7E9E}"/>
              </a:ext>
            </a:extLst>
          </p:cNvPr>
          <p:cNvCxnSpPr>
            <a:stCxn id="6" idx="3"/>
          </p:cNvCxnSpPr>
          <p:nvPr/>
        </p:nvCxnSpPr>
        <p:spPr>
          <a:xfrm flipV="1">
            <a:off x="6248400" y="1600200"/>
            <a:ext cx="761998" cy="771525"/>
          </a:xfrm>
          <a:prstGeom prst="line">
            <a:avLst/>
          </a:prstGeom>
          <a:noFill/>
          <a:ln w="57150" cap="flat" cmpd="sng" algn="ctr">
            <a:solidFill>
              <a:srgbClr val="E05489"/>
            </a:solidFill>
            <a:prstDash val="solid"/>
            <a:miter lim="800000"/>
          </a:ln>
          <a:effectLst/>
        </p:spPr>
      </p:cxnSp>
      <p:sp>
        <p:nvSpPr>
          <p:cNvPr id="9" name="Rectangle 8">
            <a:extLst>
              <a:ext uri="{FF2B5EF4-FFF2-40B4-BE49-F238E27FC236}">
                <a16:creationId xmlns:a16="http://schemas.microsoft.com/office/drawing/2014/main" xmlns="" id="{ABFC1953-2A0C-4AD2-9C87-4E1D80C56865}"/>
              </a:ext>
            </a:extLst>
          </p:cNvPr>
          <p:cNvSpPr/>
          <p:nvPr/>
        </p:nvSpPr>
        <p:spPr>
          <a:xfrm>
            <a:off x="7010396" y="942975"/>
            <a:ext cx="3333754" cy="760811"/>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chấm</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09DF7680-9737-46B0-BAFC-ED5143F04CC9}"/>
              </a:ext>
            </a:extLst>
          </p:cNvPr>
          <p:cNvCxnSpPr>
            <a:cxnSpLocks/>
          </p:cNvCxnSpPr>
          <p:nvPr/>
        </p:nvCxnSpPr>
        <p:spPr>
          <a:xfrm>
            <a:off x="6248400" y="2424113"/>
            <a:ext cx="838196" cy="9524"/>
          </a:xfrm>
          <a:prstGeom prst="line">
            <a:avLst/>
          </a:prstGeom>
          <a:noFill/>
          <a:ln w="57150" cap="flat" cmpd="sng" algn="ctr">
            <a:solidFill>
              <a:srgbClr val="E05489"/>
            </a:solidFill>
            <a:prstDash val="solid"/>
            <a:miter lim="800000"/>
          </a:ln>
          <a:effectLst/>
        </p:spPr>
      </p:cxnSp>
      <p:sp>
        <p:nvSpPr>
          <p:cNvPr id="11" name="Rectangle 10">
            <a:extLst>
              <a:ext uri="{FF2B5EF4-FFF2-40B4-BE49-F238E27FC236}">
                <a16:creationId xmlns:a16="http://schemas.microsoft.com/office/drawing/2014/main" xmlns="" id="{81C2F171-DF9A-4161-B5FA-EE6F937B646C}"/>
              </a:ext>
            </a:extLst>
          </p:cNvPr>
          <p:cNvSpPr/>
          <p:nvPr/>
        </p:nvSpPr>
        <p:spPr>
          <a:xfrm>
            <a:off x="7086596" y="1985962"/>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chấm</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than</a:t>
            </a:r>
          </a:p>
        </p:txBody>
      </p:sp>
      <p:cxnSp>
        <p:nvCxnSpPr>
          <p:cNvPr id="12" name="Straight Connector 11">
            <a:extLst>
              <a:ext uri="{FF2B5EF4-FFF2-40B4-BE49-F238E27FC236}">
                <a16:creationId xmlns:a16="http://schemas.microsoft.com/office/drawing/2014/main" xmlns="" id="{519F8D43-377F-4A7B-BCA3-AB100AEC058E}"/>
              </a:ext>
            </a:extLst>
          </p:cNvPr>
          <p:cNvCxnSpPr>
            <a:cxnSpLocks/>
            <a:endCxn id="13" idx="1"/>
          </p:cNvCxnSpPr>
          <p:nvPr/>
        </p:nvCxnSpPr>
        <p:spPr>
          <a:xfrm flipV="1">
            <a:off x="6372222" y="4736008"/>
            <a:ext cx="1143001" cy="418208"/>
          </a:xfrm>
          <a:prstGeom prst="line">
            <a:avLst/>
          </a:prstGeom>
          <a:noFill/>
          <a:ln w="57150" cap="flat" cmpd="sng" algn="ctr">
            <a:solidFill>
              <a:srgbClr val="E05489"/>
            </a:solidFill>
            <a:prstDash val="solid"/>
            <a:miter lim="800000"/>
          </a:ln>
          <a:effectLst/>
        </p:spPr>
      </p:cxnSp>
      <p:sp>
        <p:nvSpPr>
          <p:cNvPr id="13" name="Rectangle 12">
            <a:extLst>
              <a:ext uri="{FF2B5EF4-FFF2-40B4-BE49-F238E27FC236}">
                <a16:creationId xmlns:a16="http://schemas.microsoft.com/office/drawing/2014/main" xmlns="" id="{F36647AE-558D-4339-B3D0-407FCAD68C43}"/>
              </a:ext>
            </a:extLst>
          </p:cNvPr>
          <p:cNvSpPr/>
          <p:nvPr/>
        </p:nvSpPr>
        <p:spPr>
          <a:xfrm>
            <a:off x="7515223" y="4317800"/>
            <a:ext cx="3333754"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kể</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xmlns="" id="{35A67F48-9263-4D8C-91D5-8AFAB621F7D6}"/>
              </a:ext>
            </a:extLst>
          </p:cNvPr>
          <p:cNvCxnSpPr>
            <a:cxnSpLocks/>
          </p:cNvCxnSpPr>
          <p:nvPr/>
        </p:nvCxnSpPr>
        <p:spPr>
          <a:xfrm>
            <a:off x="6248400" y="2501206"/>
            <a:ext cx="838196" cy="867668"/>
          </a:xfrm>
          <a:prstGeom prst="line">
            <a:avLst/>
          </a:prstGeom>
          <a:noFill/>
          <a:ln w="57150" cap="flat" cmpd="sng" algn="ctr">
            <a:solidFill>
              <a:srgbClr val="E05489"/>
            </a:solidFill>
            <a:prstDash val="solid"/>
            <a:miter lim="800000"/>
          </a:ln>
          <a:effectLst/>
        </p:spPr>
      </p:cxnSp>
      <p:sp>
        <p:nvSpPr>
          <p:cNvPr id="15" name="Rectangle 14">
            <a:extLst>
              <a:ext uri="{FF2B5EF4-FFF2-40B4-BE49-F238E27FC236}">
                <a16:creationId xmlns:a16="http://schemas.microsoft.com/office/drawing/2014/main" xmlns="" id="{92C5EA53-A085-44C9-AE94-BA3A87D7A132}"/>
              </a:ext>
            </a:extLst>
          </p:cNvPr>
          <p:cNvSpPr/>
          <p:nvPr/>
        </p:nvSpPr>
        <p:spPr>
          <a:xfrm>
            <a:off x="7086596" y="2921199"/>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Dấm</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chấm</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hỏi</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xmlns="" id="{F2B65999-05FC-43FA-9A01-C8CEDA35309C}"/>
              </a:ext>
            </a:extLst>
          </p:cNvPr>
          <p:cNvCxnSpPr>
            <a:cxnSpLocks/>
            <a:endCxn id="19" idx="1"/>
          </p:cNvCxnSpPr>
          <p:nvPr/>
        </p:nvCxnSpPr>
        <p:spPr>
          <a:xfrm>
            <a:off x="6405562" y="5253037"/>
            <a:ext cx="1109660" cy="709318"/>
          </a:xfrm>
          <a:prstGeom prst="line">
            <a:avLst/>
          </a:prstGeom>
          <a:noFill/>
          <a:ln w="57150" cap="flat" cmpd="sng" algn="ctr">
            <a:solidFill>
              <a:srgbClr val="E05489"/>
            </a:solidFill>
            <a:prstDash val="solid"/>
            <a:miter lim="800000"/>
          </a:ln>
          <a:effectLst/>
        </p:spPr>
      </p:cxnSp>
      <p:sp>
        <p:nvSpPr>
          <p:cNvPr id="19" name="Rectangle 18">
            <a:extLst>
              <a:ext uri="{FF2B5EF4-FFF2-40B4-BE49-F238E27FC236}">
                <a16:creationId xmlns:a16="http://schemas.microsoft.com/office/drawing/2014/main" xmlns="" id="{C2FE1193-5101-4BFC-A3ED-58DA6B5AC5D3}"/>
              </a:ext>
            </a:extLst>
          </p:cNvPr>
          <p:cNvSpPr/>
          <p:nvPr/>
        </p:nvSpPr>
        <p:spPr>
          <a:xfrm>
            <a:off x="7515222" y="5544147"/>
            <a:ext cx="4600578"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động</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11368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3" grpId="0" animBg="1"/>
      <p:bldP spid="15"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pic>
        <p:nvPicPr>
          <p:cNvPr id="6" name="Graphic 5">
            <a:extLst>
              <a:ext uri="{FF2B5EF4-FFF2-40B4-BE49-F238E27FC236}">
                <a16:creationId xmlns:a16="http://schemas.microsoft.com/office/drawing/2014/main" xmlns="" id="{89F543B0-806D-4687-8DB8-52CEE96EAF6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21435910" flipH="1">
            <a:off x="696905" y="1629347"/>
            <a:ext cx="2630821" cy="491029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32" presetClass="emph" presetSubtype="0" fill="hold" nodeType="withEffect">
                                  <p:stCondLst>
                                    <p:cond delay="0"/>
                                  </p:stCondLst>
                                  <p:childTnLst>
                                    <p:animRot by="120000">
                                      <p:cBhvr>
                                        <p:cTn id="15" dur="175" fill="hold">
                                          <p:stCondLst>
                                            <p:cond delay="0"/>
                                          </p:stCondLst>
                                        </p:cTn>
                                        <p:tgtEl>
                                          <p:spTgt spid="6"/>
                                        </p:tgtEl>
                                        <p:attrNameLst>
                                          <p:attrName>r</p:attrName>
                                        </p:attrNameLst>
                                      </p:cBhvr>
                                    </p:animRot>
                                    <p:animRot by="-240000">
                                      <p:cBhvr>
                                        <p:cTn id="16" dur="350" fill="hold">
                                          <p:stCondLst>
                                            <p:cond delay="350"/>
                                          </p:stCondLst>
                                        </p:cTn>
                                        <p:tgtEl>
                                          <p:spTgt spid="6"/>
                                        </p:tgtEl>
                                        <p:attrNameLst>
                                          <p:attrName>r</p:attrName>
                                        </p:attrNameLst>
                                      </p:cBhvr>
                                    </p:animRot>
                                    <p:animRot by="240000">
                                      <p:cBhvr>
                                        <p:cTn id="17" dur="350" fill="hold">
                                          <p:stCondLst>
                                            <p:cond delay="700"/>
                                          </p:stCondLst>
                                        </p:cTn>
                                        <p:tgtEl>
                                          <p:spTgt spid="6"/>
                                        </p:tgtEl>
                                        <p:attrNameLst>
                                          <p:attrName>r</p:attrName>
                                        </p:attrNameLst>
                                      </p:cBhvr>
                                    </p:animRot>
                                    <p:animRot by="-240000">
                                      <p:cBhvr>
                                        <p:cTn id="18" dur="350" fill="hold">
                                          <p:stCondLst>
                                            <p:cond delay="1050"/>
                                          </p:stCondLst>
                                        </p:cTn>
                                        <p:tgtEl>
                                          <p:spTgt spid="6"/>
                                        </p:tgtEl>
                                        <p:attrNameLst>
                                          <p:attrName>r</p:attrName>
                                        </p:attrNameLst>
                                      </p:cBhvr>
                                    </p:animRot>
                                    <p:animRot by="120000">
                                      <p:cBhvr>
                                        <p:cTn id="19" dur="350" fill="hold">
                                          <p:stCondLst>
                                            <p:cond delay="1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4D9D9775-7ACF-4FDA-95A7-19C2FED663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xmlns="" id="{00CE07AF-BDCF-4D67-939F-BD4D3B753FB3}"/>
              </a:ext>
            </a:extLst>
          </p:cNvPr>
          <p:cNvPicPr>
            <a:picLocks noChangeAspect="1"/>
          </p:cNvPicPr>
          <p:nvPr/>
        </p:nvPicPr>
        <p:blipFill rotWithShape="1">
          <a:blip r:embed="rId5">
            <a:extLst>
              <a:ext uri="{28A0092B-C50C-407E-A947-70E740481C1C}">
                <a14:useLocalDpi xmlns:a14="http://schemas.microsoft.com/office/drawing/2010/main" val="0"/>
              </a:ext>
            </a:extLst>
          </a:blip>
          <a:srcRect r="23925"/>
          <a:stretch/>
        </p:blipFill>
        <p:spPr>
          <a:xfrm>
            <a:off x="1354958" y="1138685"/>
            <a:ext cx="9274987" cy="5080000"/>
          </a:xfrm>
          <a:prstGeom prst="rect">
            <a:avLst/>
          </a:prstGeom>
        </p:spPr>
      </p:pic>
      <p:pic>
        <p:nvPicPr>
          <p:cNvPr id="12" name="HAPPY_1525159782">
            <a:hlinkClick r:id="" action="ppaction://media"/>
            <a:extLst>
              <a:ext uri="{FF2B5EF4-FFF2-40B4-BE49-F238E27FC236}">
                <a16:creationId xmlns:a16="http://schemas.microsoft.com/office/drawing/2014/main" xmlns="" id="{A0C46321-4CDF-4BFD-A4C0-001DFF4FDF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293" y="465119"/>
            <a:ext cx="487363" cy="487363"/>
          </a:xfrm>
          <a:prstGeom prst="rect">
            <a:avLst/>
          </a:prstGeom>
        </p:spPr>
      </p:pic>
      <p:pic>
        <p:nvPicPr>
          <p:cNvPr id="14" name="Picture 13"/>
          <p:cNvPicPr>
            <a:picLocks noChangeAspect="1"/>
          </p:cNvPicPr>
          <p:nvPr/>
        </p:nvPicPr>
        <p:blipFill>
          <a:blip r:embed="rId7"/>
          <a:srcRect b="57064"/>
          <a:stretch>
            <a:fillRect/>
          </a:stretch>
        </p:blipFill>
        <p:spPr>
          <a:xfrm>
            <a:off x="4108096" y="825231"/>
            <a:ext cx="4508500" cy="676275"/>
          </a:xfrm>
          <a:prstGeom prst="rect">
            <a:avLst/>
          </a:prstGeom>
        </p:spPr>
      </p:pic>
      <p:sp>
        <p:nvSpPr>
          <p:cNvPr id="15" name="TextBox 14">
            <a:extLst>
              <a:ext uri="{FF2B5EF4-FFF2-40B4-BE49-F238E27FC236}">
                <a16:creationId xmlns:a16="http://schemas.microsoft.com/office/drawing/2014/main" xmlns="" id="{191F72DA-56F2-45B7-A1C9-1C3819EFABA6}"/>
              </a:ext>
            </a:extLst>
          </p:cNvPr>
          <p:cNvSpPr txBox="1"/>
          <p:nvPr/>
        </p:nvSpPr>
        <p:spPr>
          <a:xfrm>
            <a:off x="4915050" y="2120996"/>
            <a:ext cx="273555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ECE1">
                    <a:lumMod val="10000"/>
                  </a:srgbClr>
                </a:solidFill>
                <a:effectLst/>
                <a:uLnTx/>
                <a:uFillTx/>
                <a:latin typeface="iCiel Cadena" panose="02000503000000020004" pitchFamily="50" charset="0"/>
                <a:ea typeface="+mn-ea"/>
                <a:cs typeface="+mn-cs"/>
              </a:rPr>
              <a:t>Bài</a:t>
            </a:r>
            <a:r>
              <a:rPr kumimoji="0" lang="en-US" sz="3200" b="0" i="0" u="none" strike="noStrike" kern="1200" cap="none" spc="0" normalizeH="0" baseline="0" noProof="0" dirty="0">
                <a:ln>
                  <a:noFill/>
                </a:ln>
                <a:solidFill>
                  <a:srgbClr val="EEECE1">
                    <a:lumMod val="10000"/>
                  </a:srgbClr>
                </a:solidFill>
                <a:effectLst/>
                <a:uLnTx/>
                <a:uFillTx/>
                <a:latin typeface="iCiel Cadena" panose="02000503000000020004" pitchFamily="50" charset="0"/>
                <a:ea typeface="+mn-ea"/>
                <a:cs typeface="+mn-cs"/>
              </a:rPr>
              <a:t> 14 – </a:t>
            </a:r>
            <a:r>
              <a:rPr kumimoji="0" lang="en-US" sz="3200" b="0" i="0" u="none" strike="noStrike" kern="1200" cap="none" spc="0" normalizeH="0" baseline="0" noProof="0" dirty="0" err="1">
                <a:ln>
                  <a:noFill/>
                </a:ln>
                <a:solidFill>
                  <a:srgbClr val="EEECE1">
                    <a:lumMod val="10000"/>
                  </a:srgbClr>
                </a:solidFill>
                <a:effectLst/>
                <a:uLnTx/>
                <a:uFillTx/>
                <a:latin typeface="iCiel Cadena" panose="02000503000000020004" pitchFamily="50" charset="0"/>
                <a:ea typeface="+mn-ea"/>
                <a:cs typeface="+mn-cs"/>
              </a:rPr>
              <a:t>Tiết</a:t>
            </a:r>
            <a:r>
              <a:rPr kumimoji="0" lang="en-US" sz="3200" b="0" i="0" u="none" strike="noStrike" kern="1200" cap="none" spc="0" normalizeH="0" baseline="0" noProof="0" dirty="0">
                <a:ln>
                  <a:noFill/>
                </a:ln>
                <a:solidFill>
                  <a:srgbClr val="EEECE1">
                    <a:lumMod val="10000"/>
                  </a:srgbClr>
                </a:solidFill>
                <a:effectLst/>
                <a:uLnTx/>
                <a:uFillTx/>
                <a:latin typeface="iCiel Cadena" panose="02000503000000020004" pitchFamily="50" charset="0"/>
                <a:ea typeface="+mn-ea"/>
                <a:cs typeface="+mn-cs"/>
              </a:rPr>
              <a:t> 3</a:t>
            </a:r>
          </a:p>
        </p:txBody>
      </p:sp>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74424" y="-179702"/>
            <a:ext cx="1161288" cy="3541892"/>
          </a:xfrm>
          <a:prstGeom prst="rect">
            <a:avLst/>
          </a:prstGeom>
        </p:spPr>
      </p:pic>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pic>
        <p:nvPicPr>
          <p:cNvPr id="18" name="Picture 17" descr="A picture containing toy, doll&#10;&#10;Description automatically generated">
            <a:extLst>
              <a:ext uri="{FF2B5EF4-FFF2-40B4-BE49-F238E27FC236}">
                <a16:creationId xmlns:a16="http://schemas.microsoft.com/office/drawing/2014/main" xmlns="" id="{F9997A3A-BDF9-4CF4-9D35-56650E41CF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5611" y="3325010"/>
            <a:ext cx="3675513" cy="3675513"/>
          </a:xfrm>
          <a:prstGeom prst="rect">
            <a:avLst/>
          </a:prstGeom>
        </p:spPr>
      </p:pic>
      <p:pic>
        <p:nvPicPr>
          <p:cNvPr id="20" name="图片 4">
            <a:extLst>
              <a:ext uri="{FF2B5EF4-FFF2-40B4-BE49-F238E27FC236}">
                <a16:creationId xmlns:a16="http://schemas.microsoft.com/office/drawing/2014/main" xmlns="" id="{7EDB9CE1-725D-46B2-A0BD-F5044A7863C8}"/>
              </a:ext>
            </a:extLst>
          </p:cNvPr>
          <p:cNvPicPr>
            <a:picLocks noChangeAspect="1"/>
          </p:cNvPicPr>
          <p:nvPr/>
        </p:nvPicPr>
        <p:blipFill rotWithShape="1">
          <a:blip r:embed="rId11">
            <a:extLst>
              <a:ext uri="{28A0092B-C50C-407E-A947-70E740481C1C}">
                <a14:useLocalDpi xmlns:a14="http://schemas.microsoft.com/office/drawing/2010/main" val="0"/>
              </a:ext>
            </a:extLst>
          </a:blip>
          <a:srcRect l="-1519" t="34854"/>
          <a:stretch/>
        </p:blipFill>
        <p:spPr>
          <a:xfrm flipH="1">
            <a:off x="-58063" y="5230033"/>
            <a:ext cx="3476180" cy="1583786"/>
          </a:xfrm>
          <a:prstGeom prst="rect">
            <a:avLst/>
          </a:prstGeom>
          <a:ln>
            <a:noFill/>
          </a:ln>
        </p:spPr>
      </p:pic>
      <p:pic>
        <p:nvPicPr>
          <p:cNvPr id="6" name="Picture 5">
            <a:extLst>
              <a:ext uri="{FF2B5EF4-FFF2-40B4-BE49-F238E27FC236}">
                <a16:creationId xmlns:a16="http://schemas.microsoft.com/office/drawing/2014/main" xmlns="" id="{AB30164E-46BB-F059-9704-F873116E3CEB}"/>
              </a:ext>
            </a:extLst>
          </p:cNvPr>
          <p:cNvPicPr>
            <a:picLocks noChangeAspect="1"/>
          </p:cNvPicPr>
          <p:nvPr/>
        </p:nvPicPr>
        <p:blipFill>
          <a:blip r:embed="rId12"/>
          <a:stretch>
            <a:fillRect/>
          </a:stretch>
        </p:blipFill>
        <p:spPr>
          <a:xfrm>
            <a:off x="3309860" y="2855146"/>
            <a:ext cx="6181880" cy="1566808"/>
          </a:xfrm>
          <a:prstGeom prst="rect">
            <a:avLst/>
          </a:prstGeom>
        </p:spPr>
      </p:pic>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50" fill="hold"/>
                                        <p:tgtEl>
                                          <p:spTgt spid="1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par>
                          <p:cTn id="15" fill="hold">
                            <p:stCondLst>
                              <p:cond delay="123750"/>
                            </p:stCondLst>
                            <p:childTnLst>
                              <p:par>
                                <p:cTn id="16" presetID="47"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124250"/>
                            </p:stCondLst>
                            <p:childTnLst>
                              <p:par>
                                <p:cTn id="22" presetID="53" presetClass="entr" presetSubtype="16"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repeatCount="indefinite" fill="remove" display="0">
                  <p:stCondLst>
                    <p:cond delay="indefinite"/>
                  </p:stCondLst>
                  <p:endCondLst>
                    <p:cond evt="onStopAudio" delay="0">
                      <p:tgtEl>
                        <p:sldTgt/>
                      </p:tgtEl>
                    </p:cond>
                  </p:endCondLst>
                </p:cTn>
                <p:tgtEl>
                  <p:spTgt spid="12"/>
                </p:tgtEl>
              </p:cMediaNode>
            </p:audio>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4;p45"/>
          <p:cNvSpPr/>
          <p:nvPr/>
        </p:nvSpPr>
        <p:spPr>
          <a:xfrm>
            <a:off x="367169" y="201206"/>
            <a:ext cx="11662906" cy="117339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 name="TextBox 4">
            <a:extLst>
              <a:ext uri="{FF2B5EF4-FFF2-40B4-BE49-F238E27FC236}">
                <a16:creationId xmlns:a16="http://schemas.microsoft.com/office/drawing/2014/main" xmlns="" id="{C25133DE-CDA0-45CC-8B57-DA29957F6AEF}"/>
              </a:ext>
            </a:extLst>
          </p:cNvPr>
          <p:cNvSpPr txBox="1"/>
          <p:nvPr/>
        </p:nvSpPr>
        <p:spPr>
          <a:xfrm>
            <a:off x="962024" y="304812"/>
            <a:ext cx="10544175" cy="1138773"/>
          </a:xfrm>
          <a:prstGeom prst="rect">
            <a:avLst/>
          </a:prstGeom>
          <a:noFill/>
        </p:spPr>
        <p:txBody>
          <a:bodyPr wrap="square" rtlCol="0">
            <a:spAutoFit/>
          </a:bodyPr>
          <a:lstStyle/>
          <a:p>
            <a:pPr lvl="0" algn="ctr">
              <a:defRPr/>
            </a:pPr>
            <a:r>
              <a:rPr lang="vi-VN" sz="3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 câu trong đoạn dưới đây được gọi là câu kể. Hãy sắp xếp các câu đó vào nhóm thích hợp.</a:t>
            </a:r>
          </a:p>
        </p:txBody>
      </p:sp>
      <p:sp>
        <p:nvSpPr>
          <p:cNvPr id="20" name="Rounded Rectangle 21">
            <a:extLst>
              <a:ext uri="{FF2B5EF4-FFF2-40B4-BE49-F238E27FC236}">
                <a16:creationId xmlns:a16="http://schemas.microsoft.com/office/drawing/2014/main" xmlns="" id="{C9052330-910F-4A1C-A7D1-3EB0ED78E2A9}"/>
              </a:ext>
            </a:extLst>
          </p:cNvPr>
          <p:cNvSpPr/>
          <p:nvPr/>
        </p:nvSpPr>
        <p:spPr>
          <a:xfrm>
            <a:off x="3685670" y="1789440"/>
            <a:ext cx="4201030"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nêu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đặc</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điểm</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21" name="Rounded Rectangle 21">
            <a:extLst>
              <a:ext uri="{FF2B5EF4-FFF2-40B4-BE49-F238E27FC236}">
                <a16:creationId xmlns:a16="http://schemas.microsoft.com/office/drawing/2014/main" xmlns="" id="{9376AE1B-A113-4F5F-A189-977FFF886992}"/>
              </a:ext>
            </a:extLst>
          </p:cNvPr>
          <p:cNvSpPr/>
          <p:nvPr/>
        </p:nvSpPr>
        <p:spPr>
          <a:xfrm>
            <a:off x="8305800" y="1704975"/>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nêu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hoạt</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động</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22" name="Rounded Rectangle 21">
            <a:extLst>
              <a:ext uri="{FF2B5EF4-FFF2-40B4-BE49-F238E27FC236}">
                <a16:creationId xmlns:a16="http://schemas.microsoft.com/office/drawing/2014/main" xmlns="" id="{4C661DB8-ED42-4043-AD41-2D9E3A450865}"/>
              </a:ext>
            </a:extLst>
          </p:cNvPr>
          <p:cNvSpPr/>
          <p:nvPr/>
        </p:nvSpPr>
        <p:spPr>
          <a:xfrm>
            <a:off x="104775" y="19882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giới</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thiệu</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2" name="TextBox 1">
            <a:extLst>
              <a:ext uri="{FF2B5EF4-FFF2-40B4-BE49-F238E27FC236}">
                <a16:creationId xmlns:a16="http://schemas.microsoft.com/office/drawing/2014/main" xmlns="" id="{F0E52632-629D-4EB3-8135-AF50704BC82C}"/>
              </a:ext>
            </a:extLst>
          </p:cNvPr>
          <p:cNvSpPr txBox="1"/>
          <p:nvPr/>
        </p:nvSpPr>
        <p:spPr>
          <a:xfrm>
            <a:off x="1076323" y="4102249"/>
            <a:ext cx="10687051" cy="2554545"/>
          </a:xfrm>
          <a:prstGeom prst="rect">
            <a:avLst/>
          </a:prstGeom>
          <a:noFill/>
        </p:spPr>
        <p:txBody>
          <a:bodyPr wrap="square" rtlCol="0">
            <a:spAutoFit/>
          </a:bodyPr>
          <a:lstStyle/>
          <a:p>
            <a:pPr algn="just"/>
            <a:r>
              <a:rPr lang="vi-VN" sz="3200" dirty="0">
                <a:latin typeface="Times New Roman" panose="02020603050405020304" pitchFamily="18" charset="0"/>
                <a:ea typeface="Arial-Rounded" panose="020B0500000000000000" pitchFamily="34" charset="0"/>
                <a:cs typeface="Times New Roman" panose="02020603050405020304" pitchFamily="18"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200" dirty="0">
                <a:latin typeface="Times New Roman" panose="02020603050405020304" pitchFamily="18" charset="0"/>
                <a:ea typeface="Arial-Rounded" panose="020B0500000000000000" pitchFamily="34" charset="0"/>
                <a:cs typeface="Times New Roman" panose="02020603050405020304" pitchFamily="18" charset="0"/>
              </a:rPr>
              <a:t>(Theo Nguyễn Trà)</a:t>
            </a:r>
          </a:p>
        </p:txBody>
      </p:sp>
      <p:cxnSp>
        <p:nvCxnSpPr>
          <p:cNvPr id="6" name="Straight Connector 5">
            <a:extLst>
              <a:ext uri="{FF2B5EF4-FFF2-40B4-BE49-F238E27FC236}">
                <a16:creationId xmlns:a16="http://schemas.microsoft.com/office/drawing/2014/main" xmlns="" id="{3F4B85E8-C931-4D8D-BACC-438C429802ED}"/>
              </a:ext>
            </a:extLst>
          </p:cNvPr>
          <p:cNvCxnSpPr/>
          <p:nvPr/>
        </p:nvCxnSpPr>
        <p:spPr>
          <a:xfrm>
            <a:off x="8553450" y="811702"/>
            <a:ext cx="11620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0"/>
                                  </p:iterate>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animBg="1"/>
      <p:bldP spid="21" grpId="0" animBg="1"/>
      <p:bldP spid="22"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xmlns=""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xmlns=""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xmlns=""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xmlns="" id="{592BA83F-6EF2-4D34-8901-CFBF958741E7}"/>
                </a:ext>
              </a:extLst>
            </p:cNvPr>
            <p:cNvSpPr txBox="1"/>
            <p:nvPr/>
          </p:nvSpPr>
          <p:spPr>
            <a:xfrm>
              <a:off x="2096379" y="1740519"/>
              <a:ext cx="2448342" cy="8373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74B8AB80-3B67-4678-A78E-D7016669E598}"/>
              </a:ext>
            </a:extLst>
          </p:cNvPr>
          <p:cNvGrpSpPr/>
          <p:nvPr/>
        </p:nvGrpSpPr>
        <p:grpSpPr>
          <a:xfrm>
            <a:off x="3922476" y="1005498"/>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xmlns=""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xmlns="" id="{C1166F02-B8A3-4EEF-9120-283DB231DD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điểm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endParaRPr>
            </a:p>
          </p:txBody>
        </p:sp>
      </p:grpSp>
      <p:sp>
        <p:nvSpPr>
          <p:cNvPr id="20" name="Rectangle: Rounded Corners 19">
            <a:extLst>
              <a:ext uri="{FF2B5EF4-FFF2-40B4-BE49-F238E27FC236}">
                <a16:creationId xmlns:a16="http://schemas.microsoft.com/office/drawing/2014/main" xmlns="" id="{D248039C-5DCE-4CE9-9686-DA03A4C07E1D}"/>
              </a:ext>
            </a:extLst>
          </p:cNvPr>
          <p:cNvSpPr/>
          <p:nvPr/>
        </p:nvSpPr>
        <p:spPr>
          <a:xfrm>
            <a:off x="4733925" y="61908"/>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Times New Roman" panose="02020603050405020304" pitchFamily="18" charset="0"/>
                <a:cs typeface="Times New Roman" panose="02020603050405020304" pitchFamily="18" charset="0"/>
              </a:rPr>
              <a:t>Cùng</a:t>
            </a:r>
            <a:r>
              <a:rPr kumimoji="0" lang="en-US" sz="36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1822"/>
                </a:solidFill>
                <a:effectLst/>
                <a:uLnTx/>
                <a:uFillTx/>
                <a:latin typeface="Times New Roman" panose="02020603050405020304" pitchFamily="18" charset="0"/>
                <a:cs typeface="Times New Roman" panose="02020603050405020304" pitchFamily="18" charset="0"/>
              </a:rPr>
              <a:t>nhớ</a:t>
            </a:r>
            <a:r>
              <a:rPr kumimoji="0" lang="en-US" sz="36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1822"/>
                </a:solidFill>
                <a:effectLst/>
                <a:uLnTx/>
                <a:uFillTx/>
                <a:latin typeface="Times New Roman" panose="02020603050405020304" pitchFamily="18" charset="0"/>
                <a:cs typeface="Times New Roman" panose="02020603050405020304" pitchFamily="18" charset="0"/>
              </a:rPr>
              <a:t>lại</a:t>
            </a:r>
            <a:endParaRPr kumimoji="0" lang="en-US" sz="36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811E5367-2292-4620-8393-0EAE7A228080}"/>
              </a:ext>
            </a:extLst>
          </p:cNvPr>
          <p:cNvGrpSpPr/>
          <p:nvPr/>
        </p:nvGrpSpPr>
        <p:grpSpPr>
          <a:xfrm>
            <a:off x="8134349" y="2255246"/>
            <a:ext cx="4217093" cy="2765488"/>
            <a:chOff x="7374300" y="1437381"/>
            <a:chExt cx="2979388" cy="1991617"/>
          </a:xfrm>
        </p:grpSpPr>
        <p:pic>
          <p:nvPicPr>
            <p:cNvPr id="21" name="Picture 20" descr="Background pattern, icon&#10;&#10;Description automatically generated">
              <a:extLst>
                <a:ext uri="{FF2B5EF4-FFF2-40B4-BE49-F238E27FC236}">
                  <a16:creationId xmlns:a16="http://schemas.microsoft.com/office/drawing/2014/main" xmlns="" id="{27D1D975-CB0D-413B-BF24-7413464EF366}"/>
                </a:ext>
              </a:extLst>
            </p:cNvPr>
            <p:cNvPicPr>
              <a:picLocks noChangeAspect="1"/>
            </p:cNvPicPr>
            <p:nvPr/>
          </p:nvPicPr>
          <p:blipFill rotWithShape="1">
            <a:blip r:embed="rId7">
              <a:duotone>
                <a:prstClr val="black"/>
                <a:schemeClr val="accent4">
                  <a:tint val="45000"/>
                  <a:satMod val="400000"/>
                </a:schemeClr>
              </a:duotone>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xmlns="" id="{3AF2C16D-D3D9-4B26-8FF5-3818F3FB09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hoạt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4808300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xmlns=""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33" name="文本框 14">
            <a:extLst>
              <a:ext uri="{FF2B5EF4-FFF2-40B4-BE49-F238E27FC236}">
                <a16:creationId xmlns:a16="http://schemas.microsoft.com/office/drawing/2014/main" xmlns="" id="{3BD722EB-6171-4FED-B546-2F4D949C74FC}"/>
              </a:ext>
            </a:extLst>
          </p:cNvPr>
          <p:cNvSpPr txBox="1"/>
          <p:nvPr/>
        </p:nvSpPr>
        <p:spPr>
          <a:xfrm>
            <a:off x="6693339" y="1890947"/>
            <a:ext cx="5317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câu</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trả</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lời</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ra</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giấy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34" name="图片 1">
            <a:extLst>
              <a:ext uri="{FF2B5EF4-FFF2-40B4-BE49-F238E27FC236}">
                <a16:creationId xmlns:a16="http://schemas.microsoft.com/office/drawing/2014/main" xmlns="" id="{1B731400-084F-409B-A2E3-BB0FC49A4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35" name="文本框 13">
            <a:extLst>
              <a:ext uri="{FF2B5EF4-FFF2-40B4-BE49-F238E27FC236}">
                <a16:creationId xmlns:a16="http://schemas.microsoft.com/office/drawing/2014/main" xmlns="" id="{FD69417A-EB63-4858-9EC4-E1857F2EB886}"/>
              </a:ext>
            </a:extLst>
          </p:cNvPr>
          <p:cNvSpPr txBox="1"/>
          <p:nvPr/>
        </p:nvSpPr>
        <p:spPr>
          <a:xfrm>
            <a:off x="6755463" y="3165675"/>
            <a:ext cx="54365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36" name="TextBox 35">
            <a:extLst>
              <a:ext uri="{FF2B5EF4-FFF2-40B4-BE49-F238E27FC236}">
                <a16:creationId xmlns:a16="http://schemas.microsoft.com/office/drawing/2014/main" xmlns="" id="{6B2A3AB0-098B-4011-A6CA-4E5B92290EBB}"/>
              </a:ext>
            </a:extLst>
          </p:cNvPr>
          <p:cNvSpPr txBox="1"/>
          <p:nvPr/>
        </p:nvSpPr>
        <p:spPr>
          <a:xfrm>
            <a:off x="6681629" y="4545582"/>
            <a:ext cx="55103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7" name="图片 1">
            <a:extLst>
              <a:ext uri="{FF2B5EF4-FFF2-40B4-BE49-F238E27FC236}">
                <a16:creationId xmlns:a16="http://schemas.microsoft.com/office/drawing/2014/main" xmlns="" id="{DF00EB99-6AE0-4564-B4A9-ED8BC7BBD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8549" y="4342953"/>
            <a:ext cx="660994" cy="673642"/>
          </a:xfrm>
          <a:prstGeom prst="rect">
            <a:avLst/>
          </a:prstGeom>
        </p:spPr>
      </p:pic>
      <p:pic>
        <p:nvPicPr>
          <p:cNvPr id="39" name="Picture 2">
            <a:extLst>
              <a:ext uri="{FF2B5EF4-FFF2-40B4-BE49-F238E27FC236}">
                <a16:creationId xmlns:a16="http://schemas.microsoft.com/office/drawing/2014/main" xmlns=""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328765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1000" fill="hold"/>
                                        <p:tgtEl>
                                          <p:spTgt spid="34"/>
                                        </p:tgtEl>
                                        <p:attrNameLst>
                                          <p:attrName>ppt_w</p:attrName>
                                        </p:attrNameLst>
                                      </p:cBhvr>
                                      <p:tavLst>
                                        <p:tav tm="0">
                                          <p:val>
                                            <p:fltVal val="0"/>
                                          </p:val>
                                        </p:tav>
                                        <p:tav tm="100000">
                                          <p:val>
                                            <p:strVal val="#ppt_w"/>
                                          </p:val>
                                        </p:tav>
                                      </p:tavLst>
                                    </p:anim>
                                    <p:anim calcmode="lin" valueType="num">
                                      <p:cBhvr>
                                        <p:cTn id="27" dur="1000" fill="hold"/>
                                        <p:tgtEl>
                                          <p:spTgt spid="34"/>
                                        </p:tgtEl>
                                        <p:attrNameLst>
                                          <p:attrName>ppt_h</p:attrName>
                                        </p:attrNameLst>
                                      </p:cBhvr>
                                      <p:tavLst>
                                        <p:tav tm="0">
                                          <p:val>
                                            <p:fltVal val="0"/>
                                          </p:val>
                                        </p:tav>
                                        <p:tav tm="100000">
                                          <p:val>
                                            <p:strVal val="#ppt_h"/>
                                          </p:val>
                                        </p:tav>
                                      </p:tavLst>
                                    </p:anim>
                                    <p:anim calcmode="lin" valueType="num">
                                      <p:cBhvr>
                                        <p:cTn id="28" dur="1000" fill="hold"/>
                                        <p:tgtEl>
                                          <p:spTgt spid="34"/>
                                        </p:tgtEl>
                                        <p:attrNameLst>
                                          <p:attrName>style.rotation</p:attrName>
                                        </p:attrNameLst>
                                      </p:cBhvr>
                                      <p:tavLst>
                                        <p:tav tm="0">
                                          <p:val>
                                            <p:fltVal val="90"/>
                                          </p:val>
                                        </p:tav>
                                        <p:tav tm="100000">
                                          <p:val>
                                            <p:fltVal val="0"/>
                                          </p:val>
                                        </p:tav>
                                      </p:tavLst>
                                    </p:anim>
                                    <p:animEffect transition="in" filter="fade">
                                      <p:cBhvr>
                                        <p:cTn id="29" dur="1000"/>
                                        <p:tgtEl>
                                          <p:spTgt spid="34"/>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25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000" fill="hold"/>
                                        <p:tgtEl>
                                          <p:spTgt spid="37"/>
                                        </p:tgtEl>
                                        <p:attrNameLst>
                                          <p:attrName>ppt_w</p:attrName>
                                        </p:attrNameLst>
                                      </p:cBhvr>
                                      <p:tavLst>
                                        <p:tav tm="0">
                                          <p:val>
                                            <p:fltVal val="0"/>
                                          </p:val>
                                        </p:tav>
                                        <p:tav tm="100000">
                                          <p:val>
                                            <p:strVal val="#ppt_w"/>
                                          </p:val>
                                        </p:tav>
                                      </p:tavLst>
                                    </p:anim>
                                    <p:anim calcmode="lin" valueType="num">
                                      <p:cBhvr>
                                        <p:cTn id="39" dur="1000" fill="hold"/>
                                        <p:tgtEl>
                                          <p:spTgt spid="37"/>
                                        </p:tgtEl>
                                        <p:attrNameLst>
                                          <p:attrName>ppt_h</p:attrName>
                                        </p:attrNameLst>
                                      </p:cBhvr>
                                      <p:tavLst>
                                        <p:tav tm="0">
                                          <p:val>
                                            <p:fltVal val="0"/>
                                          </p:val>
                                        </p:tav>
                                        <p:tav tm="100000">
                                          <p:val>
                                            <p:strVal val="#ppt_h"/>
                                          </p:val>
                                        </p:tav>
                                      </p:tavLst>
                                    </p:anim>
                                    <p:anim calcmode="lin" valueType="num">
                                      <p:cBhvr>
                                        <p:cTn id="40" dur="1000" fill="hold"/>
                                        <p:tgtEl>
                                          <p:spTgt spid="37"/>
                                        </p:tgtEl>
                                        <p:attrNameLst>
                                          <p:attrName>style.rotation</p:attrName>
                                        </p:attrNameLst>
                                      </p:cBhvr>
                                      <p:tavLst>
                                        <p:tav tm="0">
                                          <p:val>
                                            <p:fltVal val="90"/>
                                          </p:val>
                                        </p:tav>
                                        <p:tav tm="100000">
                                          <p:val>
                                            <p:fltVal val="0"/>
                                          </p:val>
                                        </p:tav>
                                      </p:tavLst>
                                    </p:anim>
                                    <p:animEffect transition="in" filter="fade">
                                      <p:cBhvr>
                                        <p:cTn id="41" dur="1000"/>
                                        <p:tgtEl>
                                          <p:spTgt spid="37"/>
                                        </p:tgtEl>
                                      </p:cBhvr>
                                    </p:animEffect>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randombar(horizontal)">
                                      <p:cBhvr>
                                        <p:cTn id="45"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xmlns=""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xmlns=""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xmlns=""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xmlns=""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xmlns=""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xmlns=""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xmlns=""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xmlns=""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xmlns=""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xmlns=""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66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1">
            <a:extLst>
              <a:ext uri="{FF2B5EF4-FFF2-40B4-BE49-F238E27FC236}">
                <a16:creationId xmlns:a16="http://schemas.microsoft.com/office/drawing/2014/main" xmlns="" id="{B85274C4-AD6E-48B1-8CFF-EA9962C8FAF3}"/>
              </a:ext>
            </a:extLst>
          </p:cNvPr>
          <p:cNvSpPr/>
          <p:nvPr/>
        </p:nvSpPr>
        <p:spPr>
          <a:xfrm>
            <a:off x="0" y="578506"/>
            <a:ext cx="3619500"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3" name="TextBox 2">
            <a:extLst>
              <a:ext uri="{FF2B5EF4-FFF2-40B4-BE49-F238E27FC236}">
                <a16:creationId xmlns:a16="http://schemas.microsoft.com/office/drawing/2014/main" xmlns="" id="{C94CB0A7-C446-4A8F-AF7B-6685E79C7161}"/>
              </a:ext>
            </a:extLst>
          </p:cNvPr>
          <p:cNvSpPr txBox="1"/>
          <p:nvPr/>
        </p:nvSpPr>
        <p:spPr>
          <a:xfrm>
            <a:off x="3320001" y="578506"/>
            <a:ext cx="8871999" cy="646331"/>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là bút nâu. Đây là bút đỏ, bạn của tớ.</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21">
            <a:extLst>
              <a:ext uri="{FF2B5EF4-FFF2-40B4-BE49-F238E27FC236}">
                <a16:creationId xmlns:a16="http://schemas.microsoft.com/office/drawing/2014/main" xmlns="" id="{1A3032E2-544E-4FEF-AE5E-EC25ED3F411F}"/>
              </a:ext>
            </a:extLst>
          </p:cNvPr>
          <p:cNvSpPr/>
          <p:nvPr/>
        </p:nvSpPr>
        <p:spPr>
          <a:xfrm>
            <a:off x="94745" y="2294265"/>
            <a:ext cx="3715256"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2" name="TextBox 11">
            <a:extLst>
              <a:ext uri="{FF2B5EF4-FFF2-40B4-BE49-F238E27FC236}">
                <a16:creationId xmlns:a16="http://schemas.microsoft.com/office/drawing/2014/main" xmlns="" id="{F5986553-A0E2-4B83-BD84-2AC9A307D7EB}"/>
              </a:ext>
            </a:extLst>
          </p:cNvPr>
          <p:cNvSpPr txBox="1"/>
          <p:nvPr/>
        </p:nvSpPr>
        <p:spPr>
          <a:xfrm>
            <a:off x="3733801" y="2414497"/>
            <a:ext cx="8458200" cy="1754326"/>
          </a:xfrm>
          <a:prstGeom prst="rect">
            <a:avLst/>
          </a:prstGeom>
          <a:noFill/>
        </p:spPr>
        <p:txBody>
          <a:bodyPr wrap="square" rtlCol="0">
            <a:spAutoFit/>
          </a:bodyPr>
          <a:lstStyle/>
          <a:p>
            <a:pPr algn="just"/>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cao nhất hộp bút vì hiếm khi được gọt. Bút đỏ thì thấp một mẩu vì được gọt quá nhiều.</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21">
            <a:extLst>
              <a:ext uri="{FF2B5EF4-FFF2-40B4-BE49-F238E27FC236}">
                <a16:creationId xmlns:a16="http://schemas.microsoft.com/office/drawing/2014/main" xmlns="" id="{2E5826AD-311E-43DF-9833-49AA2546AFB8}"/>
              </a:ext>
            </a:extLst>
          </p:cNvPr>
          <p:cNvSpPr/>
          <p:nvPr/>
        </p:nvSpPr>
        <p:spPr>
          <a:xfrm>
            <a:off x="-125046" y="4438650"/>
            <a:ext cx="4126523"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4" name="TextBox 13">
            <a:extLst>
              <a:ext uri="{FF2B5EF4-FFF2-40B4-BE49-F238E27FC236}">
                <a16:creationId xmlns:a16="http://schemas.microsoft.com/office/drawing/2014/main" xmlns="" id="{B8F4559E-EA22-4727-88A6-623E87A61E86}"/>
              </a:ext>
            </a:extLst>
          </p:cNvPr>
          <p:cNvSpPr txBox="1"/>
          <p:nvPr/>
        </p:nvSpPr>
        <p:spPr>
          <a:xfrm>
            <a:off x="3810001" y="4758318"/>
            <a:ext cx="8458200" cy="1200329"/>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dùng keo gắn bút đỏ vào bên cạnh tớ để bạn nhìn được ra ngoài hộp bút.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71487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1" grpId="0" animBg="1"/>
      <p:bldP spid="12" grpId="0"/>
      <p:bldP spid="1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351690" y="158805"/>
            <a:ext cx="9488620" cy="688382"/>
            <a:chOff x="-169487" y="89773"/>
            <a:chExt cx="5404973" cy="688382"/>
          </a:xfrm>
        </p:grpSpPr>
        <p:sp>
          <p:nvSpPr>
            <p:cNvPr id="2" name="Google Shape;1244;p45"/>
            <p:cNvSpPr/>
            <p:nvPr/>
          </p:nvSpPr>
          <p:spPr>
            <a:xfrm>
              <a:off x="81324" y="89773"/>
              <a:ext cx="49033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69487" y="13182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Chọn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tin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13" name="Rounded Rectangle 13">
            <a:extLst>
              <a:ext uri="{FF2B5EF4-FFF2-40B4-BE49-F238E27FC236}">
                <a16:creationId xmlns:a16="http://schemas.microsoft.com/office/drawing/2014/main" xmlns="" id="{63E040A5-D2AE-4C5D-AE11-2DFF5073E35D}"/>
              </a:ext>
            </a:extLst>
          </p:cNvPr>
          <p:cNvSpPr/>
          <p:nvPr/>
        </p:nvSpPr>
        <p:spPr>
          <a:xfrm>
            <a:off x="1791998" y="1313779"/>
            <a:ext cx="3124201"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Dùng</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14">
            <a:extLst>
              <a:ext uri="{FF2B5EF4-FFF2-40B4-BE49-F238E27FC236}">
                <a16:creationId xmlns:a16="http://schemas.microsoft.com/office/drawing/2014/main" xmlns="" id="{33218967-BBC4-4B5C-AE71-750C93B8AF02}"/>
              </a:ext>
            </a:extLst>
          </p:cNvPr>
          <p:cNvSpPr/>
          <p:nvPr/>
        </p:nvSpPr>
        <p:spPr>
          <a:xfrm>
            <a:off x="7924800" y="1313779"/>
            <a:ext cx="2829408"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Dùng</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ounded Rectangle 15">
            <a:extLst>
              <a:ext uri="{FF2B5EF4-FFF2-40B4-BE49-F238E27FC236}">
                <a16:creationId xmlns:a16="http://schemas.microsoft.com/office/drawing/2014/main" xmlns="" id="{4339FDA9-1B11-46DE-B319-748DB5468708}"/>
              </a:ext>
            </a:extLst>
          </p:cNvPr>
          <p:cNvSpPr/>
          <p:nvPr/>
        </p:nvSpPr>
        <p:spPr>
          <a:xfrm>
            <a:off x="1724026" y="3244171"/>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thúc</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ounded Rectangle 15">
            <a:extLst>
              <a:ext uri="{FF2B5EF4-FFF2-40B4-BE49-F238E27FC236}">
                <a16:creationId xmlns:a16="http://schemas.microsoft.com/office/drawing/2014/main" xmlns="" id="{131302DC-13F7-4E32-9921-58C4D68CAAD5}"/>
              </a:ext>
            </a:extLst>
          </p:cNvPr>
          <p:cNvSpPr/>
          <p:nvPr/>
        </p:nvSpPr>
        <p:spPr>
          <a:xfrm>
            <a:off x="7924800" y="3329896"/>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thúc</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than</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xmlns="" id="{2D8D4FF8-7291-4098-900C-835665A416C2}"/>
              </a:ext>
            </a:extLst>
          </p:cNvPr>
          <p:cNvCxnSpPr>
            <a:cxnSpLocks/>
          </p:cNvCxnSpPr>
          <p:nvPr/>
        </p:nvCxnSpPr>
        <p:spPr>
          <a:xfrm>
            <a:off x="8001000" y="745027"/>
            <a:ext cx="1209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xmlns="" id="{220F512A-6C55-4E14-B864-BFBA62408407}"/>
              </a:ext>
            </a:extLst>
          </p:cNvPr>
          <p:cNvSpPr/>
          <p:nvPr/>
        </p:nvSpPr>
        <p:spPr>
          <a:xfrm>
            <a:off x="1504950" y="1028700"/>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xmlns="" id="{1C65E3A6-DFF3-4BA1-B97A-312AF6BF04BF}"/>
              </a:ext>
            </a:extLst>
          </p:cNvPr>
          <p:cNvSpPr/>
          <p:nvPr/>
        </p:nvSpPr>
        <p:spPr>
          <a:xfrm>
            <a:off x="1351690" y="2943225"/>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01359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5"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Xếp các câu dưới đây vào nhóm thích hợp và giải thích vì sao em xếp như vậy</a:t>
              </a:r>
            </a:p>
          </p:txBody>
        </p:sp>
      </p:grpSp>
      <p:sp>
        <p:nvSpPr>
          <p:cNvPr id="20" name="Rounded Rectangle 13">
            <a:extLst>
              <a:ext uri="{FF2B5EF4-FFF2-40B4-BE49-F238E27FC236}">
                <a16:creationId xmlns:a16="http://schemas.microsoft.com/office/drawing/2014/main" xmlns="" id="{EF6C7D4A-3132-4F92-99A4-A3EA47768CE0}"/>
              </a:ext>
            </a:extLst>
          </p:cNvPr>
          <p:cNvSpPr/>
          <p:nvPr/>
        </p:nvSpPr>
        <p:spPr>
          <a:xfrm>
            <a:off x="4963823" y="1475705"/>
            <a:ext cx="3124201"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ounded Rectangle 15">
            <a:extLst>
              <a:ext uri="{FF2B5EF4-FFF2-40B4-BE49-F238E27FC236}">
                <a16:creationId xmlns:a16="http://schemas.microsoft.com/office/drawing/2014/main" xmlns="" id="{1ADC2BBE-D261-48A3-9C96-33BDD6BA068B}"/>
              </a:ext>
            </a:extLst>
          </p:cNvPr>
          <p:cNvSpPr/>
          <p:nvPr/>
        </p:nvSpPr>
        <p:spPr>
          <a:xfrm>
            <a:off x="4963823" y="2637754"/>
            <a:ext cx="3192173"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3AC9E938-A612-451B-927A-142858EF08D9}"/>
              </a:ext>
            </a:extLst>
          </p:cNvPr>
          <p:cNvSpPr txBox="1"/>
          <p:nvPr/>
        </p:nvSpPr>
        <p:spPr>
          <a:xfrm>
            <a:off x="1449746" y="3695663"/>
            <a:ext cx="10220326" cy="2862322"/>
          </a:xfrm>
          <a:prstGeom prst="rect">
            <a:avLst/>
          </a:prstGeom>
          <a:noFill/>
        </p:spPr>
        <p:txBody>
          <a:bodyPr wrap="square" rtlCol="0">
            <a:spAutoFit/>
          </a:bodyPr>
          <a:lstStyle/>
          <a:p>
            <a:pPr algn="just"/>
            <a:r>
              <a:rPr lang="vi-VN" sz="3600" dirty="0">
                <a:latin typeface="Times New Roman" panose="02020603050405020304" pitchFamily="18" charset="0"/>
                <a:ea typeface="Arial-Rounded" panose="020B0500000000000000" pitchFamily="34" charset="0"/>
                <a:cs typeface="Times New Roman" panose="02020603050405020304" pitchFamily="18" charset="0"/>
              </a:rPr>
              <a:t>a. Bút nâu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trông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thế</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endParaRPr lang="vi-VN" sz="3600" dirty="0">
              <a:latin typeface="Times New Roman" panose="02020603050405020304" pitchFamily="18" charset="0"/>
              <a:ea typeface="Arial-Rounded" panose="020B0500000000000000" pitchFamily="34" charset="0"/>
              <a:cs typeface="Times New Roman" panose="02020603050405020304" pitchFamily="18" charset="0"/>
            </a:endParaRPr>
          </a:p>
          <a:p>
            <a:pPr algn="just"/>
            <a:r>
              <a:rPr lang="vi-VN" sz="3600" dirty="0">
                <a:latin typeface="Times New Roman" panose="02020603050405020304" pitchFamily="18" charset="0"/>
                <a:ea typeface="Arial-Rounded" panose="020B0500000000000000" pitchFamily="34" charset="0"/>
                <a:cs typeface="Times New Roman" panose="02020603050405020304" pitchFamily="18" charset="0"/>
              </a:rPr>
              <a:t>b. Bút nâu là một người bạn tốt.</a:t>
            </a:r>
          </a:p>
          <a:p>
            <a:pPr algn="just"/>
            <a:r>
              <a:rPr lang="vi-VN" sz="3600" dirty="0">
                <a:latin typeface="Times New Roman" panose="02020603050405020304" pitchFamily="18" charset="0"/>
                <a:ea typeface="Arial-Rounded" panose="020B0500000000000000" pitchFamily="34" charset="0"/>
                <a:cs typeface="Times New Roman" panose="02020603050405020304" pitchFamily="18" charset="0"/>
              </a:rPr>
              <a:t>c. Bút nâu nhảy với bút vàng, lắng nghe ước mơ của bút tím.</a:t>
            </a:r>
          </a:p>
          <a:p>
            <a:pPr algn="just"/>
            <a:r>
              <a:rPr lang="vi-VN" sz="3600" dirty="0">
                <a:latin typeface="Times New Roman" panose="02020603050405020304" pitchFamily="18" charset="0"/>
                <a:ea typeface="Arial-Rounded" panose="020B0500000000000000" pitchFamily="34" charset="0"/>
                <a:cs typeface="Times New Roman" panose="02020603050405020304" pitchFamily="18" charset="0"/>
              </a:rPr>
              <a:t>d. Bút nâu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gắn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bút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đỏ</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bên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cạnh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endParaRPr lang="vi-VN" sz="3600" dirty="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xmlns="" id="{D743DB4D-30DB-46EF-B23B-21FE53EDD35D}"/>
              </a:ext>
            </a:extLst>
          </p:cNvPr>
          <p:cNvCxnSpPr>
            <a:cxnSpLocks/>
          </p:cNvCxnSpPr>
          <p:nvPr/>
        </p:nvCxnSpPr>
        <p:spPr>
          <a:xfrm>
            <a:off x="1019175" y="678352"/>
            <a:ext cx="2066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E6889B5D-8C9B-4A35-A642-C8B28002BE3D}"/>
              </a:ext>
            </a:extLst>
          </p:cNvPr>
          <p:cNvCxnSpPr>
            <a:cxnSpLocks/>
          </p:cNvCxnSpPr>
          <p:nvPr/>
        </p:nvCxnSpPr>
        <p:spPr>
          <a:xfrm>
            <a:off x="5600700" y="668827"/>
            <a:ext cx="2487324" cy="9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CA4E3F82-E350-424F-B8AF-F289D6BBC2B0}"/>
              </a:ext>
            </a:extLst>
          </p:cNvPr>
          <p:cNvCxnSpPr>
            <a:cxnSpLocks/>
          </p:cNvCxnSpPr>
          <p:nvPr/>
        </p:nvCxnSpPr>
        <p:spPr>
          <a:xfrm>
            <a:off x="8851473" y="668827"/>
            <a:ext cx="152609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94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843</Words>
  <Application>Microsoft Office PowerPoint</Application>
  <PresentationFormat>Widescreen</PresentationFormat>
  <Paragraphs>99</Paragraphs>
  <Slides>18</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微软雅黑</vt:lpstr>
      <vt:lpstr>Arial</vt:lpstr>
      <vt:lpstr>Arial-Rounded</vt:lpstr>
      <vt:lpstr>Calibri</vt:lpstr>
      <vt:lpstr>Calibri Light</vt:lpstr>
      <vt:lpstr>等线</vt:lpstr>
      <vt:lpstr>等线 Light</vt:lpstr>
      <vt:lpstr>iCiel Cadena</vt:lpstr>
      <vt:lpstr>LNTH-No Virus</vt:lpstr>
      <vt:lpstr>Times New Roman</vt:lpstr>
      <vt:lpstr>字魂105号-简雅黑</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 10</cp:lastModifiedBy>
  <cp:revision>34</cp:revision>
  <dcterms:created xsi:type="dcterms:W3CDTF">2022-06-26T08:15:33Z</dcterms:created>
  <dcterms:modified xsi:type="dcterms:W3CDTF">2023-10-17T05:39:14Z</dcterms:modified>
</cp:coreProperties>
</file>