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396" r:id="rId3"/>
    <p:sldId id="268" r:id="rId4"/>
    <p:sldId id="269" r:id="rId5"/>
    <p:sldId id="260" r:id="rId6"/>
    <p:sldId id="279" r:id="rId7"/>
    <p:sldId id="280" r:id="rId8"/>
    <p:sldId id="278" r:id="rId9"/>
    <p:sldId id="28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AF7"/>
    <a:srgbClr val="0033CC"/>
    <a:srgbClr val="BE02B1"/>
    <a:srgbClr val="5F2987"/>
    <a:srgbClr val="FFF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181" autoAdjust="0"/>
  </p:normalViewPr>
  <p:slideViewPr>
    <p:cSldViewPr snapToGrid="0">
      <p:cViewPr varScale="1">
        <p:scale>
          <a:sx n="85" d="100"/>
          <a:sy n="85" d="100"/>
        </p:scale>
        <p:origin x="156"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389551-E5FC-41CA-885E-F7136D510E7E}" type="datetimeFigureOut">
              <a:rPr lang="en-US" smtClean="0"/>
              <a:pPr/>
              <a:t>09/04/2022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430053-8E4D-43E5-BD16-293B3AE5614E}" type="slidenum">
              <a:rPr lang="en-US" smtClean="0"/>
              <a:pPr/>
              <a:t>‹#›</a:t>
            </a:fld>
            <a:endParaRPr lang="en-US"/>
          </a:p>
        </p:txBody>
      </p:sp>
    </p:spTree>
    <p:extLst>
      <p:ext uri="{BB962C8B-B14F-4D97-AF65-F5344CB8AC3E}">
        <p14:creationId xmlns:p14="http://schemas.microsoft.com/office/powerpoint/2010/main" val="2844618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28"/>
            <a:ext cx="103632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cs typeface="Arial" charset="0"/>
              </a:defRPr>
            </a:lvl1pPr>
          </a:lstStyle>
          <a:p>
            <a:pPr>
              <a:defRPr/>
            </a:pPr>
            <a:fld id="{AB8DDD06-70EF-412C-ACD1-E439BD706653}" type="slidenum">
              <a:rPr lang="en-US"/>
              <a:pPr>
                <a:defRPr/>
              </a:pPr>
              <a:t>‹#›</a:t>
            </a:fld>
            <a:endParaRPr lang="en-US"/>
          </a:p>
        </p:txBody>
      </p:sp>
    </p:spTree>
    <p:extLst>
      <p:ext uri="{BB962C8B-B14F-4D97-AF65-F5344CB8AC3E}">
        <p14:creationId xmlns:p14="http://schemas.microsoft.com/office/powerpoint/2010/main" val="3778044613"/>
      </p:ext>
    </p:extLst>
  </p:cSld>
  <p:clrMapOvr>
    <a:masterClrMapping/>
  </p:clrMapOvr>
  <p:transition spd="slow" advTm="24000">
    <p:wheel spokes="8"/>
    <p:sndAc>
      <p:stSnd loop="1">
        <p:snd r:embed="rId1" name="applaus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cs typeface="Arial" charset="0"/>
              </a:defRPr>
            </a:lvl1pPr>
          </a:lstStyle>
          <a:p>
            <a:pPr>
              <a:defRPr/>
            </a:pPr>
            <a:fld id="{177B3789-50C3-4076-86F7-0DF42FB85CF6}" type="slidenum">
              <a:rPr lang="en-US"/>
              <a:pPr>
                <a:defRPr/>
              </a:pPr>
              <a:t>‹#›</a:t>
            </a:fld>
            <a:endParaRPr lang="en-US"/>
          </a:p>
        </p:txBody>
      </p:sp>
    </p:spTree>
    <p:extLst>
      <p:ext uri="{BB962C8B-B14F-4D97-AF65-F5344CB8AC3E}">
        <p14:creationId xmlns:p14="http://schemas.microsoft.com/office/powerpoint/2010/main" val="3484711005"/>
      </p:ext>
    </p:extLst>
  </p:cSld>
  <p:clrMapOvr>
    <a:masterClrMapping/>
  </p:clrMapOvr>
  <p:transition spd="slow" advTm="24000">
    <p:wheel spokes="8"/>
    <p:sndAc>
      <p:stSnd loop="1">
        <p:snd r:embed="rId1" name="applaus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03"/>
            <a:ext cx="103632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cs typeface="Arial" charset="0"/>
              </a:defRPr>
            </a:lvl1pPr>
          </a:lstStyle>
          <a:p>
            <a:pPr>
              <a:defRPr/>
            </a:pPr>
            <a:fld id="{0C9F6579-8143-42C5-927B-887D62A8636B}" type="slidenum">
              <a:rPr lang="en-US"/>
              <a:pPr>
                <a:defRPr/>
              </a:pPr>
              <a:t>‹#›</a:t>
            </a:fld>
            <a:endParaRPr lang="en-US"/>
          </a:p>
        </p:txBody>
      </p:sp>
    </p:spTree>
    <p:extLst>
      <p:ext uri="{BB962C8B-B14F-4D97-AF65-F5344CB8AC3E}">
        <p14:creationId xmlns:p14="http://schemas.microsoft.com/office/powerpoint/2010/main" val="4259729648"/>
      </p:ext>
    </p:extLst>
  </p:cSld>
  <p:clrMapOvr>
    <a:masterClrMapping/>
  </p:clrMapOvr>
  <p:transition spd="slow" advTm="24000">
    <p:wheel spokes="8"/>
    <p:sndAc>
      <p:stSnd loop="1">
        <p:snd r:embed="rId1" name="applaus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6"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7" name="Rectangle 6"/>
          <p:cNvSpPr>
            <a:spLocks noGrp="1" noChangeArrowheads="1"/>
          </p:cNvSpPr>
          <p:nvPr>
            <p:ph type="sldNum" sz="quarter" idx="12"/>
          </p:nvPr>
        </p:nvSpPr>
        <p:spPr/>
        <p:txBody>
          <a:bodyPr/>
          <a:lstStyle>
            <a:lvl1pPr>
              <a:defRPr>
                <a:cs typeface="Arial" charset="0"/>
              </a:defRPr>
            </a:lvl1pPr>
          </a:lstStyle>
          <a:p>
            <a:pPr>
              <a:defRPr/>
            </a:pPr>
            <a:fld id="{2B8D14DA-1C5B-48BC-94F0-E1E2530573C4}" type="slidenum">
              <a:rPr lang="en-US"/>
              <a:pPr>
                <a:defRPr/>
              </a:pPr>
              <a:t>‹#›</a:t>
            </a:fld>
            <a:endParaRPr lang="en-US"/>
          </a:p>
        </p:txBody>
      </p:sp>
    </p:spTree>
    <p:extLst>
      <p:ext uri="{BB962C8B-B14F-4D97-AF65-F5344CB8AC3E}">
        <p14:creationId xmlns:p14="http://schemas.microsoft.com/office/powerpoint/2010/main" val="2394409575"/>
      </p:ext>
    </p:extLst>
  </p:cSld>
  <p:clrMapOvr>
    <a:masterClrMapping/>
  </p:clrMapOvr>
  <p:transition spd="slow" advTm="24000">
    <p:wheel spokes="8"/>
    <p:sndAc>
      <p:stSnd loop="1">
        <p:snd r:embed="rId1" name="applaus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609602"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609602"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8"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9" name="Rectangle 6"/>
          <p:cNvSpPr>
            <a:spLocks noGrp="1" noChangeArrowheads="1"/>
          </p:cNvSpPr>
          <p:nvPr>
            <p:ph type="sldNum" sz="quarter" idx="12"/>
          </p:nvPr>
        </p:nvSpPr>
        <p:spPr/>
        <p:txBody>
          <a:bodyPr/>
          <a:lstStyle>
            <a:lvl1pPr>
              <a:defRPr>
                <a:cs typeface="Arial" charset="0"/>
              </a:defRPr>
            </a:lvl1pPr>
          </a:lstStyle>
          <a:p>
            <a:pPr>
              <a:defRPr/>
            </a:pPr>
            <a:fld id="{FCB6DC66-D596-4EA6-B4B6-3DC6CD6B6276}" type="slidenum">
              <a:rPr lang="en-US"/>
              <a:pPr>
                <a:defRPr/>
              </a:pPr>
              <a:t>‹#›</a:t>
            </a:fld>
            <a:endParaRPr lang="en-US"/>
          </a:p>
        </p:txBody>
      </p:sp>
    </p:spTree>
    <p:extLst>
      <p:ext uri="{BB962C8B-B14F-4D97-AF65-F5344CB8AC3E}">
        <p14:creationId xmlns:p14="http://schemas.microsoft.com/office/powerpoint/2010/main" val="182154110"/>
      </p:ext>
    </p:extLst>
  </p:cSld>
  <p:clrMapOvr>
    <a:masterClrMapping/>
  </p:clrMapOvr>
  <p:transition spd="slow" advTm="24000">
    <p:wheel spokes="8"/>
    <p:sndAc>
      <p:stSnd loop="1">
        <p:snd r:embed="rId1" name="applaus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a:defRPr>
                <a:cs typeface="Arial" charset="0"/>
              </a:defRPr>
            </a:lvl1pPr>
          </a:lstStyle>
          <a:p>
            <a:pPr>
              <a:defRPr/>
            </a:pPr>
            <a:fld id="{B4B1B76B-75A6-42FE-87DC-56BAC61A348E}" type="slidenum">
              <a:rPr lang="en-US"/>
              <a:pPr>
                <a:defRPr/>
              </a:pPr>
              <a:t>‹#›</a:t>
            </a:fld>
            <a:endParaRPr lang="en-US"/>
          </a:p>
        </p:txBody>
      </p:sp>
    </p:spTree>
    <p:extLst>
      <p:ext uri="{BB962C8B-B14F-4D97-AF65-F5344CB8AC3E}">
        <p14:creationId xmlns:p14="http://schemas.microsoft.com/office/powerpoint/2010/main" val="1320328492"/>
      </p:ext>
    </p:extLst>
  </p:cSld>
  <p:clrMapOvr>
    <a:masterClrMapping/>
  </p:clrMapOvr>
  <p:transition spd="slow" advTm="24000">
    <p:wheel spokes="8"/>
    <p:sndAc>
      <p:stSnd loop="1">
        <p:snd r:embed="rId1" name="applaus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3"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4" name="Rectangle 6"/>
          <p:cNvSpPr>
            <a:spLocks noGrp="1" noChangeArrowheads="1"/>
          </p:cNvSpPr>
          <p:nvPr>
            <p:ph type="sldNum" sz="quarter" idx="12"/>
          </p:nvPr>
        </p:nvSpPr>
        <p:spPr/>
        <p:txBody>
          <a:bodyPr/>
          <a:lstStyle>
            <a:lvl1pPr>
              <a:defRPr>
                <a:cs typeface="Arial" charset="0"/>
              </a:defRPr>
            </a:lvl1pPr>
          </a:lstStyle>
          <a:p>
            <a:pPr>
              <a:defRPr/>
            </a:pPr>
            <a:fld id="{F04ECCA6-CA1E-469B-B455-8458FDD15F3B}" type="slidenum">
              <a:rPr lang="en-US"/>
              <a:pPr>
                <a:defRPr/>
              </a:pPr>
              <a:t>‹#›</a:t>
            </a:fld>
            <a:endParaRPr lang="en-US"/>
          </a:p>
        </p:txBody>
      </p:sp>
    </p:spTree>
    <p:extLst>
      <p:ext uri="{BB962C8B-B14F-4D97-AF65-F5344CB8AC3E}">
        <p14:creationId xmlns:p14="http://schemas.microsoft.com/office/powerpoint/2010/main" val="2579986374"/>
      </p:ext>
    </p:extLst>
  </p:cSld>
  <p:clrMapOvr>
    <a:masterClrMapping/>
  </p:clrMapOvr>
  <p:transition spd="slow" advTm="24000">
    <p:wheel spokes="8"/>
    <p:sndAc>
      <p:stSnd loop="1">
        <p:snd r:embed="rId1" name="applaus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2" y="273050"/>
            <a:ext cx="4011084"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6"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7" name="Rectangle 6"/>
          <p:cNvSpPr>
            <a:spLocks noGrp="1" noChangeArrowheads="1"/>
          </p:cNvSpPr>
          <p:nvPr>
            <p:ph type="sldNum" sz="quarter" idx="12"/>
          </p:nvPr>
        </p:nvSpPr>
        <p:spPr/>
        <p:txBody>
          <a:bodyPr/>
          <a:lstStyle>
            <a:lvl1pPr>
              <a:defRPr>
                <a:cs typeface="Arial" charset="0"/>
              </a:defRPr>
            </a:lvl1pPr>
          </a:lstStyle>
          <a:p>
            <a:pPr>
              <a:defRPr/>
            </a:pPr>
            <a:fld id="{CD1EED20-15B8-4ADD-B1FD-856F6025C73A}" type="slidenum">
              <a:rPr lang="en-US"/>
              <a:pPr>
                <a:defRPr/>
              </a:pPr>
              <a:t>‹#›</a:t>
            </a:fld>
            <a:endParaRPr lang="en-US"/>
          </a:p>
        </p:txBody>
      </p:sp>
    </p:spTree>
    <p:extLst>
      <p:ext uri="{BB962C8B-B14F-4D97-AF65-F5344CB8AC3E}">
        <p14:creationId xmlns:p14="http://schemas.microsoft.com/office/powerpoint/2010/main" val="2926052325"/>
      </p:ext>
    </p:extLst>
  </p:cSld>
  <p:clrMapOvr>
    <a:masterClrMapping/>
  </p:clrMapOvr>
  <p:transition spd="slow" advTm="24000">
    <p:wheel spokes="8"/>
    <p:sndAc>
      <p:stSnd loop="1">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0"/>
            <a:ext cx="73152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6"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7" name="Rectangle 6"/>
          <p:cNvSpPr>
            <a:spLocks noGrp="1" noChangeArrowheads="1"/>
          </p:cNvSpPr>
          <p:nvPr>
            <p:ph type="sldNum" sz="quarter" idx="12"/>
          </p:nvPr>
        </p:nvSpPr>
        <p:spPr/>
        <p:txBody>
          <a:bodyPr/>
          <a:lstStyle>
            <a:lvl1pPr>
              <a:defRPr>
                <a:cs typeface="Arial" charset="0"/>
              </a:defRPr>
            </a:lvl1pPr>
          </a:lstStyle>
          <a:p>
            <a:pPr>
              <a:defRPr/>
            </a:pPr>
            <a:fld id="{C69C7782-F7D3-45DB-AAD9-D82BD655CA46}" type="slidenum">
              <a:rPr lang="en-US"/>
              <a:pPr>
                <a:defRPr/>
              </a:pPr>
              <a:t>‹#›</a:t>
            </a:fld>
            <a:endParaRPr lang="en-US"/>
          </a:p>
        </p:txBody>
      </p:sp>
    </p:spTree>
    <p:extLst>
      <p:ext uri="{BB962C8B-B14F-4D97-AF65-F5344CB8AC3E}">
        <p14:creationId xmlns:p14="http://schemas.microsoft.com/office/powerpoint/2010/main" val="3146358168"/>
      </p:ext>
    </p:extLst>
  </p:cSld>
  <p:clrMapOvr>
    <a:masterClrMapping/>
  </p:clrMapOvr>
  <p:transition spd="slow" advTm="24000">
    <p:wheel spokes="8"/>
    <p:sndAc>
      <p:stSnd loop="1">
        <p:snd r:embed="rId1" name="applaus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cs typeface="Arial" charset="0"/>
              </a:defRPr>
            </a:lvl1pPr>
          </a:lstStyle>
          <a:p>
            <a:pPr>
              <a:defRPr/>
            </a:pPr>
            <a:fld id="{6E57A099-2BAE-4BF5-945F-28967C1AA75C}" type="slidenum">
              <a:rPr lang="en-US"/>
              <a:pPr>
                <a:defRPr/>
              </a:pPr>
              <a:t>‹#›</a:t>
            </a:fld>
            <a:endParaRPr lang="en-US"/>
          </a:p>
        </p:txBody>
      </p:sp>
    </p:spTree>
    <p:extLst>
      <p:ext uri="{BB962C8B-B14F-4D97-AF65-F5344CB8AC3E}">
        <p14:creationId xmlns:p14="http://schemas.microsoft.com/office/powerpoint/2010/main" val="2523068922"/>
      </p:ext>
    </p:extLst>
  </p:cSld>
  <p:clrMapOvr>
    <a:masterClrMapping/>
  </p:clrMapOvr>
  <p:transition spd="slow" advTm="24000">
    <p:wheel spokes="8"/>
    <p:sndAc>
      <p:stSnd loop="1">
        <p:snd r:embed="rId1" name="applaus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41"/>
            <a:ext cx="27432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609600" y="274641"/>
            <a:ext cx="80264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cs typeface="Arial" charset="0"/>
              </a:defRPr>
            </a:lvl1pPr>
          </a:lstStyle>
          <a:p>
            <a:pPr>
              <a:defRPr/>
            </a:pPr>
            <a:fld id="{B37A8AAB-5592-467D-B538-B6248080775B}" type="slidenum">
              <a:rPr lang="en-US"/>
              <a:pPr>
                <a:defRPr/>
              </a:pPr>
              <a:t>‹#›</a:t>
            </a:fld>
            <a:endParaRPr lang="en-US"/>
          </a:p>
        </p:txBody>
      </p:sp>
    </p:spTree>
    <p:extLst>
      <p:ext uri="{BB962C8B-B14F-4D97-AF65-F5344CB8AC3E}">
        <p14:creationId xmlns:p14="http://schemas.microsoft.com/office/powerpoint/2010/main" val="1854814659"/>
      </p:ext>
    </p:extLst>
  </p:cSld>
  <p:clrMapOvr>
    <a:masterClrMapping/>
  </p:clrMapOvr>
  <p:transition spd="slow" advTm="24000">
    <p:wheel spokes="8"/>
    <p:sndAc>
      <p:stSnd loop="1">
        <p:snd r:embed="rId1" name="applause.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609600" y="274638"/>
            <a:ext cx="10972800" cy="1143000"/>
          </a:xfrm>
        </p:spPr>
        <p:txBody>
          <a:bodyPr/>
          <a:lstStyle/>
          <a:p>
            <a:r>
              <a:rPr lang="vi-VN"/>
              <a:t>Bấm &amp; sửa kiểu tiêu đề</a:t>
            </a:r>
            <a:endParaRPr lang="en-US"/>
          </a:p>
        </p:txBody>
      </p:sp>
      <p:sp>
        <p:nvSpPr>
          <p:cNvPr id="3" name="Nơi giữ chỗ cho Văn bản 2"/>
          <p:cNvSpPr>
            <a:spLocks noGrp="1"/>
          </p:cNvSpPr>
          <p:nvPr>
            <p:ph type="body" sz="half" idx="1"/>
          </p:nvPr>
        </p:nvSpPr>
        <p:spPr>
          <a:xfrm>
            <a:off x="609600" y="1600203"/>
            <a:ext cx="53848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197600" y="1600203"/>
            <a:ext cx="53848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p:txBody>
          <a:bodyPr/>
          <a:lstStyle>
            <a:lvl1pPr>
              <a:defRPr>
                <a:cs typeface="Arial" charset="0"/>
              </a:defRPr>
            </a:lvl1pPr>
          </a:lstStyle>
          <a:p>
            <a:pPr>
              <a:defRPr/>
            </a:pPr>
            <a:endParaRPr lang="en-US"/>
          </a:p>
        </p:txBody>
      </p:sp>
      <p:sp>
        <p:nvSpPr>
          <p:cNvPr id="6" name="Rectangle 5"/>
          <p:cNvSpPr>
            <a:spLocks noGrp="1" noChangeArrowheads="1"/>
          </p:cNvSpPr>
          <p:nvPr>
            <p:ph type="ftr" sz="quarter" idx="11"/>
          </p:nvPr>
        </p:nvSpPr>
        <p:spPr/>
        <p:txBody>
          <a:bodyPr/>
          <a:lstStyle>
            <a:lvl1pPr>
              <a:defRPr>
                <a:cs typeface="Arial" charset="0"/>
              </a:defRPr>
            </a:lvl1pPr>
          </a:lstStyle>
          <a:p>
            <a:pPr>
              <a:defRPr/>
            </a:pPr>
            <a:endParaRPr lang="en-US"/>
          </a:p>
        </p:txBody>
      </p:sp>
      <p:sp>
        <p:nvSpPr>
          <p:cNvPr id="7" name="Rectangle 6"/>
          <p:cNvSpPr>
            <a:spLocks noGrp="1" noChangeArrowheads="1"/>
          </p:cNvSpPr>
          <p:nvPr>
            <p:ph type="sldNum" sz="quarter" idx="12"/>
          </p:nvPr>
        </p:nvSpPr>
        <p:spPr/>
        <p:txBody>
          <a:bodyPr/>
          <a:lstStyle>
            <a:lvl1pPr>
              <a:defRPr>
                <a:cs typeface="Arial" charset="0"/>
              </a:defRPr>
            </a:lvl1pPr>
          </a:lstStyle>
          <a:p>
            <a:pPr>
              <a:defRPr/>
            </a:pPr>
            <a:fld id="{82F0D5E4-9C4F-46D1-8472-D668D1D40B57}" type="slidenum">
              <a:rPr lang="en-US"/>
              <a:pPr>
                <a:defRPr/>
              </a:pPr>
              <a:t>‹#›</a:t>
            </a:fld>
            <a:endParaRPr lang="en-US"/>
          </a:p>
        </p:txBody>
      </p:sp>
    </p:spTree>
    <p:extLst>
      <p:ext uri="{BB962C8B-B14F-4D97-AF65-F5344CB8AC3E}">
        <p14:creationId xmlns:p14="http://schemas.microsoft.com/office/powerpoint/2010/main" val="4225418442"/>
      </p:ext>
    </p:extLst>
  </p:cSld>
  <p:clrMapOvr>
    <a:masterClrMapping/>
  </p:clrMapOvr>
  <p:transition spd="slow" advTm="24000">
    <p:wheel spokes="8"/>
    <p:sndAc>
      <p:stSnd loop="1">
        <p:snd r:embed="rId1" name="applaus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09/04/2022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09/04/2022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cs typeface="+mn-cs"/>
              </a:defRPr>
            </a:lvl1pPr>
          </a:lstStyle>
          <a:p>
            <a:pPr fontAlgn="base">
              <a:spcBef>
                <a:spcPct val="0"/>
              </a:spcBef>
              <a:spcAft>
                <a:spcPct val="0"/>
              </a:spcAft>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cs typeface="+mn-cs"/>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cs typeface="+mn-cs"/>
              </a:defRPr>
            </a:lvl1pPr>
          </a:lstStyle>
          <a:p>
            <a:pPr fontAlgn="base">
              <a:spcBef>
                <a:spcPct val="0"/>
              </a:spcBef>
              <a:spcAft>
                <a:spcPct val="0"/>
              </a:spcAft>
              <a:defRPr/>
            </a:pPr>
            <a:fld id="{9028BF95-678B-4AB8-9B3F-9162BF51B4D0}" type="slidenum">
              <a:rPr lang="en-US"/>
              <a:pPr fontAlgn="base">
                <a:spcBef>
                  <a:spcPct val="0"/>
                </a:spcBef>
                <a:spcAft>
                  <a:spcPct val="0"/>
                </a:spcAft>
                <a:defRPr/>
              </a:pPr>
              <a:t>‹#›</a:t>
            </a:fld>
            <a:endParaRPr lang="en-US"/>
          </a:p>
        </p:txBody>
      </p:sp>
    </p:spTree>
    <p:extLst>
      <p:ext uri="{BB962C8B-B14F-4D97-AF65-F5344CB8AC3E}">
        <p14:creationId xmlns:p14="http://schemas.microsoft.com/office/powerpoint/2010/main" val="2487690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advTm="24000">
    <p:wheel spokes="8"/>
    <p:sndAc>
      <p:stSnd loop="1">
        <p:snd r:embed="rId14"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WordArt 20"/>
          <p:cNvSpPr>
            <a:spLocks noChangeArrowheads="1" noChangeShapeType="1" noTextEdit="1"/>
          </p:cNvSpPr>
          <p:nvPr/>
        </p:nvSpPr>
        <p:spPr bwMode="auto">
          <a:xfrm>
            <a:off x="4571999" y="1220788"/>
            <a:ext cx="3106615" cy="609600"/>
          </a:xfrm>
          <a:prstGeom prst="rect">
            <a:avLst/>
          </a:prstGeom>
        </p:spPr>
        <p:txBody>
          <a:bodyPr wrap="none" fromWordArt="1">
            <a:prstTxWarp prst="textPlain">
              <a:avLst>
                <a:gd name="adj" fmla="val 50000"/>
              </a:avLst>
            </a:prstTxWarp>
          </a:bodyPr>
          <a:lstStyle/>
          <a:p>
            <a:pPr algn="ctr"/>
            <a:r>
              <a:rPr lang="en-US" kern="10" dirty="0" err="1">
                <a:ln w="9525">
                  <a:solidFill>
                    <a:srgbClr val="0000FF"/>
                  </a:solidFill>
                  <a:round/>
                  <a:headEnd/>
                  <a:tailEnd/>
                </a:ln>
                <a:solidFill>
                  <a:srgbClr val="000000"/>
                </a:solidFill>
                <a:latin typeface="Times New Roman"/>
                <a:cs typeface="Times New Roman"/>
              </a:rPr>
              <a:t>Luyện</a:t>
            </a:r>
            <a:r>
              <a:rPr lang="en-US" kern="10" dirty="0">
                <a:ln w="9525">
                  <a:solidFill>
                    <a:srgbClr val="0000FF"/>
                  </a:solidFill>
                  <a:round/>
                  <a:headEnd/>
                  <a:tailEnd/>
                </a:ln>
                <a:solidFill>
                  <a:srgbClr val="000000"/>
                </a:solidFill>
                <a:latin typeface="Times New Roman"/>
                <a:cs typeface="Times New Roman"/>
              </a:rPr>
              <a:t> </a:t>
            </a:r>
            <a:r>
              <a:rPr lang="en-US" kern="10" dirty="0" err="1">
                <a:ln w="9525">
                  <a:solidFill>
                    <a:srgbClr val="0000FF"/>
                  </a:solidFill>
                  <a:round/>
                  <a:headEnd/>
                  <a:tailEnd/>
                </a:ln>
                <a:solidFill>
                  <a:srgbClr val="000000"/>
                </a:solidFill>
                <a:latin typeface="Times New Roman"/>
                <a:cs typeface="Times New Roman"/>
              </a:rPr>
              <a:t>từ</a:t>
            </a:r>
            <a:r>
              <a:rPr lang="en-US" kern="10" dirty="0">
                <a:ln w="9525">
                  <a:solidFill>
                    <a:srgbClr val="0000FF"/>
                  </a:solidFill>
                  <a:round/>
                  <a:headEnd/>
                  <a:tailEnd/>
                </a:ln>
                <a:solidFill>
                  <a:srgbClr val="000000"/>
                </a:solidFill>
                <a:latin typeface="Times New Roman"/>
                <a:cs typeface="Times New Roman"/>
              </a:rPr>
              <a:t> </a:t>
            </a:r>
            <a:r>
              <a:rPr lang="en-US" kern="10" dirty="0" err="1">
                <a:ln w="9525">
                  <a:solidFill>
                    <a:srgbClr val="0000FF"/>
                  </a:solidFill>
                  <a:round/>
                  <a:headEnd/>
                  <a:tailEnd/>
                </a:ln>
                <a:solidFill>
                  <a:srgbClr val="000000"/>
                </a:solidFill>
                <a:latin typeface="Times New Roman"/>
                <a:cs typeface="Times New Roman"/>
              </a:rPr>
              <a:t>và</a:t>
            </a:r>
            <a:r>
              <a:rPr lang="en-US" kern="10" dirty="0">
                <a:ln w="9525">
                  <a:solidFill>
                    <a:srgbClr val="0000FF"/>
                  </a:solidFill>
                  <a:round/>
                  <a:headEnd/>
                  <a:tailEnd/>
                </a:ln>
                <a:solidFill>
                  <a:srgbClr val="000000"/>
                </a:solidFill>
                <a:latin typeface="Times New Roman"/>
                <a:cs typeface="Times New Roman"/>
              </a:rPr>
              <a:t> </a:t>
            </a:r>
            <a:r>
              <a:rPr lang="en-US" kern="10" dirty="0" err="1">
                <a:ln w="9525">
                  <a:solidFill>
                    <a:srgbClr val="0000FF"/>
                  </a:solidFill>
                  <a:round/>
                  <a:headEnd/>
                  <a:tailEnd/>
                </a:ln>
                <a:solidFill>
                  <a:srgbClr val="000000"/>
                </a:solidFill>
                <a:latin typeface="Times New Roman"/>
                <a:cs typeface="Times New Roman"/>
              </a:rPr>
              <a:t>câu</a:t>
            </a:r>
            <a:endParaRPr lang="en-US" kern="10" dirty="0">
              <a:ln w="9525">
                <a:solidFill>
                  <a:srgbClr val="0000FF"/>
                </a:solidFill>
                <a:round/>
                <a:headEnd/>
                <a:tailEnd/>
              </a:ln>
              <a:solidFill>
                <a:srgbClr val="000000"/>
              </a:solidFill>
              <a:latin typeface="Times New Roman"/>
              <a:cs typeface="Times New Roman"/>
            </a:endParaRPr>
          </a:p>
        </p:txBody>
      </p:sp>
      <p:grpSp>
        <p:nvGrpSpPr>
          <p:cNvPr id="15364" name="Group 8"/>
          <p:cNvGrpSpPr>
            <a:grpSpLocks/>
          </p:cNvGrpSpPr>
          <p:nvPr/>
        </p:nvGrpSpPr>
        <p:grpSpPr bwMode="auto">
          <a:xfrm>
            <a:off x="0" y="0"/>
            <a:ext cx="12192000" cy="6858000"/>
            <a:chOff x="672" y="0"/>
            <a:chExt cx="5760" cy="4320"/>
          </a:xfrm>
        </p:grpSpPr>
        <p:pic>
          <p:nvPicPr>
            <p:cNvPr id="15370" name="Picture 9" descr="BD21325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5371" name="Picture 10" descr="BD21325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5372" name="Picture 11"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5373" name="Picture 12"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pic>
        <p:nvPicPr>
          <p:cNvPr id="15" name="Picture 50" descr="Flash Lang hoa de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75684" y="5378450"/>
            <a:ext cx="1837267"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0" descr="Flash Lang hoa dep"/>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492317" y="5402264"/>
            <a:ext cx="1699683" cy="1303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WordArt 21"/>
          <p:cNvSpPr>
            <a:spLocks noChangeArrowheads="1" noChangeShapeType="1" noTextEdit="1"/>
          </p:cNvSpPr>
          <p:nvPr/>
        </p:nvSpPr>
        <p:spPr bwMode="auto">
          <a:xfrm>
            <a:off x="664634" y="2558197"/>
            <a:ext cx="11176000" cy="2844067"/>
          </a:xfrm>
          <a:prstGeom prst="rect">
            <a:avLst/>
          </a:prstGeom>
        </p:spPr>
        <p:txBody>
          <a:bodyPr wrap="none" fromWordArt="1">
            <a:prstTxWarp prst="textPlain">
              <a:avLst>
                <a:gd name="adj" fmla="val 50000"/>
              </a:avLst>
            </a:prstTxWarp>
          </a:bodyPr>
          <a:lstStyle/>
          <a:p>
            <a:pPr fontAlgn="base">
              <a:spcBef>
                <a:spcPct val="0"/>
              </a:spcBef>
              <a:spcAft>
                <a:spcPct val="0"/>
              </a:spcAft>
            </a:pP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Ôn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về</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câu</a:t>
            </a:r>
          </a:p>
          <a:p>
            <a:pPr fontAlgn="base">
              <a:spcBef>
                <a:spcPct val="0"/>
              </a:spcBef>
              <a:spcAft>
                <a:spcPct val="0"/>
              </a:spcAft>
            </a:pP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Dấu</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phẩy</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Tr</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124 </a:t>
            </a:r>
          </a:p>
          <a:p>
            <a:pPr fontAlgn="base">
              <a:spcBef>
                <a:spcPct val="0"/>
              </a:spcBef>
              <a:spcAft>
                <a:spcPct val="0"/>
              </a:spcAft>
            </a:pP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574150156"/>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par>
                                <p:cTn id="8" presetID="3" presetClass="entr" presetSubtype="1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linds(horizontal)">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Rectangle 12"/>
          <p:cNvSpPr>
            <a:spLocks noChangeArrowheads="1"/>
          </p:cNvSpPr>
          <p:nvPr/>
        </p:nvSpPr>
        <p:spPr bwMode="auto">
          <a:xfrm>
            <a:off x="645569" y="598513"/>
            <a:ext cx="1032933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5486400" algn="l"/>
              </a:tabLst>
              <a:defRPr>
                <a:solidFill>
                  <a:schemeClr val="tx1"/>
                </a:solidFill>
                <a:latin typeface="Tahoma" panose="020B0604030504040204" pitchFamily="34" charset="0"/>
              </a:defRPr>
            </a:lvl1pPr>
            <a:lvl2pPr marL="742950" indent="-285750">
              <a:tabLst>
                <a:tab pos="5486400" algn="l"/>
              </a:tabLst>
              <a:defRPr>
                <a:solidFill>
                  <a:schemeClr val="tx1"/>
                </a:solidFill>
                <a:latin typeface="Tahoma" panose="020B0604030504040204" pitchFamily="34" charset="0"/>
              </a:defRPr>
            </a:lvl2pPr>
            <a:lvl3pPr marL="1143000" indent="-228600">
              <a:tabLst>
                <a:tab pos="5486400" algn="l"/>
              </a:tabLst>
              <a:defRPr>
                <a:solidFill>
                  <a:schemeClr val="tx1"/>
                </a:solidFill>
                <a:latin typeface="Tahoma" panose="020B0604030504040204" pitchFamily="34" charset="0"/>
              </a:defRPr>
            </a:lvl3pPr>
            <a:lvl4pPr marL="1600200" indent="-228600">
              <a:tabLst>
                <a:tab pos="5486400" algn="l"/>
              </a:tabLst>
              <a:defRPr>
                <a:solidFill>
                  <a:schemeClr val="tx1"/>
                </a:solidFill>
                <a:latin typeface="Tahoma" panose="020B0604030504040204" pitchFamily="34" charset="0"/>
              </a:defRPr>
            </a:lvl4pPr>
            <a:lvl5pPr marL="2057400" indent="-228600">
              <a:tabLst>
                <a:tab pos="5486400" algn="l"/>
              </a:tabLst>
              <a:defRPr>
                <a:solidFill>
                  <a:schemeClr val="tx1"/>
                </a:solidFill>
                <a:latin typeface="Tahoma" panose="020B0604030504040204" pitchFamily="34" charset="0"/>
              </a:defRPr>
            </a:lvl5pPr>
            <a:lvl6pPr marL="25146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6pPr>
            <a:lvl7pPr marL="29718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7pPr>
            <a:lvl8pPr marL="34290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8pPr>
            <a:lvl9pPr marL="3886200" indent="-228600" eaLnBrk="0" fontAlgn="base" hangingPunct="0">
              <a:spcBef>
                <a:spcPct val="0"/>
              </a:spcBef>
              <a:spcAft>
                <a:spcPct val="0"/>
              </a:spcAft>
              <a:tabLst>
                <a:tab pos="5486400" algn="l"/>
              </a:tabLst>
              <a:defRPr>
                <a:solidFill>
                  <a:schemeClr val="tx1"/>
                </a:solidFill>
                <a:latin typeface="Tahoma" panose="020B0604030504040204" pitchFamily="34" charset="0"/>
              </a:defRPr>
            </a:lvl9pPr>
          </a:lstStyle>
          <a:p>
            <a:pPr algn="just"/>
            <a:endParaRPr lang="en-US" altLang="en-US" sz="28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670015" y="379893"/>
            <a:ext cx="3179928" cy="584775"/>
          </a:xfrm>
          <a:prstGeom prst="rect">
            <a:avLst/>
          </a:prstGeom>
          <a:noFill/>
        </p:spPr>
        <p:txBody>
          <a:bodyPr wrap="square" rtlCol="0">
            <a:spAutoFit/>
          </a:bodyPr>
          <a:lstStyle/>
          <a:p>
            <a:r>
              <a:rPr lang="en-US" sz="3200" b="1" u="sng" dirty="0" err="1"/>
              <a:t>Khởi</a:t>
            </a:r>
            <a:r>
              <a:rPr lang="en-US" sz="3200" b="1" u="sng" dirty="0"/>
              <a:t> </a:t>
            </a:r>
            <a:r>
              <a:rPr lang="en-US" sz="3200" b="1" u="sng" dirty="0" err="1"/>
              <a:t>động</a:t>
            </a:r>
            <a:endParaRPr lang="en-US" sz="3200" b="1" u="sng" dirty="0"/>
          </a:p>
        </p:txBody>
      </p:sp>
      <p:sp>
        <p:nvSpPr>
          <p:cNvPr id="2" name="Rectangle 1"/>
          <p:cNvSpPr/>
          <p:nvPr/>
        </p:nvSpPr>
        <p:spPr>
          <a:xfrm>
            <a:off x="272956" y="1672820"/>
            <a:ext cx="11682484" cy="1077218"/>
          </a:xfrm>
          <a:prstGeom prst="rect">
            <a:avLst/>
          </a:prstGeom>
        </p:spPr>
        <p:txBody>
          <a:bodyPr wrap="square">
            <a:spAutoFit/>
          </a:bodyPr>
          <a:lstStyle/>
          <a:p>
            <a:r>
              <a:rPr lang="en-US" altLang="en-US" sz="3200" dirty="0">
                <a:solidFill>
                  <a:srgbClr val="0033CC"/>
                </a:solidFill>
                <a:latin typeface="Times New Roman" panose="02020603050405020304" pitchFamily="18" charset="0"/>
                <a:cs typeface="Times New Roman" panose="02020603050405020304" pitchFamily="18" charset="0"/>
              </a:rPr>
              <a:t>- Theo </a:t>
            </a:r>
            <a:r>
              <a:rPr lang="en-US" altLang="en-US" sz="3200" dirty="0" err="1">
                <a:solidFill>
                  <a:srgbClr val="0033CC"/>
                </a:solidFill>
                <a:latin typeface="Times New Roman" panose="02020603050405020304" pitchFamily="18" charset="0"/>
                <a:cs typeface="Times New Roman" panose="02020603050405020304" pitchFamily="18" charset="0"/>
              </a:rPr>
              <a:t>em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nam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giới</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có</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những</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phẩm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gì</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Em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thích</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phẩm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nào</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của</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bạn</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nam</a:t>
            </a:r>
            <a:r>
              <a:rPr lang="en-US" altLang="en-US" sz="3200" dirty="0">
                <a:solidFill>
                  <a:srgbClr val="0033CC"/>
                </a:solidFill>
                <a:latin typeface="Times New Roman" panose="02020603050405020304" pitchFamily="18" charset="0"/>
                <a:cs typeface="Times New Roman" panose="02020603050405020304" pitchFamily="18" charset="0"/>
              </a:rPr>
              <a:t>?</a:t>
            </a:r>
          </a:p>
        </p:txBody>
      </p:sp>
      <p:sp>
        <p:nvSpPr>
          <p:cNvPr id="4" name="Rectangle 3"/>
          <p:cNvSpPr/>
          <p:nvPr/>
        </p:nvSpPr>
        <p:spPr>
          <a:xfrm>
            <a:off x="259308" y="2669106"/>
            <a:ext cx="11573302" cy="1077218"/>
          </a:xfrm>
          <a:prstGeom prst="rect">
            <a:avLst/>
          </a:prstGeom>
        </p:spPr>
        <p:txBody>
          <a:bodyPr wrap="square">
            <a:spAutoFit/>
          </a:bodyPr>
          <a:lstStyle/>
          <a:p>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err="1">
                <a:solidFill>
                  <a:srgbClr val="FF0000"/>
                </a:solidFill>
                <a:latin typeface="Times New Roman" panose="02020603050405020304" pitchFamily="18" charset="0"/>
                <a:cs typeface="Times New Roman" panose="02020603050405020304" pitchFamily="18" charset="0"/>
              </a:rPr>
              <a:t>Những</a:t>
            </a:r>
            <a:r>
              <a:rPr lang="en-US" altLang="en-US" sz="3200">
                <a:solidFill>
                  <a:srgbClr val="FF0000"/>
                </a:solidFill>
                <a:latin typeface="Times New Roman" panose="02020603050405020304" pitchFamily="18" charset="0"/>
                <a:cs typeface="Times New Roman" panose="02020603050405020304" pitchFamily="18" charset="0"/>
              </a:rPr>
              <a:t> phẩm </a:t>
            </a:r>
            <a:r>
              <a:rPr lang="en-US" altLang="en-US" sz="3200" dirty="0" err="1">
                <a:solidFill>
                  <a:srgbClr val="FF0000"/>
                </a:solidFill>
                <a:latin typeface="Times New Roman" panose="02020603050405020304" pitchFamily="18" charset="0"/>
                <a:cs typeface="Times New Roman" panose="02020603050405020304" pitchFamily="18" charset="0"/>
              </a:rPr>
              <a:t>chất</a:t>
            </a:r>
            <a:r>
              <a:rPr lang="en-US" altLang="en-US" sz="3200" dirty="0">
                <a:solidFill>
                  <a:srgbClr val="FF0000"/>
                </a:solidFill>
                <a:latin typeface="Times New Roman" panose="02020603050405020304" pitchFamily="18" charset="0"/>
                <a:cs typeface="Times New Roman" panose="02020603050405020304" pitchFamily="18" charset="0"/>
              </a:rPr>
              <a:t> ở </a:t>
            </a:r>
            <a:r>
              <a:rPr lang="en-US" altLang="en-US" sz="3200" dirty="0" err="1">
                <a:solidFill>
                  <a:srgbClr val="FF0000"/>
                </a:solidFill>
                <a:latin typeface="Times New Roman" panose="02020603050405020304" pitchFamily="18" charset="0"/>
                <a:cs typeface="Times New Roman" panose="02020603050405020304" pitchFamily="18" charset="0"/>
              </a:rPr>
              <a:t>bạn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nam</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dũng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cảm</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cao</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thượng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năng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nổ</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thích</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ứng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với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mọi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hoàn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cảnh</a:t>
            </a:r>
            <a:r>
              <a:rPr lang="en-US" altLang="en-US" sz="3200" dirty="0">
                <a:solidFill>
                  <a:srgbClr val="FF0000"/>
                </a:solidFill>
                <a:latin typeface="Times New Roman" panose="02020603050405020304" pitchFamily="18" charset="0"/>
                <a:cs typeface="Times New Roman" panose="02020603050405020304" pitchFamily="18" charset="0"/>
              </a:rPr>
              <a:t>...</a:t>
            </a:r>
          </a:p>
        </p:txBody>
      </p:sp>
      <p:sp>
        <p:nvSpPr>
          <p:cNvPr id="10" name="Rectangle 9"/>
          <p:cNvSpPr/>
          <p:nvPr/>
        </p:nvSpPr>
        <p:spPr>
          <a:xfrm>
            <a:off x="304799" y="3665389"/>
            <a:ext cx="11527810" cy="1077218"/>
          </a:xfrm>
          <a:prstGeom prst="rect">
            <a:avLst/>
          </a:prstGeom>
        </p:spPr>
        <p:txBody>
          <a:bodyPr wrap="square">
            <a:spAutoFit/>
          </a:bodyPr>
          <a:lstStyle/>
          <a:p>
            <a:r>
              <a:rPr lang="en-US" altLang="en-US" sz="3200" dirty="0">
                <a:solidFill>
                  <a:srgbClr val="0033CC"/>
                </a:solidFill>
                <a:latin typeface="Times New Roman" panose="02020603050405020304" pitchFamily="18" charset="0"/>
                <a:cs typeface="Times New Roman" panose="02020603050405020304" pitchFamily="18" charset="0"/>
              </a:rPr>
              <a:t>- Theo </a:t>
            </a:r>
            <a:r>
              <a:rPr lang="en-US" altLang="en-US" sz="3200" dirty="0" err="1">
                <a:solidFill>
                  <a:srgbClr val="0033CC"/>
                </a:solidFill>
                <a:latin typeface="Times New Roman" panose="02020603050405020304" pitchFamily="18" charset="0"/>
                <a:cs typeface="Times New Roman" panose="02020603050405020304" pitchFamily="18" charset="0"/>
              </a:rPr>
              <a:t>em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nữ</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giới</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có</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những</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phẩm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gì</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Em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thích</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phẩm</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chất</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nào</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của</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bạn</a:t>
            </a:r>
            <a:r>
              <a:rPr lang="en-US" altLang="en-US" sz="3200" dirty="0">
                <a:solidFill>
                  <a:srgbClr val="0033CC"/>
                </a:solidFill>
                <a:latin typeface="Times New Roman" panose="02020603050405020304" pitchFamily="18" charset="0"/>
                <a:cs typeface="Times New Roman" panose="02020603050405020304" pitchFamily="18" charset="0"/>
              </a:rPr>
              <a:t> </a:t>
            </a:r>
            <a:r>
              <a:rPr lang="en-US" altLang="en-US" sz="3200" dirty="0" err="1">
                <a:solidFill>
                  <a:srgbClr val="0033CC"/>
                </a:solidFill>
                <a:latin typeface="Times New Roman" panose="02020603050405020304" pitchFamily="18" charset="0"/>
                <a:cs typeface="Times New Roman" panose="02020603050405020304" pitchFamily="18" charset="0"/>
              </a:rPr>
              <a:t>nữ</a:t>
            </a:r>
            <a:r>
              <a:rPr lang="en-US" altLang="en-US" sz="3200" dirty="0">
                <a:solidFill>
                  <a:srgbClr val="0033CC"/>
                </a:solidFill>
                <a:latin typeface="Times New Roman" panose="02020603050405020304" pitchFamily="18" charset="0"/>
                <a:cs typeface="Times New Roman" panose="02020603050405020304" pitchFamily="18" charset="0"/>
              </a:rPr>
              <a:t>?</a:t>
            </a:r>
          </a:p>
        </p:txBody>
      </p:sp>
      <p:sp>
        <p:nvSpPr>
          <p:cNvPr id="22" name="Rectangle 21"/>
          <p:cNvSpPr/>
          <p:nvPr/>
        </p:nvSpPr>
        <p:spPr>
          <a:xfrm>
            <a:off x="291152" y="4661679"/>
            <a:ext cx="11473217" cy="1077218"/>
          </a:xfrm>
          <a:prstGeom prst="rect">
            <a:avLst/>
          </a:prstGeom>
        </p:spPr>
        <p:txBody>
          <a:bodyPr wrap="square">
            <a:spAutoFit/>
          </a:bodyPr>
          <a:lstStyle/>
          <a:p>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err="1">
                <a:solidFill>
                  <a:srgbClr val="FF0000"/>
                </a:solidFill>
                <a:latin typeface="Times New Roman" panose="02020603050405020304" pitchFamily="18" charset="0"/>
                <a:cs typeface="Times New Roman" panose="02020603050405020304" pitchFamily="18" charset="0"/>
              </a:rPr>
              <a:t>Những</a:t>
            </a:r>
            <a:r>
              <a:rPr lang="en-US" altLang="en-US" sz="3200">
                <a:solidFill>
                  <a:srgbClr val="FF0000"/>
                </a:solidFill>
                <a:latin typeface="Times New Roman" panose="02020603050405020304" pitchFamily="18" charset="0"/>
                <a:cs typeface="Times New Roman" panose="02020603050405020304" pitchFamily="18" charset="0"/>
              </a:rPr>
              <a:t> phẩm </a:t>
            </a:r>
            <a:r>
              <a:rPr lang="en-US" altLang="en-US" sz="3200" dirty="0" err="1">
                <a:solidFill>
                  <a:srgbClr val="FF0000"/>
                </a:solidFill>
                <a:latin typeface="Times New Roman" panose="02020603050405020304" pitchFamily="18" charset="0"/>
                <a:cs typeface="Times New Roman" panose="02020603050405020304" pitchFamily="18" charset="0"/>
              </a:rPr>
              <a:t>chất</a:t>
            </a:r>
            <a:r>
              <a:rPr lang="en-US" altLang="en-US" sz="3200" dirty="0">
                <a:solidFill>
                  <a:srgbClr val="FF0000"/>
                </a:solidFill>
                <a:latin typeface="Times New Roman" panose="02020603050405020304" pitchFamily="18" charset="0"/>
                <a:cs typeface="Times New Roman" panose="02020603050405020304" pitchFamily="18" charset="0"/>
              </a:rPr>
              <a:t> ở </a:t>
            </a:r>
            <a:r>
              <a:rPr lang="en-US" altLang="en-US" sz="3200" dirty="0" err="1">
                <a:solidFill>
                  <a:srgbClr val="FF0000"/>
                </a:solidFill>
                <a:latin typeface="Times New Roman" panose="02020603050405020304" pitchFamily="18" charset="0"/>
                <a:cs typeface="Times New Roman" panose="02020603050405020304" pitchFamily="18" charset="0"/>
              </a:rPr>
              <a:t>bạn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nữ</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dịu</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dàng</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khoan</a:t>
            </a:r>
            <a:r>
              <a:rPr lang="en-US" altLang="en-US" sz="3200" dirty="0">
                <a:solidFill>
                  <a:srgbClr val="FF0000"/>
                </a:solidFill>
                <a:latin typeface="Times New Roman" panose="02020603050405020304" pitchFamily="18" charset="0"/>
                <a:cs typeface="Times New Roman" panose="02020603050405020304" pitchFamily="18" charset="0"/>
              </a:rPr>
              <a:t> dung, </a:t>
            </a:r>
            <a:r>
              <a:rPr lang="en-US" altLang="en-US" sz="3200" dirty="0" err="1">
                <a:solidFill>
                  <a:srgbClr val="FF0000"/>
                </a:solidFill>
                <a:latin typeface="Times New Roman" panose="02020603050405020304" pitchFamily="18" charset="0"/>
                <a:cs typeface="Times New Roman" panose="02020603050405020304" pitchFamily="18" charset="0"/>
              </a:rPr>
              <a:t>cần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mẫn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biết</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quan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tâm</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đến</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mọi</a:t>
            </a:r>
            <a:r>
              <a:rPr lang="en-US" altLang="en-US" sz="3200" dirty="0">
                <a:solidFill>
                  <a:srgbClr val="FF0000"/>
                </a:solidFill>
                <a:latin typeface="Times New Roman" panose="02020603050405020304" pitchFamily="18" charset="0"/>
                <a:cs typeface="Times New Roman" panose="02020603050405020304" pitchFamily="18" charset="0"/>
              </a:rPr>
              <a:t> </a:t>
            </a:r>
            <a:r>
              <a:rPr lang="en-US" altLang="en-US" sz="3200" dirty="0" err="1">
                <a:solidFill>
                  <a:srgbClr val="FF0000"/>
                </a:solidFill>
                <a:latin typeface="Times New Roman" panose="02020603050405020304" pitchFamily="18" charset="0"/>
                <a:cs typeface="Times New Roman" panose="02020603050405020304" pitchFamily="18" charset="0"/>
              </a:rPr>
              <a:t>người</a:t>
            </a:r>
            <a:r>
              <a:rPr lang="en-US" altLang="en-US" sz="32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8888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1000"/>
                                        <p:tgtEl>
                                          <p:spTgt spid="10"/>
                                        </p:tgtEl>
                                      </p:cBhvr>
                                    </p:animEffect>
                                    <p:anim calcmode="lin" valueType="num">
                                      <p:cBhvr>
                                        <p:cTn id="20" dur="1000" fill="hold"/>
                                        <p:tgtEl>
                                          <p:spTgt spid="10"/>
                                        </p:tgtEl>
                                        <p:attrNameLst>
                                          <p:attrName>ppt_x</p:attrName>
                                        </p:attrNameLst>
                                      </p:cBhvr>
                                      <p:tavLst>
                                        <p:tav tm="0">
                                          <p:val>
                                            <p:strVal val="#ppt_x"/>
                                          </p:val>
                                        </p:tav>
                                        <p:tav tm="100000">
                                          <p:val>
                                            <p:strVal val="#ppt_x"/>
                                          </p:val>
                                        </p:tav>
                                      </p:tavLst>
                                    </p:anim>
                                    <p:anim calcmode="lin" valueType="num">
                                      <p:cBhvr>
                                        <p:cTn id="2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wipe(down)">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0"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0"/>
          <p:cNvSpPr txBox="1">
            <a:spLocks noChangeArrowheads="1"/>
          </p:cNvSpPr>
          <p:nvPr/>
        </p:nvSpPr>
        <p:spPr bwMode="auto">
          <a:xfrm>
            <a:off x="369276" y="0"/>
            <a:ext cx="11465169" cy="451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30000"/>
              </a:lnSpc>
            </a:pPr>
            <a:r>
              <a:rPr lang="vi-VN" altLang="en-US" sz="2800" b="1">
                <a:solidFill>
                  <a:srgbClr val="0033CC"/>
                </a:solidFill>
                <a:latin typeface="Times New Roman" panose="02020603050405020304" pitchFamily="18" charset="0"/>
                <a:cs typeface="Times New Roman" panose="02020603050405020304" pitchFamily="18" charset="0"/>
              </a:rPr>
              <a:t>Bài </a:t>
            </a:r>
            <a:r>
              <a:rPr lang="vi-VN" altLang="en-US" sz="2800" b="1" dirty="0">
                <a:solidFill>
                  <a:srgbClr val="0033CC"/>
                </a:solidFill>
                <a:latin typeface="Times New Roman" panose="02020603050405020304" pitchFamily="18" charset="0"/>
                <a:cs typeface="Times New Roman" panose="02020603050405020304" pitchFamily="18" charset="0"/>
              </a:rPr>
              <a:t>1. Xếp các ví dụ cho dưới đây vào ô thích hợp trong bảng tổng kết về dấu phẩy:</a:t>
            </a:r>
          </a:p>
          <a:p>
            <a:pPr algn="just" eaLnBrk="1" hangingPunct="1">
              <a:lnSpc>
                <a:spcPct val="130000"/>
              </a:lnSpc>
            </a:pPr>
            <a:r>
              <a:rPr lang="vi-VN" altLang="en-US" sz="2800" dirty="0">
                <a:solidFill>
                  <a:srgbClr val="7030A0"/>
                </a:solidFill>
                <a:latin typeface="Times New Roman" panose="02020603050405020304" pitchFamily="18" charset="0"/>
                <a:cs typeface="Times New Roman" panose="02020603050405020304" pitchFamily="18" charset="0"/>
              </a:rPr>
              <a:t>a) Khi phương đông vừa vẩn bụi hồng, con hoạ mi ấy lại hót vang lừng.</a:t>
            </a:r>
            <a:endParaRPr lang="en-US" altLang="en-US" sz="2800" dirty="0">
              <a:solidFill>
                <a:srgbClr val="7030A0"/>
              </a:solidFill>
              <a:latin typeface="Times New Roman" panose="02020603050405020304" pitchFamily="18" charset="0"/>
              <a:cs typeface="Times New Roman" panose="02020603050405020304" pitchFamily="18" charset="0"/>
            </a:endParaRPr>
          </a:p>
          <a:p>
            <a:pPr algn="just" eaLnBrk="1" hangingPunct="1">
              <a:lnSpc>
                <a:spcPct val="130000"/>
              </a:lnSpc>
            </a:pPr>
            <a:r>
              <a:rPr lang="vi-VN" altLang="en-US" sz="2800">
                <a:solidFill>
                  <a:srgbClr val="7030A0"/>
                </a:solidFill>
                <a:latin typeface="Times New Roman" panose="02020603050405020304" pitchFamily="18" charset="0"/>
                <a:cs typeface="Times New Roman" panose="02020603050405020304" pitchFamily="18" charset="0"/>
              </a:rPr>
              <a:t>b</a:t>
            </a:r>
            <a:r>
              <a:rPr lang="vi-VN" altLang="en-US" sz="2800" dirty="0">
                <a:solidFill>
                  <a:srgbClr val="7030A0"/>
                </a:solidFill>
                <a:latin typeface="Times New Roman" panose="02020603050405020304" pitchFamily="18" charset="0"/>
                <a:cs typeface="Times New Roman" panose="02020603050405020304" pitchFamily="18" charset="0"/>
              </a:rPr>
              <a:t>) Phong trào </a:t>
            </a:r>
            <a:r>
              <a:rPr lang="vi-VN" altLang="en-US" sz="2800" i="1" dirty="0">
                <a:solidFill>
                  <a:srgbClr val="7030A0"/>
                </a:solidFill>
                <a:latin typeface="Times New Roman" panose="02020603050405020304" pitchFamily="18" charset="0"/>
                <a:cs typeface="Times New Roman" panose="02020603050405020304" pitchFamily="18" charset="0"/>
              </a:rPr>
              <a:t>Ba đảm đang </a:t>
            </a:r>
            <a:r>
              <a:rPr lang="vi-VN" altLang="en-US" sz="2800" dirty="0">
                <a:solidFill>
                  <a:srgbClr val="7030A0"/>
                </a:solidFill>
                <a:latin typeface="Times New Roman" panose="02020603050405020304" pitchFamily="18" charset="0"/>
                <a:cs typeface="Times New Roman" panose="02020603050405020304" pitchFamily="18" charset="0"/>
              </a:rPr>
              <a:t>thời kì chống Mĩ cứu nước, phong trào </a:t>
            </a:r>
            <a:r>
              <a:rPr lang="vi-VN" altLang="en-US" sz="2800" i="1" dirty="0">
                <a:solidFill>
                  <a:srgbClr val="7030A0"/>
                </a:solidFill>
                <a:latin typeface="Times New Roman" panose="02020603050405020304" pitchFamily="18" charset="0"/>
                <a:cs typeface="Times New Roman" panose="02020603050405020304" pitchFamily="18" charset="0"/>
              </a:rPr>
              <a:t>Giỏi việc nước, đảm việc nhà</a:t>
            </a:r>
            <a:r>
              <a:rPr lang="vi-VN" altLang="en-US" sz="2800" b="1" i="1" dirty="0">
                <a:solidFill>
                  <a:srgbClr val="7030A0"/>
                </a:solidFill>
                <a:latin typeface="Times New Roman" panose="02020603050405020304" pitchFamily="18" charset="0"/>
                <a:cs typeface="Times New Roman" panose="02020603050405020304" pitchFamily="18" charset="0"/>
              </a:rPr>
              <a:t> </a:t>
            </a:r>
            <a:r>
              <a:rPr lang="vi-VN" altLang="en-US" sz="2800" dirty="0">
                <a:solidFill>
                  <a:srgbClr val="7030A0"/>
                </a:solidFill>
                <a:latin typeface="Times New Roman" panose="02020603050405020304" pitchFamily="18" charset="0"/>
                <a:cs typeface="Times New Roman" panose="02020603050405020304" pitchFamily="18" charset="0"/>
              </a:rPr>
              <a:t>thời kì xây dựng và bảo vệ Tổ quốc đã góp phần động viên hàng triệu phụ nữ cống hiến sức lực và tài năng của mình cho sự nghiệp chung.</a:t>
            </a:r>
            <a:endParaRPr lang="en-US" altLang="en-US" sz="2800" dirty="0">
              <a:solidFill>
                <a:srgbClr val="7030A0"/>
              </a:solidFill>
              <a:latin typeface="Times New Roman" panose="02020603050405020304" pitchFamily="18" charset="0"/>
              <a:cs typeface="Times New Roman" panose="02020603050405020304" pitchFamily="18" charset="0"/>
            </a:endParaRPr>
          </a:p>
          <a:p>
            <a:pPr algn="just" eaLnBrk="1" hangingPunct="1">
              <a:lnSpc>
                <a:spcPct val="130000"/>
              </a:lnSpc>
            </a:pPr>
            <a:r>
              <a:rPr lang="vi-VN" altLang="en-US" sz="2800">
                <a:solidFill>
                  <a:srgbClr val="7030A0"/>
                </a:solidFill>
                <a:latin typeface="Times New Roman" panose="02020603050405020304" pitchFamily="18" charset="0"/>
                <a:cs typeface="Times New Roman" panose="02020603050405020304" pitchFamily="18" charset="0"/>
              </a:rPr>
              <a:t>c</a:t>
            </a:r>
            <a:r>
              <a:rPr lang="vi-VN" altLang="en-US" sz="2800" dirty="0">
                <a:solidFill>
                  <a:srgbClr val="7030A0"/>
                </a:solidFill>
                <a:latin typeface="Times New Roman" panose="02020603050405020304" pitchFamily="18" charset="0"/>
                <a:cs typeface="Times New Roman" panose="02020603050405020304" pitchFamily="18" charset="0"/>
              </a:rPr>
              <a:t>) Thế kỉ XX là thế kỉ giải phóng phụ nữ, còn thế kỉ XXI phải là thế kỉ hoàn thành sự nghiệp </a:t>
            </a:r>
            <a:r>
              <a:rPr lang="vi-VN" altLang="en-US" sz="2800">
                <a:solidFill>
                  <a:srgbClr val="7030A0"/>
                </a:solidFill>
                <a:latin typeface="Times New Roman" panose="02020603050405020304" pitchFamily="18" charset="0"/>
                <a:cs typeface="Times New Roman" panose="02020603050405020304" pitchFamily="18" charset="0"/>
              </a:rPr>
              <a:t>đó.</a:t>
            </a:r>
            <a:endParaRPr lang="vi-VN" altLang="en-US" sz="2800" dirty="0">
              <a:solidFill>
                <a:srgbClr val="7030A0"/>
              </a:solidFill>
              <a:latin typeface="Times New Roman" panose="02020603050405020304" pitchFamily="18" charset="0"/>
              <a:cs typeface="Times New Roman" panose="02020603050405020304" pitchFamily="18" charset="0"/>
            </a:endParaRPr>
          </a:p>
        </p:txBody>
      </p:sp>
      <p:graphicFrame>
        <p:nvGraphicFramePr>
          <p:cNvPr id="11" name="Group 34"/>
          <p:cNvGraphicFramePr>
            <a:graphicFrameLocks noGrp="1"/>
          </p:cNvGraphicFramePr>
          <p:nvPr>
            <p:extLst>
              <p:ext uri="{D42A27DB-BD31-4B8C-83A1-F6EECF244321}">
                <p14:modId xmlns:p14="http://schemas.microsoft.com/office/powerpoint/2010/main" val="88860043"/>
              </p:ext>
            </p:extLst>
          </p:nvPr>
        </p:nvGraphicFramePr>
        <p:xfrm>
          <a:off x="1872283" y="4446576"/>
          <a:ext cx="8693618" cy="2409825"/>
        </p:xfrm>
        <a:graphic>
          <a:graphicData uri="http://schemas.openxmlformats.org/drawingml/2006/table">
            <a:tbl>
              <a:tblPr/>
              <a:tblGrid>
                <a:gridCol w="7203283">
                  <a:extLst>
                    <a:ext uri="{9D8B030D-6E8A-4147-A177-3AD203B41FA5}">
                      <a16:colId xmlns:a16="http://schemas.microsoft.com/office/drawing/2014/main" val="20000"/>
                    </a:ext>
                  </a:extLst>
                </a:gridCol>
                <a:gridCol w="1490335">
                  <a:extLst>
                    <a:ext uri="{9D8B030D-6E8A-4147-A177-3AD203B41FA5}">
                      <a16:colId xmlns:a16="http://schemas.microsoft.com/office/drawing/2014/main" val="20001"/>
                    </a:ext>
                  </a:extLst>
                </a:gridCol>
              </a:tblGrid>
              <a:tr h="504825">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BẢNG TỔNG KẾT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Tác</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dụng</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của</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dấu</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phẩy</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Ví dụ</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bộ</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phận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cùng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chức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vụ</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2"/>
                  </a:ext>
                </a:extLst>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trạng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với</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chủ</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và</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vị</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3"/>
                  </a:ext>
                </a:extLst>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vế</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ghép</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019227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518615" y="4484259"/>
            <a:ext cx="11191164" cy="523220"/>
          </a:xfrm>
          <a:prstGeom prst="rect">
            <a:avLst/>
          </a:prstGeom>
        </p:spPr>
        <p:txBody>
          <a:bodyPr wrap="square">
            <a:spAutoFit/>
          </a:bodyPr>
          <a:lstStyle/>
          <a:p>
            <a:r>
              <a:rPr lang="vi-VN" altLang="en-US" sz="2800" b="1" dirty="0">
                <a:solidFill>
                  <a:srgbClr val="7030A0"/>
                </a:solidFill>
                <a:latin typeface="Times New Roman" panose="02020603050405020304" pitchFamily="18" charset="0"/>
                <a:cs typeface="Times New Roman" panose="02020603050405020304" pitchFamily="18" charset="0"/>
              </a:rPr>
              <a:t>a) Khi phương đông vừa vẩn bụi hồng, con hoạ mi ấy lại hót vang lừng.</a:t>
            </a:r>
            <a:endParaRPr lang="en-US" altLang="en-US" sz="2800" b="1" dirty="0">
              <a:solidFill>
                <a:srgbClr val="7030A0"/>
              </a:solidFill>
              <a:latin typeface="Times New Roman" panose="02020603050405020304" pitchFamily="18" charset="0"/>
              <a:cs typeface="Times New Roman" panose="02020603050405020304" pitchFamily="18" charset="0"/>
            </a:endParaRPr>
          </a:p>
        </p:txBody>
      </p:sp>
      <p:sp>
        <p:nvSpPr>
          <p:cNvPr id="4" name="Rectangle 3"/>
          <p:cNvSpPr/>
          <p:nvPr/>
        </p:nvSpPr>
        <p:spPr>
          <a:xfrm>
            <a:off x="382137" y="1263386"/>
            <a:ext cx="11313994" cy="492443"/>
          </a:xfrm>
          <a:prstGeom prst="rect">
            <a:avLst/>
          </a:prstGeom>
        </p:spPr>
        <p:txBody>
          <a:bodyPr wrap="square">
            <a:spAutoFit/>
          </a:bodyPr>
          <a:lstStyle/>
          <a:p>
            <a:r>
              <a:rPr lang="vi-VN" altLang="en-US" sz="2600" i="1" dirty="0">
                <a:solidFill>
                  <a:srgbClr val="0033CC"/>
                </a:solidFill>
                <a:latin typeface="Times New Roman" panose="02020603050405020304" pitchFamily="18" charset="0"/>
                <a:cs typeface="Times New Roman" panose="02020603050405020304" pitchFamily="18" charset="0"/>
              </a:rPr>
              <a:t>Bài 1. Xếp các ví dụ cho dưới đây vào ô thích hợp trong bảng tổng kết về dấu phẩy:</a:t>
            </a:r>
          </a:p>
        </p:txBody>
      </p:sp>
      <p:cxnSp>
        <p:nvCxnSpPr>
          <p:cNvPr id="11" name="Straight Connector 10"/>
          <p:cNvCxnSpPr/>
          <p:nvPr/>
        </p:nvCxnSpPr>
        <p:spPr>
          <a:xfrm>
            <a:off x="996286" y="4944512"/>
            <a:ext cx="537721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646460" y="4944514"/>
            <a:ext cx="1992573" cy="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8802806" y="4944514"/>
            <a:ext cx="245659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057087" y="4899545"/>
            <a:ext cx="599844" cy="523220"/>
          </a:xfrm>
          <a:prstGeom prst="rect">
            <a:avLst/>
          </a:prstGeom>
          <a:noFill/>
        </p:spPr>
        <p:txBody>
          <a:bodyPr wrap="none" rtlCol="0">
            <a:spAutoFit/>
          </a:bodyPr>
          <a:lstStyle/>
          <a:p>
            <a:r>
              <a:rPr lang="en-US" sz="2800" b="1" dirty="0">
                <a:solidFill>
                  <a:srgbClr val="FF0000"/>
                </a:solidFill>
              </a:rPr>
              <a:t>TN</a:t>
            </a:r>
          </a:p>
        </p:txBody>
      </p:sp>
      <p:sp>
        <p:nvSpPr>
          <p:cNvPr id="27" name="TextBox 26"/>
          <p:cNvSpPr txBox="1"/>
          <p:nvPr/>
        </p:nvSpPr>
        <p:spPr>
          <a:xfrm>
            <a:off x="7631374" y="4901820"/>
            <a:ext cx="612668" cy="523220"/>
          </a:xfrm>
          <a:prstGeom prst="rect">
            <a:avLst/>
          </a:prstGeom>
          <a:noFill/>
        </p:spPr>
        <p:txBody>
          <a:bodyPr wrap="none" rtlCol="0">
            <a:spAutoFit/>
          </a:bodyPr>
          <a:lstStyle/>
          <a:p>
            <a:r>
              <a:rPr lang="en-US" sz="2800" b="1" dirty="0">
                <a:solidFill>
                  <a:srgbClr val="FF0000"/>
                </a:solidFill>
              </a:rPr>
              <a:t>CN</a:t>
            </a:r>
          </a:p>
        </p:txBody>
      </p:sp>
      <p:sp>
        <p:nvSpPr>
          <p:cNvPr id="28" name="TextBox 27"/>
          <p:cNvSpPr txBox="1"/>
          <p:nvPr/>
        </p:nvSpPr>
        <p:spPr>
          <a:xfrm>
            <a:off x="9762699" y="4904095"/>
            <a:ext cx="633507" cy="523220"/>
          </a:xfrm>
          <a:prstGeom prst="rect">
            <a:avLst/>
          </a:prstGeom>
          <a:noFill/>
        </p:spPr>
        <p:txBody>
          <a:bodyPr wrap="none" rtlCol="0">
            <a:spAutoFit/>
          </a:bodyPr>
          <a:lstStyle/>
          <a:p>
            <a:r>
              <a:rPr lang="en-US" sz="2800" b="1" dirty="0">
                <a:solidFill>
                  <a:srgbClr val="FF0000"/>
                </a:solidFill>
              </a:rPr>
              <a:t>VN</a:t>
            </a:r>
          </a:p>
        </p:txBody>
      </p:sp>
      <p:graphicFrame>
        <p:nvGraphicFramePr>
          <p:cNvPr id="18" name="Group 34">
            <a:extLst>
              <a:ext uri="{FF2B5EF4-FFF2-40B4-BE49-F238E27FC236}">
                <a16:creationId xmlns:a16="http://schemas.microsoft.com/office/drawing/2014/main" id="{DD99A439-EE60-404C-983F-499DA9C83E47}"/>
              </a:ext>
            </a:extLst>
          </p:cNvPr>
          <p:cNvGraphicFramePr>
            <a:graphicFrameLocks noGrp="1"/>
          </p:cNvGraphicFramePr>
          <p:nvPr>
            <p:extLst>
              <p:ext uri="{D42A27DB-BD31-4B8C-83A1-F6EECF244321}">
                <p14:modId xmlns:p14="http://schemas.microsoft.com/office/powerpoint/2010/main" val="1461076123"/>
              </p:ext>
            </p:extLst>
          </p:nvPr>
        </p:nvGraphicFramePr>
        <p:xfrm>
          <a:off x="1588539" y="1869435"/>
          <a:ext cx="8693618" cy="2409825"/>
        </p:xfrm>
        <a:graphic>
          <a:graphicData uri="http://schemas.openxmlformats.org/drawingml/2006/table">
            <a:tbl>
              <a:tblPr/>
              <a:tblGrid>
                <a:gridCol w="7203283">
                  <a:extLst>
                    <a:ext uri="{9D8B030D-6E8A-4147-A177-3AD203B41FA5}">
                      <a16:colId xmlns:a16="http://schemas.microsoft.com/office/drawing/2014/main" val="20000"/>
                    </a:ext>
                  </a:extLst>
                </a:gridCol>
                <a:gridCol w="1490335">
                  <a:extLst>
                    <a:ext uri="{9D8B030D-6E8A-4147-A177-3AD203B41FA5}">
                      <a16:colId xmlns:a16="http://schemas.microsoft.com/office/drawing/2014/main" val="20001"/>
                    </a:ext>
                  </a:extLst>
                </a:gridCol>
              </a:tblGrid>
              <a:tr h="504825">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BẢNG TỔNG KẾT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Tác</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dụng</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của</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dấu</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phẩy</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Ví dụ</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bộ</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phận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cùng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chức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vụ</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2"/>
                  </a:ext>
                </a:extLst>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trạng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với</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chủ</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và</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vị</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3"/>
                  </a:ext>
                </a:extLst>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vế</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ghép</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
        <p:nvSpPr>
          <p:cNvPr id="29" name="TextBox 28"/>
          <p:cNvSpPr txBox="1"/>
          <p:nvPr/>
        </p:nvSpPr>
        <p:spPr>
          <a:xfrm>
            <a:off x="9291587" y="3317488"/>
            <a:ext cx="362600" cy="523220"/>
          </a:xfrm>
          <a:prstGeom prst="rect">
            <a:avLst/>
          </a:prstGeom>
          <a:noFill/>
        </p:spPr>
        <p:txBody>
          <a:bodyPr wrap="none" rtlCol="0">
            <a:spAutoFit/>
          </a:bodyPr>
          <a:lstStyle/>
          <a:p>
            <a:r>
              <a:rPr lang="en-US" sz="2800" b="1">
                <a:solidFill>
                  <a:srgbClr val="7030A0"/>
                </a:solidFill>
              </a:rPr>
              <a:t>a</a:t>
            </a:r>
            <a:endParaRPr lang="en-US" sz="2800" b="1" dirty="0">
              <a:solidFill>
                <a:srgbClr val="7030A0"/>
              </a:solidFill>
            </a:endParaRPr>
          </a:p>
        </p:txBody>
      </p:sp>
      <p:cxnSp>
        <p:nvCxnSpPr>
          <p:cNvPr id="17" name="Straight Connector 16">
            <a:extLst>
              <a:ext uri="{FF2B5EF4-FFF2-40B4-BE49-F238E27FC236}">
                <a16:creationId xmlns:a16="http://schemas.microsoft.com/office/drawing/2014/main" id="{5676A879-5028-44C3-B179-9D9D92DF46BF}"/>
              </a:ext>
            </a:extLst>
          </p:cNvPr>
          <p:cNvCxnSpPr/>
          <p:nvPr/>
        </p:nvCxnSpPr>
        <p:spPr>
          <a:xfrm>
            <a:off x="8844366" y="4986074"/>
            <a:ext cx="245659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043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strips(downLef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down)">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strips(downLeft)">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arn(inVertical)">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trips(downLeft)">
                                      <p:cBhvr>
                                        <p:cTn id="27" dur="500"/>
                                        <p:tgtEl>
                                          <p:spTgt spid="20"/>
                                        </p:tgtEl>
                                      </p:cBhvr>
                                    </p:animEffect>
                                  </p:childTnLst>
                                </p:cTn>
                              </p:par>
                              <p:par>
                                <p:cTn id="28" presetID="18" presetClass="entr" presetSubtype="12" fill="hold"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strips(downLeft)">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wipe(down)">
                                      <p:cBhvr>
                                        <p:cTn id="35" dur="500"/>
                                        <p:tgtEl>
                                          <p:spTgt spid="2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down)">
                                      <p:cBhvr>
                                        <p:cTn id="4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p:bldP spid="28"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474162" y="399106"/>
            <a:ext cx="11313994" cy="954107"/>
          </a:xfrm>
          <a:prstGeom prst="rect">
            <a:avLst/>
          </a:prstGeom>
        </p:spPr>
        <p:txBody>
          <a:bodyPr wrap="square">
            <a:spAutoFit/>
          </a:bodyPr>
          <a:lstStyle/>
          <a:p>
            <a:r>
              <a:rPr lang="vi-VN" altLang="en-US" sz="2800" dirty="0">
                <a:solidFill>
                  <a:srgbClr val="0033CC"/>
                </a:solidFill>
                <a:latin typeface="Times New Roman" panose="02020603050405020304" pitchFamily="18" charset="0"/>
                <a:cs typeface="Times New Roman" panose="02020603050405020304" pitchFamily="18" charset="0"/>
              </a:rPr>
              <a:t>Bài 1. Xếp các ví dụ cho dưới đây vào ô thích hợp trong bảng tổng kết về dấu phẩy:</a:t>
            </a:r>
          </a:p>
        </p:txBody>
      </p:sp>
      <p:cxnSp>
        <p:nvCxnSpPr>
          <p:cNvPr id="28" name="Straight Connector 27"/>
          <p:cNvCxnSpPr/>
          <p:nvPr/>
        </p:nvCxnSpPr>
        <p:spPr>
          <a:xfrm flipV="1">
            <a:off x="859806" y="4640239"/>
            <a:ext cx="7465328" cy="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8516204" y="4640239"/>
            <a:ext cx="2920620" cy="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8516201" y="5186149"/>
            <a:ext cx="3248169" cy="4"/>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575702" y="5104267"/>
            <a:ext cx="774571" cy="461665"/>
          </a:xfrm>
          <a:prstGeom prst="rect">
            <a:avLst/>
          </a:prstGeom>
          <a:noFill/>
          <a:ln>
            <a:noFill/>
          </a:ln>
        </p:spPr>
        <p:txBody>
          <a:bodyPr wrap="none" rtlCol="0">
            <a:spAutoFit/>
          </a:bodyPr>
          <a:lstStyle/>
          <a:p>
            <a:r>
              <a:rPr lang="en-US" sz="2400" b="1" dirty="0">
                <a:solidFill>
                  <a:srgbClr val="C00000"/>
                </a:solidFill>
              </a:rPr>
              <a:t>CN 2</a:t>
            </a:r>
          </a:p>
        </p:txBody>
      </p:sp>
      <p:sp>
        <p:nvSpPr>
          <p:cNvPr id="33" name="TextBox 32"/>
          <p:cNvSpPr txBox="1"/>
          <p:nvPr/>
        </p:nvSpPr>
        <p:spPr>
          <a:xfrm>
            <a:off x="5859439" y="5736613"/>
            <a:ext cx="569387" cy="461665"/>
          </a:xfrm>
          <a:prstGeom prst="rect">
            <a:avLst/>
          </a:prstGeom>
          <a:noFill/>
        </p:spPr>
        <p:txBody>
          <a:bodyPr wrap="none" rtlCol="0">
            <a:spAutoFit/>
          </a:bodyPr>
          <a:lstStyle/>
          <a:p>
            <a:r>
              <a:rPr lang="en-US" sz="2400" b="1" dirty="0">
                <a:solidFill>
                  <a:srgbClr val="0033CC"/>
                </a:solidFill>
              </a:rPr>
              <a:t>VN</a:t>
            </a:r>
          </a:p>
        </p:txBody>
      </p:sp>
      <p:sp>
        <p:nvSpPr>
          <p:cNvPr id="2" name="Rectangle 1"/>
          <p:cNvSpPr/>
          <p:nvPr/>
        </p:nvSpPr>
        <p:spPr>
          <a:xfrm>
            <a:off x="412072" y="4241132"/>
            <a:ext cx="11464120" cy="1920240"/>
          </a:xfrm>
          <a:prstGeom prst="rect">
            <a:avLst/>
          </a:prstGeom>
        </p:spPr>
        <p:txBody>
          <a:bodyPr wrap="square">
            <a:spAutoFit/>
          </a:bodyPr>
          <a:lstStyle/>
          <a:p>
            <a:r>
              <a:rPr lang="vi-VN" altLang="en-US" sz="2800" dirty="0">
                <a:solidFill>
                  <a:srgbClr val="7030A0"/>
                </a:solidFill>
                <a:latin typeface="Times New Roman" panose="02020603050405020304" pitchFamily="18" charset="0"/>
                <a:cs typeface="Times New Roman" panose="02020603050405020304" pitchFamily="18" charset="0"/>
              </a:rPr>
              <a:t>b) Phong trào </a:t>
            </a:r>
            <a:r>
              <a:rPr lang="vi-VN" altLang="en-US" sz="2800" i="1" dirty="0">
                <a:solidFill>
                  <a:srgbClr val="7030A0"/>
                </a:solidFill>
                <a:latin typeface="Times New Roman" panose="02020603050405020304" pitchFamily="18" charset="0"/>
                <a:cs typeface="Times New Roman" panose="02020603050405020304" pitchFamily="18" charset="0"/>
              </a:rPr>
              <a:t>Ba đảm đang </a:t>
            </a:r>
            <a:r>
              <a:rPr lang="vi-VN" altLang="en-US" sz="2800" dirty="0">
                <a:solidFill>
                  <a:srgbClr val="7030A0"/>
                </a:solidFill>
                <a:latin typeface="Times New Roman" panose="02020603050405020304" pitchFamily="18" charset="0"/>
                <a:cs typeface="Times New Roman" panose="02020603050405020304" pitchFamily="18" charset="0"/>
              </a:rPr>
              <a:t>thời kì chống Mĩ cứu nước</a:t>
            </a:r>
            <a:r>
              <a:rPr lang="vi-VN" altLang="en-US" sz="2800" dirty="0">
                <a:solidFill>
                  <a:schemeClr val="bg1"/>
                </a:solidFill>
                <a:latin typeface="Times New Roman" panose="02020603050405020304" pitchFamily="18" charset="0"/>
                <a:cs typeface="Times New Roman" panose="02020603050405020304" pitchFamily="18" charset="0"/>
              </a:rPr>
              <a:t>,</a:t>
            </a:r>
            <a:r>
              <a:rPr lang="vi-VN" altLang="en-US" sz="2800" dirty="0">
                <a:solidFill>
                  <a:srgbClr val="7030A0"/>
                </a:solidFill>
                <a:latin typeface="Times New Roman" panose="02020603050405020304" pitchFamily="18" charset="0"/>
                <a:cs typeface="Times New Roman" panose="02020603050405020304" pitchFamily="18" charset="0"/>
              </a:rPr>
              <a:t> phong trào </a:t>
            </a:r>
            <a:r>
              <a:rPr lang="vi-VN" altLang="en-US" sz="2800" i="1" dirty="0">
                <a:solidFill>
                  <a:srgbClr val="7030A0"/>
                </a:solidFill>
                <a:latin typeface="Times New Roman" panose="02020603050405020304" pitchFamily="18" charset="0"/>
                <a:cs typeface="Times New Roman" panose="02020603050405020304" pitchFamily="18" charset="0"/>
              </a:rPr>
              <a:t>Giỏi việc</a:t>
            </a:r>
            <a:endParaRPr lang="en-US" altLang="en-US" sz="2800" i="1" dirty="0">
              <a:solidFill>
                <a:srgbClr val="7030A0"/>
              </a:solidFill>
              <a:latin typeface="Times New Roman" panose="02020603050405020304" pitchFamily="18" charset="0"/>
              <a:cs typeface="Times New Roman" panose="02020603050405020304" pitchFamily="18" charset="0"/>
            </a:endParaRPr>
          </a:p>
          <a:p>
            <a:endParaRPr lang="en-US" altLang="en-US" sz="800" i="1" dirty="0">
              <a:solidFill>
                <a:srgbClr val="7030A0"/>
              </a:solidFill>
              <a:latin typeface="Times New Roman" panose="02020603050405020304" pitchFamily="18" charset="0"/>
              <a:cs typeface="Times New Roman" panose="02020603050405020304" pitchFamily="18" charset="0"/>
            </a:endParaRPr>
          </a:p>
          <a:p>
            <a:r>
              <a:rPr lang="vi-VN" altLang="en-US" sz="2800" i="1" dirty="0">
                <a:solidFill>
                  <a:srgbClr val="7030A0"/>
                </a:solidFill>
                <a:latin typeface="Times New Roman" panose="02020603050405020304" pitchFamily="18" charset="0"/>
                <a:cs typeface="Times New Roman" panose="02020603050405020304" pitchFamily="18" charset="0"/>
              </a:rPr>
              <a:t>nước, đảm việc nhà</a:t>
            </a:r>
            <a:r>
              <a:rPr lang="vi-VN" altLang="en-US" sz="2800" b="1" i="1" dirty="0">
                <a:solidFill>
                  <a:srgbClr val="7030A0"/>
                </a:solidFill>
                <a:latin typeface="Times New Roman" panose="02020603050405020304" pitchFamily="18" charset="0"/>
                <a:cs typeface="Times New Roman" panose="02020603050405020304" pitchFamily="18" charset="0"/>
              </a:rPr>
              <a:t> </a:t>
            </a:r>
            <a:r>
              <a:rPr lang="vi-VN" altLang="en-US" sz="2800" dirty="0">
                <a:solidFill>
                  <a:srgbClr val="7030A0"/>
                </a:solidFill>
                <a:latin typeface="Times New Roman" panose="02020603050405020304" pitchFamily="18" charset="0"/>
                <a:cs typeface="Times New Roman" panose="02020603050405020304" pitchFamily="18" charset="0"/>
              </a:rPr>
              <a:t>thời kì xây dựng và bảo vệ Tổ quốc đã góp phần động viên</a:t>
            </a:r>
            <a:endParaRPr lang="en-US" altLang="en-US" sz="2800" dirty="0">
              <a:solidFill>
                <a:srgbClr val="7030A0"/>
              </a:solidFill>
              <a:latin typeface="Times New Roman" panose="02020603050405020304" pitchFamily="18" charset="0"/>
              <a:cs typeface="Times New Roman" panose="02020603050405020304" pitchFamily="18" charset="0"/>
            </a:endParaRPr>
          </a:p>
          <a:p>
            <a:endParaRPr lang="en-US" altLang="en-US" sz="800" dirty="0">
              <a:solidFill>
                <a:srgbClr val="7030A0"/>
              </a:solidFill>
              <a:latin typeface="Times New Roman" panose="02020603050405020304" pitchFamily="18" charset="0"/>
              <a:cs typeface="Times New Roman" panose="02020603050405020304" pitchFamily="18" charset="0"/>
            </a:endParaRPr>
          </a:p>
          <a:p>
            <a:r>
              <a:rPr lang="vi-VN" altLang="en-US" sz="2800" dirty="0">
                <a:solidFill>
                  <a:srgbClr val="7030A0"/>
                </a:solidFill>
                <a:latin typeface="Times New Roman" panose="02020603050405020304" pitchFamily="18" charset="0"/>
                <a:cs typeface="Times New Roman" panose="02020603050405020304" pitchFamily="18" charset="0"/>
              </a:rPr>
              <a:t>hàng triệu phụ nữ cống hiến sức lực và tài năng của mình cho sự nghiệp chung.</a:t>
            </a:r>
            <a:endParaRPr lang="en-US" altLang="en-US" sz="2800" dirty="0">
              <a:solidFill>
                <a:srgbClr val="7030A0"/>
              </a:solidFill>
              <a:latin typeface="Times New Roman" panose="02020603050405020304" pitchFamily="18" charset="0"/>
              <a:cs typeface="Times New Roman" panose="02020603050405020304" pitchFamily="18" charset="0"/>
            </a:endParaRPr>
          </a:p>
        </p:txBody>
      </p:sp>
      <p:cxnSp>
        <p:nvCxnSpPr>
          <p:cNvPr id="35" name="Straight Connector 34"/>
          <p:cNvCxnSpPr/>
          <p:nvPr/>
        </p:nvCxnSpPr>
        <p:spPr>
          <a:xfrm flipV="1">
            <a:off x="493587" y="5186149"/>
            <a:ext cx="7954377" cy="228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509507" y="5732060"/>
            <a:ext cx="11104738" cy="4566"/>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646217" y="4546977"/>
            <a:ext cx="774571" cy="461665"/>
          </a:xfrm>
          <a:prstGeom prst="rect">
            <a:avLst/>
          </a:prstGeom>
          <a:noFill/>
        </p:spPr>
        <p:txBody>
          <a:bodyPr wrap="none" rtlCol="0">
            <a:spAutoFit/>
          </a:bodyPr>
          <a:lstStyle/>
          <a:p>
            <a:r>
              <a:rPr lang="en-US" sz="2400" b="1" dirty="0">
                <a:solidFill>
                  <a:srgbClr val="FF0000"/>
                </a:solidFill>
              </a:rPr>
              <a:t>CN 1</a:t>
            </a:r>
          </a:p>
        </p:txBody>
      </p:sp>
      <p:sp>
        <p:nvSpPr>
          <p:cNvPr id="38" name="Rectangle 37"/>
          <p:cNvSpPr/>
          <p:nvPr/>
        </p:nvSpPr>
        <p:spPr>
          <a:xfrm>
            <a:off x="8256897" y="4240620"/>
            <a:ext cx="204716" cy="523220"/>
          </a:xfrm>
          <a:prstGeom prst="rect">
            <a:avLst/>
          </a:prstGeom>
        </p:spPr>
        <p:txBody>
          <a:bodyPr wrap="square">
            <a:spAutoFit/>
          </a:bodyPr>
          <a:lstStyle/>
          <a:p>
            <a:r>
              <a:rPr lang="vi-VN" altLang="en-US" sz="2800" dirty="0">
                <a:solidFill>
                  <a:srgbClr val="7030A0"/>
                </a:solidFill>
                <a:latin typeface="Times New Roman" panose="02020603050405020304" pitchFamily="18" charset="0"/>
                <a:cs typeface="Times New Roman" panose="02020603050405020304" pitchFamily="18" charset="0"/>
              </a:rPr>
              <a:t>,</a:t>
            </a:r>
            <a:endParaRPr lang="en-US" sz="2800" dirty="0"/>
          </a:p>
        </p:txBody>
      </p:sp>
      <p:graphicFrame>
        <p:nvGraphicFramePr>
          <p:cNvPr id="22" name="Group 34">
            <a:extLst>
              <a:ext uri="{FF2B5EF4-FFF2-40B4-BE49-F238E27FC236}">
                <a16:creationId xmlns:a16="http://schemas.microsoft.com/office/drawing/2014/main" id="{FB97C1C8-D7DA-4A2D-A9AC-E87602539306}"/>
              </a:ext>
            </a:extLst>
          </p:cNvPr>
          <p:cNvGraphicFramePr>
            <a:graphicFrameLocks noGrp="1"/>
          </p:cNvGraphicFramePr>
          <p:nvPr>
            <p:extLst>
              <p:ext uri="{D42A27DB-BD31-4B8C-83A1-F6EECF244321}">
                <p14:modId xmlns:p14="http://schemas.microsoft.com/office/powerpoint/2010/main" val="2523265411"/>
              </p:ext>
            </p:extLst>
          </p:nvPr>
        </p:nvGraphicFramePr>
        <p:xfrm>
          <a:off x="1700865" y="1530720"/>
          <a:ext cx="8693618" cy="2427839"/>
        </p:xfrm>
        <a:graphic>
          <a:graphicData uri="http://schemas.openxmlformats.org/drawingml/2006/table">
            <a:tbl>
              <a:tblPr/>
              <a:tblGrid>
                <a:gridCol w="7203283">
                  <a:extLst>
                    <a:ext uri="{9D8B030D-6E8A-4147-A177-3AD203B41FA5}">
                      <a16:colId xmlns:a16="http://schemas.microsoft.com/office/drawing/2014/main" val="20000"/>
                    </a:ext>
                  </a:extLst>
                </a:gridCol>
                <a:gridCol w="1490335">
                  <a:extLst>
                    <a:ext uri="{9D8B030D-6E8A-4147-A177-3AD203B41FA5}">
                      <a16:colId xmlns:a16="http://schemas.microsoft.com/office/drawing/2014/main" val="20001"/>
                    </a:ext>
                  </a:extLst>
                </a:gridCol>
              </a:tblGrid>
              <a:tr h="522839">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BẢNG TỔNG KẾT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Tác</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dụng</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của</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dấu</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phẩy</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Ví dụ</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bộ</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phận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cùng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chức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vụ</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2"/>
                  </a:ext>
                </a:extLst>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trạng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với</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chủ</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và</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vị</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3"/>
                  </a:ext>
                </a:extLst>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vế</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ghép</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
        <p:nvSpPr>
          <p:cNvPr id="34" name="TextBox 33"/>
          <p:cNvSpPr txBox="1"/>
          <p:nvPr/>
        </p:nvSpPr>
        <p:spPr>
          <a:xfrm>
            <a:off x="9469176" y="2997978"/>
            <a:ext cx="362600" cy="523220"/>
          </a:xfrm>
          <a:prstGeom prst="rect">
            <a:avLst/>
          </a:prstGeom>
          <a:noFill/>
        </p:spPr>
        <p:txBody>
          <a:bodyPr wrap="none" rtlCol="0">
            <a:spAutoFit/>
          </a:bodyPr>
          <a:lstStyle/>
          <a:p>
            <a:r>
              <a:rPr lang="en-US" sz="2800" b="1">
                <a:solidFill>
                  <a:srgbClr val="7030A0"/>
                </a:solidFill>
              </a:rPr>
              <a:t>a</a:t>
            </a:r>
            <a:endParaRPr lang="en-US" sz="2800" b="1" dirty="0">
              <a:solidFill>
                <a:srgbClr val="7030A0"/>
              </a:solidFill>
            </a:endParaRPr>
          </a:p>
        </p:txBody>
      </p:sp>
      <p:sp>
        <p:nvSpPr>
          <p:cNvPr id="41" name="TextBox 40"/>
          <p:cNvSpPr txBox="1"/>
          <p:nvPr/>
        </p:nvSpPr>
        <p:spPr>
          <a:xfrm>
            <a:off x="9454750" y="2525448"/>
            <a:ext cx="377026" cy="523220"/>
          </a:xfrm>
          <a:prstGeom prst="rect">
            <a:avLst/>
          </a:prstGeom>
          <a:noFill/>
        </p:spPr>
        <p:txBody>
          <a:bodyPr wrap="none" rtlCol="0">
            <a:spAutoFit/>
          </a:bodyPr>
          <a:lstStyle/>
          <a:p>
            <a:r>
              <a:rPr lang="en-US" sz="2800" b="1">
                <a:solidFill>
                  <a:srgbClr val="7030A0"/>
                </a:solidFill>
              </a:rPr>
              <a:t>b</a:t>
            </a:r>
            <a:endParaRPr lang="en-US" sz="2800" b="1" dirty="0">
              <a:solidFill>
                <a:srgbClr val="7030A0"/>
              </a:solidFill>
            </a:endParaRPr>
          </a:p>
        </p:txBody>
      </p:sp>
      <p:cxnSp>
        <p:nvCxnSpPr>
          <p:cNvPr id="16" name="Straight Connector 15">
            <a:extLst>
              <a:ext uri="{FF2B5EF4-FFF2-40B4-BE49-F238E27FC236}">
                <a16:creationId xmlns:a16="http://schemas.microsoft.com/office/drawing/2014/main" id="{C637C19C-26FB-4389-A3F3-7C1AD98E5ADC}"/>
              </a:ext>
            </a:extLst>
          </p:cNvPr>
          <p:cNvCxnSpPr/>
          <p:nvPr/>
        </p:nvCxnSpPr>
        <p:spPr>
          <a:xfrm flipV="1">
            <a:off x="551067" y="5787475"/>
            <a:ext cx="11104738" cy="4566"/>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75522AD-43E7-4363-98DA-997609AB3CD3}"/>
              </a:ext>
            </a:extLst>
          </p:cNvPr>
          <p:cNvCxnSpPr/>
          <p:nvPr/>
        </p:nvCxnSpPr>
        <p:spPr>
          <a:xfrm flipV="1">
            <a:off x="8557761" y="5255419"/>
            <a:ext cx="3248169" cy="4"/>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118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strips(downLeft)">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wipe(down)">
                                      <p:cBhvr>
                                        <p:cTn id="12" dur="500"/>
                                        <p:tgtEl>
                                          <p:spTgt spid="3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strips(downLeft)">
                                      <p:cBhvr>
                                        <p:cTn id="17" dur="500"/>
                                        <p:tgtEl>
                                          <p:spTgt spid="29"/>
                                        </p:tgtEl>
                                      </p:cBhvr>
                                    </p:animEffect>
                                  </p:childTnLst>
                                </p:cTn>
                              </p:par>
                              <p:par>
                                <p:cTn id="18" presetID="18" presetClass="entr" presetSubtype="12" fill="hold" nodeType="with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strips(downLeft)">
                                      <p:cBhvr>
                                        <p:cTn id="20" dur="500"/>
                                        <p:tgtEl>
                                          <p:spTgt spid="3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wipe(down)">
                                      <p:cBhvr>
                                        <p:cTn id="25" dur="500"/>
                                        <p:tgtEl>
                                          <p:spTgt spid="31"/>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nodeType="click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strips(downLeft)">
                                      <p:cBhvr>
                                        <p:cTn id="30" dur="500"/>
                                        <p:tgtEl>
                                          <p:spTgt spid="30"/>
                                        </p:tgtEl>
                                      </p:cBhvr>
                                    </p:animEffect>
                                  </p:childTnLst>
                                </p:cTn>
                              </p:par>
                              <p:par>
                                <p:cTn id="31" presetID="18" presetClass="entr" presetSubtype="12"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strips(downLeft)">
                                      <p:cBhvr>
                                        <p:cTn id="33" dur="500"/>
                                        <p:tgtEl>
                                          <p:spTgt spid="17"/>
                                        </p:tgtEl>
                                      </p:cBhvr>
                                    </p:animEffect>
                                  </p:childTnLst>
                                </p:cTn>
                              </p:par>
                              <p:par>
                                <p:cTn id="34" presetID="18" presetClass="entr" presetSubtype="12" fill="hold" nodeType="with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strips(downLeft)">
                                      <p:cBhvr>
                                        <p:cTn id="36" dur="500"/>
                                        <p:tgtEl>
                                          <p:spTgt spid="36"/>
                                        </p:tgtEl>
                                      </p:cBhvr>
                                    </p:animEffect>
                                  </p:childTnLst>
                                </p:cTn>
                              </p:par>
                              <p:par>
                                <p:cTn id="37" presetID="18" presetClass="entr" presetSubtype="12"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strips(downLeft)">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wipe(down)">
                                      <p:cBhvr>
                                        <p:cTn id="44" dur="500"/>
                                        <p:tgtEl>
                                          <p:spTgt spid="33"/>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mph" presetSubtype="0" fill="hold" grpId="0" nodeType="clickEffect">
                                  <p:stCondLst>
                                    <p:cond delay="0"/>
                                  </p:stCondLst>
                                  <p:iterate type="lt">
                                    <p:tmPct val="4000"/>
                                  </p:iterate>
                                  <p:childTnLst>
                                    <p:set>
                                      <p:cBhvr override="childStyle">
                                        <p:cTn id="48" dur="500" fill="hold"/>
                                        <p:tgtEl>
                                          <p:spTgt spid="38"/>
                                        </p:tgtEl>
                                        <p:attrNameLst>
                                          <p:attrName>style.color</p:attrName>
                                        </p:attrNameLst>
                                      </p:cBhvr>
                                      <p:to>
                                        <p:clrVal>
                                          <a:srgbClr val="FF0000"/>
                                        </p:clrVal>
                                      </p:to>
                                    </p:set>
                                    <p:set>
                                      <p:cBhvr>
                                        <p:cTn id="49" dur="500" fill="hold"/>
                                        <p:tgtEl>
                                          <p:spTgt spid="38"/>
                                        </p:tgtEl>
                                        <p:attrNameLst>
                                          <p:attrName>fillcolor</p:attrName>
                                        </p:attrNameLst>
                                      </p:cBhvr>
                                      <p:to>
                                        <p:clrVal>
                                          <a:srgbClr val="FF0000"/>
                                        </p:clrVal>
                                      </p:to>
                                    </p:set>
                                    <p:set>
                                      <p:cBhvr>
                                        <p:cTn id="50" dur="500" fill="hold"/>
                                        <p:tgtEl>
                                          <p:spTgt spid="38"/>
                                        </p:tgtEl>
                                        <p:attrNameLst>
                                          <p:attrName>fill.type</p:attrName>
                                        </p:attrNameLst>
                                      </p:cBhvr>
                                      <p:to>
                                        <p:strVal val="solid"/>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down)">
                                      <p:cBhvr>
                                        <p:cTn id="5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7" grpId="0"/>
      <p:bldP spid="38"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77672" y="436909"/>
            <a:ext cx="11313994" cy="954107"/>
          </a:xfrm>
          <a:prstGeom prst="rect">
            <a:avLst/>
          </a:prstGeom>
        </p:spPr>
        <p:txBody>
          <a:bodyPr wrap="square">
            <a:spAutoFit/>
          </a:bodyPr>
          <a:lstStyle/>
          <a:p>
            <a:r>
              <a:rPr lang="vi-VN" altLang="en-US" sz="2800" dirty="0">
                <a:solidFill>
                  <a:srgbClr val="0033CC"/>
                </a:solidFill>
                <a:latin typeface="Times New Roman" panose="02020603050405020304" pitchFamily="18" charset="0"/>
                <a:cs typeface="Times New Roman" panose="02020603050405020304" pitchFamily="18" charset="0"/>
              </a:rPr>
              <a:t>Bài 1. Xếp các ví dụ cho dưới đây vào ô thích hợp trong bảng tổng kết về dấu phẩy:</a:t>
            </a:r>
          </a:p>
        </p:txBody>
      </p:sp>
      <p:sp>
        <p:nvSpPr>
          <p:cNvPr id="2" name="Rectangle 1"/>
          <p:cNvSpPr/>
          <p:nvPr/>
        </p:nvSpPr>
        <p:spPr>
          <a:xfrm>
            <a:off x="386687" y="4224950"/>
            <a:ext cx="11323092" cy="954107"/>
          </a:xfrm>
          <a:prstGeom prst="rect">
            <a:avLst/>
          </a:prstGeom>
        </p:spPr>
        <p:txBody>
          <a:bodyPr wrap="square">
            <a:spAutoFit/>
          </a:bodyPr>
          <a:lstStyle/>
          <a:p>
            <a:r>
              <a:rPr lang="vi-VN" altLang="en-US" sz="2800" dirty="0">
                <a:solidFill>
                  <a:srgbClr val="7030A0"/>
                </a:solidFill>
                <a:latin typeface="Times New Roman" panose="02020603050405020304" pitchFamily="18" charset="0"/>
                <a:cs typeface="Times New Roman" panose="02020603050405020304" pitchFamily="18" charset="0"/>
              </a:rPr>
              <a:t>c) Thế kỉ XX là thế kỉ giải phóng phụ nữ, còn thế kỉ XXI phải là thế kỉ hoàn thành sự nghiệp đó.</a:t>
            </a:r>
            <a:endParaRPr lang="en-US" altLang="en-US" sz="2800" dirty="0">
              <a:solidFill>
                <a:srgbClr val="7030A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6263472" y="4157964"/>
            <a:ext cx="343364" cy="584775"/>
          </a:xfrm>
          <a:prstGeom prst="rect">
            <a:avLst/>
          </a:prstGeom>
          <a:noFill/>
        </p:spPr>
        <p:txBody>
          <a:bodyPr wrap="none" rtlCol="0">
            <a:spAutoFit/>
          </a:bodyPr>
          <a:lstStyle/>
          <a:p>
            <a:r>
              <a:rPr lang="en-US" sz="3200" dirty="0">
                <a:solidFill>
                  <a:srgbClr val="FF0000"/>
                </a:solidFill>
              </a:rPr>
              <a:t>/</a:t>
            </a:r>
          </a:p>
        </p:txBody>
      </p:sp>
      <p:cxnSp>
        <p:nvCxnSpPr>
          <p:cNvPr id="10" name="Straight Connector 9"/>
          <p:cNvCxnSpPr>
            <a:cxnSpLocks/>
          </p:cNvCxnSpPr>
          <p:nvPr/>
        </p:nvCxnSpPr>
        <p:spPr>
          <a:xfrm flipV="1">
            <a:off x="846161" y="4640446"/>
            <a:ext cx="1425984" cy="0"/>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p:cNvCxnSpPr>
          <p:nvPr/>
        </p:nvCxnSpPr>
        <p:spPr>
          <a:xfrm flipV="1">
            <a:off x="7105729" y="4640446"/>
            <a:ext cx="1411724" cy="0"/>
          </a:xfrm>
          <a:prstGeom prst="line">
            <a:avLst/>
          </a:prstGeom>
          <a:ln w="19050">
            <a:solidFill>
              <a:srgbClr val="BE02B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77672" y="5063319"/>
            <a:ext cx="2715904" cy="0"/>
          </a:xfrm>
          <a:prstGeom prst="line">
            <a:avLst/>
          </a:prstGeom>
          <a:ln w="19050">
            <a:solidFill>
              <a:srgbClr val="BE02B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684896" y="4626591"/>
            <a:ext cx="722377" cy="461665"/>
          </a:xfrm>
          <a:prstGeom prst="rect">
            <a:avLst/>
          </a:prstGeom>
          <a:noFill/>
        </p:spPr>
        <p:txBody>
          <a:bodyPr wrap="none" rtlCol="0">
            <a:spAutoFit/>
          </a:bodyPr>
          <a:lstStyle/>
          <a:p>
            <a:r>
              <a:rPr lang="en-US" sz="2400" dirty="0" err="1">
                <a:solidFill>
                  <a:srgbClr val="0033CC"/>
                </a:solidFill>
              </a:rPr>
              <a:t>Vế</a:t>
            </a:r>
            <a:r>
              <a:rPr lang="en-US" sz="2400" dirty="0">
                <a:solidFill>
                  <a:srgbClr val="0033CC"/>
                </a:solidFill>
              </a:rPr>
              <a:t> 1</a:t>
            </a:r>
          </a:p>
        </p:txBody>
      </p:sp>
      <p:sp>
        <p:nvSpPr>
          <p:cNvPr id="26" name="TextBox 25"/>
          <p:cNvSpPr txBox="1"/>
          <p:nvPr/>
        </p:nvSpPr>
        <p:spPr>
          <a:xfrm>
            <a:off x="8586728" y="4656159"/>
            <a:ext cx="722377" cy="461665"/>
          </a:xfrm>
          <a:prstGeom prst="rect">
            <a:avLst/>
          </a:prstGeom>
          <a:noFill/>
        </p:spPr>
        <p:txBody>
          <a:bodyPr wrap="none" rtlCol="0">
            <a:spAutoFit/>
          </a:bodyPr>
          <a:lstStyle/>
          <a:p>
            <a:r>
              <a:rPr lang="en-US" sz="2400" dirty="0" err="1">
                <a:solidFill>
                  <a:srgbClr val="BE02B1"/>
                </a:solidFill>
              </a:rPr>
              <a:t>Vế</a:t>
            </a:r>
            <a:r>
              <a:rPr lang="en-US" sz="2400" dirty="0">
                <a:solidFill>
                  <a:srgbClr val="BE02B1"/>
                </a:solidFill>
              </a:rPr>
              <a:t> 2</a:t>
            </a:r>
          </a:p>
        </p:txBody>
      </p:sp>
      <p:graphicFrame>
        <p:nvGraphicFramePr>
          <p:cNvPr id="22" name="Group 34">
            <a:extLst>
              <a:ext uri="{FF2B5EF4-FFF2-40B4-BE49-F238E27FC236}">
                <a16:creationId xmlns:a16="http://schemas.microsoft.com/office/drawing/2014/main" id="{56206F60-6E2A-4D39-BD7C-163F5277B827}"/>
              </a:ext>
            </a:extLst>
          </p:cNvPr>
          <p:cNvGraphicFramePr>
            <a:graphicFrameLocks noGrp="1"/>
          </p:cNvGraphicFramePr>
          <p:nvPr>
            <p:extLst>
              <p:ext uri="{D42A27DB-BD31-4B8C-83A1-F6EECF244321}">
                <p14:modId xmlns:p14="http://schemas.microsoft.com/office/powerpoint/2010/main" val="3459157913"/>
              </p:ext>
            </p:extLst>
          </p:nvPr>
        </p:nvGraphicFramePr>
        <p:xfrm>
          <a:off x="1682242" y="1526379"/>
          <a:ext cx="8693618" cy="2409825"/>
        </p:xfrm>
        <a:graphic>
          <a:graphicData uri="http://schemas.openxmlformats.org/drawingml/2006/table">
            <a:tbl>
              <a:tblPr/>
              <a:tblGrid>
                <a:gridCol w="7203283">
                  <a:extLst>
                    <a:ext uri="{9D8B030D-6E8A-4147-A177-3AD203B41FA5}">
                      <a16:colId xmlns:a16="http://schemas.microsoft.com/office/drawing/2014/main" val="20000"/>
                    </a:ext>
                  </a:extLst>
                </a:gridCol>
                <a:gridCol w="1490335">
                  <a:extLst>
                    <a:ext uri="{9D8B030D-6E8A-4147-A177-3AD203B41FA5}">
                      <a16:colId xmlns:a16="http://schemas.microsoft.com/office/drawing/2014/main" val="20001"/>
                    </a:ext>
                  </a:extLst>
                </a:gridCol>
              </a:tblGrid>
              <a:tr h="504825">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rPr>
                        <a:t>BẢNG TỔNG KẾT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Tác</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dụng</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của</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dấu</a:t>
                      </a: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phẩy</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Ví dụ</a:t>
                      </a:r>
                      <a:endPar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bộ</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phận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cùng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chức</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vụ</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2"/>
                  </a:ext>
                </a:extLst>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trạng</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với</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chủ</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và</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vị</a:t>
                      </a:r>
                      <a:r>
                        <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4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3"/>
                  </a:ext>
                </a:extLst>
              </a:tr>
              <a:tr h="4127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rgbClr val="0000FF"/>
                          </a:solidFill>
                          <a:effectLst/>
                          <a:latin typeface="Times New Roman" panose="02020603050405020304" pitchFamily="18" charset="0"/>
                          <a:cs typeface="Times New Roman" panose="02020603050405020304" pitchFamily="18" charset="0"/>
                        </a:rPr>
                        <a:t>Ngăn cách các vế câu trong câu ghép</a:t>
                      </a:r>
                      <a:endParaRPr kumimoji="0" lang="en-US" sz="24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
        <p:nvSpPr>
          <p:cNvPr id="15" name="TextBox 14"/>
          <p:cNvSpPr txBox="1"/>
          <p:nvPr/>
        </p:nvSpPr>
        <p:spPr>
          <a:xfrm>
            <a:off x="9432926" y="2949836"/>
            <a:ext cx="362600" cy="523220"/>
          </a:xfrm>
          <a:prstGeom prst="rect">
            <a:avLst/>
          </a:prstGeom>
          <a:noFill/>
        </p:spPr>
        <p:txBody>
          <a:bodyPr wrap="none" rtlCol="0">
            <a:spAutoFit/>
          </a:bodyPr>
          <a:lstStyle/>
          <a:p>
            <a:r>
              <a:rPr lang="en-US" sz="2800" b="1">
                <a:solidFill>
                  <a:srgbClr val="7030A0"/>
                </a:solidFill>
              </a:rPr>
              <a:t>a</a:t>
            </a:r>
            <a:endParaRPr lang="en-US" sz="2800" b="1" dirty="0">
              <a:solidFill>
                <a:srgbClr val="7030A0"/>
              </a:solidFill>
            </a:endParaRPr>
          </a:p>
        </p:txBody>
      </p:sp>
      <p:sp>
        <p:nvSpPr>
          <p:cNvPr id="16" name="TextBox 15"/>
          <p:cNvSpPr txBox="1"/>
          <p:nvPr/>
        </p:nvSpPr>
        <p:spPr>
          <a:xfrm>
            <a:off x="9437164" y="2469681"/>
            <a:ext cx="377026" cy="523220"/>
          </a:xfrm>
          <a:prstGeom prst="rect">
            <a:avLst/>
          </a:prstGeom>
          <a:noFill/>
        </p:spPr>
        <p:txBody>
          <a:bodyPr wrap="none" rtlCol="0">
            <a:spAutoFit/>
          </a:bodyPr>
          <a:lstStyle/>
          <a:p>
            <a:r>
              <a:rPr lang="en-US" sz="2800" b="1">
                <a:solidFill>
                  <a:srgbClr val="7030A0"/>
                </a:solidFill>
              </a:rPr>
              <a:t>b</a:t>
            </a:r>
            <a:endParaRPr lang="en-US" sz="2800" b="1" dirty="0">
              <a:solidFill>
                <a:srgbClr val="7030A0"/>
              </a:solidFill>
            </a:endParaRPr>
          </a:p>
        </p:txBody>
      </p:sp>
      <p:sp>
        <p:nvSpPr>
          <p:cNvPr id="27" name="TextBox 26"/>
          <p:cNvSpPr txBox="1"/>
          <p:nvPr/>
        </p:nvSpPr>
        <p:spPr>
          <a:xfrm>
            <a:off x="9432926" y="3371190"/>
            <a:ext cx="335348" cy="523220"/>
          </a:xfrm>
          <a:prstGeom prst="rect">
            <a:avLst/>
          </a:prstGeom>
          <a:noFill/>
        </p:spPr>
        <p:txBody>
          <a:bodyPr wrap="none" rtlCol="0">
            <a:spAutoFit/>
          </a:bodyPr>
          <a:lstStyle/>
          <a:p>
            <a:r>
              <a:rPr lang="en-US" sz="2800" b="1">
                <a:solidFill>
                  <a:srgbClr val="7030A0"/>
                </a:solidFill>
              </a:rPr>
              <a:t>c</a:t>
            </a:r>
            <a:endParaRPr lang="en-US" sz="2800" b="1" dirty="0">
              <a:solidFill>
                <a:srgbClr val="7030A0"/>
              </a:solidFill>
            </a:endParaRPr>
          </a:p>
        </p:txBody>
      </p:sp>
      <p:cxnSp>
        <p:nvCxnSpPr>
          <p:cNvPr id="17" name="Straight Connector 16">
            <a:extLst>
              <a:ext uri="{FF2B5EF4-FFF2-40B4-BE49-F238E27FC236}">
                <a16:creationId xmlns:a16="http://schemas.microsoft.com/office/drawing/2014/main" id="{F74961DF-74C3-4297-984F-20B0E4B34814}"/>
              </a:ext>
            </a:extLst>
          </p:cNvPr>
          <p:cNvCxnSpPr>
            <a:cxnSpLocks/>
          </p:cNvCxnSpPr>
          <p:nvPr/>
        </p:nvCxnSpPr>
        <p:spPr>
          <a:xfrm>
            <a:off x="2479963" y="4650239"/>
            <a:ext cx="3783509" cy="0"/>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959F4FA-B1EA-42EE-939D-9E0456063196}"/>
              </a:ext>
            </a:extLst>
          </p:cNvPr>
          <p:cNvCxnSpPr>
            <a:cxnSpLocks/>
          </p:cNvCxnSpPr>
          <p:nvPr/>
        </p:nvCxnSpPr>
        <p:spPr>
          <a:xfrm>
            <a:off x="2479958" y="4691801"/>
            <a:ext cx="3783509" cy="0"/>
          </a:xfrm>
          <a:prstGeom prst="line">
            <a:avLst/>
          </a:prstGeom>
          <a:ln w="1905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CB4EF60-1321-4854-B6BA-9C2679214932}"/>
              </a:ext>
            </a:extLst>
          </p:cNvPr>
          <p:cNvCxnSpPr/>
          <p:nvPr/>
        </p:nvCxnSpPr>
        <p:spPr>
          <a:xfrm>
            <a:off x="477667" y="5104880"/>
            <a:ext cx="2715904" cy="0"/>
          </a:xfrm>
          <a:prstGeom prst="line">
            <a:avLst/>
          </a:prstGeom>
          <a:ln w="19050">
            <a:solidFill>
              <a:srgbClr val="BE02B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012887D-C4F2-4022-BE5D-C985BCF35E18}"/>
              </a:ext>
            </a:extLst>
          </p:cNvPr>
          <p:cNvCxnSpPr>
            <a:cxnSpLocks/>
          </p:cNvCxnSpPr>
          <p:nvPr/>
        </p:nvCxnSpPr>
        <p:spPr>
          <a:xfrm>
            <a:off x="8657026" y="4625285"/>
            <a:ext cx="2560320" cy="0"/>
          </a:xfrm>
          <a:prstGeom prst="line">
            <a:avLst/>
          </a:prstGeom>
          <a:ln w="19050">
            <a:solidFill>
              <a:srgbClr val="BE02B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C3A9F5-47BF-4439-9F85-4BC608B38CBC}"/>
              </a:ext>
            </a:extLst>
          </p:cNvPr>
          <p:cNvCxnSpPr>
            <a:cxnSpLocks/>
          </p:cNvCxnSpPr>
          <p:nvPr/>
        </p:nvCxnSpPr>
        <p:spPr>
          <a:xfrm>
            <a:off x="8712441" y="4666845"/>
            <a:ext cx="2560320" cy="0"/>
          </a:xfrm>
          <a:prstGeom prst="line">
            <a:avLst/>
          </a:prstGeom>
          <a:ln w="19050">
            <a:solidFill>
              <a:srgbClr val="BE02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67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par>
                                <p:cTn id="13" presetID="16" presetClass="entr" presetSubtype="21"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down)">
                                      <p:cBhvr>
                                        <p:cTn id="23" dur="500"/>
                                        <p:tgtEl>
                                          <p:spTgt spid="25"/>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barn(inVertical)">
                                      <p:cBhvr>
                                        <p:cTn id="28" dur="500"/>
                                        <p:tgtEl>
                                          <p:spTgt spid="19"/>
                                        </p:tgtEl>
                                      </p:cBhvr>
                                    </p:animEffect>
                                  </p:childTnLst>
                                </p:cTn>
                              </p:par>
                              <p:par>
                                <p:cTn id="29" presetID="16" presetClass="entr" presetSubtype="21"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barn(inVertical)">
                                      <p:cBhvr>
                                        <p:cTn id="31" dur="500"/>
                                        <p:tgtEl>
                                          <p:spTgt spid="21"/>
                                        </p:tgtEl>
                                      </p:cBhvr>
                                    </p:animEffect>
                                  </p:childTnLst>
                                </p:cTn>
                              </p:par>
                              <p:par>
                                <p:cTn id="32" presetID="16" presetClass="entr" presetSubtype="21" fill="hold"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par>
                                <p:cTn id="35" presetID="16" presetClass="entr" presetSubtype="21"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par>
                                <p:cTn id="38" presetID="16" presetClass="entr" presetSubtype="21" fill="hold" nodeType="with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barn(inVertical)">
                                      <p:cBhvr>
                                        <p:cTn id="40" dur="500"/>
                                        <p:tgtEl>
                                          <p:spTgt spid="2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wipe(down)">
                                      <p:cBhvr>
                                        <p:cTn id="4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5" grpId="0"/>
      <p:bldP spid="26"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15"/>
          <p:cNvSpPr txBox="1">
            <a:spLocks noChangeArrowheads="1"/>
          </p:cNvSpPr>
          <p:nvPr/>
        </p:nvSpPr>
        <p:spPr bwMode="auto">
          <a:xfrm>
            <a:off x="387548" y="320870"/>
            <a:ext cx="1141690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a:solidFill>
                  <a:srgbClr val="0033CC"/>
                </a:solidFill>
                <a:latin typeface="Times New Roman" panose="02020603050405020304" pitchFamily="18" charset="0"/>
                <a:cs typeface="Times New Roman" panose="02020603050405020304" pitchFamily="18" charset="0"/>
              </a:rPr>
              <a:t>Bài 2. Có thể điền </a:t>
            </a:r>
            <a:r>
              <a:rPr lang="en-US" altLang="en-US" sz="2800" b="1" i="1">
                <a:solidFill>
                  <a:srgbClr val="0033CC"/>
                </a:solidFill>
                <a:latin typeface="Times New Roman" panose="02020603050405020304" pitchFamily="18" charset="0"/>
                <a:cs typeface="Times New Roman" panose="02020603050405020304" pitchFamily="18" charset="0"/>
              </a:rPr>
              <a:t>dấu chấm</a:t>
            </a:r>
            <a:r>
              <a:rPr lang="en-US" altLang="en-US" sz="2800">
                <a:solidFill>
                  <a:srgbClr val="0033CC"/>
                </a:solidFill>
                <a:latin typeface="Times New Roman" panose="02020603050405020304" pitchFamily="18" charset="0"/>
                <a:cs typeface="Times New Roman" panose="02020603050405020304" pitchFamily="18" charset="0"/>
              </a:rPr>
              <a:t> hoặc </a:t>
            </a:r>
            <a:r>
              <a:rPr lang="en-US" altLang="en-US" sz="2800" b="1" i="1">
                <a:solidFill>
                  <a:srgbClr val="0033CC"/>
                </a:solidFill>
                <a:latin typeface="Times New Roman" panose="02020603050405020304" pitchFamily="18" charset="0"/>
                <a:cs typeface="Times New Roman" panose="02020603050405020304" pitchFamily="18" charset="0"/>
              </a:rPr>
              <a:t>dấu phẩy</a:t>
            </a:r>
            <a:r>
              <a:rPr lang="en-US" altLang="en-US" sz="2800">
                <a:solidFill>
                  <a:srgbClr val="0033CC"/>
                </a:solidFill>
                <a:latin typeface="Times New Roman" panose="02020603050405020304" pitchFamily="18" charset="0"/>
                <a:cs typeface="Times New Roman" panose="02020603050405020304" pitchFamily="18" charset="0"/>
              </a:rPr>
              <a:t> vào ô trống nào trong mẩu chuyện sau ? Viết lại các chữ đầu câu cho đúng quy tắc</a:t>
            </a:r>
            <a:endParaRPr lang="en-US" altLang="en-US" sz="2800" dirty="0">
              <a:solidFill>
                <a:srgbClr val="0033CC"/>
              </a:solidFill>
              <a:latin typeface="Times New Roman" panose="02020603050405020304" pitchFamily="18" charset="0"/>
              <a:cs typeface="Times New Roman" panose="02020603050405020304" pitchFamily="18" charset="0"/>
            </a:endParaRPr>
          </a:p>
        </p:txBody>
      </p:sp>
      <p:sp>
        <p:nvSpPr>
          <p:cNvPr id="14" name="Text Box 27"/>
          <p:cNvSpPr txBox="1">
            <a:spLocks noChangeArrowheads="1"/>
          </p:cNvSpPr>
          <p:nvPr/>
        </p:nvSpPr>
        <p:spPr bwMode="auto">
          <a:xfrm>
            <a:off x="118281" y="1307738"/>
            <a:ext cx="1195543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i="1" dirty="0" err="1">
                <a:solidFill>
                  <a:srgbClr val="0033CC"/>
                </a:solidFill>
                <a:latin typeface="Times New Roman" panose="02020603050405020304" pitchFamily="18" charset="0"/>
                <a:cs typeface="Times New Roman" panose="02020603050405020304" pitchFamily="18" charset="0"/>
              </a:rPr>
              <a:t>Truyện</a:t>
            </a:r>
            <a:r>
              <a:rPr lang="en-US" altLang="en-US" sz="2400" b="1" i="1" dirty="0">
                <a:solidFill>
                  <a:srgbClr val="0033CC"/>
                </a:solidFill>
                <a:latin typeface="Times New Roman" panose="02020603050405020304" pitchFamily="18" charset="0"/>
                <a:cs typeface="Times New Roman" panose="02020603050405020304" pitchFamily="18" charset="0"/>
              </a:rPr>
              <a:t> </a:t>
            </a:r>
            <a:r>
              <a:rPr lang="en-US" altLang="en-US" sz="2400" b="1" i="1" dirty="0" err="1">
                <a:solidFill>
                  <a:srgbClr val="0033CC"/>
                </a:solidFill>
                <a:latin typeface="Times New Roman" panose="02020603050405020304" pitchFamily="18" charset="0"/>
                <a:cs typeface="Times New Roman" panose="02020603050405020304" pitchFamily="18" charset="0"/>
              </a:rPr>
              <a:t>kể</a:t>
            </a:r>
            <a:r>
              <a:rPr lang="en-US" altLang="en-US" sz="2400" b="1" i="1" dirty="0">
                <a:solidFill>
                  <a:srgbClr val="0033CC"/>
                </a:solidFill>
                <a:latin typeface="Times New Roman" panose="02020603050405020304" pitchFamily="18" charset="0"/>
                <a:cs typeface="Times New Roman" panose="02020603050405020304" pitchFamily="18" charset="0"/>
              </a:rPr>
              <a:t> </a:t>
            </a:r>
            <a:r>
              <a:rPr lang="en-US" altLang="en-US" sz="2400" b="1" i="1" dirty="0" err="1">
                <a:solidFill>
                  <a:srgbClr val="0033CC"/>
                </a:solidFill>
                <a:latin typeface="Times New Roman" panose="02020603050405020304" pitchFamily="18" charset="0"/>
                <a:cs typeface="Times New Roman" panose="02020603050405020304" pitchFamily="18" charset="0"/>
              </a:rPr>
              <a:t>về</a:t>
            </a:r>
            <a:r>
              <a:rPr lang="en-US" altLang="en-US" sz="2400" b="1" i="1" dirty="0">
                <a:solidFill>
                  <a:srgbClr val="0033CC"/>
                </a:solidFill>
                <a:latin typeface="Times New Roman" panose="02020603050405020304" pitchFamily="18" charset="0"/>
                <a:cs typeface="Times New Roman" panose="02020603050405020304" pitchFamily="18" charset="0"/>
              </a:rPr>
              <a:t> </a:t>
            </a:r>
            <a:r>
              <a:rPr lang="en-US" altLang="en-US" sz="2400" b="1" i="1" dirty="0" err="1">
                <a:solidFill>
                  <a:srgbClr val="0033CC"/>
                </a:solidFill>
                <a:latin typeface="Times New Roman" panose="02020603050405020304" pitchFamily="18" charset="0"/>
                <a:cs typeface="Times New Roman" panose="02020603050405020304" pitchFamily="18" charset="0"/>
              </a:rPr>
              <a:t>bình</a:t>
            </a:r>
            <a:r>
              <a:rPr lang="en-US" altLang="en-US" sz="2400" b="1" i="1" dirty="0">
                <a:solidFill>
                  <a:srgbClr val="0033CC"/>
                </a:solidFill>
                <a:latin typeface="Times New Roman" panose="02020603050405020304" pitchFamily="18" charset="0"/>
                <a:cs typeface="Times New Roman" panose="02020603050405020304" pitchFamily="18" charset="0"/>
              </a:rPr>
              <a:t> minh</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Câu chuyện này xảy ra ở một sân trường dành cho trẻ khiếm thị. Sáng hôm ấy</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có một cậu bé mù dậy rất sớm, đi ra vườn</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cậu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thích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nghe</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điệu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nhạc</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của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buổi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sớm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mùa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xuân</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Có một thầy giáo cũng dậy sớm </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đi ra vườn theo cậu bé mù. Thầy đến gần cậu bé </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khẽ</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chạm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vai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cậu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hỏi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thích</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bình</a:t>
            </a:r>
            <a:r>
              <a:rPr lang="en-US" altLang="en-US" sz="2400" dirty="0">
                <a:latin typeface="Times New Roman" panose="02020603050405020304" pitchFamily="18" charset="0"/>
                <a:cs typeface="Times New Roman" panose="02020603050405020304" pitchFamily="18" charset="0"/>
              </a:rPr>
              <a:t> minh </a:t>
            </a:r>
            <a:r>
              <a:rPr lang="en-US" altLang="en-US" sz="2400" dirty="0" err="1">
                <a:latin typeface="Times New Roman" panose="02020603050405020304" pitchFamily="18" charset="0"/>
                <a:cs typeface="Times New Roman" panose="02020603050405020304" pitchFamily="18" charset="0"/>
              </a:rPr>
              <a:t>không</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Bình</a:t>
            </a:r>
            <a:r>
              <a:rPr lang="en-US" altLang="en-US" sz="2400" dirty="0">
                <a:latin typeface="Times New Roman" panose="02020603050405020304" pitchFamily="18" charset="0"/>
                <a:cs typeface="Times New Roman" panose="02020603050405020304" pitchFamily="18" charset="0"/>
              </a:rPr>
              <a:t> minh </a:t>
            </a:r>
            <a:r>
              <a:rPr lang="en-US" altLang="en-US" sz="2400" dirty="0" err="1">
                <a:latin typeface="Times New Roman" panose="02020603050405020304" pitchFamily="18" charset="0"/>
                <a:cs typeface="Times New Roman" panose="02020603050405020304" pitchFamily="18" charset="0"/>
              </a:rPr>
              <a:t>nó</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a:latin typeface="Times New Roman" panose="02020603050405020304" pitchFamily="18" charset="0"/>
                <a:cs typeface="Times New Roman" panose="02020603050405020304" pitchFamily="18" charset="0"/>
              </a:rPr>
              <a:t> ạ?</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Bình minh giống như một cánh hoa mào gà. Bình minh giống như một cây đào trổ</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hoa</a:t>
            </a:r>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Thầy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giải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thích</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Môi cậu bé run run </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đau đớn. Cậu nói:</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Thưa thầy, em chưa được thấy cánh hoa mào gà</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cũng chưa được thấy cây đào ra hoa.</a:t>
            </a:r>
          </a:p>
          <a:p>
            <a:pPr algn="just" eaLnBrk="1" hangingPunct="1"/>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tha</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lỗi</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thầy</a:t>
            </a:r>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Thầy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giáo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thầm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Bằng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một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giọng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nhàng</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thầy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bảo</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 Bình minh giống như một nụ hôn của người mẹ</a:t>
            </a:r>
            <a:r>
              <a:rPr lang="en-US" altLang="en-US" sz="2400" dirty="0">
                <a:latin typeface="Times New Roman" panose="02020603050405020304" pitchFamily="18" charset="0"/>
                <a:cs typeface="Times New Roman" panose="02020603050405020304" pitchFamily="18" charset="0"/>
              </a:rPr>
              <a:t>    </a:t>
            </a:r>
            <a:r>
              <a:rPr lang="vi-VN" altLang="en-US" sz="2400" dirty="0">
                <a:latin typeface="Times New Roman" panose="02020603050405020304" pitchFamily="18" charset="0"/>
                <a:cs typeface="Times New Roman" panose="02020603050405020304" pitchFamily="18" charset="0"/>
              </a:rPr>
              <a:t>giống như làn da của mẹ chạm </a:t>
            </a:r>
            <a:r>
              <a:rPr lang="en-US" altLang="en-US" sz="2400" dirty="0" err="1">
                <a:latin typeface="Times New Roman" panose="02020603050405020304" pitchFamily="18" charset="0"/>
                <a:cs typeface="Times New Roman" panose="02020603050405020304" pitchFamily="18" charset="0"/>
              </a:rPr>
              <a:t>vào</a:t>
            </a:r>
            <a:r>
              <a:rPr lang="en-US" altLang="en-US" sz="2400" dirty="0">
                <a:latin typeface="Times New Roman" panose="02020603050405020304" pitchFamily="18" charset="0"/>
                <a:cs typeface="Times New Roman" panose="02020603050405020304" pitchFamily="18" charset="0"/>
              </a:rPr>
              <a:t> ta. </a:t>
            </a:r>
          </a:p>
          <a:p>
            <a:pPr algn="just" eaLnBrk="1" hangingPunct="1"/>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Bây</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giờ</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thì</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em</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biết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bình</a:t>
            </a:r>
            <a:r>
              <a:rPr lang="en-US" altLang="en-US" sz="2400" dirty="0">
                <a:latin typeface="Times New Roman" panose="02020603050405020304" pitchFamily="18" charset="0"/>
                <a:cs typeface="Times New Roman" panose="02020603050405020304" pitchFamily="18" charset="0"/>
              </a:rPr>
              <a:t> minh </a:t>
            </a:r>
            <a:r>
              <a:rPr lang="en-US" altLang="en-US" sz="2400" dirty="0" err="1">
                <a:latin typeface="Times New Roman" panose="02020603050405020304" pitchFamily="18" charset="0"/>
                <a:cs typeface="Times New Roman" panose="02020603050405020304" pitchFamily="18" charset="0"/>
              </a:rPr>
              <a:t>là</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thế</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nào</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rồi</a:t>
            </a:r>
            <a:r>
              <a:rPr lang="en-US" altLang="en-US" sz="2400" dirty="0">
                <a:latin typeface="Times New Roman" panose="02020603050405020304" pitchFamily="18" charset="0"/>
                <a:cs typeface="Times New Roman" panose="02020603050405020304" pitchFamily="18" charset="0"/>
              </a:rPr>
              <a:t> – </a:t>
            </a:r>
            <a:r>
              <a:rPr lang="en-US" altLang="en-US" sz="2400" dirty="0" err="1">
                <a:latin typeface="Times New Roman" panose="02020603050405020304" pitchFamily="18" charset="0"/>
                <a:cs typeface="Times New Roman" panose="02020603050405020304" pitchFamily="18" charset="0"/>
              </a:rPr>
              <a:t>Cậu</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bé</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mù</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nói</a:t>
            </a:r>
            <a:r>
              <a:rPr lang="en-US" altLang="en-US" sz="2400" dirty="0">
                <a:latin typeface="Times New Roman" panose="02020603050405020304" pitchFamily="18" charset="0"/>
                <a:cs typeface="Times New Roman" panose="02020603050405020304" pitchFamily="18" charset="0"/>
              </a:rPr>
              <a:t>.</a:t>
            </a:r>
          </a:p>
          <a:p>
            <a:pPr algn="just" eaLnBrk="1" hangingPunct="1"/>
            <a:r>
              <a:rPr lang="en-US" altLang="en-US" sz="2400" dirty="0">
                <a:latin typeface="Times New Roman" panose="02020603050405020304" pitchFamily="18" charset="0"/>
                <a:cs typeface="Times New Roman" panose="02020603050405020304" pitchFamily="18" charset="0"/>
              </a:rPr>
              <a:t>                                                                                                                            </a:t>
            </a:r>
            <a:r>
              <a:rPr lang="en-US" altLang="en-US" sz="2400" i="1" dirty="0" err="1">
                <a:latin typeface="Times New Roman" panose="02020603050405020304" pitchFamily="18" charset="0"/>
                <a:cs typeface="Times New Roman" panose="02020603050405020304" pitchFamily="18" charset="0"/>
              </a:rPr>
              <a:t>Truyện</a:t>
            </a:r>
            <a:r>
              <a:rPr lang="en-US" altLang="en-US" sz="2400" i="1" dirty="0">
                <a:latin typeface="Times New Roman" panose="02020603050405020304" pitchFamily="18" charset="0"/>
                <a:cs typeface="Times New Roman" panose="02020603050405020304" pitchFamily="18" charset="0"/>
              </a:rPr>
              <a:t> </a:t>
            </a:r>
            <a:r>
              <a:rPr lang="en-US" altLang="en-US" sz="2400" i="1" dirty="0" err="1">
                <a:latin typeface="Times New Roman" panose="02020603050405020304" pitchFamily="18" charset="0"/>
                <a:cs typeface="Times New Roman" panose="02020603050405020304" pitchFamily="18" charset="0"/>
              </a:rPr>
              <a:t>kể</a:t>
            </a:r>
            <a:r>
              <a:rPr lang="en-US" altLang="en-US" sz="2400" i="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NGA</a:t>
            </a:r>
          </a:p>
        </p:txBody>
      </p:sp>
      <p:sp>
        <p:nvSpPr>
          <p:cNvPr id="3" name="Rectangle 2"/>
          <p:cNvSpPr/>
          <p:nvPr/>
        </p:nvSpPr>
        <p:spPr>
          <a:xfrm>
            <a:off x="10323406" y="1761161"/>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639379" y="2853019"/>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0557660" y="2468398"/>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836507" y="4641393"/>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491426" y="5040117"/>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051409" y="5424776"/>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374616" y="2474203"/>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4013873" y="2131748"/>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6477359" y="5781299"/>
            <a:ext cx="191069" cy="300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2934435-8FFB-4A09-90E9-6FAEFF7253E5}"/>
              </a:ext>
            </a:extLst>
          </p:cNvPr>
          <p:cNvSpPr txBox="1"/>
          <p:nvPr/>
        </p:nvSpPr>
        <p:spPr>
          <a:xfrm>
            <a:off x="10488432" y="2241075"/>
            <a:ext cx="361617" cy="646331"/>
          </a:xfrm>
          <a:prstGeom prst="rect">
            <a:avLst/>
          </a:prstGeom>
          <a:noFill/>
        </p:spPr>
        <p:txBody>
          <a:bodyPr wrap="square" rtlCol="0">
            <a:spAutoFit/>
          </a:bodyPr>
          <a:lstStyle/>
          <a:p>
            <a:r>
              <a:rPr lang="en-US" sz="3600" dirty="0">
                <a:solidFill>
                  <a:srgbClr val="FF0000"/>
                </a:solidFill>
              </a:rPr>
              <a:t>,</a:t>
            </a:r>
          </a:p>
        </p:txBody>
      </p:sp>
      <p:sp>
        <p:nvSpPr>
          <p:cNvPr id="23" name="TextBox 22">
            <a:extLst>
              <a:ext uri="{FF2B5EF4-FFF2-40B4-BE49-F238E27FC236}">
                <a16:creationId xmlns:a16="http://schemas.microsoft.com/office/drawing/2014/main" id="{8AF23925-62CD-486B-84B3-F51DEED3ED6B}"/>
              </a:ext>
            </a:extLst>
          </p:cNvPr>
          <p:cNvSpPr txBox="1"/>
          <p:nvPr/>
        </p:nvSpPr>
        <p:spPr>
          <a:xfrm>
            <a:off x="3939990" y="1876346"/>
            <a:ext cx="452576" cy="646331"/>
          </a:xfrm>
          <a:prstGeom prst="rect">
            <a:avLst/>
          </a:prstGeom>
          <a:noFill/>
        </p:spPr>
        <p:txBody>
          <a:bodyPr wrap="square" rtlCol="0">
            <a:spAutoFit/>
          </a:bodyPr>
          <a:lstStyle/>
          <a:p>
            <a:r>
              <a:rPr lang="en-US" sz="3600" dirty="0">
                <a:solidFill>
                  <a:srgbClr val="FF0000"/>
                </a:solidFill>
              </a:rPr>
              <a:t>.</a:t>
            </a:r>
          </a:p>
        </p:txBody>
      </p:sp>
      <p:sp>
        <p:nvSpPr>
          <p:cNvPr id="24" name="TextBox 23">
            <a:extLst>
              <a:ext uri="{FF2B5EF4-FFF2-40B4-BE49-F238E27FC236}">
                <a16:creationId xmlns:a16="http://schemas.microsoft.com/office/drawing/2014/main" id="{D46F3806-2D6E-448D-9759-2464768073F0}"/>
              </a:ext>
            </a:extLst>
          </p:cNvPr>
          <p:cNvSpPr txBox="1"/>
          <p:nvPr/>
        </p:nvSpPr>
        <p:spPr>
          <a:xfrm>
            <a:off x="10249270" y="1474886"/>
            <a:ext cx="361617" cy="646331"/>
          </a:xfrm>
          <a:prstGeom prst="rect">
            <a:avLst/>
          </a:prstGeom>
          <a:noFill/>
        </p:spPr>
        <p:txBody>
          <a:bodyPr wrap="square" rtlCol="0">
            <a:spAutoFit/>
          </a:bodyPr>
          <a:lstStyle/>
          <a:p>
            <a:r>
              <a:rPr lang="en-US" sz="3600" dirty="0">
                <a:solidFill>
                  <a:srgbClr val="FF0000"/>
                </a:solidFill>
              </a:rPr>
              <a:t>,</a:t>
            </a:r>
          </a:p>
        </p:txBody>
      </p:sp>
      <p:sp>
        <p:nvSpPr>
          <p:cNvPr id="25" name="TextBox 24">
            <a:extLst>
              <a:ext uri="{FF2B5EF4-FFF2-40B4-BE49-F238E27FC236}">
                <a16:creationId xmlns:a16="http://schemas.microsoft.com/office/drawing/2014/main" id="{F4C087EF-092C-4E4A-B634-3CB739EF0006}"/>
              </a:ext>
            </a:extLst>
          </p:cNvPr>
          <p:cNvSpPr txBox="1"/>
          <p:nvPr/>
        </p:nvSpPr>
        <p:spPr>
          <a:xfrm>
            <a:off x="4319196" y="2241076"/>
            <a:ext cx="361617" cy="646331"/>
          </a:xfrm>
          <a:prstGeom prst="rect">
            <a:avLst/>
          </a:prstGeom>
          <a:noFill/>
        </p:spPr>
        <p:txBody>
          <a:bodyPr wrap="square" rtlCol="0">
            <a:spAutoFit/>
          </a:bodyPr>
          <a:lstStyle/>
          <a:p>
            <a:r>
              <a:rPr lang="en-US" sz="3600" dirty="0">
                <a:solidFill>
                  <a:srgbClr val="FF0000"/>
                </a:solidFill>
              </a:rPr>
              <a:t>,</a:t>
            </a:r>
          </a:p>
        </p:txBody>
      </p:sp>
      <p:sp>
        <p:nvSpPr>
          <p:cNvPr id="26" name="TextBox 25">
            <a:extLst>
              <a:ext uri="{FF2B5EF4-FFF2-40B4-BE49-F238E27FC236}">
                <a16:creationId xmlns:a16="http://schemas.microsoft.com/office/drawing/2014/main" id="{0FD9E50A-1F1A-45B5-AAD8-2F50FC8403A4}"/>
              </a:ext>
            </a:extLst>
          </p:cNvPr>
          <p:cNvSpPr txBox="1"/>
          <p:nvPr/>
        </p:nvSpPr>
        <p:spPr>
          <a:xfrm>
            <a:off x="1571601" y="2632378"/>
            <a:ext cx="361617" cy="646331"/>
          </a:xfrm>
          <a:prstGeom prst="rect">
            <a:avLst/>
          </a:prstGeom>
          <a:noFill/>
        </p:spPr>
        <p:txBody>
          <a:bodyPr wrap="square" rtlCol="0">
            <a:spAutoFit/>
          </a:bodyPr>
          <a:lstStyle/>
          <a:p>
            <a:r>
              <a:rPr lang="en-US" sz="3600" dirty="0">
                <a:solidFill>
                  <a:srgbClr val="FF0000"/>
                </a:solidFill>
              </a:rPr>
              <a:t>,</a:t>
            </a:r>
          </a:p>
        </p:txBody>
      </p:sp>
      <p:sp>
        <p:nvSpPr>
          <p:cNvPr id="27" name="TextBox 26">
            <a:extLst>
              <a:ext uri="{FF2B5EF4-FFF2-40B4-BE49-F238E27FC236}">
                <a16:creationId xmlns:a16="http://schemas.microsoft.com/office/drawing/2014/main" id="{719D4414-F511-486D-8DE4-DD27DFC883B8}"/>
              </a:ext>
            </a:extLst>
          </p:cNvPr>
          <p:cNvSpPr txBox="1"/>
          <p:nvPr/>
        </p:nvSpPr>
        <p:spPr>
          <a:xfrm>
            <a:off x="2762428" y="4440642"/>
            <a:ext cx="361617" cy="646331"/>
          </a:xfrm>
          <a:prstGeom prst="rect">
            <a:avLst/>
          </a:prstGeom>
          <a:noFill/>
        </p:spPr>
        <p:txBody>
          <a:bodyPr wrap="square" rtlCol="0">
            <a:spAutoFit/>
          </a:bodyPr>
          <a:lstStyle/>
          <a:p>
            <a:r>
              <a:rPr lang="en-US" sz="3600" dirty="0">
                <a:solidFill>
                  <a:srgbClr val="FF0000"/>
                </a:solidFill>
              </a:rPr>
              <a:t>,</a:t>
            </a:r>
          </a:p>
        </p:txBody>
      </p:sp>
      <p:sp>
        <p:nvSpPr>
          <p:cNvPr id="28" name="TextBox 27">
            <a:extLst>
              <a:ext uri="{FF2B5EF4-FFF2-40B4-BE49-F238E27FC236}">
                <a16:creationId xmlns:a16="http://schemas.microsoft.com/office/drawing/2014/main" id="{C88CE2DB-7F33-4769-BB36-4BBA1E5E59AA}"/>
              </a:ext>
            </a:extLst>
          </p:cNvPr>
          <p:cNvSpPr txBox="1"/>
          <p:nvPr/>
        </p:nvSpPr>
        <p:spPr>
          <a:xfrm>
            <a:off x="6451146" y="4812985"/>
            <a:ext cx="361617" cy="646331"/>
          </a:xfrm>
          <a:prstGeom prst="rect">
            <a:avLst/>
          </a:prstGeom>
          <a:noFill/>
        </p:spPr>
        <p:txBody>
          <a:bodyPr wrap="square" rtlCol="0">
            <a:spAutoFit/>
          </a:bodyPr>
          <a:lstStyle/>
          <a:p>
            <a:r>
              <a:rPr lang="en-US" sz="3600" dirty="0">
                <a:solidFill>
                  <a:srgbClr val="FF0000"/>
                </a:solidFill>
              </a:rPr>
              <a:t>,</a:t>
            </a:r>
          </a:p>
        </p:txBody>
      </p:sp>
      <p:sp>
        <p:nvSpPr>
          <p:cNvPr id="29" name="TextBox 28">
            <a:extLst>
              <a:ext uri="{FF2B5EF4-FFF2-40B4-BE49-F238E27FC236}">
                <a16:creationId xmlns:a16="http://schemas.microsoft.com/office/drawing/2014/main" id="{1FD0DA86-C284-4E67-874E-91B9596A6BF4}"/>
              </a:ext>
            </a:extLst>
          </p:cNvPr>
          <p:cNvSpPr txBox="1"/>
          <p:nvPr/>
        </p:nvSpPr>
        <p:spPr>
          <a:xfrm>
            <a:off x="8995601" y="5213241"/>
            <a:ext cx="361617" cy="646331"/>
          </a:xfrm>
          <a:prstGeom prst="rect">
            <a:avLst/>
          </a:prstGeom>
          <a:noFill/>
        </p:spPr>
        <p:txBody>
          <a:bodyPr wrap="square" rtlCol="0">
            <a:spAutoFit/>
          </a:bodyPr>
          <a:lstStyle/>
          <a:p>
            <a:r>
              <a:rPr lang="en-US" sz="3600" dirty="0">
                <a:solidFill>
                  <a:srgbClr val="FF0000"/>
                </a:solidFill>
              </a:rPr>
              <a:t>,</a:t>
            </a:r>
          </a:p>
        </p:txBody>
      </p:sp>
      <p:sp>
        <p:nvSpPr>
          <p:cNvPr id="30" name="TextBox 29">
            <a:extLst>
              <a:ext uri="{FF2B5EF4-FFF2-40B4-BE49-F238E27FC236}">
                <a16:creationId xmlns:a16="http://schemas.microsoft.com/office/drawing/2014/main" id="{6F817116-1CAE-4647-95BF-DAA653A68F54}"/>
              </a:ext>
            </a:extLst>
          </p:cNvPr>
          <p:cNvSpPr txBox="1"/>
          <p:nvPr/>
        </p:nvSpPr>
        <p:spPr>
          <a:xfrm>
            <a:off x="6392084" y="5580548"/>
            <a:ext cx="361617" cy="646331"/>
          </a:xfrm>
          <a:prstGeom prst="rect">
            <a:avLst/>
          </a:prstGeom>
          <a:noFill/>
        </p:spPr>
        <p:txBody>
          <a:bodyPr wrap="square" rtlCol="0">
            <a:spAutoFit/>
          </a:bodyPr>
          <a:lstStyle/>
          <a:p>
            <a:r>
              <a:rPr lang="en-US" sz="3600" dirty="0">
                <a:solidFill>
                  <a:srgbClr val="FF0000"/>
                </a:solidFill>
              </a:rPr>
              <a:t>,</a:t>
            </a:r>
          </a:p>
        </p:txBody>
      </p:sp>
    </p:spTree>
    <p:extLst>
      <p:ext uri="{BB962C8B-B14F-4D97-AF65-F5344CB8AC3E}">
        <p14:creationId xmlns:p14="http://schemas.microsoft.com/office/powerpoint/2010/main" val="230043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fade">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fade">
                                      <p:cBhvr>
                                        <p:cTn id="42" dur="5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fade">
                                      <p:cBhvr>
                                        <p:cTn id="4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3" grpId="0"/>
      <p:bldP spid="24" grpId="0"/>
      <p:bldP spid="25" grpId="0"/>
      <p:bldP spid="26" grpId="0"/>
      <p:bldP spid="27" grpId="0"/>
      <p:bldP spid="28" grpId="0"/>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02591" y="1475251"/>
            <a:ext cx="9089409" cy="661207"/>
          </a:xfrm>
          <a:prstGeom prst="rect">
            <a:avLst/>
          </a:prstGeom>
        </p:spPr>
        <p:txBody>
          <a:bodyPr wrap="square">
            <a:spAutoFit/>
          </a:bodyPr>
          <a:lstStyle/>
          <a:p>
            <a:pPr algn="just">
              <a:lnSpc>
                <a:spcPct val="150000"/>
              </a:lnSpc>
              <a:spcAft>
                <a:spcPts val="0"/>
              </a:spcAft>
              <a:tabLst>
                <a:tab pos="5486400" algn="l"/>
              </a:tabLst>
            </a:pPr>
            <a:r>
              <a:rPr lang="en-US" sz="2800" b="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Nêu tác dụng của dấu phẩy trong câu ?</a:t>
            </a:r>
            <a:endParaRPr lang="en-US" sz="2800" b="1" dirty="0">
              <a:solidFill>
                <a:srgbClr val="BE02B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430745" y="25788"/>
            <a:ext cx="11460163" cy="993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2800">
                <a:solidFill>
                  <a:srgbClr val="0000FF"/>
                </a:solidFill>
                <a:latin typeface="Times New Roman" panose="02020603050405020304" pitchFamily="18" charset="0"/>
                <a:cs typeface="Times New Roman" panose="02020603050405020304" pitchFamily="18" charset="0"/>
              </a:rPr>
              <a:t>Luyện </a:t>
            </a:r>
            <a:r>
              <a:rPr lang="en-US" altLang="en-US" sz="2800" dirty="0" err="1">
                <a:solidFill>
                  <a:srgbClr val="0000FF"/>
                </a:solidFill>
                <a:latin typeface="Times New Roman" panose="02020603050405020304" pitchFamily="18" charset="0"/>
                <a:cs typeface="Times New Roman" panose="02020603050405020304" pitchFamily="18" charset="0"/>
              </a:rPr>
              <a:t>từ</a:t>
            </a:r>
            <a:r>
              <a:rPr lang="en-US" altLang="en-US" sz="2800" dirty="0">
                <a:solidFill>
                  <a:srgbClr val="0000FF"/>
                </a:solidFill>
                <a:latin typeface="Times New Roman" panose="02020603050405020304" pitchFamily="18" charset="0"/>
                <a:cs typeface="Times New Roman" panose="02020603050405020304" pitchFamily="18" charset="0"/>
              </a:rPr>
              <a:t> </a:t>
            </a:r>
            <a:r>
              <a:rPr lang="en-US" altLang="en-US" sz="2800" dirty="0" err="1">
                <a:solidFill>
                  <a:srgbClr val="0000FF"/>
                </a:solidFill>
                <a:latin typeface="Times New Roman" panose="02020603050405020304" pitchFamily="18" charset="0"/>
                <a:cs typeface="Times New Roman" panose="02020603050405020304" pitchFamily="18" charset="0"/>
              </a:rPr>
              <a:t>và</a:t>
            </a:r>
            <a:r>
              <a:rPr lang="en-US" altLang="en-US" sz="2800" dirty="0">
                <a:solidFill>
                  <a:srgbClr val="0000FF"/>
                </a:solidFill>
                <a:latin typeface="Times New Roman" panose="02020603050405020304" pitchFamily="18" charset="0"/>
                <a:cs typeface="Times New Roman" panose="02020603050405020304" pitchFamily="18" charset="0"/>
              </a:rPr>
              <a:t> </a:t>
            </a:r>
            <a:r>
              <a:rPr lang="en-US" altLang="en-US" sz="2800" dirty="0" err="1">
                <a:solidFill>
                  <a:srgbClr val="0000FF"/>
                </a:solidFill>
                <a:latin typeface="Times New Roman" panose="02020603050405020304" pitchFamily="18" charset="0"/>
                <a:cs typeface="Times New Roman" panose="02020603050405020304" pitchFamily="18" charset="0"/>
              </a:rPr>
              <a:t>câu</a:t>
            </a:r>
            <a:endParaRPr lang="en-US" altLang="en-US" sz="2800" dirty="0">
              <a:solidFill>
                <a:srgbClr val="0000FF"/>
              </a:solidFill>
              <a:latin typeface="Times New Roman" panose="02020603050405020304" pitchFamily="18" charset="0"/>
              <a:cs typeface="Times New Roman" panose="02020603050405020304" pitchFamily="18" charset="0"/>
            </a:endParaRPr>
          </a:p>
          <a:p>
            <a:pPr algn="ctr">
              <a:spcBef>
                <a:spcPct val="0"/>
              </a:spcBef>
              <a:buFontTx/>
              <a:buNone/>
            </a:pPr>
            <a:r>
              <a:rPr lang="en-US" altLang="en-US" sz="2800" dirty="0" err="1">
                <a:solidFill>
                  <a:srgbClr val="FF0000"/>
                </a:solidFill>
                <a:latin typeface="Times New Roman" panose="02020603050405020304" pitchFamily="18" charset="0"/>
                <a:cs typeface="Times New Roman" panose="02020603050405020304" pitchFamily="18" charset="0"/>
              </a:rPr>
              <a:t>Ôn</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tập</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về</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dấu</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câu</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Dấu</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phẩy</a:t>
            </a:r>
            <a:r>
              <a:rPr lang="en-US" altLang="en-US" sz="2800" dirty="0">
                <a:solidFill>
                  <a:srgbClr val="FF0000"/>
                </a:solidFill>
                <a:latin typeface="Times New Roman" panose="02020603050405020304" pitchFamily="18" charset="0"/>
                <a:cs typeface="Times New Roman" panose="02020603050405020304" pitchFamily="18" charset="0"/>
              </a:rPr>
              <a:t>)</a:t>
            </a:r>
            <a:endParaRPr lang="en-US" altLang="en-US" sz="2800" b="1" i="1" dirty="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1735015" y="4138246"/>
            <a:ext cx="9237785" cy="369332"/>
          </a:xfrm>
          <a:prstGeom prst="rect">
            <a:avLst/>
          </a:prstGeom>
          <a:noFill/>
        </p:spPr>
        <p:txBody>
          <a:bodyPr wrap="square" rtlCol="0">
            <a:spAutoFit/>
          </a:bodyPr>
          <a:lstStyle/>
          <a:p>
            <a:endParaRPr lang="en-US" dirty="0"/>
          </a:p>
        </p:txBody>
      </p:sp>
      <p:graphicFrame>
        <p:nvGraphicFramePr>
          <p:cNvPr id="12" name="Group 34">
            <a:extLst>
              <a:ext uri="{FF2B5EF4-FFF2-40B4-BE49-F238E27FC236}">
                <a16:creationId xmlns:a16="http://schemas.microsoft.com/office/drawing/2014/main" id="{3E4D757E-F766-44AA-A8A4-020B64B1D0C2}"/>
              </a:ext>
            </a:extLst>
          </p:cNvPr>
          <p:cNvGraphicFramePr>
            <a:graphicFrameLocks noGrp="1"/>
          </p:cNvGraphicFramePr>
          <p:nvPr>
            <p:extLst>
              <p:ext uri="{D42A27DB-BD31-4B8C-83A1-F6EECF244321}">
                <p14:modId xmlns:p14="http://schemas.microsoft.com/office/powerpoint/2010/main" val="3938770467"/>
              </p:ext>
            </p:extLst>
          </p:nvPr>
        </p:nvGraphicFramePr>
        <p:xfrm>
          <a:off x="2296902" y="2783893"/>
          <a:ext cx="8050952" cy="2087880"/>
        </p:xfrm>
        <a:graphic>
          <a:graphicData uri="http://schemas.openxmlformats.org/drawingml/2006/table">
            <a:tbl>
              <a:tblPr/>
              <a:tblGrid>
                <a:gridCol w="8050952">
                  <a:extLst>
                    <a:ext uri="{9D8B030D-6E8A-4147-A177-3AD203B41FA5}">
                      <a16:colId xmlns:a16="http://schemas.microsoft.com/office/drawing/2014/main" val="20000"/>
                    </a:ext>
                  </a:extLst>
                </a:gridCol>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Tác</a:t>
                      </a:r>
                      <a:r>
                        <a:rPr kumimoji="0" lang="en-US" sz="28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dụng</a:t>
                      </a:r>
                      <a:r>
                        <a:rPr kumimoji="0" lang="en-US" sz="28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của</a:t>
                      </a:r>
                      <a:r>
                        <a:rPr kumimoji="0" lang="en-US" sz="28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dấu</a:t>
                      </a:r>
                      <a:r>
                        <a:rPr kumimoji="0" lang="en-US" sz="28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chemeClr val="tx2"/>
                          </a:solidFill>
                          <a:effectLst/>
                          <a:latin typeface="Times New Roman" panose="02020603050405020304" pitchFamily="18" charset="0"/>
                          <a:cs typeface="Times New Roman" panose="02020603050405020304" pitchFamily="18" charset="0"/>
                        </a:rPr>
                        <a:t>phẩy</a:t>
                      </a:r>
                      <a:endParaRPr kumimoji="0" lang="en-US" sz="28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1"/>
                  </a:ext>
                </a:extLst>
              </a:tr>
              <a:tr h="457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bộ</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phận</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cùng</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chức</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vụ</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endPar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2"/>
                  </a:ext>
                </a:extLst>
              </a:tr>
              <a:tr h="3968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trạng</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với</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chủ</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và</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vị</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ngữ</a:t>
                      </a:r>
                      <a:endPar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3"/>
                  </a:ext>
                </a:extLst>
              </a:tr>
              <a:tr h="412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Ngăn</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cách</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các</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vế</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trong</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câu</a:t>
                      </a:r>
                      <a:r>
                        <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sz="2800" b="1"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ghép</a:t>
                      </a:r>
                      <a:endParaRPr kumimoji="0" lang="en-US" sz="2800" b="1"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1130349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2391</TotalTime>
  <Words>898</Words>
  <Application>Microsoft Office PowerPoint</Application>
  <PresentationFormat>Widescreen</PresentationFormat>
  <Paragraphs>103</Paragraphs>
  <Slides>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Times New Roman</vt:lpstr>
      <vt:lpstr>Office Theme</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This MC</cp:lastModifiedBy>
  <cp:revision>241</cp:revision>
  <dcterms:created xsi:type="dcterms:W3CDTF">2017-11-24T09:12:01Z</dcterms:created>
  <dcterms:modified xsi:type="dcterms:W3CDTF">2022-04-09T10:04:00Z</dcterms:modified>
</cp:coreProperties>
</file>