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4" r:id="rId11"/>
    <p:sldId id="263" r:id="rId12"/>
    <p:sldId id="272" r:id="rId13"/>
    <p:sldId id="285" r:id="rId14"/>
    <p:sldId id="274" r:id="rId15"/>
    <p:sldId id="275" r:id="rId16"/>
    <p:sldId id="277" r:id="rId17"/>
    <p:sldId id="28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F5A2978-4CCD-4003-AEB5-CB2FA92DFF19}">
          <p14:sldIdLst>
            <p14:sldId id="258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4"/>
            <p14:sldId id="263"/>
            <p14:sldId id="272"/>
            <p14:sldId id="285"/>
            <p14:sldId id="274"/>
            <p14:sldId id="275"/>
            <p14:sldId id="277"/>
            <p14:sldId id="286"/>
            <p14:sldId id="278"/>
            <p14:sldId id="279"/>
            <p14:sldId id="280"/>
            <p14:sldId id="281"/>
            <p14:sldId id="282"/>
          </p14:sldIdLst>
        </p14:section>
        <p14:section name="Mục Chưa có tên" id="{526791E7-FB70-4A06-A0AC-19860D3BA5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  <a:srgbClr val="FF3399"/>
    <a:srgbClr val="0000CC"/>
    <a:srgbClr val="99CC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A998C-C230-41A9-AC79-2286B52DD858}" type="datetimeFigureOut">
              <a:rPr lang="vi-VN" smtClean="0"/>
              <a:pPr/>
              <a:t>09/04/2022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6F3B0-1135-4CE8-8DBD-E618FF7B04B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82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96300A-E279-49E7-AA48-2E0C3AA88D22}" type="slidenum">
              <a:rPr lang="zh-CN" altLang="en-US" sz="120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18</a:t>
            </a:fld>
            <a:endParaRPr lang="zh-CN" altLang="en-US" sz="120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774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8C35-F07B-4E3D-8D2C-B90EB84977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F065-C9AE-4D86-AC73-B1B98500A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54DF-D756-4BC9-BF8F-F260D9C9C1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3BE2-2475-41E6-A82B-4B6DC60BD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5841-C3DD-46C2-97F1-F2C1F394CF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4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B715-356E-4D2A-AF41-20FA26F4FA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A07C-C2A8-4579-9EC6-C1A2BC1B44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EA16-1203-4957-BA54-DE580F8AF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C162-CE4F-457A-8CB5-15DD91BEC3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CBF0-C91D-4F35-AA97-9D38B69D99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5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C6A9-E66F-4E9A-91C9-CF84EB9E78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9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image" Target="../media/image18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18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11" Type="http://schemas.openxmlformats.org/officeDocument/2006/relationships/image" Target="../media/image18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4.wav"/><Relationship Id="rId11" Type="http://schemas.openxmlformats.org/officeDocument/2006/relationships/image" Target="../media/image18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4.bin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5.xml"/><Relationship Id="rId1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17" Type="http://schemas.microsoft.com/office/2007/relationships/hdphoto" Target="../media/hdphoto6.wdp"/><Relationship Id="rId2" Type="http://schemas.openxmlformats.org/officeDocument/2006/relationships/slide" Target="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>
            <a:extLst>
              <a:ext uri="{FF2B5EF4-FFF2-40B4-BE49-F238E27FC236}">
                <a16:creationId xmlns:a16="http://schemas.microsoft.com/office/drawing/2014/main" id="{625C2589-EAAA-4574-A453-3CC381D959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6250" y="2590800"/>
            <a:ext cx="8839199" cy="1931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vi-VN" sz="3600" b="1" kern="10" baseline="3000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Ôn tập về đo diện tích và đo thể tích</a:t>
            </a:r>
            <a:endParaRPr lang="en-US" sz="3600" b="1" kern="10" baseline="3000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en-US" sz="3600" b="1" kern="10" baseline="3000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(</a:t>
            </a:r>
            <a:r>
              <a:rPr lang="en-US" sz="3600" b="1" kern="10" baseline="3000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tiếp</a:t>
            </a:r>
            <a:r>
              <a:rPr lang="en-US" sz="3600" b="1" kern="10" baseline="3000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 </a:t>
            </a:r>
            <a:r>
              <a:rPr lang="en-US" sz="3600" b="1" kern="10" baseline="3000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theo</a:t>
            </a:r>
            <a:r>
              <a:rPr lang="en-US" sz="3600" b="1" kern="10" baseline="3000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)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4E863355-51E2-470F-A61B-95116A0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5875" y="1359877"/>
            <a:ext cx="2216725" cy="6975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baseline="3000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u="sng" kern="10" baseline="3000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893814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79400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828800" y="3810000"/>
            <a:ext cx="617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0" y="1325562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baseline="0" dirty="0" err="1">
                <a:solidFill>
                  <a:srgbClr val="800000"/>
                </a:solidFill>
                <a:latin typeface="+mn-lt"/>
              </a:rPr>
              <a:t>Bài</a:t>
            </a:r>
            <a:r>
              <a:rPr lang="en-US" altLang="en-US" sz="3200" b="1" u="sng" baseline="0" dirty="0">
                <a:solidFill>
                  <a:srgbClr val="800000"/>
                </a:solidFill>
                <a:latin typeface="+mn-lt"/>
              </a:rPr>
              <a:t> 1</a:t>
            </a:r>
            <a:r>
              <a:rPr lang="en-US" altLang="en-US" sz="3200" b="1" baseline="0" dirty="0">
                <a:solidFill>
                  <a:srgbClr val="800000"/>
                </a:solidFill>
                <a:latin typeface="+mn-lt"/>
              </a:rPr>
              <a:t>.</a:t>
            </a:r>
            <a:endParaRPr lang="en-US" altLang="en-US" sz="3200" b="1" u="sng" baseline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163638" y="1857367"/>
            <a:ext cx="3709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itchFamily="18" charset="0"/>
              </a:rPr>
              <a:t>8m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 5dm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…  8,05m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999102" y="3615890"/>
            <a:ext cx="3260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itchFamily="18" charset="0"/>
              </a:rPr>
              <a:t>8m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 5dm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…  8,5m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endParaRPr lang="en-US" altLang="en-US" sz="2800" b="1" baseline="0" dirty="0">
              <a:latin typeface="Times New Roman" pitchFamily="18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952098" y="5277450"/>
            <a:ext cx="3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itchFamily="18" charset="0"/>
              </a:rPr>
              <a:t>8m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5dm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…  8,005m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endParaRPr lang="en-US" altLang="en-US" sz="2800" b="1" baseline="0" dirty="0">
              <a:latin typeface="Times New Roman" pitchFamily="18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029200" y="1893033"/>
            <a:ext cx="3520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7m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5dm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 … 7,005m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886965" y="1772419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16" y="2057400"/>
            <a:ext cx="878586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en-US" sz="40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330" y="5185117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231" y="3570051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332" y="3647851"/>
            <a:ext cx="3140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7m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5dm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 … 7,5 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408" y="5250980"/>
            <a:ext cx="3858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2,94dm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 …  2dm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94cm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910" y="1807571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87" y="3553498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828" y="5171262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1804804" y="1853452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1638471" y="3561976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1565816" y="5253211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5617823" y="1871676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57" y="2618733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00CC00"/>
                </a:solidFill>
                <a:latin typeface="Times New Roman" pitchFamily="18" charset="0"/>
              </a:rPr>
              <a:t>8,05m</a:t>
            </a:r>
            <a:r>
              <a:rPr lang="en-US" altLang="en-US" sz="2800" b="1" dirty="0">
                <a:solidFill>
                  <a:srgbClr val="00CC00"/>
                </a:solidFill>
                <a:latin typeface="Times New Roman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902" y="4355467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00CC00"/>
                </a:solidFill>
                <a:latin typeface="Times New Roman" pitchFamily="18" charset="0"/>
              </a:rPr>
              <a:t>8,05m</a:t>
            </a:r>
            <a:r>
              <a:rPr lang="en-US" altLang="en-US" sz="2800" b="1" dirty="0">
                <a:solidFill>
                  <a:srgbClr val="00CC00"/>
                </a:solidFill>
                <a:latin typeface="Times New Roman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482" y="6016400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00CC00"/>
                </a:solidFill>
                <a:latin typeface="Times New Roman" pitchFamily="18" charset="0"/>
              </a:rPr>
              <a:t>8,05m</a:t>
            </a:r>
            <a:r>
              <a:rPr lang="en-US" altLang="en-US" sz="2800" b="1" dirty="0">
                <a:solidFill>
                  <a:srgbClr val="00CC00"/>
                </a:solidFill>
                <a:latin typeface="Times New Roman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5572651" y="3664277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7536316" y="5242855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989" y="2674524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FF9900"/>
                </a:solidFill>
                <a:latin typeface="Times New Roman" pitchFamily="18" charset="0"/>
              </a:rPr>
              <a:t>7,005m</a:t>
            </a:r>
            <a:r>
              <a:rPr lang="en-US" altLang="en-US" sz="2800" b="1" dirty="0">
                <a:solidFill>
                  <a:srgbClr val="FF99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10" y="4395957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FF9900"/>
                </a:solidFill>
                <a:latin typeface="Times New Roman" pitchFamily="18" charset="0"/>
              </a:rPr>
              <a:t>7,005m</a:t>
            </a:r>
            <a:r>
              <a:rPr lang="en-US" altLang="en-US" sz="2800" b="1" dirty="0">
                <a:solidFill>
                  <a:srgbClr val="FF99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70" y="5937782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FF9900"/>
                </a:solidFill>
                <a:latin typeface="Times New Roman" pitchFamily="18" charset="0"/>
              </a:rPr>
              <a:t>2,094m</a:t>
            </a:r>
            <a:r>
              <a:rPr lang="en-US" altLang="en-US" sz="2800" b="1" dirty="0">
                <a:solidFill>
                  <a:srgbClr val="FF99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da-DK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ÔN TẬP VỀ ĐO DIỆN TÍCH VÀ ĐO THỂ TÍCH</a:t>
            </a:r>
          </a:p>
          <a:p>
            <a:pPr algn="ctr"/>
            <a:r>
              <a:rPr lang="da-DK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  <p:bldP spid="6150" grpId="0"/>
      <p:bldP spid="6152" grpId="0"/>
      <p:bldP spid="36878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52400" y="1536918"/>
            <a:ext cx="883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</a:rPr>
              <a:t> 150 m,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</a:rPr>
              <a:t> 2/3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cứ</a:t>
            </a:r>
            <a:r>
              <a:rPr lang="en-US" altLang="vi-VN" sz="2800" b="1" dirty="0">
                <a:latin typeface="Times New Roman" panose="02020603050405020304" pitchFamily="18" charset="0"/>
              </a:rPr>
              <a:t> 100m</a:t>
            </a:r>
            <a:r>
              <a:rPr lang="en-US" altLang="vi-V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60kg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bao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tấn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9230" name="Text Box 32"/>
          <p:cNvSpPr txBox="1">
            <a:spLocks noChangeArrowheads="1"/>
          </p:cNvSpPr>
          <p:nvPr/>
        </p:nvSpPr>
        <p:spPr bwMode="auto">
          <a:xfrm>
            <a:off x="228600" y="100078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</a:rPr>
              <a:t> 2</a:t>
            </a:r>
            <a:r>
              <a:rPr lang="en-US" altLang="vi-VN" sz="2800" b="1" dirty="0">
                <a:solidFill>
                  <a:schemeClr val="folHlink"/>
                </a:solidFill>
              </a:rPr>
              <a:t>.</a:t>
            </a:r>
            <a:endParaRPr lang="en-US" altLang="vi-VN" sz="2800" b="1" u="sng" dirty="0">
              <a:solidFill>
                <a:schemeClr val="folHlink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1840" y="371648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</a:rPr>
              <a:t>tắt</a:t>
            </a:r>
            <a:r>
              <a:rPr lang="en-US" altLang="vi-VN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374900" y="3733800"/>
            <a:ext cx="5016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 err="1"/>
              <a:t>Chiều</a:t>
            </a:r>
            <a:r>
              <a:rPr lang="en-US" altLang="vi-VN" b="1" dirty="0"/>
              <a:t> </a:t>
            </a:r>
            <a:r>
              <a:rPr lang="en-US" altLang="vi-VN" b="1" dirty="0" err="1"/>
              <a:t>dài</a:t>
            </a:r>
            <a:r>
              <a:rPr lang="en-US" altLang="vi-VN" b="1" dirty="0"/>
              <a:t>     :   150m.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/>
              <a:t>Chiều</a:t>
            </a:r>
            <a:r>
              <a:rPr lang="en-US" altLang="vi-VN" b="1" dirty="0"/>
              <a:t> </a:t>
            </a:r>
            <a:r>
              <a:rPr lang="en-US" altLang="vi-VN" b="1" dirty="0" err="1"/>
              <a:t>rộng</a:t>
            </a:r>
            <a:r>
              <a:rPr lang="en-US" altLang="vi-VN" b="1" dirty="0"/>
              <a:t>  =  2/3 </a:t>
            </a:r>
            <a:r>
              <a:rPr lang="en-US" altLang="vi-VN" b="1" dirty="0" err="1"/>
              <a:t>chiều</a:t>
            </a:r>
            <a:r>
              <a:rPr lang="en-US" altLang="vi-VN" b="1" dirty="0"/>
              <a:t> </a:t>
            </a:r>
            <a:r>
              <a:rPr lang="en-US" altLang="vi-VN" b="1" dirty="0" err="1"/>
              <a:t>dài</a:t>
            </a:r>
            <a:r>
              <a:rPr lang="en-US" altLang="vi-VN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     100m</a:t>
            </a:r>
            <a:r>
              <a:rPr lang="en-US" altLang="vi-VN" b="1" baseline="30000" dirty="0"/>
              <a:t>2</a:t>
            </a:r>
            <a:r>
              <a:rPr lang="en-US" altLang="vi-VN" b="1" dirty="0"/>
              <a:t>     :  60kg </a:t>
            </a:r>
            <a:r>
              <a:rPr lang="en-US" altLang="vi-VN" b="1" dirty="0" err="1"/>
              <a:t>thóc</a:t>
            </a:r>
            <a:r>
              <a:rPr lang="en-US" altLang="vi-VN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/>
              <a:t>Cả</a:t>
            </a:r>
            <a:r>
              <a:rPr lang="en-US" altLang="vi-VN" b="1" dirty="0"/>
              <a:t> </a:t>
            </a:r>
            <a:r>
              <a:rPr lang="en-US" altLang="vi-VN" b="1" dirty="0" err="1"/>
              <a:t>thửa</a:t>
            </a:r>
            <a:r>
              <a:rPr lang="en-US" altLang="vi-VN" b="1" dirty="0"/>
              <a:t> </a:t>
            </a:r>
            <a:r>
              <a:rPr lang="en-US" altLang="vi-VN" b="1" dirty="0" err="1"/>
              <a:t>ruộng</a:t>
            </a:r>
            <a:r>
              <a:rPr lang="en-US" altLang="vi-VN" b="1" dirty="0"/>
              <a:t>:  . . .  </a:t>
            </a:r>
            <a:r>
              <a:rPr lang="en-US" altLang="vi-VN" b="1" dirty="0" err="1">
                <a:solidFill>
                  <a:schemeClr val="folHlink"/>
                </a:solidFill>
              </a:rPr>
              <a:t>tấn</a:t>
            </a:r>
            <a:r>
              <a:rPr lang="en-US" altLang="vi-VN" b="1" dirty="0"/>
              <a:t> </a:t>
            </a:r>
            <a:r>
              <a:rPr lang="en-US" altLang="vi-VN" b="1" dirty="0" err="1"/>
              <a:t>thóc</a:t>
            </a:r>
            <a:r>
              <a:rPr lang="en-US" altLang="vi-VN" b="1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8956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1" grpId="0"/>
      <p:bldP spid="9230" grpId="0"/>
      <p:bldP spid="15" grpId="0" autoUpdateAnimBg="0"/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012614" y="1556495"/>
            <a:ext cx="4286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cs typeface="Arial" panose="020B0604020202020204" pitchFamily="34" charset="0"/>
              </a:rPr>
              <a:t>Chiều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rộng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thửa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ruộng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763713" y="3066635"/>
            <a:ext cx="3988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cs typeface="Arial" panose="020B0604020202020204" pitchFamily="34" charset="0"/>
              </a:rPr>
              <a:t>150 x 100 = 15000 (m</a:t>
            </a:r>
            <a:r>
              <a:rPr lang="en-US" altLang="en-US" sz="2800" b="1" baseline="30000" dirty="0"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971550" y="3562140"/>
            <a:ext cx="4411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cs typeface="Arial" panose="020B0604020202020204" pitchFamily="34" charset="0"/>
              </a:rPr>
              <a:t>Mỗi</a:t>
            </a:r>
            <a:r>
              <a:rPr lang="en-US" altLang="en-US" sz="2800" dirty="0">
                <a:cs typeface="Arial" panose="020B0604020202020204" pitchFamily="34" charset="0"/>
              </a:rPr>
              <a:t> m</a:t>
            </a:r>
            <a:r>
              <a:rPr lang="en-US" altLang="en-US" sz="2800" b="1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hoạch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042988" y="5113850"/>
            <a:ext cx="5801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cs typeface="Arial" panose="020B0604020202020204" pitchFamily="34" charset="0"/>
              </a:rPr>
              <a:t>    </a:t>
            </a:r>
            <a:r>
              <a:rPr lang="en-US" altLang="en-US" sz="2800" b="1" dirty="0">
                <a:cs typeface="Arial" panose="020B0604020202020204" pitchFamily="34" charset="0"/>
              </a:rPr>
              <a:t>0,6 x 15000 = 9000 (kg) = </a:t>
            </a:r>
            <a:r>
              <a:rPr lang="en-US" alt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9 </a:t>
            </a:r>
            <a:r>
              <a:rPr lang="en-US" alt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tấn</a:t>
            </a:r>
            <a:endParaRPr lang="en-US" altLang="en-US" sz="28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267200" y="5601355"/>
            <a:ext cx="330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u="sng" dirty="0" err="1">
                <a:cs typeface="Arial" panose="020B0604020202020204" pitchFamily="34" charset="0"/>
              </a:rPr>
              <a:t>Đáp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cs typeface="Arial" panose="020B0604020202020204" pitchFamily="34" charset="0"/>
              </a:rPr>
              <a:t>: </a:t>
            </a:r>
            <a:r>
              <a:rPr lang="en-US" alt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9 </a:t>
            </a:r>
            <a:r>
              <a:rPr lang="en-US" alt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tấn</a:t>
            </a:r>
            <a:r>
              <a:rPr lang="en-US" alt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thóc</a:t>
            </a:r>
            <a:endParaRPr lang="en-US" altLang="en-US" sz="2800" u="sng" dirty="0">
              <a:cs typeface="Arial" panose="020B0604020202020204" pitchFamily="34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539087" y="6120035"/>
            <a:ext cx="7002238" cy="52322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6600FF"/>
                </a:solidFill>
                <a:cs typeface="Arial" panose="020B0604020202020204" pitchFamily="34" charset="0"/>
              </a:rPr>
              <a:t>Gộp</a:t>
            </a:r>
            <a:r>
              <a:rPr lang="en-US" altLang="en-US" sz="2800" dirty="0">
                <a:solidFill>
                  <a:srgbClr val="6600FF"/>
                </a:solidFill>
                <a:cs typeface="Arial" panose="020B0604020202020204" pitchFamily="34" charset="0"/>
              </a:rPr>
              <a:t>: 15000 : 100 x 60 = 9000 (kg) = 9 </a:t>
            </a:r>
            <a:r>
              <a:rPr lang="en-US" altLang="en-US" sz="2800" dirty="0" err="1">
                <a:solidFill>
                  <a:srgbClr val="6600FF"/>
                </a:solidFill>
                <a:cs typeface="Arial" panose="020B0604020202020204" pitchFamily="34" charset="0"/>
              </a:rPr>
              <a:t>tấn</a:t>
            </a:r>
            <a:endParaRPr lang="en-US" altLang="en-US" sz="2800" dirty="0">
              <a:solidFill>
                <a:srgbClr val="6600FF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3849" y="3803079"/>
            <a:ext cx="1187451" cy="2582493"/>
            <a:chOff x="642115" y="3356679"/>
            <a:chExt cx="1643869" cy="2630164"/>
          </a:xfrm>
        </p:grpSpPr>
        <p:sp>
          <p:nvSpPr>
            <p:cNvPr id="9" name="Left Brace 8"/>
            <p:cNvSpPr/>
            <p:nvPr/>
          </p:nvSpPr>
          <p:spPr>
            <a:xfrm>
              <a:off x="1070665" y="3356679"/>
              <a:ext cx="454919" cy="1629739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642116" y="4170251"/>
              <a:ext cx="428549" cy="14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2115" y="4159199"/>
              <a:ext cx="1" cy="18276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2116" y="5972733"/>
              <a:ext cx="1643868" cy="140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1828800" y="2062182"/>
            <a:ext cx="4070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cs typeface="Arial" panose="020B0604020202020204" pitchFamily="34" charset="0"/>
              </a:rPr>
              <a:t>150 : 3 x 2  =  100 (m)   </a:t>
            </a: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990600" y="2526308"/>
            <a:ext cx="3943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thửa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ruộng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1763713" y="4081690"/>
            <a:ext cx="3373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cs typeface="Arial" panose="020B0604020202020204" pitchFamily="34" charset="0"/>
              </a:rPr>
              <a:t>60 : 100  =  0,6 (kg)</a:t>
            </a: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971550" y="4555995"/>
            <a:ext cx="5620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thửa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ruộng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hoạch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2762249" y="493856"/>
            <a:ext cx="4248150" cy="287337"/>
            <a:chOff x="884" y="3385"/>
            <a:chExt cx="2676" cy="181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560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884" y="3385"/>
              <a:ext cx="2676" cy="181"/>
              <a:chOff x="975" y="2886"/>
              <a:chExt cx="2676" cy="181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846" y="2886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2744" y="2886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28"/>
              <p:cNvGrpSpPr>
                <a:grpSpLocks/>
              </p:cNvGrpSpPr>
              <p:nvPr/>
            </p:nvGrpSpPr>
            <p:grpSpPr bwMode="auto">
              <a:xfrm>
                <a:off x="975" y="2886"/>
                <a:ext cx="2676" cy="181"/>
                <a:chOff x="1247" y="2251"/>
                <a:chExt cx="2676" cy="181"/>
              </a:xfrm>
            </p:grpSpPr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>
                  <a:off x="1247" y="2341"/>
                  <a:ext cx="26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>
                  <a:off x="1247" y="2251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44"/>
          <p:cNvGrpSpPr>
            <a:grpSpLocks/>
          </p:cNvGrpSpPr>
          <p:nvPr/>
        </p:nvGrpSpPr>
        <p:grpSpPr bwMode="auto">
          <a:xfrm>
            <a:off x="2757055" y="845125"/>
            <a:ext cx="2822574" cy="287338"/>
            <a:chOff x="1701" y="2251"/>
            <a:chExt cx="1778" cy="181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3479" y="225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701" y="2251"/>
              <a:ext cx="1769" cy="181"/>
              <a:chOff x="1701" y="2251"/>
              <a:chExt cx="1769" cy="181"/>
            </a:xfrm>
          </p:grpSpPr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>
                <a:off x="2571" y="2251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1701" y="2251"/>
                <a:ext cx="1769" cy="181"/>
                <a:chOff x="1247" y="2251"/>
                <a:chExt cx="2676" cy="181"/>
              </a:xfrm>
            </p:grpSpPr>
            <p:sp>
              <p:nvSpPr>
                <p:cNvPr id="31" name="Line 42"/>
                <p:cNvSpPr>
                  <a:spLocks noChangeShapeType="1"/>
                </p:cNvSpPr>
                <p:nvPr/>
              </p:nvSpPr>
              <p:spPr bwMode="auto">
                <a:xfrm>
                  <a:off x="1247" y="2341"/>
                  <a:ext cx="26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43"/>
                <p:cNvSpPr>
                  <a:spLocks noChangeShapeType="1"/>
                </p:cNvSpPr>
                <p:nvPr/>
              </p:nvSpPr>
              <p:spPr bwMode="auto">
                <a:xfrm>
                  <a:off x="1247" y="2251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" name="AutoShape 45"/>
          <p:cNvSpPr>
            <a:spLocks/>
          </p:cNvSpPr>
          <p:nvPr/>
        </p:nvSpPr>
        <p:spPr bwMode="auto">
          <a:xfrm rot="5400000">
            <a:off x="4764371" y="-1709452"/>
            <a:ext cx="243905" cy="4248152"/>
          </a:xfrm>
          <a:prstGeom prst="leftBrace">
            <a:avLst>
              <a:gd name="adj1" fmla="val 73546"/>
              <a:gd name="adj2" fmla="val 47657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4644016" y="-27710"/>
            <a:ext cx="840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150m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982951" y="396875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962024" y="764020"/>
            <a:ext cx="176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rộng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AutoShape 49"/>
          <p:cNvSpPr>
            <a:spLocks/>
          </p:cNvSpPr>
          <p:nvPr/>
        </p:nvSpPr>
        <p:spPr bwMode="auto">
          <a:xfrm rot="16200000">
            <a:off x="4086221" y="-173042"/>
            <a:ext cx="162507" cy="2806126"/>
          </a:xfrm>
          <a:prstGeom prst="leftBrace">
            <a:avLst>
              <a:gd name="adj1" fmla="val 46924"/>
              <a:gd name="adj2" fmla="val 47657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3912463" y="12420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35775" y="1447795"/>
            <a:ext cx="2913062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100 m</a:t>
            </a:r>
            <a:r>
              <a:rPr lang="vi-VN" sz="2800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2 </a:t>
            </a:r>
            <a:r>
              <a:rPr lang="vi-V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  60 kg</a:t>
            </a: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07212" y="2066920"/>
            <a:ext cx="28575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DT        </a:t>
            </a:r>
            <a:r>
              <a:rPr lang="vi-VN" sz="280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   ? Kg</a:t>
            </a:r>
            <a:endParaRPr lang="en-US" sz="280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83125" y="-10605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</a:rPr>
              <a:t> 2</a:t>
            </a:r>
            <a:r>
              <a:rPr lang="en-US" altLang="vi-VN" sz="2800" b="1" dirty="0">
                <a:solidFill>
                  <a:schemeClr val="folHlink"/>
                </a:solidFill>
              </a:rPr>
              <a:t>.</a:t>
            </a:r>
            <a:endParaRPr lang="en-US" altLang="vi-VN" sz="2800" b="1" u="sng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/>
      <p:bldP spid="5146" grpId="0"/>
      <p:bldP spid="5147" grpId="0"/>
      <p:bldP spid="5148" grpId="0"/>
      <p:bldP spid="5150" grpId="0" animBg="1"/>
      <p:bldP spid="229389" grpId="0"/>
      <p:bldP spid="229390" grpId="0"/>
      <p:bldP spid="229391" grpId="0"/>
      <p:bldP spid="22939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2247900" y="619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</a:rPr>
              <a:t>tắt</a:t>
            </a:r>
            <a:r>
              <a:rPr lang="en-US" altLang="vi-VN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2362200" y="519113"/>
            <a:ext cx="4191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/>
              <a:t>Chiều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dài</a:t>
            </a:r>
            <a:r>
              <a:rPr lang="en-US" altLang="vi-VN" sz="2000" b="1" dirty="0"/>
              <a:t>    :   150m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/>
              <a:t>Chiều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rộng</a:t>
            </a:r>
            <a:r>
              <a:rPr lang="en-US" altLang="vi-VN" sz="2000" b="1" dirty="0"/>
              <a:t> = 2/3 </a:t>
            </a:r>
            <a:r>
              <a:rPr lang="en-US" altLang="vi-VN" sz="2000" b="1" dirty="0" err="1"/>
              <a:t>chiều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dài</a:t>
            </a:r>
            <a:endParaRPr lang="en-US" altLang="vi-VN" sz="2000" b="1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/>
              <a:t>     100m</a:t>
            </a:r>
            <a:r>
              <a:rPr lang="en-US" altLang="vi-VN" sz="2000" b="1" baseline="30000" dirty="0"/>
              <a:t>2</a:t>
            </a:r>
            <a:r>
              <a:rPr lang="en-US" altLang="vi-VN" sz="2000" b="1" dirty="0"/>
              <a:t>    :      60kg </a:t>
            </a:r>
            <a:r>
              <a:rPr lang="en-US" altLang="vi-VN" sz="2000" b="1" dirty="0" err="1"/>
              <a:t>thóc</a:t>
            </a:r>
            <a:endParaRPr lang="en-US" altLang="vi-VN" sz="2000" b="1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/>
              <a:t>Cả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thửa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ruộng</a:t>
            </a:r>
            <a:r>
              <a:rPr lang="en-US" altLang="vi-VN" sz="2000" b="1" dirty="0"/>
              <a:t> … </a:t>
            </a:r>
            <a:r>
              <a:rPr lang="en-US" altLang="vi-VN" sz="2000" b="1" dirty="0" err="1">
                <a:solidFill>
                  <a:schemeClr val="folHlink"/>
                </a:solidFill>
              </a:rPr>
              <a:t>tấn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thóc</a:t>
            </a:r>
            <a:r>
              <a:rPr lang="en-US" altLang="vi-VN" sz="2000" b="1" dirty="0"/>
              <a:t> ?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66800" y="2287588"/>
            <a:ext cx="6858000" cy="4339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chemeClr val="hlink"/>
                </a:solidFill>
              </a:rPr>
              <a:t>Bài</a:t>
            </a:r>
            <a:r>
              <a:rPr lang="en-US" altLang="vi-VN" b="1" u="sng" dirty="0">
                <a:solidFill>
                  <a:schemeClr val="hlink"/>
                </a:solidFill>
              </a:rPr>
              <a:t> </a:t>
            </a:r>
            <a:r>
              <a:rPr lang="en-US" altLang="vi-VN" b="1" u="sng" dirty="0" err="1">
                <a:solidFill>
                  <a:schemeClr val="hlink"/>
                </a:solidFill>
              </a:rPr>
              <a:t>giải</a:t>
            </a:r>
            <a:r>
              <a:rPr lang="en-US" altLang="vi-VN" b="1" u="sng" dirty="0">
                <a:solidFill>
                  <a:schemeClr val="hlink"/>
                </a:solidFill>
              </a:rPr>
              <a:t> (</a:t>
            </a:r>
            <a:r>
              <a:rPr lang="en-US" altLang="vi-VN" b="1" u="sng" dirty="0" err="1">
                <a:solidFill>
                  <a:schemeClr val="hlink"/>
                </a:solidFill>
              </a:rPr>
              <a:t>gộp</a:t>
            </a:r>
            <a:r>
              <a:rPr lang="en-US" altLang="vi-VN" b="1" u="sng" dirty="0">
                <a:solidFill>
                  <a:schemeClr val="hlink"/>
                </a:solidFill>
              </a:rPr>
              <a:t> </a:t>
            </a:r>
            <a:r>
              <a:rPr lang="en-US" altLang="vi-VN" b="1" u="sng" dirty="0" err="1">
                <a:solidFill>
                  <a:schemeClr val="hlink"/>
                </a:solidFill>
              </a:rPr>
              <a:t>bước</a:t>
            </a:r>
            <a:r>
              <a:rPr lang="en-US" altLang="vi-VN" b="1" u="sng" dirty="0">
                <a:solidFill>
                  <a:schemeClr val="hlink"/>
                </a:solidFill>
              </a:rPr>
              <a:t> 3&amp;4)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</a:rPr>
              <a:t>Chiều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rộng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của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thửa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</a:rPr>
              <a:t>150 : 3 x 2 = 100 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</a:rPr>
              <a:t>Diện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tích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của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thửa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</a:rPr>
              <a:t>150 x 100 = 15000 (m</a:t>
            </a:r>
            <a:r>
              <a:rPr lang="en-US" altLang="vi-VN" b="1" baseline="30000" dirty="0">
                <a:solidFill>
                  <a:schemeClr val="folHlink"/>
                </a:solidFill>
              </a:rPr>
              <a:t>2</a:t>
            </a:r>
            <a:r>
              <a:rPr lang="en-US" altLang="vi-VN" b="1" dirty="0">
                <a:solidFill>
                  <a:schemeClr val="folHlink"/>
                </a:solidFill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</a:rPr>
              <a:t>Số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tấn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thóc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thu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được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trên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thửa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đó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</a:rPr>
              <a:t>15000 : 100 x 60 = 9000 (kg) = 9 </a:t>
            </a:r>
            <a:r>
              <a:rPr lang="en-US" altLang="vi-VN" b="1" dirty="0" err="1">
                <a:solidFill>
                  <a:schemeClr val="folHlink"/>
                </a:solidFill>
              </a:rPr>
              <a:t>tấn</a:t>
            </a:r>
            <a:endParaRPr lang="en-US" altLang="vi-VN" b="1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</a:rPr>
              <a:t>                  </a:t>
            </a:r>
            <a:r>
              <a:rPr lang="en-US" altLang="vi-VN" b="1" i="1" u="sng" dirty="0" err="1">
                <a:solidFill>
                  <a:schemeClr val="folHlink"/>
                </a:solidFill>
              </a:rPr>
              <a:t>Đáp</a:t>
            </a:r>
            <a:r>
              <a:rPr lang="en-US" altLang="vi-VN" b="1" i="1" u="sng" dirty="0">
                <a:solidFill>
                  <a:schemeClr val="folHlink"/>
                </a:solidFill>
              </a:rPr>
              <a:t> </a:t>
            </a:r>
            <a:r>
              <a:rPr lang="en-US" altLang="vi-VN" b="1" i="1" u="sng" dirty="0" err="1">
                <a:solidFill>
                  <a:schemeClr val="folHlink"/>
                </a:solidFill>
              </a:rPr>
              <a:t>số</a:t>
            </a:r>
            <a:r>
              <a:rPr lang="en-US" altLang="vi-VN" b="1" dirty="0">
                <a:solidFill>
                  <a:schemeClr val="folHlink"/>
                </a:solidFill>
              </a:rPr>
              <a:t>: </a:t>
            </a:r>
            <a:r>
              <a:rPr lang="en-US" altLang="vi-VN" b="1" dirty="0">
                <a:solidFill>
                  <a:srgbClr val="FF0000"/>
                </a:solidFill>
              </a:rPr>
              <a:t>9 </a:t>
            </a:r>
            <a:r>
              <a:rPr lang="en-US" altLang="vi-VN" b="1" dirty="0" err="1">
                <a:solidFill>
                  <a:srgbClr val="FF0000"/>
                </a:solidFill>
              </a:rPr>
              <a:t>tấn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thóc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11269" name="Text Box 32"/>
          <p:cNvSpPr txBox="1">
            <a:spLocks noChangeArrowheads="1"/>
          </p:cNvSpPr>
          <p:nvPr/>
        </p:nvSpPr>
        <p:spPr bwMode="auto">
          <a:xfrm>
            <a:off x="5334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</a:rPr>
              <a:t> 2</a:t>
            </a:r>
            <a:r>
              <a:rPr lang="en-US" altLang="vi-VN" sz="2800" b="1" dirty="0">
                <a:solidFill>
                  <a:schemeClr val="folHlin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1336119"/>
            <a:ext cx="91440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just" eaLnBrk="1" hangingPunct="1">
              <a:spcBef>
                <a:spcPts val="600"/>
              </a:spcBef>
            </a:pPr>
            <a:r>
              <a:rPr lang="en-US" altLang="vi-VN" b="1" u="sng" dirty="0" err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b="1" u="sng" dirty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4m,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3m,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2,5m.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80%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:	a)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? ( 1</a:t>
            </a:r>
            <a:r>
              <a:rPr lang="en-US" altLang="vi-VN" b="1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= 1dm</a:t>
            </a:r>
            <a:r>
              <a:rPr lang="en-US" altLang="vi-VN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algn="just" eaLnBrk="1" hangingPunct="1">
              <a:spcBef>
                <a:spcPts val="600"/>
              </a:spcBef>
            </a:pP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		b)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4800" y="3200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</a:rPr>
              <a:t>tắt</a:t>
            </a:r>
            <a:r>
              <a:rPr lang="en-US" altLang="vi-VN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5181600" y="3352055"/>
            <a:ext cx="19596" cy="3505945"/>
          </a:xfrm>
          <a:prstGeom prst="line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001000" y="571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/>
              <a:t>3 m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324600" y="617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/>
              <a:t>4 m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5676900" y="4400549"/>
            <a:ext cx="2590800" cy="1790699"/>
          </a:xfrm>
          <a:prstGeom prst="cube">
            <a:avLst>
              <a:gd name="adj" fmla="val 34963"/>
            </a:avLst>
          </a:prstGeom>
          <a:solidFill>
            <a:srgbClr val="C1E2E5"/>
          </a:solidFill>
          <a:ln w="3810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248535" y="3895879"/>
            <a:ext cx="10409" cy="520225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5691910" y="5579953"/>
            <a:ext cx="582612" cy="54976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6246813" y="5568948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664200" y="3924301"/>
            <a:ext cx="2590800" cy="2260596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229600" y="4667249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/>
              <a:t>2,5 m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400800" y="5124449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/>
              <a:t>80 %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04800" y="3692235"/>
            <a:ext cx="4716463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  :  4m.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rộng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: 3m.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: 2,5m.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80 %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thể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bể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đang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chứa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nước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a)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Trong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bể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: . . .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lít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nước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b)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Mức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nước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: . . . m ?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260668" y="4522933"/>
            <a:ext cx="0" cy="10621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05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  <p:bldP spid="12" grpId="0" autoUpdateAnimBg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1120149"/>
            <a:ext cx="9144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ctr" eaLnBrk="1" hangingPunct="1">
              <a:spcBef>
                <a:spcPts val="600"/>
              </a:spcBef>
            </a:pPr>
            <a:r>
              <a:rPr lang="en-US" altLang="vi-VN" b="1" u="sng" dirty="0" err="1">
                <a:solidFill>
                  <a:srgbClr val="C00000"/>
                </a:solidFill>
              </a:rPr>
              <a:t>Bài</a:t>
            </a:r>
            <a:r>
              <a:rPr lang="en-US" altLang="vi-VN" b="1" u="sng" dirty="0">
                <a:solidFill>
                  <a:srgbClr val="C00000"/>
                </a:solidFill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</a:rPr>
              <a:t>giải</a:t>
            </a:r>
            <a:r>
              <a:rPr lang="en-US" altLang="vi-VN" b="1" u="sng" dirty="0">
                <a:solidFill>
                  <a:srgbClr val="C00000"/>
                </a:solidFill>
              </a:rPr>
              <a:t> (</a:t>
            </a:r>
            <a:r>
              <a:rPr lang="en-US" altLang="vi-VN" b="1" u="sng" dirty="0" err="1">
                <a:solidFill>
                  <a:srgbClr val="C00000"/>
                </a:solidFill>
              </a:rPr>
              <a:t>kiểu</a:t>
            </a:r>
            <a:r>
              <a:rPr lang="en-US" altLang="vi-VN" b="1" u="sng" dirty="0">
                <a:solidFill>
                  <a:srgbClr val="C00000"/>
                </a:solidFill>
              </a:rPr>
              <a:t> 1)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>
                <a:solidFill>
                  <a:srgbClr val="00CC00"/>
                </a:solidFill>
              </a:rPr>
              <a:t>Thể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tích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của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bể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nước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là</a:t>
            </a:r>
            <a:r>
              <a:rPr lang="en-US" altLang="vi-VN" b="1" dirty="0">
                <a:solidFill>
                  <a:srgbClr val="00CC00"/>
                </a:solidFill>
              </a:rPr>
              <a:t> 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CC00"/>
                </a:solidFill>
              </a:rPr>
              <a:t>4 x 3 x 2,5 = 30 (m</a:t>
            </a:r>
            <a:r>
              <a:rPr lang="en-US" altLang="vi-VN" b="1" baseline="30000" dirty="0">
                <a:solidFill>
                  <a:srgbClr val="00CC00"/>
                </a:solidFill>
              </a:rPr>
              <a:t>3</a:t>
            </a:r>
            <a:r>
              <a:rPr lang="en-US" altLang="vi-VN" b="1" dirty="0">
                <a:solidFill>
                  <a:srgbClr val="00CC00"/>
                </a:solidFill>
              </a:rPr>
              <a:t>)</a:t>
            </a:r>
          </a:p>
          <a:p>
            <a:pPr marL="0" algn="ctr" eaLnBrk="1" hangingPunct="1">
              <a:spcBef>
                <a:spcPts val="600"/>
              </a:spcBef>
              <a:buAutoNum type="alphaLcParenR"/>
            </a:pPr>
            <a:r>
              <a:rPr lang="en-US" altLang="vi-VN" b="1" dirty="0" err="1">
                <a:solidFill>
                  <a:srgbClr val="0000CC"/>
                </a:solidFill>
              </a:rPr>
              <a:t>Thể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tích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của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phần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bể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có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là</a:t>
            </a:r>
            <a:r>
              <a:rPr lang="en-US" altLang="vi-VN" b="1" dirty="0">
                <a:solidFill>
                  <a:srgbClr val="0000CC"/>
                </a:solidFill>
              </a:rPr>
              <a:t> 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</a:rPr>
              <a:t>30 x 80 : 100 = 24 (m</a:t>
            </a:r>
            <a:r>
              <a:rPr lang="en-US" altLang="vi-VN" b="1" baseline="30000" dirty="0">
                <a:solidFill>
                  <a:srgbClr val="0000CC"/>
                </a:solidFill>
              </a:rPr>
              <a:t>3</a:t>
            </a:r>
            <a:r>
              <a:rPr lang="en-US" altLang="vi-VN" b="1" dirty="0">
                <a:solidFill>
                  <a:srgbClr val="0000CC"/>
                </a:solidFill>
              </a:rPr>
              <a:t>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</a:rPr>
              <a:t>  </a:t>
            </a:r>
            <a:r>
              <a:rPr lang="en-US" altLang="vi-VN" b="1" dirty="0" err="1">
                <a:solidFill>
                  <a:srgbClr val="0000CC"/>
                </a:solidFill>
              </a:rPr>
              <a:t>Số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lít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trong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bể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là</a:t>
            </a:r>
            <a:r>
              <a:rPr lang="en-US" altLang="vi-VN" b="1" dirty="0">
                <a:solidFill>
                  <a:srgbClr val="0000CC"/>
                </a:solidFill>
              </a:rPr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</a:rPr>
              <a:t>24 m</a:t>
            </a:r>
            <a:r>
              <a:rPr lang="en-US" altLang="vi-VN" b="1" baseline="30000" dirty="0">
                <a:solidFill>
                  <a:srgbClr val="0000CC"/>
                </a:solidFill>
              </a:rPr>
              <a:t>3 </a:t>
            </a:r>
            <a:r>
              <a:rPr lang="en-US" altLang="vi-VN" b="1" dirty="0">
                <a:solidFill>
                  <a:srgbClr val="0000CC"/>
                </a:solidFill>
              </a:rPr>
              <a:t>= 24000 dm</a:t>
            </a:r>
            <a:r>
              <a:rPr lang="en-US" altLang="vi-VN" b="1" baseline="30000" dirty="0">
                <a:solidFill>
                  <a:srgbClr val="0000CC"/>
                </a:solidFill>
              </a:rPr>
              <a:t>3  </a:t>
            </a:r>
            <a:r>
              <a:rPr lang="en-US" altLang="vi-VN" b="1" dirty="0">
                <a:solidFill>
                  <a:srgbClr val="0000CC"/>
                </a:solidFill>
              </a:rPr>
              <a:t>= 24000 </a:t>
            </a:r>
            <a:r>
              <a:rPr lang="en-US" altLang="vi-VN" b="1" dirty="0" err="1">
                <a:solidFill>
                  <a:srgbClr val="0000CC"/>
                </a:solidFill>
              </a:rPr>
              <a:t>lít</a:t>
            </a:r>
            <a:endParaRPr lang="en-US" altLang="vi-VN" b="1" dirty="0">
              <a:solidFill>
                <a:srgbClr val="0000CC"/>
              </a:solidFill>
            </a:endParaRP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/>
              <a:t>b) </a:t>
            </a:r>
            <a:r>
              <a:rPr lang="en-US" altLang="vi-VN" b="1" dirty="0" err="1"/>
              <a:t>Diện</a:t>
            </a:r>
            <a:r>
              <a:rPr lang="en-US" altLang="vi-VN" b="1" dirty="0"/>
              <a:t> </a:t>
            </a:r>
            <a:r>
              <a:rPr lang="en-US" altLang="vi-VN" b="1" dirty="0" err="1"/>
              <a:t>tích</a:t>
            </a:r>
            <a:r>
              <a:rPr lang="en-US" altLang="vi-VN" b="1" dirty="0"/>
              <a:t> </a:t>
            </a:r>
            <a:r>
              <a:rPr lang="en-US" altLang="vi-VN" b="1" dirty="0" err="1"/>
              <a:t>đáy</a:t>
            </a:r>
            <a:r>
              <a:rPr lang="en-US" altLang="vi-VN" b="1" dirty="0"/>
              <a:t> </a:t>
            </a:r>
            <a:r>
              <a:rPr lang="en-US" altLang="vi-VN" b="1" dirty="0" err="1"/>
              <a:t>bể</a:t>
            </a:r>
            <a:r>
              <a:rPr lang="en-US" altLang="vi-VN" b="1" dirty="0"/>
              <a:t> </a:t>
            </a:r>
            <a:r>
              <a:rPr lang="en-US" altLang="vi-VN" b="1" dirty="0" err="1"/>
              <a:t>là</a:t>
            </a:r>
            <a:r>
              <a:rPr lang="en-US" altLang="vi-VN" b="1" dirty="0"/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/>
              <a:t>4 x 3 = 12 (m</a:t>
            </a:r>
            <a:r>
              <a:rPr lang="en-US" altLang="vi-VN" b="1" baseline="30000" dirty="0"/>
              <a:t>2</a:t>
            </a:r>
            <a:r>
              <a:rPr lang="en-US" altLang="vi-VN" b="1" dirty="0"/>
              <a:t>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/>
              <a:t>Chiều</a:t>
            </a:r>
            <a:r>
              <a:rPr lang="en-US" altLang="vi-VN" b="1" dirty="0"/>
              <a:t> </a:t>
            </a:r>
            <a:r>
              <a:rPr lang="en-US" altLang="vi-VN" b="1" dirty="0" err="1"/>
              <a:t>cao</a:t>
            </a:r>
            <a:r>
              <a:rPr lang="en-US" altLang="vi-VN" b="1" dirty="0"/>
              <a:t> </a:t>
            </a:r>
            <a:r>
              <a:rPr lang="en-US" altLang="vi-VN" b="1" dirty="0" err="1"/>
              <a:t>của</a:t>
            </a:r>
            <a:r>
              <a:rPr lang="en-US" altLang="vi-VN" b="1" dirty="0"/>
              <a:t> </a:t>
            </a:r>
            <a:r>
              <a:rPr lang="en-US" altLang="vi-VN" b="1" dirty="0" err="1"/>
              <a:t>mực</a:t>
            </a:r>
            <a:r>
              <a:rPr lang="en-US" altLang="vi-VN" b="1" dirty="0"/>
              <a:t> </a:t>
            </a:r>
            <a:r>
              <a:rPr lang="en-US" altLang="vi-VN" b="1" dirty="0" err="1"/>
              <a:t>nước</a:t>
            </a:r>
            <a:r>
              <a:rPr lang="en-US" altLang="vi-VN" b="1" dirty="0"/>
              <a:t> </a:t>
            </a:r>
            <a:r>
              <a:rPr lang="en-US" altLang="vi-VN" b="1" dirty="0" err="1"/>
              <a:t>chứa</a:t>
            </a:r>
            <a:r>
              <a:rPr lang="en-US" altLang="vi-VN" b="1" dirty="0"/>
              <a:t> </a:t>
            </a:r>
            <a:r>
              <a:rPr lang="en-US" altLang="vi-VN" b="1" dirty="0" err="1"/>
              <a:t>trong</a:t>
            </a:r>
            <a:r>
              <a:rPr lang="en-US" altLang="vi-VN" b="1" dirty="0"/>
              <a:t> </a:t>
            </a:r>
            <a:r>
              <a:rPr lang="en-US" altLang="vi-VN" b="1" dirty="0" err="1"/>
              <a:t>bể</a:t>
            </a:r>
            <a:r>
              <a:rPr lang="en-US" altLang="vi-VN" b="1" dirty="0"/>
              <a:t> </a:t>
            </a:r>
            <a:r>
              <a:rPr lang="en-US" altLang="vi-VN" b="1" dirty="0" err="1"/>
              <a:t>là</a:t>
            </a:r>
            <a:r>
              <a:rPr lang="en-US" altLang="vi-VN" b="1" dirty="0"/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/>
              <a:t>24 : 12 = 2 (m)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i="1" u="sng" dirty="0" err="1">
                <a:solidFill>
                  <a:srgbClr val="FF3399"/>
                </a:solidFill>
              </a:rPr>
              <a:t>Đáp</a:t>
            </a:r>
            <a:r>
              <a:rPr lang="en-US" altLang="vi-VN" b="1" i="1" u="sng" dirty="0">
                <a:solidFill>
                  <a:srgbClr val="FF3399"/>
                </a:solidFill>
              </a:rPr>
              <a:t> </a:t>
            </a:r>
            <a:r>
              <a:rPr lang="en-US" altLang="vi-VN" b="1" i="1" u="sng" dirty="0" err="1">
                <a:solidFill>
                  <a:srgbClr val="FF3399"/>
                </a:solidFill>
              </a:rPr>
              <a:t>số</a:t>
            </a:r>
            <a:r>
              <a:rPr lang="en-US" altLang="vi-VN" b="1" dirty="0">
                <a:solidFill>
                  <a:srgbClr val="FF3399"/>
                </a:solidFill>
              </a:rPr>
              <a:t>: a) 24000 </a:t>
            </a:r>
            <a:r>
              <a:rPr lang="en-US" altLang="vi-VN" b="1" dirty="0" err="1">
                <a:solidFill>
                  <a:srgbClr val="FF3399"/>
                </a:solidFill>
              </a:rPr>
              <a:t>lít</a:t>
            </a:r>
            <a:r>
              <a:rPr lang="en-US" altLang="vi-VN" b="1" dirty="0">
                <a:solidFill>
                  <a:srgbClr val="FF3399"/>
                </a:solidFill>
              </a:rPr>
              <a:t>.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FF3399"/>
                </a:solidFill>
              </a:rPr>
              <a:t>    b) 2m.</a:t>
            </a:r>
          </a:p>
        </p:txBody>
      </p: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533400" y="121919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b="1" u="sng" dirty="0">
                <a:solidFill>
                  <a:schemeClr val="folHlink"/>
                </a:solidFill>
              </a:rPr>
              <a:t> 3</a:t>
            </a:r>
            <a:r>
              <a:rPr lang="en-US" altLang="vi-VN" b="1" dirty="0">
                <a:solidFill>
                  <a:schemeClr val="folHlink"/>
                </a:solidFill>
              </a:rPr>
              <a:t>.</a:t>
            </a:r>
            <a:endParaRPr lang="en-US" altLang="vi-VN" b="1" u="sng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1530727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ctr" eaLnBrk="1" hangingPunct="1">
              <a:spcBef>
                <a:spcPts val="600"/>
              </a:spcBef>
            </a:pPr>
            <a:r>
              <a:rPr lang="en-US" altLang="vi-VN" b="1" u="sng" dirty="0" err="1">
                <a:solidFill>
                  <a:srgbClr val="C00000"/>
                </a:solidFill>
              </a:rPr>
              <a:t>Bài</a:t>
            </a:r>
            <a:r>
              <a:rPr lang="en-US" altLang="vi-VN" b="1" u="sng" dirty="0">
                <a:solidFill>
                  <a:srgbClr val="C00000"/>
                </a:solidFill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</a:rPr>
              <a:t>giải</a:t>
            </a:r>
            <a:r>
              <a:rPr lang="en-US" altLang="vi-VN" b="1" u="sng" dirty="0">
                <a:solidFill>
                  <a:srgbClr val="C00000"/>
                </a:solidFill>
              </a:rPr>
              <a:t> (</a:t>
            </a:r>
            <a:r>
              <a:rPr lang="en-US" altLang="vi-VN" b="1" u="sng" dirty="0" err="1">
                <a:solidFill>
                  <a:srgbClr val="C00000"/>
                </a:solidFill>
              </a:rPr>
              <a:t>kiểu</a:t>
            </a:r>
            <a:r>
              <a:rPr lang="en-US" altLang="vi-VN" b="1" u="sng" dirty="0">
                <a:solidFill>
                  <a:srgbClr val="C00000"/>
                </a:solidFill>
              </a:rPr>
              <a:t> 2)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>
                <a:solidFill>
                  <a:srgbClr val="00CC00"/>
                </a:solidFill>
              </a:rPr>
              <a:t>Thể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tích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của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bể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nước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là</a:t>
            </a:r>
            <a:r>
              <a:rPr lang="en-US" altLang="vi-VN" b="1" dirty="0">
                <a:solidFill>
                  <a:srgbClr val="00CC00"/>
                </a:solidFill>
              </a:rPr>
              <a:t> 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CC00"/>
                </a:solidFill>
              </a:rPr>
              <a:t>4 x 3 x 2,5 = 30 (m</a:t>
            </a:r>
            <a:r>
              <a:rPr lang="en-US" altLang="vi-VN" b="1" baseline="30000" dirty="0">
                <a:solidFill>
                  <a:srgbClr val="00CC00"/>
                </a:solidFill>
              </a:rPr>
              <a:t>3</a:t>
            </a:r>
            <a:r>
              <a:rPr lang="en-US" altLang="vi-VN" b="1" dirty="0">
                <a:solidFill>
                  <a:srgbClr val="00CC00"/>
                </a:solidFill>
              </a:rPr>
              <a:t>)</a:t>
            </a:r>
          </a:p>
          <a:p>
            <a:pPr marL="0" algn="ctr" eaLnBrk="1" hangingPunct="1">
              <a:spcBef>
                <a:spcPts val="600"/>
              </a:spcBef>
              <a:buAutoNum type="alphaLcParenR"/>
            </a:pPr>
            <a:r>
              <a:rPr lang="en-US" altLang="vi-VN" b="1" dirty="0" err="1">
                <a:solidFill>
                  <a:srgbClr val="0000CC"/>
                </a:solidFill>
              </a:rPr>
              <a:t>Thể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tích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của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phần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bể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có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là</a:t>
            </a:r>
            <a:r>
              <a:rPr lang="en-US" altLang="vi-VN" b="1" dirty="0">
                <a:solidFill>
                  <a:srgbClr val="0000CC"/>
                </a:solidFill>
              </a:rPr>
              <a:t> 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</a:rPr>
              <a:t>30 x 80% = 24 (m</a:t>
            </a:r>
            <a:r>
              <a:rPr lang="en-US" altLang="vi-VN" b="1" baseline="30000" dirty="0">
                <a:solidFill>
                  <a:srgbClr val="0000CC"/>
                </a:solidFill>
              </a:rPr>
              <a:t>3</a:t>
            </a:r>
            <a:r>
              <a:rPr lang="en-US" altLang="vi-VN" b="1" dirty="0">
                <a:solidFill>
                  <a:srgbClr val="0000CC"/>
                </a:solidFill>
              </a:rPr>
              <a:t>) = 24000 dm</a:t>
            </a:r>
            <a:r>
              <a:rPr lang="en-US" altLang="vi-VN" b="1" baseline="30000" dirty="0">
                <a:solidFill>
                  <a:srgbClr val="0000CC"/>
                </a:solidFill>
              </a:rPr>
              <a:t>3 </a:t>
            </a:r>
            <a:r>
              <a:rPr lang="en-US" altLang="vi-VN" b="1" dirty="0">
                <a:solidFill>
                  <a:srgbClr val="0000CC"/>
                </a:solidFill>
              </a:rPr>
              <a:t>= 24000 </a:t>
            </a:r>
            <a:r>
              <a:rPr lang="en-US" altLang="vi-VN" b="1" dirty="0" err="1">
                <a:solidFill>
                  <a:srgbClr val="0000CC"/>
                </a:solidFill>
              </a:rPr>
              <a:t>lít</a:t>
            </a:r>
            <a:endParaRPr lang="en-US" altLang="vi-VN" b="1" dirty="0">
              <a:solidFill>
                <a:srgbClr val="0000CC"/>
              </a:solidFill>
            </a:endParaRP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/>
              <a:t>b) </a:t>
            </a:r>
            <a:r>
              <a:rPr lang="en-US" altLang="vi-VN" b="1" dirty="0" err="1"/>
              <a:t>Chiều</a:t>
            </a:r>
            <a:r>
              <a:rPr lang="en-US" altLang="vi-VN" b="1" dirty="0"/>
              <a:t> </a:t>
            </a:r>
            <a:r>
              <a:rPr lang="en-US" altLang="vi-VN" b="1" dirty="0" err="1"/>
              <a:t>cao</a:t>
            </a:r>
            <a:r>
              <a:rPr lang="en-US" altLang="vi-VN" b="1" dirty="0"/>
              <a:t> </a:t>
            </a:r>
            <a:r>
              <a:rPr lang="en-US" altLang="vi-VN" b="1" dirty="0" err="1"/>
              <a:t>của</a:t>
            </a:r>
            <a:r>
              <a:rPr lang="en-US" altLang="vi-VN" b="1" dirty="0"/>
              <a:t> </a:t>
            </a:r>
            <a:r>
              <a:rPr lang="en-US" altLang="vi-VN" b="1" dirty="0" err="1"/>
              <a:t>mực</a:t>
            </a:r>
            <a:r>
              <a:rPr lang="en-US" altLang="vi-VN" b="1" dirty="0"/>
              <a:t> </a:t>
            </a:r>
            <a:r>
              <a:rPr lang="en-US" altLang="vi-VN" b="1" dirty="0" err="1"/>
              <a:t>nước</a:t>
            </a:r>
            <a:r>
              <a:rPr lang="en-US" altLang="vi-VN" b="1" dirty="0"/>
              <a:t> </a:t>
            </a:r>
            <a:r>
              <a:rPr lang="en-US" altLang="vi-VN" b="1" dirty="0" err="1"/>
              <a:t>chứa</a:t>
            </a:r>
            <a:r>
              <a:rPr lang="en-US" altLang="vi-VN" b="1" dirty="0"/>
              <a:t> </a:t>
            </a:r>
            <a:r>
              <a:rPr lang="en-US" altLang="vi-VN" b="1" dirty="0" err="1"/>
              <a:t>trong</a:t>
            </a:r>
            <a:r>
              <a:rPr lang="en-US" altLang="vi-VN" b="1" dirty="0"/>
              <a:t> </a:t>
            </a:r>
            <a:r>
              <a:rPr lang="en-US" altLang="vi-VN" b="1" dirty="0" err="1"/>
              <a:t>bể</a:t>
            </a:r>
            <a:r>
              <a:rPr lang="en-US" altLang="vi-VN" b="1" dirty="0"/>
              <a:t> </a:t>
            </a:r>
            <a:r>
              <a:rPr lang="en-US" altLang="vi-VN" b="1" dirty="0" err="1"/>
              <a:t>là</a:t>
            </a:r>
            <a:r>
              <a:rPr lang="en-US" altLang="vi-VN" b="1" dirty="0"/>
              <a:t>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/>
              <a:t>2,5 x 80% = 2 (m)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i="1" u="sng" dirty="0" err="1">
                <a:solidFill>
                  <a:srgbClr val="FF3399"/>
                </a:solidFill>
              </a:rPr>
              <a:t>Đáp</a:t>
            </a:r>
            <a:r>
              <a:rPr lang="en-US" altLang="vi-VN" b="1" i="1" u="sng" dirty="0">
                <a:solidFill>
                  <a:srgbClr val="FF3399"/>
                </a:solidFill>
              </a:rPr>
              <a:t> </a:t>
            </a:r>
            <a:r>
              <a:rPr lang="en-US" altLang="vi-VN" b="1" i="1" u="sng" dirty="0" err="1">
                <a:solidFill>
                  <a:srgbClr val="FF3399"/>
                </a:solidFill>
              </a:rPr>
              <a:t>số</a:t>
            </a:r>
            <a:r>
              <a:rPr lang="en-US" altLang="vi-VN" b="1" dirty="0">
                <a:solidFill>
                  <a:srgbClr val="FF3399"/>
                </a:solidFill>
              </a:rPr>
              <a:t>: a) 24000 </a:t>
            </a:r>
            <a:r>
              <a:rPr lang="en-US" altLang="vi-VN" b="1" dirty="0" err="1">
                <a:solidFill>
                  <a:srgbClr val="FF3399"/>
                </a:solidFill>
              </a:rPr>
              <a:t>lít</a:t>
            </a:r>
            <a:r>
              <a:rPr lang="en-US" altLang="vi-VN" b="1" dirty="0">
                <a:solidFill>
                  <a:srgbClr val="FF3399"/>
                </a:solidFill>
              </a:rPr>
              <a:t>.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FF3399"/>
                </a:solidFill>
              </a:rPr>
              <a:t>    b) 2m.</a:t>
            </a:r>
          </a:p>
        </p:txBody>
      </p: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533400" y="121919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b="1" u="sng" dirty="0">
                <a:solidFill>
                  <a:schemeClr val="folHlink"/>
                </a:solidFill>
              </a:rPr>
              <a:t> 3</a:t>
            </a:r>
            <a:r>
              <a:rPr lang="en-US" altLang="vi-VN" b="1" dirty="0">
                <a:solidFill>
                  <a:schemeClr val="folHlink"/>
                </a:solidFill>
              </a:rPr>
              <a:t>.</a:t>
            </a:r>
            <a:endParaRPr lang="en-US" altLang="vi-VN" b="1" u="sng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136650"/>
            <a:ext cx="75311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065713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925" y="4306888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52600" y="3067050"/>
            <a:ext cx="6002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Vận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09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66800" y="1598612"/>
            <a:ext cx="762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dirty="0">
                <a:latin typeface=".VnTime" panose="020B7200000000000000" pitchFamily="34" charset="0"/>
              </a:rPr>
              <a:t>        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8 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 5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= . . . 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/>
            <a:r>
              <a:rPr lang="en-US" altLang="vi-VN" sz="3300" b="1" i="1" dirty="0">
                <a:latin typeface=".VnTime" panose="020B7200000000000000" pitchFamily="34" charset="0"/>
              </a:rPr>
              <a:t>A.  8,5	               B.  85	</a:t>
            </a:r>
          </a:p>
          <a:p>
            <a:pPr eaLnBrk="1" hangingPunct="1"/>
            <a:r>
              <a:rPr lang="en-US" altLang="vi-VN" sz="3300" b="1" i="1" dirty="0">
                <a:latin typeface=".VnTime" panose="020B7200000000000000" pitchFamily="34" charset="0"/>
              </a:rPr>
              <a:t>C.  8,05                    D.  8,50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6435" name="Picture 8" descr="Pictur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6" name="Text Box 9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Câu</a:t>
              </a:r>
              <a:r>
                <a:rPr lang="en-US" altLang="vi-V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pic>
        <p:nvPicPr>
          <p:cNvPr id="28682" name="Picture 10" descr="6282A33D3F464C77A9A4C1352497B7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5105400"/>
            <a:ext cx="6934200" cy="762000"/>
            <a:chOff x="960" y="3216"/>
            <a:chExt cx="4800" cy="672"/>
          </a:xfrm>
        </p:grpSpPr>
        <p:sp>
          <p:nvSpPr>
            <p:cNvPr id="16432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gray">
            <a:xfrm>
              <a:off x="1114" y="3408"/>
              <a:ext cx="88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7126288" y="638175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VNI-Helve" pitchFamily="2" charset="0"/>
              </a:rPr>
              <a:t>Ñaùp aùn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3752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3752850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3762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3735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3743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3763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3751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3724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3730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3736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3729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8703" name="AutoShape 31"/>
          <p:cNvSpPr>
            <a:spLocks noChangeArrowheads="1"/>
          </p:cNvSpPr>
          <p:nvPr/>
        </p:nvSpPr>
        <p:spPr bwMode="auto">
          <a:xfrm>
            <a:off x="3721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3744913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3743325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3727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3752850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3754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28709" name="AutoShape 37"/>
          <p:cNvSpPr>
            <a:spLocks noChangeArrowheads="1"/>
          </p:cNvSpPr>
          <p:nvPr/>
        </p:nvSpPr>
        <p:spPr bwMode="auto">
          <a:xfrm>
            <a:off x="3741738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>
            <a:off x="374173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28711" name="AutoShape 39"/>
          <p:cNvSpPr>
            <a:spLocks noChangeArrowheads="1"/>
          </p:cNvSpPr>
          <p:nvPr/>
        </p:nvSpPr>
        <p:spPr bwMode="auto">
          <a:xfrm>
            <a:off x="3735388" y="5921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28712" name="AutoShape 40"/>
          <p:cNvSpPr>
            <a:spLocks noChangeArrowheads="1"/>
          </p:cNvSpPr>
          <p:nvPr/>
        </p:nvSpPr>
        <p:spPr bwMode="auto">
          <a:xfrm>
            <a:off x="3736975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28713" name="AutoShape 41"/>
          <p:cNvSpPr>
            <a:spLocks noChangeArrowheads="1"/>
          </p:cNvSpPr>
          <p:nvPr/>
        </p:nvSpPr>
        <p:spPr bwMode="auto">
          <a:xfrm>
            <a:off x="3735388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3748088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28715" name="AutoShape 43"/>
          <p:cNvSpPr>
            <a:spLocks noChangeArrowheads="1"/>
          </p:cNvSpPr>
          <p:nvPr/>
        </p:nvSpPr>
        <p:spPr bwMode="auto">
          <a:xfrm>
            <a:off x="37401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28716" name="AutoShape 44"/>
          <p:cNvSpPr>
            <a:spLocks noChangeArrowheads="1"/>
          </p:cNvSpPr>
          <p:nvPr/>
        </p:nvSpPr>
        <p:spPr bwMode="auto">
          <a:xfrm>
            <a:off x="3736975" y="59261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>
            <a:off x="374332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28718" name="AutoShape 46"/>
          <p:cNvSpPr>
            <a:spLocks noChangeArrowheads="1"/>
          </p:cNvSpPr>
          <p:nvPr/>
        </p:nvSpPr>
        <p:spPr bwMode="auto">
          <a:xfrm>
            <a:off x="3733800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52625" y="3321050"/>
            <a:ext cx="4876800" cy="1543050"/>
            <a:chOff x="912" y="2592"/>
            <a:chExt cx="3072" cy="960"/>
          </a:xfrm>
        </p:grpSpPr>
        <p:sp>
          <p:nvSpPr>
            <p:cNvPr id="16430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643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49"/>
              <a:ext cx="1884" cy="3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</a:p>
          </p:txBody>
        </p:sp>
      </p:grpSp>
      <p:sp>
        <p:nvSpPr>
          <p:cNvPr id="28722" name="Rectangle 50"/>
          <p:cNvSpPr>
            <a:spLocks noChangeArrowheads="1"/>
          </p:cNvSpPr>
          <p:nvPr/>
        </p:nvSpPr>
        <p:spPr bwMode="auto">
          <a:xfrm>
            <a:off x="3352800" y="510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1D1D"/>
                </a:solidFill>
                <a:latin typeface=".VnTime" panose="020B7200000000000000" pitchFamily="34" charset="0"/>
              </a:rPr>
              <a:t> C. </a:t>
            </a:r>
            <a:r>
              <a:rPr lang="en-US" altLang="vi-VN" sz="4400" b="1" i="1">
                <a:solidFill>
                  <a:srgbClr val="FF1D1D"/>
                </a:solidFill>
                <a:latin typeface=".VnTime" panose="020B7200000000000000" pitchFamily="34" charset="0"/>
              </a:rPr>
              <a:t>8,05</a:t>
            </a:r>
            <a:r>
              <a:rPr lang="en-US" altLang="vi-VN" b="1" i="1">
                <a:latin typeface=".VnTime" panose="020B7200000000000000" pitchFamily="34" charset="0"/>
              </a:rPr>
              <a:t>	</a:t>
            </a:r>
          </a:p>
        </p:txBody>
      </p:sp>
      <p:graphicFrame>
        <p:nvGraphicFramePr>
          <p:cNvPr id="16428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2827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286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8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7"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8" grpId="0" animBg="1"/>
      <p:bldP spid="28709" grpId="0" animBg="1"/>
      <p:bldP spid="28710" grpId="0" animBg="1"/>
      <p:bldP spid="28711" grpId="0" animBg="1"/>
      <p:bldP spid="28712" grpId="0" animBg="1"/>
      <p:bldP spid="28713" grpId="0" animBg="1"/>
      <p:bldP spid="28714" grpId="0" animBg="1"/>
      <p:bldP spid="28715" grpId="0" animBg="1"/>
      <p:bldP spid="28716" grpId="0" animBg="1"/>
      <p:bldP spid="28717" grpId="0" animBg="1"/>
      <p:bldP spid="28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1" y="816114"/>
            <a:ext cx="603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- AI ĐÚNG ?!</a:t>
            </a:r>
          </a:p>
        </p:txBody>
      </p:sp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74" y="3243670"/>
            <a:ext cx="2319337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405939" y="5531453"/>
            <a:ext cx="6096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07" y="2116162"/>
            <a:ext cx="1152193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6200" y="2395130"/>
            <a:ext cx="5486400" cy="179587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Khởi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0" lang="en-US" sz="4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động</a:t>
            </a:r>
            <a:endParaRPr kumimoji="0" lang="en-US" sz="4400" b="1" i="0" u="none" strike="noStrike" cap="none" normalizeH="0" baseline="30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1598612"/>
            <a:ext cx="762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dirty="0">
                <a:latin typeface=".VnTime" panose="020B7200000000000000" pitchFamily="34" charset="0"/>
              </a:rPr>
              <a:t>        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7 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 2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= . . . 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/>
            <a:r>
              <a:rPr lang="en-US" altLang="vi-VN" sz="3300" b="1" i="1" dirty="0">
                <a:latin typeface=".VnTime" panose="020B7200000000000000" pitchFamily="34" charset="0"/>
              </a:rPr>
              <a:t>A.  7,2	               B.  72	</a:t>
            </a:r>
          </a:p>
          <a:p>
            <a:pPr eaLnBrk="1" hangingPunct="1"/>
            <a:r>
              <a:rPr lang="en-US" altLang="vi-VN" sz="3300" b="1" i="1" dirty="0">
                <a:latin typeface=".VnTime" panose="020B7200000000000000" pitchFamily="34" charset="0"/>
              </a:rPr>
              <a:t>C.  7,02                    D.  7,002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7459" name="Picture 8" descr="Pictur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0" name="Text Box 9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Câu</a:t>
              </a:r>
              <a:r>
                <a:rPr lang="en-US" altLang="vi-V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2</a:t>
              </a:r>
            </a:p>
          </p:txBody>
        </p:sp>
      </p:grpSp>
      <p:pic>
        <p:nvPicPr>
          <p:cNvPr id="30730" name="Picture 10" descr="6282A33D3F464C77A9A4C1352497B7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5105400"/>
            <a:ext cx="6934200" cy="762000"/>
            <a:chOff x="960" y="3216"/>
            <a:chExt cx="4800" cy="672"/>
          </a:xfrm>
        </p:grpSpPr>
        <p:sp>
          <p:nvSpPr>
            <p:cNvPr id="17456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30733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gray">
            <a:xfrm>
              <a:off x="1114" y="3408"/>
              <a:ext cx="88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7126288" y="638175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VNI-Helve" pitchFamily="2" charset="0"/>
              </a:rPr>
              <a:t>Ñaùp aùn</a:t>
            </a: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3752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3752850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3762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3735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3743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0745" name="AutoShape 25"/>
          <p:cNvSpPr>
            <a:spLocks noChangeArrowheads="1"/>
          </p:cNvSpPr>
          <p:nvPr/>
        </p:nvSpPr>
        <p:spPr bwMode="auto">
          <a:xfrm>
            <a:off x="3763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0746" name="AutoShape 26"/>
          <p:cNvSpPr>
            <a:spLocks noChangeArrowheads="1"/>
          </p:cNvSpPr>
          <p:nvPr/>
        </p:nvSpPr>
        <p:spPr bwMode="auto">
          <a:xfrm>
            <a:off x="3751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0747" name="AutoShape 27"/>
          <p:cNvSpPr>
            <a:spLocks noChangeArrowheads="1"/>
          </p:cNvSpPr>
          <p:nvPr/>
        </p:nvSpPr>
        <p:spPr bwMode="auto">
          <a:xfrm>
            <a:off x="3724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3730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auto">
          <a:xfrm>
            <a:off x="3736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0750" name="AutoShape 30"/>
          <p:cNvSpPr>
            <a:spLocks noChangeArrowheads="1"/>
          </p:cNvSpPr>
          <p:nvPr/>
        </p:nvSpPr>
        <p:spPr bwMode="auto">
          <a:xfrm>
            <a:off x="3729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0751" name="AutoShape 31"/>
          <p:cNvSpPr>
            <a:spLocks noChangeArrowheads="1"/>
          </p:cNvSpPr>
          <p:nvPr/>
        </p:nvSpPr>
        <p:spPr bwMode="auto">
          <a:xfrm>
            <a:off x="3721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0752" name="AutoShape 32"/>
          <p:cNvSpPr>
            <a:spLocks noChangeArrowheads="1"/>
          </p:cNvSpPr>
          <p:nvPr/>
        </p:nvSpPr>
        <p:spPr bwMode="auto">
          <a:xfrm>
            <a:off x="3744913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auto">
          <a:xfrm>
            <a:off x="3743325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0754" name="AutoShape 34"/>
          <p:cNvSpPr>
            <a:spLocks noChangeArrowheads="1"/>
          </p:cNvSpPr>
          <p:nvPr/>
        </p:nvSpPr>
        <p:spPr bwMode="auto">
          <a:xfrm>
            <a:off x="3727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0755" name="AutoShape 35"/>
          <p:cNvSpPr>
            <a:spLocks noChangeArrowheads="1"/>
          </p:cNvSpPr>
          <p:nvPr/>
        </p:nvSpPr>
        <p:spPr bwMode="auto">
          <a:xfrm>
            <a:off x="3752850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30756" name="AutoShape 36"/>
          <p:cNvSpPr>
            <a:spLocks noChangeArrowheads="1"/>
          </p:cNvSpPr>
          <p:nvPr/>
        </p:nvSpPr>
        <p:spPr bwMode="auto">
          <a:xfrm>
            <a:off x="3754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0757" name="AutoShape 37"/>
          <p:cNvSpPr>
            <a:spLocks noChangeArrowheads="1"/>
          </p:cNvSpPr>
          <p:nvPr/>
        </p:nvSpPr>
        <p:spPr bwMode="auto">
          <a:xfrm>
            <a:off x="3741738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30758" name="AutoShape 38"/>
          <p:cNvSpPr>
            <a:spLocks noChangeArrowheads="1"/>
          </p:cNvSpPr>
          <p:nvPr/>
        </p:nvSpPr>
        <p:spPr bwMode="auto">
          <a:xfrm>
            <a:off x="374173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30759" name="AutoShape 39"/>
          <p:cNvSpPr>
            <a:spLocks noChangeArrowheads="1"/>
          </p:cNvSpPr>
          <p:nvPr/>
        </p:nvSpPr>
        <p:spPr bwMode="auto">
          <a:xfrm>
            <a:off x="3735388" y="5921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30760" name="AutoShape 40"/>
          <p:cNvSpPr>
            <a:spLocks noChangeArrowheads="1"/>
          </p:cNvSpPr>
          <p:nvPr/>
        </p:nvSpPr>
        <p:spPr bwMode="auto">
          <a:xfrm>
            <a:off x="3736975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0761" name="AutoShape 41"/>
          <p:cNvSpPr>
            <a:spLocks noChangeArrowheads="1"/>
          </p:cNvSpPr>
          <p:nvPr/>
        </p:nvSpPr>
        <p:spPr bwMode="auto">
          <a:xfrm>
            <a:off x="3735388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0762" name="AutoShape 42"/>
          <p:cNvSpPr>
            <a:spLocks noChangeArrowheads="1"/>
          </p:cNvSpPr>
          <p:nvPr/>
        </p:nvSpPr>
        <p:spPr bwMode="auto">
          <a:xfrm>
            <a:off x="3748088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30763" name="AutoShape 43"/>
          <p:cNvSpPr>
            <a:spLocks noChangeArrowheads="1"/>
          </p:cNvSpPr>
          <p:nvPr/>
        </p:nvSpPr>
        <p:spPr bwMode="auto">
          <a:xfrm>
            <a:off x="37401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30764" name="AutoShape 44"/>
          <p:cNvSpPr>
            <a:spLocks noChangeArrowheads="1"/>
          </p:cNvSpPr>
          <p:nvPr/>
        </p:nvSpPr>
        <p:spPr bwMode="auto">
          <a:xfrm>
            <a:off x="3736975" y="59261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30765" name="AutoShape 45"/>
          <p:cNvSpPr>
            <a:spLocks noChangeArrowheads="1"/>
          </p:cNvSpPr>
          <p:nvPr/>
        </p:nvSpPr>
        <p:spPr bwMode="auto">
          <a:xfrm>
            <a:off x="374332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0766" name="AutoShape 46"/>
          <p:cNvSpPr>
            <a:spLocks noChangeArrowheads="1"/>
          </p:cNvSpPr>
          <p:nvPr/>
        </p:nvSpPr>
        <p:spPr bwMode="auto">
          <a:xfrm>
            <a:off x="3733800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52625" y="3376612"/>
            <a:ext cx="4876800" cy="1589088"/>
            <a:chOff x="912" y="2592"/>
            <a:chExt cx="3072" cy="960"/>
          </a:xfrm>
        </p:grpSpPr>
        <p:sp>
          <p:nvSpPr>
            <p:cNvPr id="17454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45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904"/>
              <a:ext cx="1884" cy="3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</a:p>
          </p:txBody>
        </p:sp>
      </p:grp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3352800" y="510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1D1D"/>
                </a:solidFill>
                <a:latin typeface=".VnTime" panose="020B7200000000000000" pitchFamily="34" charset="0"/>
              </a:rPr>
              <a:t> D. </a:t>
            </a:r>
            <a:r>
              <a:rPr lang="en-US" altLang="vi-VN" sz="4400" b="1" i="1">
                <a:solidFill>
                  <a:srgbClr val="FF1D1D"/>
                </a:solidFill>
                <a:latin typeface=".VnTime" panose="020B7200000000000000" pitchFamily="34" charset="0"/>
              </a:rPr>
              <a:t>7,002</a:t>
            </a:r>
            <a:r>
              <a:rPr lang="en-US" altLang="vi-VN" b="1" i="1">
                <a:latin typeface=".VnTime" panose="020B7200000000000000" pitchFamily="34" charset="0"/>
              </a:rPr>
              <a:t>	</a:t>
            </a:r>
          </a:p>
        </p:txBody>
      </p:sp>
      <p:graphicFrame>
        <p:nvGraphicFramePr>
          <p:cNvPr id="17452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17036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307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0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5"/>
                  </p:tgtEl>
                </p:cond>
              </p:nextCondLst>
            </p:seq>
          </p:childTnLst>
        </p:cTn>
      </p:par>
    </p:tnLst>
    <p:bldLst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  <p:bldP spid="30746" grpId="0" animBg="1"/>
      <p:bldP spid="30747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3" grpId="0" animBg="1"/>
      <p:bldP spid="30754" grpId="0" animBg="1"/>
      <p:bldP spid="30755" grpId="0" animBg="1"/>
      <p:bldP spid="30756" grpId="0" animBg="1"/>
      <p:bldP spid="30757" grpId="0" animBg="1"/>
      <p:bldP spid="30758" grpId="0" animBg="1"/>
      <p:bldP spid="30759" grpId="0" animBg="1"/>
      <p:bldP spid="30760" grpId="0" animBg="1"/>
      <p:bldP spid="30761" grpId="0" animBg="1"/>
      <p:bldP spid="30762" grpId="0" animBg="1"/>
      <p:bldP spid="30763" grpId="0" animBg="1"/>
      <p:bldP spid="30764" grpId="0" animBg="1"/>
      <p:bldP spid="30765" grpId="0" animBg="1"/>
      <p:bldP spid="307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1598612"/>
            <a:ext cx="762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dirty="0">
                <a:latin typeface=".VnTime" panose="020B7200000000000000" pitchFamily="34" charset="0"/>
              </a:rPr>
              <a:t>        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2m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 48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= . . .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/>
            <a:r>
              <a:rPr lang="en-US" altLang="vi-VN" sz="3300" b="1" i="1" dirty="0">
                <a:latin typeface=".VnTime" panose="020B7200000000000000" pitchFamily="34" charset="0"/>
              </a:rPr>
              <a:t>A.  248	               B.  2048</a:t>
            </a:r>
          </a:p>
          <a:p>
            <a:pPr eaLnBrk="1" hangingPunct="1"/>
            <a:r>
              <a:rPr lang="en-US" altLang="vi-VN" sz="3300" b="1" i="1" dirty="0">
                <a:latin typeface=".VnTime" panose="020B7200000000000000" pitchFamily="34" charset="0"/>
              </a:rPr>
              <a:t>C.  2408                   D.  2804</a:t>
            </a: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8483" name="Picture 8" descr="Pictur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4" name="Text Box 9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Câu</a:t>
              </a:r>
              <a:r>
                <a:rPr lang="en-US" altLang="vi-V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3</a:t>
              </a:r>
            </a:p>
          </p:txBody>
        </p:sp>
      </p:grpSp>
      <p:pic>
        <p:nvPicPr>
          <p:cNvPr id="31754" name="Picture 10" descr="6282A33D3F464C77A9A4C1352497B7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5105400"/>
            <a:ext cx="6934200" cy="762000"/>
            <a:chOff x="960" y="3216"/>
            <a:chExt cx="4800" cy="672"/>
          </a:xfrm>
        </p:grpSpPr>
        <p:sp>
          <p:nvSpPr>
            <p:cNvPr id="18480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31757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gray">
            <a:xfrm>
              <a:off x="1114" y="3408"/>
              <a:ext cx="88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7126288" y="638175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VNI-Helve" pitchFamily="2" charset="0"/>
              </a:rPr>
              <a:t>Ñaùp aùn</a:t>
            </a: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3752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52850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762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3735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3743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>
            <a:off x="3763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3751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3724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3730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>
            <a:off x="3736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3729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721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3744913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1777" name="AutoShape 33"/>
          <p:cNvSpPr>
            <a:spLocks noChangeArrowheads="1"/>
          </p:cNvSpPr>
          <p:nvPr/>
        </p:nvSpPr>
        <p:spPr bwMode="auto">
          <a:xfrm>
            <a:off x="3743325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1778" name="AutoShape 34"/>
          <p:cNvSpPr>
            <a:spLocks noChangeArrowheads="1"/>
          </p:cNvSpPr>
          <p:nvPr/>
        </p:nvSpPr>
        <p:spPr bwMode="auto">
          <a:xfrm>
            <a:off x="3727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3752850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3754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1781" name="AutoShape 37"/>
          <p:cNvSpPr>
            <a:spLocks noChangeArrowheads="1"/>
          </p:cNvSpPr>
          <p:nvPr/>
        </p:nvSpPr>
        <p:spPr bwMode="auto">
          <a:xfrm>
            <a:off x="3741738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31782" name="AutoShape 38"/>
          <p:cNvSpPr>
            <a:spLocks noChangeArrowheads="1"/>
          </p:cNvSpPr>
          <p:nvPr/>
        </p:nvSpPr>
        <p:spPr bwMode="auto">
          <a:xfrm>
            <a:off x="374173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31783" name="AutoShape 39"/>
          <p:cNvSpPr>
            <a:spLocks noChangeArrowheads="1"/>
          </p:cNvSpPr>
          <p:nvPr/>
        </p:nvSpPr>
        <p:spPr bwMode="auto">
          <a:xfrm>
            <a:off x="3735388" y="5921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31784" name="AutoShape 40"/>
          <p:cNvSpPr>
            <a:spLocks noChangeArrowheads="1"/>
          </p:cNvSpPr>
          <p:nvPr/>
        </p:nvSpPr>
        <p:spPr bwMode="auto">
          <a:xfrm>
            <a:off x="3736975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1785" name="AutoShape 41"/>
          <p:cNvSpPr>
            <a:spLocks noChangeArrowheads="1"/>
          </p:cNvSpPr>
          <p:nvPr/>
        </p:nvSpPr>
        <p:spPr bwMode="auto">
          <a:xfrm>
            <a:off x="3735388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1786" name="AutoShape 42"/>
          <p:cNvSpPr>
            <a:spLocks noChangeArrowheads="1"/>
          </p:cNvSpPr>
          <p:nvPr/>
        </p:nvSpPr>
        <p:spPr bwMode="auto">
          <a:xfrm>
            <a:off x="3748088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31787" name="AutoShape 43"/>
          <p:cNvSpPr>
            <a:spLocks noChangeArrowheads="1"/>
          </p:cNvSpPr>
          <p:nvPr/>
        </p:nvSpPr>
        <p:spPr bwMode="auto">
          <a:xfrm>
            <a:off x="37401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31788" name="AutoShape 44"/>
          <p:cNvSpPr>
            <a:spLocks noChangeArrowheads="1"/>
          </p:cNvSpPr>
          <p:nvPr/>
        </p:nvSpPr>
        <p:spPr bwMode="auto">
          <a:xfrm>
            <a:off x="3736975" y="59261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31789" name="AutoShape 45"/>
          <p:cNvSpPr>
            <a:spLocks noChangeArrowheads="1"/>
          </p:cNvSpPr>
          <p:nvPr/>
        </p:nvSpPr>
        <p:spPr bwMode="auto">
          <a:xfrm>
            <a:off x="374332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1790" name="AutoShape 46"/>
          <p:cNvSpPr>
            <a:spLocks noChangeArrowheads="1"/>
          </p:cNvSpPr>
          <p:nvPr/>
        </p:nvSpPr>
        <p:spPr bwMode="auto">
          <a:xfrm>
            <a:off x="3733800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52625" y="3376613"/>
            <a:ext cx="4876800" cy="1652588"/>
            <a:chOff x="912" y="2592"/>
            <a:chExt cx="3072" cy="960"/>
          </a:xfrm>
        </p:grpSpPr>
        <p:sp>
          <p:nvSpPr>
            <p:cNvPr id="18478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847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904"/>
              <a:ext cx="1884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</a:p>
          </p:txBody>
        </p:sp>
      </p:grp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3352800" y="510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1D1D"/>
                </a:solidFill>
                <a:latin typeface=".VnTime" panose="020B7200000000000000" pitchFamily="34" charset="0"/>
              </a:rPr>
              <a:t> B. </a:t>
            </a:r>
            <a:r>
              <a:rPr lang="en-US" altLang="vi-VN" sz="4400" b="1" i="1">
                <a:solidFill>
                  <a:srgbClr val="FF1D1D"/>
                </a:solidFill>
                <a:latin typeface=".VnTime" panose="020B7200000000000000" pitchFamily="34" charset="0"/>
              </a:rPr>
              <a:t>2048</a:t>
            </a:r>
            <a:r>
              <a:rPr lang="en-US" altLang="vi-VN" b="1" i="1">
                <a:latin typeface=".VnTime" panose="020B7200000000000000" pitchFamily="34" charset="0"/>
              </a:rPr>
              <a:t>	</a:t>
            </a:r>
          </a:p>
        </p:txBody>
      </p:sp>
      <p:graphicFrame>
        <p:nvGraphicFramePr>
          <p:cNvPr id="18476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3283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317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1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9"/>
                  </p:tgtEl>
                </p:cond>
              </p:nextCondLst>
            </p:seq>
          </p:childTnLst>
        </p:cTn>
      </p:par>
    </p:tnLst>
    <p:bldLst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769" grpId="0" animBg="1"/>
      <p:bldP spid="31770" grpId="0" animBg="1"/>
      <p:bldP spid="31771" grpId="0" animBg="1"/>
      <p:bldP spid="31772" grpId="0" animBg="1"/>
      <p:bldP spid="31773" grpId="0" animBg="1"/>
      <p:bldP spid="31774" grpId="0" animBg="1"/>
      <p:bldP spid="31775" grpId="0" animBg="1"/>
      <p:bldP spid="31776" grpId="0" animBg="1"/>
      <p:bldP spid="31777" grpId="0" animBg="1"/>
      <p:bldP spid="31778" grpId="0" animBg="1"/>
      <p:bldP spid="31779" grpId="0" animBg="1"/>
      <p:bldP spid="31780" grpId="0" animBg="1"/>
      <p:bldP spid="31781" grpId="0" animBg="1"/>
      <p:bldP spid="31782" grpId="0" animBg="1"/>
      <p:bldP spid="31783" grpId="0" animBg="1"/>
      <p:bldP spid="31784" grpId="0" animBg="1"/>
      <p:bldP spid="31785" grpId="0" animBg="1"/>
      <p:bldP spid="31786" grpId="0" animBg="1"/>
      <p:bldP spid="31787" grpId="0" animBg="1"/>
      <p:bldP spid="31788" grpId="0" animBg="1"/>
      <p:bldP spid="31789" grpId="0" animBg="1"/>
      <p:bldP spid="31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66800" y="1600200"/>
            <a:ext cx="762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dirty="0">
                <a:latin typeface=".VnTime" panose="020B7200000000000000" pitchFamily="34" charset="0"/>
              </a:rPr>
              <a:t>        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9m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48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= . . .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/>
            <a:r>
              <a:rPr lang="en-US" altLang="vi-VN" sz="3300" b="1" i="1" dirty="0">
                <a:latin typeface=".VnTime" panose="020B7200000000000000" pitchFamily="34" charset="0"/>
              </a:rPr>
              <a:t>A.  948	               B.  9,48</a:t>
            </a:r>
          </a:p>
          <a:p>
            <a:pPr eaLnBrk="1" hangingPunct="1"/>
            <a:r>
              <a:rPr lang="en-US" altLang="vi-VN" sz="3300" b="1" i="1" dirty="0">
                <a:latin typeface=".VnTime" panose="020B7200000000000000" pitchFamily="34" charset="0"/>
              </a:rPr>
              <a:t>C.  9,048                  D.  94,8</a:t>
            </a:r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9507" name="Picture 8" descr="Pictur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8" name="Text Box 9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Câu</a:t>
              </a:r>
              <a:r>
                <a:rPr lang="en-US" altLang="vi-V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32778" name="Picture 10" descr="6282A33D3F464C77A9A4C1352497B7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5105400"/>
            <a:ext cx="6934200" cy="762000"/>
            <a:chOff x="960" y="3216"/>
            <a:chExt cx="4800" cy="672"/>
          </a:xfrm>
        </p:grpSpPr>
        <p:sp>
          <p:nvSpPr>
            <p:cNvPr id="19504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gray">
            <a:xfrm>
              <a:off x="1114" y="3408"/>
              <a:ext cx="88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126288" y="638175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VNI-Helve" pitchFamily="2" charset="0"/>
              </a:rPr>
              <a:t>Ñaùp aùn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3752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3752850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3762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3735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3743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3763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>
            <a:off x="3751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3724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3730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3736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3729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2799" name="AutoShape 31"/>
          <p:cNvSpPr>
            <a:spLocks noChangeArrowheads="1"/>
          </p:cNvSpPr>
          <p:nvPr/>
        </p:nvSpPr>
        <p:spPr bwMode="auto">
          <a:xfrm>
            <a:off x="3721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2800" name="AutoShape 32"/>
          <p:cNvSpPr>
            <a:spLocks noChangeArrowheads="1"/>
          </p:cNvSpPr>
          <p:nvPr/>
        </p:nvSpPr>
        <p:spPr bwMode="auto">
          <a:xfrm>
            <a:off x="3744913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2801" name="AutoShape 33"/>
          <p:cNvSpPr>
            <a:spLocks noChangeArrowheads="1"/>
          </p:cNvSpPr>
          <p:nvPr/>
        </p:nvSpPr>
        <p:spPr bwMode="auto">
          <a:xfrm>
            <a:off x="3743325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2802" name="AutoShape 34"/>
          <p:cNvSpPr>
            <a:spLocks noChangeArrowheads="1"/>
          </p:cNvSpPr>
          <p:nvPr/>
        </p:nvSpPr>
        <p:spPr bwMode="auto">
          <a:xfrm>
            <a:off x="3727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>
            <a:off x="3752850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32804" name="AutoShape 36"/>
          <p:cNvSpPr>
            <a:spLocks noChangeArrowheads="1"/>
          </p:cNvSpPr>
          <p:nvPr/>
        </p:nvSpPr>
        <p:spPr bwMode="auto">
          <a:xfrm>
            <a:off x="3754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2805" name="AutoShape 37"/>
          <p:cNvSpPr>
            <a:spLocks noChangeArrowheads="1"/>
          </p:cNvSpPr>
          <p:nvPr/>
        </p:nvSpPr>
        <p:spPr bwMode="auto">
          <a:xfrm>
            <a:off x="3741738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32806" name="AutoShape 38"/>
          <p:cNvSpPr>
            <a:spLocks noChangeArrowheads="1"/>
          </p:cNvSpPr>
          <p:nvPr/>
        </p:nvSpPr>
        <p:spPr bwMode="auto">
          <a:xfrm>
            <a:off x="374173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32807" name="AutoShape 39"/>
          <p:cNvSpPr>
            <a:spLocks noChangeArrowheads="1"/>
          </p:cNvSpPr>
          <p:nvPr/>
        </p:nvSpPr>
        <p:spPr bwMode="auto">
          <a:xfrm>
            <a:off x="3735388" y="5921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32808" name="AutoShape 40"/>
          <p:cNvSpPr>
            <a:spLocks noChangeArrowheads="1"/>
          </p:cNvSpPr>
          <p:nvPr/>
        </p:nvSpPr>
        <p:spPr bwMode="auto">
          <a:xfrm>
            <a:off x="3736975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2809" name="AutoShape 41"/>
          <p:cNvSpPr>
            <a:spLocks noChangeArrowheads="1"/>
          </p:cNvSpPr>
          <p:nvPr/>
        </p:nvSpPr>
        <p:spPr bwMode="auto">
          <a:xfrm>
            <a:off x="3735388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2810" name="AutoShape 42"/>
          <p:cNvSpPr>
            <a:spLocks noChangeArrowheads="1"/>
          </p:cNvSpPr>
          <p:nvPr/>
        </p:nvSpPr>
        <p:spPr bwMode="auto">
          <a:xfrm>
            <a:off x="3748088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32811" name="AutoShape 43"/>
          <p:cNvSpPr>
            <a:spLocks noChangeArrowheads="1"/>
          </p:cNvSpPr>
          <p:nvPr/>
        </p:nvSpPr>
        <p:spPr bwMode="auto">
          <a:xfrm>
            <a:off x="37401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32812" name="AutoShape 44"/>
          <p:cNvSpPr>
            <a:spLocks noChangeArrowheads="1"/>
          </p:cNvSpPr>
          <p:nvPr/>
        </p:nvSpPr>
        <p:spPr bwMode="auto">
          <a:xfrm>
            <a:off x="3736975" y="59261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32813" name="AutoShape 45"/>
          <p:cNvSpPr>
            <a:spLocks noChangeArrowheads="1"/>
          </p:cNvSpPr>
          <p:nvPr/>
        </p:nvSpPr>
        <p:spPr bwMode="auto">
          <a:xfrm>
            <a:off x="374332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2814" name="AutoShape 46"/>
          <p:cNvSpPr>
            <a:spLocks noChangeArrowheads="1"/>
          </p:cNvSpPr>
          <p:nvPr/>
        </p:nvSpPr>
        <p:spPr bwMode="auto">
          <a:xfrm>
            <a:off x="3733800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52625" y="3376612"/>
            <a:ext cx="4876800" cy="1571852"/>
            <a:chOff x="912" y="2592"/>
            <a:chExt cx="3072" cy="960"/>
          </a:xfrm>
        </p:grpSpPr>
        <p:sp>
          <p:nvSpPr>
            <p:cNvPr id="19502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9503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903"/>
              <a:ext cx="1884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</a:p>
          </p:txBody>
        </p:sp>
      </p:grp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3352800" y="510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1D1D"/>
                </a:solidFill>
                <a:latin typeface=".VnTime" panose="020B7200000000000000" pitchFamily="34" charset="0"/>
              </a:rPr>
              <a:t> A. 948 </a:t>
            </a:r>
            <a:r>
              <a:rPr lang="en-US" altLang="vi-VN" b="1" i="1" dirty="0">
                <a:latin typeface=".VnTime" panose="020B7200000000000000" pitchFamily="34" charset="0"/>
              </a:rPr>
              <a:t>	</a:t>
            </a:r>
          </a:p>
        </p:txBody>
      </p:sp>
      <p:graphicFrame>
        <p:nvGraphicFramePr>
          <p:cNvPr id="19500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36321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3278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2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3"/>
                  </p:tgtEl>
                </p:cond>
              </p:nextCondLst>
            </p:seq>
          </p:childTnLst>
        </p:cTn>
      </p:par>
    </p:tnLst>
    <p:bldLst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  <p:bldP spid="32797" grpId="0" animBg="1"/>
      <p:bldP spid="32798" grpId="0" animBg="1"/>
      <p:bldP spid="32799" grpId="0" animBg="1"/>
      <p:bldP spid="32800" grpId="0" animBg="1"/>
      <p:bldP spid="32801" grpId="0" animBg="1"/>
      <p:bldP spid="32802" grpId="0" animBg="1"/>
      <p:bldP spid="32803" grpId="0" animBg="1"/>
      <p:bldP spid="32804" grpId="0" animBg="1"/>
      <p:bldP spid="32805" grpId="0" animBg="1"/>
      <p:bldP spid="32806" grpId="0" animBg="1"/>
      <p:bldP spid="32807" grpId="0" animBg="1"/>
      <p:bldP spid="32808" grpId="0" animBg="1"/>
      <p:bldP spid="32809" grpId="0" animBg="1"/>
      <p:bldP spid="32810" grpId="0" animBg="1"/>
      <p:bldP spid="32811" grpId="0" animBg="1"/>
      <p:bldP spid="32812" grpId="0" animBg="1"/>
      <p:bldP spid="32813" grpId="0" animBg="1"/>
      <p:bldP spid="32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C:\Users\ADMIN\Desktop\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3" y="4304715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76" y="3944936"/>
            <a:ext cx="1061293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77" y="332379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62" y="300649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242460" y="58609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6" name="Picture 6" descr="C:\Users\ADMIN\Desktop\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20" y="267538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38" y="215869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11" action="ppaction://hlinksldjump"/>
          </p:cNvPr>
          <p:cNvSpPr/>
          <p:nvPr/>
        </p:nvSpPr>
        <p:spPr bwMode="auto">
          <a:xfrm>
            <a:off x="4395227" y="2767393"/>
            <a:ext cx="835385" cy="62393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9" name="Oval 18">
            <a:hlinkClick r:id="rId12" action="ppaction://hlinksldjump"/>
          </p:cNvPr>
          <p:cNvSpPr/>
          <p:nvPr/>
        </p:nvSpPr>
        <p:spPr bwMode="auto">
          <a:xfrm>
            <a:off x="5334846" y="2355032"/>
            <a:ext cx="835385" cy="62393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0" name="Oval 19">
            <a:hlinkClick r:id="rId13" action="ppaction://hlinksldjump"/>
          </p:cNvPr>
          <p:cNvSpPr/>
          <p:nvPr/>
        </p:nvSpPr>
        <p:spPr bwMode="auto">
          <a:xfrm>
            <a:off x="1887552" y="4123633"/>
            <a:ext cx="835385" cy="51235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2" name="Oval 21">
            <a:hlinkClick r:id="rId14" action="ppaction://hlinksldjump"/>
          </p:cNvPr>
          <p:cNvSpPr/>
          <p:nvPr/>
        </p:nvSpPr>
        <p:spPr bwMode="auto">
          <a:xfrm>
            <a:off x="2563633" y="3450653"/>
            <a:ext cx="819150" cy="532383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3" name="Oval 22">
            <a:hlinkClick r:id="rId15" action="ppaction://hlinksldjump"/>
          </p:cNvPr>
          <p:cNvSpPr/>
          <p:nvPr/>
        </p:nvSpPr>
        <p:spPr bwMode="auto">
          <a:xfrm>
            <a:off x="3421683" y="3173056"/>
            <a:ext cx="835385" cy="5551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908191" y="4504364"/>
            <a:ext cx="835385" cy="546389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pic>
        <p:nvPicPr>
          <p:cNvPr id="29" name="Picture 2" descr="C:\Users\ADMIN\Desktop\51282172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4" y="5186541"/>
            <a:ext cx="822126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miley Face 4">
            <a:hlinkClick r:id="rId18" action="ppaction://hlinksldjump"/>
          </p:cNvPr>
          <p:cNvSpPr/>
          <p:nvPr/>
        </p:nvSpPr>
        <p:spPr bwMode="auto">
          <a:xfrm>
            <a:off x="7696200" y="5186541"/>
            <a:ext cx="1295400" cy="1290459"/>
          </a:xfrm>
          <a:prstGeom prst="smileyF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2344 -0.05717 C 0.02813 -0.06852 0.03507 -0.08657 0.04098 -0.10347 C 0.04844 -0.1243 0.05348 -0.13889 0.05591 -0.14815 L 0.06927 -0.1956 " pathEditMode="relative" rAng="17760000" ptsTypes="AAAAA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19583 L 0.14619 -0.2513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-0.25139 L 0.21684 -0.3493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84 -0.3493 L 0.3191 -0.3946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1 -0.39467 L 0.43577 -0.4539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77 -0.45393 L 0.525 -0.5048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4451329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thích hợp vào chỗ chấm: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8,05m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0563" y="990600"/>
            <a:ext cx="342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8,05m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7982" y="4495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thích hợp vào chỗ chấm: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8,5m</a:t>
            </a:r>
            <a:r>
              <a:rPr lang="da-DK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8286" y="950893"/>
            <a:ext cx="3264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  8,5m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6" y="-61675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45322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thích hợp vào chỗ chấm: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...  8,005m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565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  8,005m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29440"/>
            <a:ext cx="101229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45322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 thích hợp vào chỗ chấm: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7,005m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5886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4451329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thích hợp vào chỗ chấm: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7,5m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4486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7,5m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604905"/>
            <a:ext cx="3853945" cy="36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4451329"/>
            <a:ext cx="5682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chấm: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2,94dm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2dm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94cm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089" y="1103293"/>
            <a:ext cx="376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2,94dm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94cm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1150</Words>
  <Application>Microsoft Office PowerPoint</Application>
  <PresentationFormat>On-screen Show (4:3)</PresentationFormat>
  <Paragraphs>298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Malgun Gothic</vt:lpstr>
      <vt:lpstr>.VnTime</vt:lpstr>
      <vt:lpstr>Arial</vt:lpstr>
      <vt:lpstr>Calibri</vt:lpstr>
      <vt:lpstr>Palatino Linotype</vt:lpstr>
      <vt:lpstr>Tahoma</vt:lpstr>
      <vt:lpstr>Times New Roman</vt:lpstr>
      <vt:lpstr>VNI-Helve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This MC</cp:lastModifiedBy>
  <cp:revision>91</cp:revision>
  <dcterms:created xsi:type="dcterms:W3CDTF">2022-02-05T01:51:36Z</dcterms:created>
  <dcterms:modified xsi:type="dcterms:W3CDTF">2022-04-09T09:44:19Z</dcterms:modified>
</cp:coreProperties>
</file>