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2"/>
  </p:notesMasterIdLst>
  <p:sldIdLst>
    <p:sldId id="291" r:id="rId3"/>
    <p:sldId id="260" r:id="rId4"/>
    <p:sldId id="277" r:id="rId5"/>
    <p:sldId id="278" r:id="rId6"/>
    <p:sldId id="263" r:id="rId7"/>
    <p:sldId id="266" r:id="rId8"/>
    <p:sldId id="271" r:id="rId9"/>
    <p:sldId id="272" r:id="rId10"/>
    <p:sldId id="269" r:id="rId11"/>
    <p:sldId id="287" r:id="rId12"/>
    <p:sldId id="288" r:id="rId13"/>
    <p:sldId id="270" r:id="rId14"/>
    <p:sldId id="265" r:id="rId15"/>
    <p:sldId id="274" r:id="rId16"/>
    <p:sldId id="276" r:id="rId17"/>
    <p:sldId id="267" r:id="rId18"/>
    <p:sldId id="261" r:id="rId19"/>
    <p:sldId id="282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E0000"/>
    <a:srgbClr val="000818"/>
    <a:srgbClr val="FFFF00"/>
    <a:srgbClr val="00A4D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5" autoAdjust="0"/>
    <p:restoredTop sz="94660"/>
  </p:normalViewPr>
  <p:slideViewPr>
    <p:cSldViewPr>
      <p:cViewPr varScale="1">
        <p:scale>
          <a:sx n="80" d="100"/>
          <a:sy n="80" d="100"/>
        </p:scale>
        <p:origin x="1248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C8A90-1427-4F33-95E0-DF47046F6901}" type="datetimeFigureOut">
              <a:rPr lang="en-GB" smtClean="0"/>
              <a:pPr/>
              <a:t>09/04/2022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08EFA-974F-4640-A336-55FCF8007F2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445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09/04/2022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23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09/04/2022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30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09/04/2022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170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27E354-4633-4555-82C4-E95594F294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32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5F8CC57D-CB50-42E0-BFE3-F0BDC7119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85635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3E7B8064-BD55-43BD-B8CD-B2372AAEE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63498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34A8B4AD-43A4-4328-A11D-7791CBB39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99611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7EE9FE8B-B167-4273-AF0E-1C23711A7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64759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5EA27ECE-4868-4456-819A-22DF76E9B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65970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08F0D303-E781-4AC4-997A-32370FD89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39362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0B04D456-06B3-453D-81AF-661BF9391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39288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09/04/2022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118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0D783831-7F76-4D34-B6C7-5FB86CEF4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96655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0480BBA2-9B1B-47EF-AA3D-DD70FA162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8495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3EDE68B0-2D03-4CDE-AA48-D93D8A320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66626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B9DE4934-8A75-4222-8698-544B10C6D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75132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B562024E-3C53-41AE-AF96-E46202F66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33100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09/04/2022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98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09/04/2022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679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09/04/2022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018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09/04/2022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76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09/04/2022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03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09/04/2022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94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09/04/2022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23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CD31F-B4E0-40AC-90F7-1564DB0B8C26}" type="datetimeFigureOut">
              <a:rPr lang="en-GB" smtClean="0"/>
              <a:pPr/>
              <a:t>09/04/2022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50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90BE31-A0C7-41C5-B676-5EF336745B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9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 spd="slow" advTm="24000">
    <p:wheel spokes="8"/>
    <p:sndAc>
      <p:stSnd loop="1">
        <p:snd r:embed="rId14" name="applause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9.gif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0.wav"/><Relationship Id="rId3" Type="http://schemas.openxmlformats.org/officeDocument/2006/relationships/slide" Target="slide2.xml"/><Relationship Id="rId7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0.wav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0.wav"/><Relationship Id="rId5" Type="http://schemas.openxmlformats.org/officeDocument/2006/relationships/image" Target="../media/image34.png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audio" Target="../media/audio2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audio" Target="../media/audio1.wav"/><Relationship Id="rId7" Type="http://schemas.openxmlformats.org/officeDocument/2006/relationships/image" Target="../media/image3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10" Type="http://schemas.openxmlformats.org/officeDocument/2006/relationships/image" Target="../media/image40.png"/><Relationship Id="rId4" Type="http://schemas.openxmlformats.org/officeDocument/2006/relationships/slide" Target="slide2.xml"/><Relationship Id="rId9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0.wav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0.wav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0.wav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0.wav"/><Relationship Id="rId3" Type="http://schemas.openxmlformats.org/officeDocument/2006/relationships/slide" Target="slide2.xml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audio" Target="../media/audio2.wav"/><Relationship Id="rId12" Type="http://schemas.openxmlformats.org/officeDocument/2006/relationships/image" Target="../media/image24.jpeg"/><Relationship Id="rId2" Type="http://schemas.openxmlformats.org/officeDocument/2006/relationships/audio" Target="../media/audio3.wav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11" Type="http://schemas.openxmlformats.org/officeDocument/2006/relationships/image" Target="../media/image23.jpeg"/><Relationship Id="rId5" Type="http://schemas.openxmlformats.org/officeDocument/2006/relationships/image" Target="../media/image18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slide" Target="slide2.xml"/><Relationship Id="rId7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WordArt 20"/>
          <p:cNvSpPr>
            <a:spLocks noChangeArrowheads="1" noChangeShapeType="1" noTextEdit="1"/>
          </p:cNvSpPr>
          <p:nvPr/>
        </p:nvSpPr>
        <p:spPr bwMode="auto">
          <a:xfrm>
            <a:off x="2628418" y="1844824"/>
            <a:ext cx="3865984" cy="6655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Đạo đức</a:t>
            </a:r>
          </a:p>
        </p:txBody>
      </p:sp>
      <p:sp>
        <p:nvSpPr>
          <p:cNvPr id="15364" name="WordArt 21"/>
          <p:cNvSpPr>
            <a:spLocks noChangeArrowheads="1" noChangeShapeType="1" noTextEdit="1"/>
          </p:cNvSpPr>
          <p:nvPr/>
        </p:nvSpPr>
        <p:spPr bwMode="auto">
          <a:xfrm>
            <a:off x="623216" y="3055379"/>
            <a:ext cx="8382000" cy="2276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Bảo vệ tài nguyên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thiên nhiên (T1) 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15367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9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5370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2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5366" name="Picture 10" descr="cartoon1%20(1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16002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819563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 descr="C:\Documents and Settings\Admin\Desktop\mo-rong-thuy-dien-hoa-binh-0153-17493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4" y="342911"/>
            <a:ext cx="9213842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255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Documents and Settings\Admin\Desktop\170209163838_1_900x600_tcve-1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5" y="404664"/>
            <a:ext cx="9144000" cy="609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434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werba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39" y="5733256"/>
            <a:ext cx="6858000" cy="110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Floral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Floral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45789" y="3661759"/>
            <a:ext cx="7620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3200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3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 nay việc sử dụng tài nguyên thiên nhiên ở nước ta chưa hợp lí, nhiều tài nguyên đang cạn kiệt dần. </a:t>
            </a:r>
            <a:endParaRPr lang="en-US" sz="3200" dirty="0">
              <a:solidFill>
                <a:srgbClr val="0000FF"/>
              </a:solidFill>
              <a:latin typeface=".VnTime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32" y="2485421"/>
            <a:ext cx="8510587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5651500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28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ashreg.wav"/>
          </p:stSnd>
        </p:sndAc>
      </p:transition>
    </mc:Choice>
    <mc:Fallback xmlns="">
      <p:transition spd="slow">
        <p:circle/>
        <p:sndAc>
          <p:stSnd>
            <p:snd r:embed="rId8" name="cashreg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602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0" y="3789040"/>
            <a:ext cx="7620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3600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36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 dụng tài nguyên thiên nhiên tiết kiệm và hợp lí, bảo vệ nguồn nước, không khí.....</a:t>
            </a:r>
            <a:endParaRPr lang="en-US" sz="3600" dirty="0">
              <a:solidFill>
                <a:srgbClr val="0000FF"/>
              </a:solidFill>
              <a:latin typeface=".VnTime" pitchFamily="34" charset="0"/>
            </a:endParaRPr>
          </a:p>
        </p:txBody>
      </p:sp>
      <p:pic>
        <p:nvPicPr>
          <p:cNvPr id="13" name="Picture 7" descr="flowerba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39" y="5733256"/>
            <a:ext cx="6858000" cy="110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1765"/>
            <a:ext cx="5651500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552700"/>
            <a:ext cx="90900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51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-18821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flowerba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39" y="6021288"/>
            <a:ext cx="6858000" cy="81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9361" y="3645024"/>
            <a:ext cx="871296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3600" b="1" dirty="0">
                <a:solidFill>
                  <a:srgbClr val="0070C0"/>
                </a:solidFill>
                <a:latin typeface=".VnTime" pitchFamily="34" charset="0"/>
              </a:rPr>
              <a:t>   </a:t>
            </a:r>
            <a:r>
              <a:rPr lang="en-US" sz="3600" b="1" dirty="0">
                <a:solidFill>
                  <a:srgbClr val="0070C0"/>
                </a:solidFill>
                <a:latin typeface=".VnTime" pitchFamily="34" charset="0"/>
              </a:rPr>
              <a:t> </a:t>
            </a:r>
            <a:r>
              <a:rPr lang="vi-VN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 ta cần phải làm gì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vệ tài nguyên thiên nhiên</a:t>
            </a:r>
            <a:r>
              <a:rPr lang="vi-VN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0070C0"/>
              </a:solidFill>
              <a:latin typeface=".VnTime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-27062" y="2156956"/>
            <a:ext cx="871296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3600" dirty="0">
                <a:solidFill>
                  <a:srgbClr val="0070C0"/>
                </a:solidFill>
                <a:latin typeface=".VnTime" pitchFamily="34" charset="0"/>
              </a:rPr>
              <a:t>   </a:t>
            </a:r>
            <a:r>
              <a:rPr lang="en-US" sz="3600" dirty="0">
                <a:solidFill>
                  <a:srgbClr val="0070C0"/>
                </a:solidFill>
                <a:latin typeface=".VnTime" pitchFamily="34" charset="0"/>
              </a:rPr>
              <a:t> </a:t>
            </a:r>
            <a:r>
              <a:rPr lang="vi-VN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 nguyên thiên nhiên mang lại lợi ích gì cho em và mọi người?</a:t>
            </a:r>
            <a:endParaRPr lang="en-US" sz="3600" dirty="0">
              <a:solidFill>
                <a:srgbClr val="0070C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84118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-18821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flowerba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39" y="5733256"/>
            <a:ext cx="6858000" cy="110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orizontal Scroll 1"/>
          <p:cNvSpPr/>
          <p:nvPr/>
        </p:nvSpPr>
        <p:spPr>
          <a:xfrm>
            <a:off x="696343" y="2276872"/>
            <a:ext cx="7956376" cy="2664296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600" dirty="0">
                <a:latin typeface="+mj-lt"/>
              </a:rPr>
              <a:t>GHI NHỚ</a:t>
            </a:r>
          </a:p>
          <a:p>
            <a:pPr algn="ctr">
              <a:lnSpc>
                <a:spcPct val="150000"/>
              </a:lnSpc>
            </a:pPr>
            <a:r>
              <a:rPr lang="vi-VN" sz="2600" b="1" dirty="0">
                <a:solidFill>
                  <a:schemeClr val="tx1"/>
                </a:solidFill>
                <a:latin typeface="+mj-lt"/>
              </a:rPr>
              <a:t>Bảo vệ tài nguyên thiên nhiên là bảo vệ cuộc sống của con người hôm nay và mai sau</a:t>
            </a:r>
            <a:endParaRPr lang="en-GB" sz="26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61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85918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39367" y="2765953"/>
            <a:ext cx="2454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eriod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Đất trồng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Rừng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Đất ven biển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Cát </a:t>
            </a:r>
          </a:p>
          <a:p>
            <a:pPr>
              <a:lnSpc>
                <a:spcPct val="150000"/>
              </a:lnSpc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đ.   Mỏ than</a:t>
            </a:r>
          </a:p>
          <a:p>
            <a:pPr marL="457200" indent="-457200">
              <a:lnSpc>
                <a:spcPct val="150000"/>
              </a:lnSpc>
              <a:buAutoNum type="alphaLcPeriod" startAt="5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Mỏ dầu</a:t>
            </a:r>
          </a:p>
          <a:p>
            <a:pPr>
              <a:lnSpc>
                <a:spcPct val="150000"/>
              </a:lnSpc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g.   Gió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38206" y="2780928"/>
            <a:ext cx="30811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eriod" startAt="8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Ánh sáng mặt trời</a:t>
            </a:r>
          </a:p>
          <a:p>
            <a:pPr marL="457200" indent="-457200">
              <a:lnSpc>
                <a:spcPct val="150000"/>
              </a:lnSpc>
              <a:buAutoNum type="alphaLcPeriod" startAt="8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Vườn cà phê</a:t>
            </a:r>
          </a:p>
          <a:p>
            <a:pPr marL="457200" indent="-457200">
              <a:lnSpc>
                <a:spcPct val="150000"/>
              </a:lnSpc>
              <a:buAutoNum type="alphaLcPeriod" startAt="11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Nhà máy xi măng</a:t>
            </a:r>
          </a:p>
          <a:p>
            <a:pPr marL="457200" indent="-457200">
              <a:lnSpc>
                <a:spcPct val="150000"/>
              </a:lnSpc>
              <a:buAutoNum type="alphaLcPeriod" startAt="11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Hồ nước tự nhiên</a:t>
            </a:r>
          </a:p>
          <a:p>
            <a:pPr>
              <a:lnSpc>
                <a:spcPct val="150000"/>
              </a:lnSpc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m.  Thác nước</a:t>
            </a:r>
          </a:p>
          <a:p>
            <a:pPr>
              <a:lnSpc>
                <a:spcPct val="150000"/>
              </a:lnSpc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n.    Túi nước ngầm</a:t>
            </a: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1303361" y="2954930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1335954" y="3492500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1349990" y="4057288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1368188" y="4550187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1352265" y="5157192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1343736" y="5644531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1343736" y="6304471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Oval 14"/>
          <p:cNvSpPr>
            <a:spLocks noChangeArrowheads="1"/>
          </p:cNvSpPr>
          <p:nvPr/>
        </p:nvSpPr>
        <p:spPr bwMode="auto">
          <a:xfrm>
            <a:off x="5538206" y="2954930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5538206" y="4592078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5538206" y="5727205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5538206" y="5162733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758488" y="2155166"/>
            <a:ext cx="83102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em, những từ ngữ nào dưới đây chỉ tài nguyên thiên nhiên?</a:t>
            </a:r>
          </a:p>
          <a:p>
            <a:pPr>
              <a:spcBef>
                <a:spcPct val="50000"/>
              </a:spcBef>
            </a:pP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36" y="1456041"/>
            <a:ext cx="73945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48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0"/>
          <p:cNvSpPr txBox="1">
            <a:spLocks noChangeArrowheads="1"/>
          </p:cNvSpPr>
          <p:nvPr/>
        </p:nvSpPr>
        <p:spPr bwMode="auto">
          <a:xfrm>
            <a:off x="0" y="1437204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 động 3. Làm bài tập 4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Những việc làm nào dưới đây là bảo vệ tài nguyên thiên nhiên?</a:t>
            </a:r>
          </a:p>
        </p:txBody>
      </p:sp>
      <p:pic>
        <p:nvPicPr>
          <p:cNvPr id="10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1514" y="-83846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2123" y="-161336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0" y="2504866"/>
            <a:ext cx="6255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Không khai thác nước ngầm bừa bãi.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3296954"/>
            <a:ext cx="4051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Đốt rẫy làm cháy rừng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017034"/>
            <a:ext cx="3685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Phá rừng đầu nguồn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4638302"/>
            <a:ext cx="5097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Săn bắt các loài thú quý hiếm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367142"/>
            <a:ext cx="6901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đ. Sử dụng tiết kiệm điện, nước, giấy viết,…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6085794"/>
            <a:ext cx="9387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Xây dựng các khu bào tồn thiên nhiên, các vườn quốc gia.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28" y="2443602"/>
            <a:ext cx="6477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562" y="3210901"/>
            <a:ext cx="6572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870" y="4547263"/>
            <a:ext cx="6572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949" y="3942977"/>
            <a:ext cx="6572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528" y="5290614"/>
            <a:ext cx="6477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6009266"/>
            <a:ext cx="6477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93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ral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Floral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-18821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flowerba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39" y="6168866"/>
            <a:ext cx="6858000" cy="66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751609" y="764704"/>
            <a:ext cx="36359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Đố bạn, tôi là gì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?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8743" y="767004"/>
            <a:ext cx="2198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vi-VN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1185" y="4025786"/>
            <a:ext cx="349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Tôi là đất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76" y="1772816"/>
            <a:ext cx="4623824" cy="43833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35850" y="1772816"/>
            <a:ext cx="4730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      Cái gì đắt nhất thế gian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Có bao nhiêu ấy là vàng bấy nhiêu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      Muôn đời con cháu quý yêu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Đổ xương đổ máu cùng nhau 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gìn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5850" y="2326813"/>
            <a:ext cx="4730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Tôi là ngôi nhà chung của nhiều động vật, thực vật?</a:t>
            </a:r>
            <a:endParaRPr lang="en-GB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69508"/>
            <a:ext cx="4716016" cy="459935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5050" y="4390853"/>
            <a:ext cx="3779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Tôi là rừng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63443" y="1835539"/>
            <a:ext cx="4427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Từ trong lòng đất ngoi lên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Ai hun ai nướng mà đen sì sì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Màu sắc mới thật lạ kì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Cho vào lò đất tức thì hết đen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7794" y="4891383"/>
            <a:ext cx="2814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Tôi là than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69507"/>
            <a:ext cx="4713676" cy="458664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8811" y="2325420"/>
            <a:ext cx="3434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Quen gọi là hạt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Chẳng mọc thành cây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Nhà nhà cao đẹp 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Dùng tôi để xây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4925" y="5158030"/>
            <a:ext cx="3102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Tôi là cát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936" y="1569508"/>
            <a:ext cx="4431254" cy="459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87384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8" grpId="0"/>
      <p:bldP spid="18" grpId="1"/>
      <p:bldP spid="20" grpId="0"/>
      <p:bldP spid="20" grpId="1"/>
      <p:bldP spid="21" grpId="0"/>
      <p:bldP spid="21" grpId="1"/>
      <p:bldP spid="22" grpId="0"/>
      <p:bldP spid="22" grpId="1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flowerba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59" y="5949280"/>
            <a:ext cx="6858000" cy="66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4"/>
          <p:cNvSpPr>
            <a:spLocks noChangeArrowheads="1"/>
          </p:cNvSpPr>
          <p:nvPr/>
        </p:nvSpPr>
        <p:spPr bwMode="auto">
          <a:xfrm rot="10800000">
            <a:off x="1569819" y="1196752"/>
            <a:ext cx="6351240" cy="1842121"/>
          </a:xfrm>
          <a:custGeom>
            <a:avLst/>
            <a:gdLst>
              <a:gd name="T0" fmla="*/ 2147483647 w 21600"/>
              <a:gd name="T1" fmla="*/ 43548300 h 21600"/>
              <a:gd name="T2" fmla="*/ 1596905215 w 21600"/>
              <a:gd name="T3" fmla="*/ 87096600 h 21600"/>
              <a:gd name="T4" fmla="*/ 399226304 w 21600"/>
              <a:gd name="T5" fmla="*/ 43548300 h 21600"/>
              <a:gd name="T6" fmla="*/ 159690521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9933"/>
              </a:gs>
              <a:gs pos="100000">
                <a:schemeClr val="bg1"/>
              </a:gs>
            </a:gsLst>
            <a:lin ang="18900000" scaled="1"/>
          </a:gradFill>
          <a:ln w="76200">
            <a:pattFill prst="lgConfetti">
              <a:fgClr>
                <a:srgbClr val="CC0000"/>
              </a:fgClr>
              <a:bgClr>
                <a:srgbClr val="00CC00"/>
              </a:bgClr>
            </a:patt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999542" y="3140968"/>
            <a:ext cx="5544616" cy="156966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0" scaled="1"/>
          </a:gradFill>
          <a:ln w="111125" cmpd="tri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Char char="v"/>
              <a:defRPr/>
            </a:pPr>
            <a:endParaRPr lang="en-US" sz="2400" b="1" dirty="0">
              <a:solidFill>
                <a:srgbClr val="0000FF"/>
              </a:solidFill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sz="2400" b="1" dirty="0" err="1">
                <a:solidFill>
                  <a:srgbClr val="0000FF"/>
                </a:solidFill>
                <a:latin typeface="Arial" charset="0"/>
              </a:rPr>
              <a:t>thuộc</a:t>
            </a:r>
            <a:r>
              <a:rPr lang="vi-VN" sz="2400" b="1" dirty="0">
                <a:solidFill>
                  <a:srgbClr val="0000FF"/>
                </a:solidFill>
                <a:latin typeface="Arial" charset="0"/>
              </a:rPr>
              <a:t> ghi </a:t>
            </a:r>
            <a:r>
              <a:rPr lang="vi-VN" sz="2400" b="1" dirty="0" err="1">
                <a:solidFill>
                  <a:srgbClr val="0000FF"/>
                </a:solidFill>
                <a:latin typeface="Arial" charset="0"/>
              </a:rPr>
              <a:t>nhớ</a:t>
            </a:r>
            <a:r>
              <a:rPr lang="vi-VN" sz="2400" b="1" dirty="0">
                <a:solidFill>
                  <a:srgbClr val="0000FF"/>
                </a:solidFill>
                <a:latin typeface="Arial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Arial" charset="0"/>
            </a:endParaRPr>
          </a:p>
          <a:p>
            <a:pPr eaLnBrk="0" hangingPunct="0">
              <a:spcBef>
                <a:spcPct val="50000"/>
              </a:spcBef>
              <a:defRPr/>
            </a:pPr>
            <a:endParaRPr lang="en-US" sz="2400" b="1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0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6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Desktop\5-nhom-nhiem-vu-thuc-hien-thoa-thuan-paris-ve-bien-doi-khi-hau14779557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99" y="0"/>
            <a:ext cx="92711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14355" y="980728"/>
            <a:ext cx="35108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Đạo đức 5</a:t>
            </a:r>
            <a:endParaRPr lang="en-US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10" name="Picture 9" descr="1 (1434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24" y="523102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1 (1434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719" y="523102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1 (1434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159" y="523102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1 (1434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01" y="523102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1 (1434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23102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49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673570" y="71046"/>
            <a:ext cx="1404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đức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7370" y="1460620"/>
            <a:ext cx="6416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EE0000"/>
                </a:solidFill>
                <a:latin typeface="Times New Roman" pitchFamily="18" charset="0"/>
                <a:cs typeface="Times New Roman" pitchFamily="18" charset="0"/>
              </a:rPr>
              <a:t>BẢO VỆ TÀI NGUYÊN THIÊN NHIÊN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4149"/>
            <a:ext cx="5651500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850407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260648"/>
            <a:ext cx="8898339" cy="613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24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amera.wav"/>
          </p:stSnd>
        </p:sndAc>
      </p:transition>
    </mc:Choice>
    <mc:Fallback xmlns="">
      <p:transition spd="slow">
        <p:circl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602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9166" y="2185143"/>
            <a:ext cx="44212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 thông tin trong SGK/42</a:t>
            </a:r>
            <a:endParaRPr lang="en-GB" sz="2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016140"/>
            <a:ext cx="8609420" cy="413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Nêu tên một số tài nguyên thiên nhiên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Con người sử dụng tài nguyên thiên nhiên để làm gì?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Hiện nay việc sử dụng tài nguyên thiên nhiên ở nước ta đã hợp lí chưa?</a:t>
            </a:r>
          </a:p>
          <a:p>
            <a:pPr algn="just">
              <a:lnSpc>
                <a:spcPct val="150000"/>
              </a:lnSpc>
            </a:pP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4.  Nêu một số biện pháp bảo vệ tài nguyên thiên nhiên?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7" descr="flowerba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0"/>
            <a:ext cx="6858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72171" y="2734239"/>
            <a:ext cx="72073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Thảo luận nhóm 4 trả lời các câu hỏi sau:</a:t>
            </a:r>
            <a:endParaRPr lang="en-GB" sz="2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35" y="1582180"/>
            <a:ext cx="5651500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998155"/>
      </p:ext>
    </p:extLst>
  </p:cSld>
  <p:clrMapOvr>
    <a:masterClrMapping/>
  </p:clrMapOvr>
  <p:transition>
    <p:circl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602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285293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0" y="3472717"/>
            <a:ext cx="8001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Một số tài nguyên thiên nhiên: mỏ quặng, nguồn nước ngầm, không khí, đất trồng, động thực vật quý hiếm...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7" descr="flowerba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39" y="6071330"/>
            <a:ext cx="6858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5651500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2425768"/>
            <a:ext cx="81819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51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ba_be_lake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767" y="166049"/>
            <a:ext cx="4126714" cy="272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5029200" y="2879332"/>
            <a:ext cx="3124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Arial" charset="0"/>
              </a:rPr>
              <a:t>Tài nguyên nước</a:t>
            </a:r>
          </a:p>
        </p:txBody>
      </p:sp>
      <p:pic>
        <p:nvPicPr>
          <p:cNvPr id="107524" name="Picture 4" descr="56b3e_images1560842-thophi2_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2399"/>
            <a:ext cx="4424369" cy="27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713882" y="2892981"/>
            <a:ext cx="3124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Arial" charset="0"/>
              </a:rPr>
              <a:t>Mỏ quặng</a:t>
            </a:r>
          </a:p>
        </p:txBody>
      </p:sp>
      <p:pic>
        <p:nvPicPr>
          <p:cNvPr id="107526" name="Picture 6" descr="Tuyhoa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76600"/>
            <a:ext cx="4424369" cy="300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1018289" y="6287737"/>
            <a:ext cx="3124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Arial" charset="0"/>
              </a:rPr>
              <a:t>Tài nguyên đất</a:t>
            </a:r>
          </a:p>
        </p:txBody>
      </p:sp>
      <p:pic>
        <p:nvPicPr>
          <p:cNvPr id="107528" name="Picture 8" descr="yy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766" y="3276600"/>
            <a:ext cx="4126714" cy="300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4840829" y="6279356"/>
            <a:ext cx="3581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latin typeface="Times New Roman" pitchFamily="18" charset="0"/>
                <a:cs typeface="Arial" charset="0"/>
              </a:rPr>
              <a:t>Động</a:t>
            </a:r>
            <a:r>
              <a:rPr lang="en-US" b="1" dirty="0">
                <a:latin typeface="Times New Roman" pitchFamily="18" charset="0"/>
                <a:cs typeface="Arial" charset="0"/>
              </a:rPr>
              <a:t> - </a:t>
            </a:r>
            <a:r>
              <a:rPr lang="en-US" b="1" dirty="0" err="1">
                <a:latin typeface="Times New Roman" pitchFamily="18" charset="0"/>
                <a:cs typeface="Arial" charset="0"/>
              </a:rPr>
              <a:t>thực</a:t>
            </a:r>
            <a:r>
              <a:rPr lang="en-US" b="1" dirty="0">
                <a:latin typeface="Times New Roman" pitchFamily="18" charset="0"/>
                <a:cs typeface="Arial" charset="0"/>
              </a:rPr>
              <a:t> </a:t>
            </a:r>
            <a:r>
              <a:rPr lang="en-US" b="1" dirty="0" err="1">
                <a:latin typeface="Times New Roman" pitchFamily="18" charset="0"/>
                <a:cs typeface="Arial" charset="0"/>
              </a:rPr>
              <a:t>vật</a:t>
            </a:r>
            <a:endParaRPr lang="en-US" b="1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561056"/>
      </p:ext>
    </p:extLst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7763" name="Picture 3" descr="11_1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04800"/>
            <a:ext cx="2057400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64" name="Picture 4" descr="56703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304800"/>
            <a:ext cx="2286000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65" name="Picture 5" descr="ANIMA0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"/>
            <a:ext cx="2362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6" name="Picture 6" descr="AFRICA~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304800"/>
            <a:ext cx="1981200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67" name="Picture 7" descr="ours21">
            <a:hlinkClick r:id="" action="ppaction://noaction">
              <a:snd r:embed="rId7" name="chimes.wav"/>
            </a:hlinkClick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04800" y="2971800"/>
            <a:ext cx="233363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8" name="Picture 8" descr="ANIMA0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1981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9" name="Picture 9" descr="UL000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362200"/>
            <a:ext cx="228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0" name="Picture 10" descr="A5"/>
          <p:cNvPicPr>
            <a:picLocks noGrp="1" noChangeAspect="1" noChangeArrowheads="1"/>
          </p:cNvPicPr>
          <p:nvPr>
            <p:ph sz="half"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2362200"/>
            <a:ext cx="1981200" cy="213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71" name="Picture 11" descr="S09518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2" name="Picture 12" descr="00007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73" name="Picture 13" descr="BR10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5800"/>
            <a:ext cx="19812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4" name="Picture 14" descr="ADR204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95800"/>
            <a:ext cx="228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75" name="Text Box 15"/>
          <p:cNvSpPr txBox="1">
            <a:spLocks noChangeArrowheads="1"/>
          </p:cNvSpPr>
          <p:nvPr/>
        </p:nvSpPr>
        <p:spPr bwMode="auto">
          <a:xfrm>
            <a:off x="838200" y="20574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Gấu</a:t>
            </a:r>
          </a:p>
        </p:txBody>
      </p:sp>
      <p:sp>
        <p:nvSpPr>
          <p:cNvPr id="117776" name="Text Box 16"/>
          <p:cNvSpPr txBox="1">
            <a:spLocks noChangeArrowheads="1"/>
          </p:cNvSpPr>
          <p:nvPr/>
        </p:nvSpPr>
        <p:spPr bwMode="auto">
          <a:xfrm>
            <a:off x="2286000" y="40386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Báo</a:t>
            </a:r>
          </a:p>
        </p:txBody>
      </p:sp>
      <p:sp>
        <p:nvSpPr>
          <p:cNvPr id="117777" name="Text Box 17"/>
          <p:cNvSpPr txBox="1">
            <a:spLocks noChangeArrowheads="1"/>
          </p:cNvSpPr>
          <p:nvPr/>
        </p:nvSpPr>
        <p:spPr bwMode="auto">
          <a:xfrm>
            <a:off x="381000" y="41148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Gấu trúc</a:t>
            </a:r>
          </a:p>
        </p:txBody>
      </p:sp>
      <p:sp>
        <p:nvSpPr>
          <p:cNvPr id="117778" name="Text Box 18"/>
          <p:cNvSpPr txBox="1">
            <a:spLocks noChangeArrowheads="1"/>
          </p:cNvSpPr>
          <p:nvPr/>
        </p:nvSpPr>
        <p:spPr bwMode="auto">
          <a:xfrm>
            <a:off x="2286000" y="19812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Tê giác</a:t>
            </a:r>
          </a:p>
        </p:txBody>
      </p:sp>
      <p:sp>
        <p:nvSpPr>
          <p:cNvPr id="117779" name="Text Box 19"/>
          <p:cNvSpPr txBox="1">
            <a:spLocks noChangeArrowheads="1"/>
          </p:cNvSpPr>
          <p:nvPr/>
        </p:nvSpPr>
        <p:spPr bwMode="auto">
          <a:xfrm>
            <a:off x="4267200" y="19812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Ngựa vằn</a:t>
            </a:r>
          </a:p>
        </p:txBody>
      </p:sp>
      <p:sp>
        <p:nvSpPr>
          <p:cNvPr id="117780" name="Text Box 20"/>
          <p:cNvSpPr txBox="1">
            <a:spLocks noChangeArrowheads="1"/>
          </p:cNvSpPr>
          <p:nvPr/>
        </p:nvSpPr>
        <p:spPr bwMode="auto">
          <a:xfrm>
            <a:off x="6705600" y="19812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Chuột túi, mèo</a:t>
            </a:r>
          </a:p>
        </p:txBody>
      </p:sp>
      <p:sp>
        <p:nvSpPr>
          <p:cNvPr id="117781" name="Text Box 21"/>
          <p:cNvSpPr txBox="1">
            <a:spLocks noChangeArrowheads="1"/>
          </p:cNvSpPr>
          <p:nvPr/>
        </p:nvSpPr>
        <p:spPr bwMode="auto">
          <a:xfrm>
            <a:off x="7543800" y="41148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Khỉ</a:t>
            </a:r>
          </a:p>
        </p:txBody>
      </p:sp>
      <p:sp>
        <p:nvSpPr>
          <p:cNvPr id="117782" name="Text Box 22"/>
          <p:cNvSpPr txBox="1">
            <a:spLocks noChangeArrowheads="1"/>
          </p:cNvSpPr>
          <p:nvPr/>
        </p:nvSpPr>
        <p:spPr bwMode="auto">
          <a:xfrm>
            <a:off x="914400" y="48006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Cá voi</a:t>
            </a:r>
          </a:p>
        </p:txBody>
      </p:sp>
      <p:sp>
        <p:nvSpPr>
          <p:cNvPr id="117783" name="Text Box 23"/>
          <p:cNvSpPr txBox="1">
            <a:spLocks noChangeArrowheads="1"/>
          </p:cNvSpPr>
          <p:nvPr/>
        </p:nvSpPr>
        <p:spPr bwMode="auto">
          <a:xfrm>
            <a:off x="2590800" y="61722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/>
              <a:t>Chó sói</a:t>
            </a:r>
          </a:p>
        </p:txBody>
      </p:sp>
      <p:sp>
        <p:nvSpPr>
          <p:cNvPr id="117784" name="Text Box 24"/>
          <p:cNvSpPr txBox="1">
            <a:spLocks noChangeArrowheads="1"/>
          </p:cNvSpPr>
          <p:nvPr/>
        </p:nvSpPr>
        <p:spPr bwMode="auto">
          <a:xfrm>
            <a:off x="6705600" y="62484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/>
              <a:t>Thỏ</a:t>
            </a:r>
          </a:p>
        </p:txBody>
      </p:sp>
      <p:sp>
        <p:nvSpPr>
          <p:cNvPr id="117785" name="Text Box 25"/>
          <p:cNvSpPr txBox="1">
            <a:spLocks noChangeArrowheads="1"/>
          </p:cNvSpPr>
          <p:nvPr/>
        </p:nvSpPr>
        <p:spPr bwMode="auto">
          <a:xfrm>
            <a:off x="4419600" y="39766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Hà mã</a:t>
            </a:r>
          </a:p>
        </p:txBody>
      </p:sp>
      <p:pic>
        <p:nvPicPr>
          <p:cNvPr id="117786" name="Picture 26" descr="cute_animals46[1]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95800"/>
            <a:ext cx="2438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87" name="Text Box 27"/>
          <p:cNvSpPr txBox="1">
            <a:spLocks noChangeArrowheads="1"/>
          </p:cNvSpPr>
          <p:nvPr/>
        </p:nvSpPr>
        <p:spPr bwMode="auto">
          <a:xfrm>
            <a:off x="4495800" y="61722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</a:rPr>
              <a:t>Nai</a:t>
            </a:r>
          </a:p>
        </p:txBody>
      </p:sp>
    </p:spTree>
    <p:extLst>
      <p:ext uri="{BB962C8B-B14F-4D97-AF65-F5344CB8AC3E}">
        <p14:creationId xmlns:p14="http://schemas.microsoft.com/office/powerpoint/2010/main" val="3525533133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1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1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1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1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17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17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11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11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5" grpId="0"/>
      <p:bldP spid="117776" grpId="0"/>
      <p:bldP spid="117777" grpId="0"/>
      <p:bldP spid="117778" grpId="0"/>
      <p:bldP spid="117779" grpId="0"/>
      <p:bldP spid="117780" grpId="0"/>
      <p:bldP spid="117781" grpId="0"/>
      <p:bldP spid="117782" grpId="0"/>
      <p:bldP spid="117783" grpId="0"/>
      <p:bldP spid="117784" grpId="0"/>
      <p:bldP spid="117785" grpId="0"/>
      <p:bldP spid="1177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-44823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flowerba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39" y="5805264"/>
            <a:ext cx="6858000" cy="102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21960" y="3257980"/>
            <a:ext cx="7620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800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người sử dụng tài nguyên thiên nhiên trong sản xuất và phát triển kinh tế: khai thác dầu mỏ, than đá để phục vụ công nghiệp và sinh hoạt của con người, chạy máy phát điện, cung cấp điện sinh hoạt, nuôi sống con người..</a:t>
            </a:r>
            <a:endParaRPr lang="en-US" sz="2800" dirty="0">
              <a:solidFill>
                <a:srgbClr val="0000FF"/>
              </a:solidFill>
              <a:latin typeface=".VnTime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81" y="2509134"/>
            <a:ext cx="9291638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5651500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4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ashreg.wav"/>
          </p:stSnd>
        </p:sndAc>
      </p:transition>
    </mc:Choice>
    <mc:Fallback xmlns="">
      <p:transition spd="slow">
        <p:blinds dir="vert"/>
        <p:sndAc>
          <p:stSnd>
            <p:snd r:embed="rId8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571</Words>
  <Application>Microsoft Office PowerPoint</Application>
  <PresentationFormat>On-screen Show (4:3)</PresentationFormat>
  <Paragraphs>78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.VnTime</vt:lpstr>
      <vt:lpstr>Arial</vt:lpstr>
      <vt:lpstr>Calibri</vt:lpstr>
      <vt:lpstr>Times New Roman</vt:lpstr>
      <vt:lpstr>Wingdings</vt:lpstr>
      <vt:lpstr>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This MC</cp:lastModifiedBy>
  <cp:revision>100</cp:revision>
  <dcterms:created xsi:type="dcterms:W3CDTF">2017-04-13T03:05:19Z</dcterms:created>
  <dcterms:modified xsi:type="dcterms:W3CDTF">2022-04-09T10:12:45Z</dcterms:modified>
</cp:coreProperties>
</file>