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83" r:id="rId2"/>
    <p:sldId id="298" r:id="rId3"/>
    <p:sldId id="285" r:id="rId4"/>
    <p:sldId id="284" r:id="rId5"/>
    <p:sldId id="292" r:id="rId6"/>
    <p:sldId id="312" r:id="rId7"/>
    <p:sldId id="313" r:id="rId8"/>
    <p:sldId id="316" r:id="rId9"/>
    <p:sldId id="343" r:id="rId10"/>
    <p:sldId id="339" r:id="rId11"/>
    <p:sldId id="328" r:id="rId12"/>
    <p:sldId id="329" r:id="rId13"/>
    <p:sldId id="330" r:id="rId14"/>
    <p:sldId id="331" r:id="rId15"/>
    <p:sldId id="333" r:id="rId16"/>
    <p:sldId id="334" r:id="rId17"/>
    <p:sldId id="335" r:id="rId18"/>
    <p:sldId id="337" r:id="rId19"/>
    <p:sldId id="340" r:id="rId20"/>
    <p:sldId id="346" r:id="rId21"/>
    <p:sldId id="338" r:id="rId22"/>
    <p:sldId id="317" r:id="rId23"/>
    <p:sldId id="349" r:id="rId24"/>
    <p:sldId id="347" r:id="rId25"/>
    <p:sldId id="351" r:id="rId26"/>
    <p:sldId id="350" r:id="rId27"/>
  </p:sldIdLst>
  <p:sldSz cx="12192000" cy="6858000"/>
  <p:notesSz cx="6858000" cy="9144000"/>
  <p:embeddedFontLst>
    <p:embeddedFont>
      <p:font typeface="等线" panose="02010600030101010101" pitchFamily="2" charset="-122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mbria Math" panose="02040503050406030204" pitchFamily="18" charset="0"/>
      <p:regular r:id="rId37"/>
    </p:embeddedFont>
    <p:embeddedFont>
      <p:font typeface="UTM Aquarelle" panose="02040603050506020204" pitchFamily="18" charset="0"/>
      <p:regular r:id="rId38"/>
    </p:embeddedFont>
    <p:embeddedFont>
      <p:font typeface="UTM Dai Co Viet" panose="02040603050506020204" pitchFamily="18" charset="0"/>
      <p:regular r:id="rId39"/>
    </p:embeddedFont>
    <p:embeddedFont>
      <p:font typeface="UTM Gradoo" panose="02040603050506020204" pitchFamily="18" charset="0"/>
      <p:regular r:id="rId40"/>
    </p:embeddedFont>
    <p:embeddedFont>
      <p:font typeface="UTM Isadora" panose="02040603050506020204" pitchFamily="18" charset="0"/>
      <p:regular r:id="rId41"/>
      <p:bold r:id="rId42"/>
    </p:embeddedFont>
    <p:embeddedFont>
      <p:font typeface="UTM Mother" panose="02040603050506020204" pitchFamily="18" charset="0"/>
      <p:regular r:id="rId43"/>
    </p:embeddedFont>
    <p:embeddedFont>
      <p:font typeface="UTM Neo Sans Intel" panose="02040603050506020204" pitchFamily="18" charset="0"/>
      <p:regular r:id="rId44"/>
      <p:bold r:id="rId45"/>
      <p:italic r:id="rId46"/>
      <p:boldItalic r:id="rId47"/>
    </p:embeddedFont>
    <p:embeddedFont>
      <p:font typeface="UTM Seagull" panose="02040603050506020204" pitchFamily="18" charset="0"/>
      <p:bold r:id="rId48"/>
      <p:boldItalic r:id="rId49"/>
    </p:embeddedFont>
    <p:embeddedFont>
      <p:font typeface="UTM Showcard" panose="02040603050506020204" pitchFamily="18" charset="0"/>
      <p:regular r:id="rId50"/>
    </p:embeddedFont>
    <p:embeddedFont>
      <p:font typeface="UTM Spring" panose="02040603050506020204" pitchFamily="18" charset="0"/>
      <p:regular r:id="rId51"/>
    </p:embeddedFont>
  </p:embeddedFontLst>
  <p:custDataLst>
    <p:tags r:id="rId5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89BB"/>
    <a:srgbClr val="E4CBCB"/>
    <a:srgbClr val="FF33CC"/>
    <a:srgbClr val="1994A9"/>
    <a:srgbClr val="CDBF97"/>
    <a:srgbClr val="8D7545"/>
    <a:srgbClr val="ECE8E5"/>
    <a:srgbClr val="A88755"/>
    <a:srgbClr val="1F2020"/>
    <a:srgbClr val="263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62" autoAdjust="0"/>
    <p:restoredTop sz="92593" autoAdjust="0"/>
  </p:normalViewPr>
  <p:slideViewPr>
    <p:cSldViewPr snapToGrid="0">
      <p:cViewPr varScale="1">
        <p:scale>
          <a:sx n="61" d="100"/>
          <a:sy n="61" d="100"/>
        </p:scale>
        <p:origin x="68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 Le Hong" userId="0acb0f2b-bad6-40ee-ad82-940a3c11b991" providerId="ADAL" clId="{3049A1F5-918E-4CC9-BED3-71AB5661A947}"/>
    <pc:docChg chg="custSel modSld">
      <pc:chgData name="Linh Le Hong" userId="0acb0f2b-bad6-40ee-ad82-940a3c11b991" providerId="ADAL" clId="{3049A1F5-918E-4CC9-BED3-71AB5661A947}" dt="2023-03-22T16:45:18.322" v="0" actId="478"/>
      <pc:docMkLst>
        <pc:docMk/>
      </pc:docMkLst>
      <pc:sldChg chg="delSp mod delAnim">
        <pc:chgData name="Linh Le Hong" userId="0acb0f2b-bad6-40ee-ad82-940a3c11b991" providerId="ADAL" clId="{3049A1F5-918E-4CC9-BED3-71AB5661A947}" dt="2023-03-22T16:45:18.322" v="0" actId="478"/>
        <pc:sldMkLst>
          <pc:docMk/>
          <pc:sldMk cId="2620584816" sldId="283"/>
        </pc:sldMkLst>
        <pc:picChg chg="del">
          <ac:chgData name="Linh Le Hong" userId="0acb0f2b-bad6-40ee-ad82-940a3c11b991" providerId="ADAL" clId="{3049A1F5-918E-4CC9-BED3-71AB5661A947}" dt="2023-03-22T16:45:18.322" v="0" actId="478"/>
          <ac:picMkLst>
            <pc:docMk/>
            <pc:sldMk cId="2620584816" sldId="283"/>
            <ac:picMk id="2" creationId="{5A8142C0-C607-4A28-8359-935E43AC176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284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21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247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211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112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Tình</a:t>
            </a:r>
            <a:r>
              <a:rPr lang="en-US" baseline="0" dirty="0"/>
              <a:t> </a:t>
            </a:r>
            <a:r>
              <a:rPr lang="en-US" baseline="0" dirty="0" err="1"/>
              <a:t>huống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vấn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415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vấn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017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rộng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93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21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21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273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D6D145-3A9E-455F-B450-299854106B76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42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CCF7F9C-0157-4BDD-9802-7EA68B0A6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8">
            <a:extLst>
              <a:ext uri="{FF2B5EF4-FFF2-40B4-BE49-F238E27FC236}">
                <a16:creationId xmlns:a16="http://schemas.microsoft.com/office/drawing/2014/main" id="{CCAC927C-A4EE-4750-A764-E16F5D0CC0C9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AD503E7-997B-4CB2-9A30-97D422167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F13584-2BEB-42C7-A8BD-25B42E55D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7122F1-B57C-4040-BDA1-AC6CE1335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33AB50-70D8-4F9C-85D0-E452AFEAA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D4751FA-871B-405F-968F-4078FBC8C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50585"/>
          <a:stretch/>
        </p:blipFill>
        <p:spPr>
          <a:xfrm>
            <a:off x="0" y="3469427"/>
            <a:ext cx="12192000" cy="33885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B970BEF-962C-4BB2-872E-2A17357693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872778" y="3232217"/>
            <a:ext cx="6446441" cy="36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2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617" y="0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39653980716707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剪贴画&#10;&#10;描述已自动生成">
            <a:extLst>
              <a:ext uri="{FF2B5EF4-FFF2-40B4-BE49-F238E27FC236}">
                <a16:creationId xmlns:a16="http://schemas.microsoft.com/office/drawing/2014/main" id="{B081D901-547C-4F70-A9A1-8ADE83C665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FAAB309-75B4-4FBB-B4E2-A4FBB273FCFF}"/>
              </a:ext>
            </a:extLst>
          </p:cNvPr>
          <p:cNvSpPr txBox="1"/>
          <p:nvPr/>
        </p:nvSpPr>
        <p:spPr>
          <a:xfrm>
            <a:off x="2754694" y="3447016"/>
            <a:ext cx="58406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itchFamily="18" charset="0"/>
                <a:ea typeface="字魂27号-布丁体" panose="00000505000000000000" pitchFamily="2" charset="-122"/>
              </a:rPr>
              <a:t>Số</a:t>
            </a:r>
            <a:r>
              <a:rPr lang="en-US" altLang="zh-CN" sz="66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itchFamily="18" charset="0"/>
                <a:ea typeface="字魂27号-布丁体" panose="00000505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itchFamily="18" charset="0"/>
                <a:ea typeface="字魂27号-布丁体" panose="00000505000000000000" pitchFamily="2" charset="-122"/>
              </a:rPr>
              <a:t>thập</a:t>
            </a:r>
            <a:r>
              <a:rPr lang="en-US" altLang="zh-CN" sz="66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itchFamily="18" charset="0"/>
                <a:ea typeface="字魂27号-布丁体" panose="00000505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itchFamily="18" charset="0"/>
                <a:ea typeface="字魂27号-布丁体" panose="00000505000000000000" pitchFamily="2" charset="-122"/>
              </a:rPr>
              <a:t>phân</a:t>
            </a:r>
            <a:r>
              <a:rPr lang="en-US" altLang="zh-CN" sz="66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itchFamily="18" charset="0"/>
                <a:ea typeface="字魂27号-布丁体" panose="00000505000000000000" pitchFamily="2" charset="-122"/>
              </a:rPr>
              <a:t> </a:t>
            </a:r>
          </a:p>
          <a:p>
            <a:pPr algn="ctr"/>
            <a:r>
              <a:rPr lang="en-US" altLang="zh-CN" sz="66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itchFamily="18" charset="0"/>
                <a:ea typeface="字魂27号-布丁体" panose="00000505000000000000" pitchFamily="2" charset="-122"/>
              </a:rPr>
              <a:t>bằng</a:t>
            </a:r>
            <a:r>
              <a:rPr lang="en-US" altLang="zh-CN" sz="66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itchFamily="18" charset="0"/>
                <a:ea typeface="字魂27号-布丁体" panose="00000505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itchFamily="18" charset="0"/>
                <a:ea typeface="字魂27号-布丁体" panose="00000505000000000000" pitchFamily="2" charset="-122"/>
              </a:rPr>
              <a:t>nhau</a:t>
            </a:r>
            <a:endParaRPr lang="zh-CN" altLang="en-US" sz="66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radoo" pitchFamily="18" charset="0"/>
              <a:ea typeface="字魂27号-布丁体" panose="00000505000000000000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4D9FB6E-F327-4A13-82D9-9EE139B24CBE}"/>
              </a:ext>
            </a:extLst>
          </p:cNvPr>
          <p:cNvSpPr txBox="1"/>
          <p:nvPr/>
        </p:nvSpPr>
        <p:spPr>
          <a:xfrm>
            <a:off x="5198576" y="2798667"/>
            <a:ext cx="952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u="sng" dirty="0" err="1">
                <a:latin typeface="UTM Spring" pitchFamily="18" charset="0"/>
              </a:rPr>
              <a:t>Toán</a:t>
            </a:r>
            <a:endParaRPr lang="zh-CN" altLang="en-US" sz="3200" b="1" u="sng" dirty="0">
              <a:latin typeface="UTM Spring" pitchFamily="18" charset="0"/>
            </a:endParaRPr>
          </a:p>
        </p:txBody>
      </p:sp>
      <p:sp>
        <p:nvSpPr>
          <p:cNvPr id="6" name="文本框 4">
            <a:extLst>
              <a:ext uri="{FF2B5EF4-FFF2-40B4-BE49-F238E27FC236}">
                <a16:creationId xmlns:a16="http://schemas.microsoft.com/office/drawing/2014/main" id="{B4D9FB6E-F327-4A13-82D9-9EE139B24CBE}"/>
              </a:ext>
            </a:extLst>
          </p:cNvPr>
          <p:cNvSpPr txBox="1"/>
          <p:nvPr/>
        </p:nvSpPr>
        <p:spPr>
          <a:xfrm>
            <a:off x="8517689" y="5838646"/>
            <a:ext cx="2060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>
                <a:latin typeface="UTM Spring" pitchFamily="18" charset="0"/>
              </a:rPr>
              <a:t>(</a:t>
            </a:r>
            <a:r>
              <a:rPr lang="en-US" altLang="zh-CN" sz="2400" dirty="0" err="1">
                <a:latin typeface="UTM Spring" pitchFamily="18" charset="0"/>
              </a:rPr>
              <a:t>Trang</a:t>
            </a:r>
            <a:r>
              <a:rPr lang="en-US" altLang="zh-CN" sz="2400" dirty="0">
                <a:latin typeface="UTM Spring" pitchFamily="18" charset="0"/>
              </a:rPr>
              <a:t> 40) </a:t>
            </a:r>
            <a:endParaRPr lang="zh-CN" altLang="en-US" sz="2400" dirty="0">
              <a:latin typeface="UTM Spring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剪贴画&#10;&#10;描述已自动生成">
            <a:extLst>
              <a:ext uri="{FF2B5EF4-FFF2-40B4-BE49-F238E27FC236}">
                <a16:creationId xmlns:a16="http://schemas.microsoft.com/office/drawing/2014/main" id="{A78269CE-870F-43B8-9F9D-0D32AC59E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4" r="881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B9033AA-332E-44FD-AAA9-AEB518708E07}"/>
              </a:ext>
            </a:extLst>
          </p:cNvPr>
          <p:cNvSpPr txBox="1"/>
          <p:nvPr/>
        </p:nvSpPr>
        <p:spPr>
          <a:xfrm>
            <a:off x="672863" y="4667003"/>
            <a:ext cx="6440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err="1">
                <a:latin typeface="UTM Showcard" pitchFamily="18" charset="0"/>
                <a:ea typeface="字魂17号-萌趣果冻体" panose="02000000000000000000" pitchFamily="2" charset="-122"/>
              </a:rPr>
              <a:t>Khám</a:t>
            </a:r>
            <a:r>
              <a:rPr lang="en-US" altLang="zh-CN" sz="7200" b="1" dirty="0">
                <a:latin typeface="UTM Showcard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7200" b="1" dirty="0" err="1">
                <a:latin typeface="UTM Showcard" pitchFamily="18" charset="0"/>
                <a:ea typeface="字魂17号-萌趣果冻体" panose="02000000000000000000" pitchFamily="2" charset="-122"/>
              </a:rPr>
              <a:t>phá</a:t>
            </a:r>
            <a:endParaRPr lang="zh-CN" altLang="en-US" sz="7200" b="1" dirty="0">
              <a:latin typeface="UTM Showcard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88354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太阳形 1">
            <a:extLst>
              <a:ext uri="{FF2B5EF4-FFF2-40B4-BE49-F238E27FC236}">
                <a16:creationId xmlns:a16="http://schemas.microsoft.com/office/drawing/2014/main" id="{06609A77-8B90-4E17-92F1-50CF2FC94282}"/>
              </a:ext>
            </a:extLst>
          </p:cNvPr>
          <p:cNvSpPr/>
          <p:nvPr/>
        </p:nvSpPr>
        <p:spPr>
          <a:xfrm>
            <a:off x="110498" y="0"/>
            <a:ext cx="763945" cy="763945"/>
          </a:xfrm>
          <a:prstGeom prst="sun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57449" y="788844"/>
            <a:ext cx="3201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9dm = 90 cm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24434" y="1929713"/>
            <a:ext cx="3121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9dm =       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29255" y="1929713"/>
            <a:ext cx="893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……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10410" y="1919080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Neo Sans Intel" pitchFamily="18" charset="0"/>
              </a:rPr>
              <a:t>0,9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06333" y="1929713"/>
            <a:ext cx="3888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90cm =          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23208" y="1929713"/>
            <a:ext cx="1263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……...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61595" y="1934219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Neo Sans Intel" pitchFamily="18" charset="0"/>
              </a:rPr>
              <a:t>0,90</a:t>
            </a:r>
          </a:p>
        </p:txBody>
      </p:sp>
      <p:sp>
        <p:nvSpPr>
          <p:cNvPr id="14" name="Right Brace 13"/>
          <p:cNvSpPr/>
          <p:nvPr/>
        </p:nvSpPr>
        <p:spPr>
          <a:xfrm rot="5400000">
            <a:off x="6115746" y="-948773"/>
            <a:ext cx="323741" cy="7496484"/>
          </a:xfrm>
          <a:prstGeom prst="rightBrace">
            <a:avLst>
              <a:gd name="adj1" fmla="val 64508"/>
              <a:gd name="adj2" fmla="val 50000"/>
            </a:avLst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UTM Neo Sans Intel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9071" y="3030306"/>
            <a:ext cx="3531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0,9m </a:t>
            </a:r>
            <a:r>
              <a:rPr lang="en-US" sz="4000" b="1" dirty="0">
                <a:solidFill>
                  <a:srgbClr val="FF0066"/>
                </a:solidFill>
                <a:latin typeface="UTM Neo Sans Intel" pitchFamily="18" charset="0"/>
              </a:rPr>
              <a:t>=</a:t>
            </a:r>
            <a:r>
              <a:rPr lang="en-US" sz="4000" b="1" dirty="0">
                <a:latin typeface="UTM Neo Sans Intel" pitchFamily="18" charset="0"/>
              </a:rPr>
              <a:t> 0,90m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52380" y="4092135"/>
            <a:ext cx="3605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33CC"/>
                </a:solidFill>
                <a:latin typeface="UTM Neo Sans Intel" pitchFamily="18" charset="0"/>
              </a:rPr>
              <a:t>Vậy</a:t>
            </a:r>
            <a:r>
              <a:rPr lang="en-US" sz="4000" b="1" dirty="0">
                <a:solidFill>
                  <a:srgbClr val="FF33CC"/>
                </a:solidFill>
                <a:latin typeface="UTM Neo Sans Intel" pitchFamily="18" charset="0"/>
              </a:rPr>
              <a:t> 0,9 = 0,90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14939" y="4092135"/>
            <a:ext cx="36679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33CC"/>
                </a:solidFill>
                <a:latin typeface="UTM Neo Sans Intel" pitchFamily="18" charset="0"/>
              </a:rPr>
              <a:t>hay 0,90 = 0,9</a:t>
            </a:r>
          </a:p>
        </p:txBody>
      </p:sp>
      <p:pic>
        <p:nvPicPr>
          <p:cNvPr id="18" name="Picture 2" descr="https://i.pinimg.com/564x/ff/b8/76/ffb876f80a3d04ec83a59763c314751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696" r="92405">
                        <a14:foregroundMark x1="26793" y1="8036" x2="55063" y2="88170"/>
                        <a14:foregroundMark x1="69198" y1="8036" x2="39662" y2="9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0" y="4124537"/>
            <a:ext cx="2526165" cy="238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1727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9" grpId="0"/>
      <p:bldP spid="9" grpId="1"/>
      <p:bldP spid="10" grpId="0"/>
      <p:bldP spid="11" grpId="0"/>
      <p:bldP spid="12" grpId="0"/>
      <p:bldP spid="12" grpId="1"/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太阳形 1">
            <a:extLst>
              <a:ext uri="{FF2B5EF4-FFF2-40B4-BE49-F238E27FC236}">
                <a16:creationId xmlns:a16="http://schemas.microsoft.com/office/drawing/2014/main" id="{06609A77-8B90-4E17-92F1-50CF2FC94282}"/>
              </a:ext>
            </a:extLst>
          </p:cNvPr>
          <p:cNvSpPr/>
          <p:nvPr/>
        </p:nvSpPr>
        <p:spPr>
          <a:xfrm>
            <a:off x="110498" y="0"/>
            <a:ext cx="763945" cy="763945"/>
          </a:xfrm>
          <a:prstGeom prst="sun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00880" y="1106517"/>
            <a:ext cx="93742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Nếu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ta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viết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thêm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chữ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0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vào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bên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phải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phần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thập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phân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của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một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thập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phân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thì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ta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được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một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thập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phân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bằng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nó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327451" y="2023021"/>
            <a:ext cx="6486266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565221" y="2927936"/>
            <a:ext cx="375105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https://i.pinimg.com/564x/b6/fa/ff/b6faffd48b882e3f035b22d33579f02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9333" y1="84400" x2="14222" y2="9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477" y="4026916"/>
            <a:ext cx="21431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685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太阳形 1">
            <a:extLst>
              <a:ext uri="{FF2B5EF4-FFF2-40B4-BE49-F238E27FC236}">
                <a16:creationId xmlns:a16="http://schemas.microsoft.com/office/drawing/2014/main" id="{06609A77-8B90-4E17-92F1-50CF2FC94282}"/>
              </a:ext>
            </a:extLst>
          </p:cNvPr>
          <p:cNvSpPr/>
          <p:nvPr/>
        </p:nvSpPr>
        <p:spPr>
          <a:xfrm>
            <a:off x="110498" y="0"/>
            <a:ext cx="763945" cy="763945"/>
          </a:xfrm>
          <a:prstGeom prst="sun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" name="图片 21">
            <a:extLst>
              <a:ext uri="{FF2B5EF4-FFF2-40B4-BE49-F238E27FC236}">
                <a16:creationId xmlns:a16="http://schemas.microsoft.com/office/drawing/2014/main" id="{887945E2-EC9F-432A-BE48-AB60EEE435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1" t="-238" r="68613" b="63844"/>
          <a:stretch/>
        </p:blipFill>
        <p:spPr>
          <a:xfrm>
            <a:off x="604269" y="4136065"/>
            <a:ext cx="2586803" cy="2378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9059" y="947387"/>
            <a:ext cx="26180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0,9 = 0,90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28318" y="947387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0,90</a:t>
            </a:r>
            <a:r>
              <a:rPr lang="en-US" sz="4000" b="1" dirty="0">
                <a:solidFill>
                  <a:srgbClr val="FF0066"/>
                </a:solidFill>
                <a:latin typeface="UTM Neo Sans Intel" pitchFamily="18" charset="0"/>
              </a:rPr>
              <a:t>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52801" y="947387"/>
            <a:ext cx="1891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0,900</a:t>
            </a:r>
            <a:r>
              <a:rPr lang="en-US" sz="4000" b="1" dirty="0">
                <a:solidFill>
                  <a:srgbClr val="FF0066"/>
                </a:solidFill>
                <a:latin typeface="UTM Neo Sans Intel" pitchFamily="18" charset="0"/>
              </a:rPr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67936" y="947387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Neo Sans Intel" pitchFamily="18" charset="0"/>
              </a:rPr>
              <a:t>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91566" y="947387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Neo Sans Intel" pitchFamily="18" charset="0"/>
              </a:rPr>
              <a:t>=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49059" y="2159042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8,75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4218" y="2159042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8,75</a:t>
            </a:r>
            <a:r>
              <a:rPr lang="en-US" sz="4000" b="1" dirty="0">
                <a:solidFill>
                  <a:srgbClr val="FF0066"/>
                </a:solidFill>
                <a:latin typeface="UTM Neo Sans Intel" pitchFamily="18" charset="0"/>
              </a:rPr>
              <a:t>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29145" y="2159042"/>
            <a:ext cx="1891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8,750</a:t>
            </a:r>
            <a:r>
              <a:rPr lang="en-US" sz="4000" b="1" dirty="0">
                <a:solidFill>
                  <a:srgbClr val="FF0066"/>
                </a:solidFill>
                <a:latin typeface="UTM Neo Sans Intel" pitchFamily="18" charset="0"/>
              </a:rPr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90048" y="2159042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Neo Sans Intel" pitchFamily="18" charset="0"/>
              </a:rPr>
              <a:t>=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86936" y="2159042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Neo Sans Intel" pitchFamily="18" charset="0"/>
              </a:rPr>
              <a:t>=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6067" y="2159042"/>
            <a:ext cx="22076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8,7500</a:t>
            </a:r>
            <a:r>
              <a:rPr lang="en-US" sz="4000" b="1" dirty="0">
                <a:solidFill>
                  <a:srgbClr val="FF0066"/>
                </a:solidFill>
                <a:latin typeface="UTM Neo Sans Intel" pitchFamily="18" charset="0"/>
              </a:rPr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63858" y="2159042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Neo Sans Intel" pitchFamily="18" charset="0"/>
              </a:rPr>
              <a:t>=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49059" y="3268620"/>
            <a:ext cx="816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31459" y="3268620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12</a:t>
            </a:r>
            <a:r>
              <a:rPr lang="en-US" sz="4000" b="1" dirty="0">
                <a:solidFill>
                  <a:srgbClr val="FF0066"/>
                </a:solidFill>
                <a:latin typeface="UTM Neo Sans Intel" pitchFamily="18" charset="0"/>
              </a:rPr>
              <a:t>,0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32346" y="3268620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12,0</a:t>
            </a:r>
            <a:r>
              <a:rPr lang="en-US" sz="4000" b="1" dirty="0">
                <a:solidFill>
                  <a:srgbClr val="FF0066"/>
                </a:solidFill>
                <a:latin typeface="UTM Neo Sans Intel" pitchFamily="18" charset="0"/>
              </a:rPr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02157" y="3268620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Neo Sans Intel" pitchFamily="18" charset="0"/>
              </a:rPr>
              <a:t>=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92609" y="3268620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Neo Sans Intel" pitchFamily="18" charset="0"/>
              </a:rPr>
              <a:t>=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90330" y="3268620"/>
            <a:ext cx="1891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12,00</a:t>
            </a:r>
            <a:r>
              <a:rPr lang="en-US" sz="4000" b="1" dirty="0">
                <a:solidFill>
                  <a:srgbClr val="FF0066"/>
                </a:solidFill>
                <a:latin typeface="UTM Neo Sans Intel" pitchFamily="18" charset="0"/>
              </a:rPr>
              <a:t>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95594" y="3268620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Neo Sans Intel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0326909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太阳形 1">
            <a:extLst>
              <a:ext uri="{FF2B5EF4-FFF2-40B4-BE49-F238E27FC236}">
                <a16:creationId xmlns:a16="http://schemas.microsoft.com/office/drawing/2014/main" id="{06609A77-8B90-4E17-92F1-50CF2FC94282}"/>
              </a:ext>
            </a:extLst>
          </p:cNvPr>
          <p:cNvSpPr/>
          <p:nvPr/>
        </p:nvSpPr>
        <p:spPr>
          <a:xfrm>
            <a:off x="110498" y="0"/>
            <a:ext cx="763945" cy="763945"/>
          </a:xfrm>
          <a:prstGeom prst="sun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8" name="图片 25">
            <a:extLst>
              <a:ext uri="{FF2B5EF4-FFF2-40B4-BE49-F238E27FC236}">
                <a16:creationId xmlns:a16="http://schemas.microsoft.com/office/drawing/2014/main" id="{D0A9D02C-4342-4CA6-A694-C53A88B13C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1" t="4704" r="52359" b="50913"/>
          <a:stretch/>
        </p:blipFill>
        <p:spPr>
          <a:xfrm rot="20287548">
            <a:off x="1686586" y="4114197"/>
            <a:ext cx="2589302" cy="2473492"/>
          </a:xfrm>
          <a:prstGeom prst="rect">
            <a:avLst/>
          </a:prstGeom>
        </p:spPr>
      </p:pic>
      <p:pic>
        <p:nvPicPr>
          <p:cNvPr id="9" name="图片 2" descr="图片包含 猫, 就坐, 外表, 室内&#10;&#10;描述已自动生成">
            <a:extLst>
              <a:ext uri="{FF2B5EF4-FFF2-40B4-BE49-F238E27FC236}">
                <a16:creationId xmlns:a16="http://schemas.microsoft.com/office/drawing/2014/main" id="{FB3E6389-71D4-462E-87BF-4ECB8807A1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" t="32881" r="74737" b="9901"/>
          <a:stretch/>
        </p:blipFill>
        <p:spPr>
          <a:xfrm>
            <a:off x="8007056" y="3059724"/>
            <a:ext cx="2316061" cy="368131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23745" y="588612"/>
            <a:ext cx="4514984" cy="3475350"/>
            <a:chOff x="2385960" y="54260"/>
            <a:chExt cx="4514984" cy="347535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240">
              <a:off x="2385960" y="54260"/>
              <a:ext cx="4514984" cy="347535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927806" y="645687"/>
              <a:ext cx="3549194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Con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thêm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vào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bên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phải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phần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thập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phân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của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số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5,13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một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chữ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số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0,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được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5,103 = 5,13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đúng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không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ạ?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367479" y="139750"/>
            <a:ext cx="4724690" cy="3559551"/>
            <a:chOff x="6367479" y="139750"/>
            <a:chExt cx="4724690" cy="355955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7479" y="139750"/>
              <a:ext cx="4724690" cy="355955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786085" y="588612"/>
              <a:ext cx="388747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Mình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phải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thêm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</a:p>
            <a:p>
              <a:pPr algn="ctr"/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chữ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số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0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vào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tận</a:t>
              </a:r>
              <a:r>
                <a:rPr lang="en-US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cùng</a:t>
              </a:r>
              <a:r>
                <a:rPr lang="en-US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bên</a:t>
              </a:r>
              <a:r>
                <a:rPr lang="en-US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phải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phần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thập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phân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của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số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thập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phân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đó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cơ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!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Nên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kết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quả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phải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là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:</a:t>
              </a:r>
              <a:b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</a:br>
              <a:r>
                <a:rPr lang="en-US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5,130 = 5,13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246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太阳形 1">
            <a:extLst>
              <a:ext uri="{FF2B5EF4-FFF2-40B4-BE49-F238E27FC236}">
                <a16:creationId xmlns:a16="http://schemas.microsoft.com/office/drawing/2014/main" id="{06609A77-8B90-4E17-92F1-50CF2FC94282}"/>
              </a:ext>
            </a:extLst>
          </p:cNvPr>
          <p:cNvSpPr/>
          <p:nvPr/>
        </p:nvSpPr>
        <p:spPr>
          <a:xfrm>
            <a:off x="110498" y="0"/>
            <a:ext cx="763945" cy="763945"/>
          </a:xfrm>
          <a:prstGeom prst="sun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1913" y="914931"/>
            <a:ext cx="1891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0,9000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4386" y="913009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0,900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77059" y="913009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=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78242" y="913009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0,90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97528" y="913009"/>
            <a:ext cx="944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0,9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00915" y="913009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=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20201" y="913009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63829" y="2192534"/>
            <a:ext cx="22076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8,75000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29142" y="2190612"/>
            <a:ext cx="1891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8,7500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67415" y="2183501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=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46706" y="2190612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8,750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59444" y="2190612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8,75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16842" y="2190612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=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09954" y="2190612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=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63829" y="3546761"/>
            <a:ext cx="1891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12,000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29142" y="3544839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12,00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93564" y="3544839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=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46706" y="3544839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12,0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159444" y="3544839"/>
            <a:ext cx="816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34676" y="3544839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=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47414" y="3544839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=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717878" y="914931"/>
            <a:ext cx="6995607" cy="707886"/>
            <a:chOff x="2394474" y="773280"/>
            <a:chExt cx="6995607" cy="707886"/>
          </a:xfrm>
        </p:grpSpPr>
        <p:sp>
          <p:nvSpPr>
            <p:cNvPr id="26" name="TextBox 25"/>
            <p:cNvSpPr txBox="1"/>
            <p:nvPr/>
          </p:nvSpPr>
          <p:spPr>
            <a:xfrm>
              <a:off x="2394474" y="773280"/>
              <a:ext cx="26180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0,9 = 0,90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473733" y="773280"/>
              <a:ext cx="15632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0,900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498216" y="773280"/>
              <a:ext cx="18918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0,9000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013351" y="773280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  <a:latin typeface="UTM Neo Sans Intel" pitchFamily="18" charset="0"/>
                </a:rPr>
                <a:t>=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036981" y="773280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  <a:latin typeface="UTM Neo Sans Intel" pitchFamily="18" charset="0"/>
                </a:rPr>
                <a:t>=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442373" y="2183501"/>
            <a:ext cx="7964664" cy="707886"/>
            <a:chOff x="2649059" y="2159042"/>
            <a:chExt cx="7964664" cy="707886"/>
          </a:xfrm>
        </p:grpSpPr>
        <p:sp>
          <p:nvSpPr>
            <p:cNvPr id="31" name="TextBox 30"/>
            <p:cNvSpPr txBox="1"/>
            <p:nvPr/>
          </p:nvSpPr>
          <p:spPr>
            <a:xfrm>
              <a:off x="2649059" y="2159042"/>
              <a:ext cx="12586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8,75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214218" y="2159042"/>
              <a:ext cx="15632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8,750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129145" y="2159042"/>
              <a:ext cx="18918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8,7500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790048" y="2159042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  <a:latin typeface="UTM Neo Sans Intel" pitchFamily="18" charset="0"/>
                </a:rPr>
                <a:t>=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686936" y="2159042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  <a:latin typeface="UTM Neo Sans Intel" pitchFamily="18" charset="0"/>
                </a:rPr>
                <a:t>=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406067" y="2159042"/>
              <a:ext cx="22076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8,75000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963858" y="2159042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  <a:latin typeface="UTM Neo Sans Intel" pitchFamily="18" charset="0"/>
                </a:rPr>
                <a:t>=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925297" y="3546761"/>
            <a:ext cx="6733136" cy="707886"/>
            <a:chOff x="2649059" y="3268620"/>
            <a:chExt cx="6733136" cy="707886"/>
          </a:xfrm>
        </p:grpSpPr>
        <p:sp>
          <p:nvSpPr>
            <p:cNvPr id="39" name="TextBox 38"/>
            <p:cNvSpPr txBox="1"/>
            <p:nvPr/>
          </p:nvSpPr>
          <p:spPr>
            <a:xfrm>
              <a:off x="2649059" y="3268620"/>
              <a:ext cx="8162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12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831459" y="3268620"/>
              <a:ext cx="12586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12,0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532346" y="3268620"/>
              <a:ext cx="15632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12,00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402157" y="3268620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  <a:latin typeface="UTM Neo Sans Intel" pitchFamily="18" charset="0"/>
                </a:rPr>
                <a:t>=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092609" y="3268620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  <a:latin typeface="UTM Neo Sans Intel" pitchFamily="18" charset="0"/>
                </a:rPr>
                <a:t>=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490330" y="3268620"/>
              <a:ext cx="18918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12,000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095594" y="3268620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  <a:latin typeface="UTM Neo Sans Intel" pitchFamily="18" charset="0"/>
                </a:rPr>
                <a:t>=</a:t>
              </a:r>
            </a:p>
          </p:txBody>
        </p:sp>
      </p:grpSp>
      <p:pic>
        <p:nvPicPr>
          <p:cNvPr id="47" name="图片 21">
            <a:extLst>
              <a:ext uri="{FF2B5EF4-FFF2-40B4-BE49-F238E27FC236}">
                <a16:creationId xmlns:a16="http://schemas.microsoft.com/office/drawing/2014/main" id="{887945E2-EC9F-432A-BE48-AB60EEE435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1" t="-238" r="68613" b="63844"/>
          <a:stretch/>
        </p:blipFill>
        <p:spPr>
          <a:xfrm>
            <a:off x="670925" y="4309409"/>
            <a:ext cx="2413344" cy="221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004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太阳形 1">
            <a:extLst>
              <a:ext uri="{FF2B5EF4-FFF2-40B4-BE49-F238E27FC236}">
                <a16:creationId xmlns:a16="http://schemas.microsoft.com/office/drawing/2014/main" id="{06609A77-8B90-4E17-92F1-50CF2FC94282}"/>
              </a:ext>
            </a:extLst>
          </p:cNvPr>
          <p:cNvSpPr/>
          <p:nvPr/>
        </p:nvSpPr>
        <p:spPr>
          <a:xfrm>
            <a:off x="110498" y="0"/>
            <a:ext cx="763945" cy="763945"/>
          </a:xfrm>
          <a:prstGeom prst="sun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9278" y="1293649"/>
            <a:ext cx="87469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Nếu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một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thập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phân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có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chữ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0 ở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tận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cùng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bên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phải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phần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thập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phân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thì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khi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bỏ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chữ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0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đó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đi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, ta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được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một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thập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phân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bằng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nó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.</a:t>
            </a:r>
          </a:p>
        </p:txBody>
      </p:sp>
      <p:pic>
        <p:nvPicPr>
          <p:cNvPr id="6" name="Picture 4" descr="https://i.pinimg.com/564x/b6/fa/ff/b6faffd48b882e3f035b22d33579f02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9333" y1="84400" x2="14222" y2="9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236" y="3869460"/>
            <a:ext cx="21431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7974419" y="1916696"/>
            <a:ext cx="23816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852300" y="2532370"/>
            <a:ext cx="850381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493258" y="3152605"/>
            <a:ext cx="2610948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716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太阳形 1">
            <a:extLst>
              <a:ext uri="{FF2B5EF4-FFF2-40B4-BE49-F238E27FC236}">
                <a16:creationId xmlns:a16="http://schemas.microsoft.com/office/drawing/2014/main" id="{06609A77-8B90-4E17-92F1-50CF2FC94282}"/>
              </a:ext>
            </a:extLst>
          </p:cNvPr>
          <p:cNvSpPr/>
          <p:nvPr/>
        </p:nvSpPr>
        <p:spPr>
          <a:xfrm>
            <a:off x="110498" y="0"/>
            <a:ext cx="763945" cy="763945"/>
          </a:xfrm>
          <a:prstGeom prst="sun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Shape 887">
            <a:extLst>
              <a:ext uri="{FF2B5EF4-FFF2-40B4-BE49-F238E27FC236}">
                <a16:creationId xmlns:a16="http://schemas.microsoft.com/office/drawing/2014/main" id="{9A1AF698-DBE1-4CF2-B0F2-EB700366CC0C}"/>
              </a:ext>
            </a:extLst>
          </p:cNvPr>
          <p:cNvSpPr/>
          <p:nvPr/>
        </p:nvSpPr>
        <p:spPr>
          <a:xfrm>
            <a:off x="2679401" y="1310526"/>
            <a:ext cx="8899451" cy="3744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just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ta </a:t>
            </a:r>
            <a:r>
              <a:rPr lang="en-US" sz="3200" b="1" dirty="0" err="1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viết</a:t>
            </a:r>
            <a:r>
              <a:rPr lang="en-US" sz="3200" b="1" dirty="0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thêm</a:t>
            </a:r>
            <a:r>
              <a:rPr lang="en-US" sz="3200" b="1" dirty="0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chữ</a:t>
            </a:r>
            <a:r>
              <a:rPr lang="en-US" sz="3200" b="1" dirty="0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số</a:t>
            </a:r>
            <a:r>
              <a:rPr lang="en-US" sz="3200" b="1" dirty="0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 0 </a:t>
            </a:r>
            <a:r>
              <a:rPr lang="en-US" sz="3200" b="1" dirty="0" err="1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vào</a:t>
            </a:r>
            <a:r>
              <a:rPr lang="en-US" sz="3200" b="1" dirty="0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bên</a:t>
            </a:r>
            <a:r>
              <a:rPr lang="en-US" sz="3200" b="1" dirty="0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phải</a:t>
            </a:r>
            <a:r>
              <a:rPr lang="en-US" sz="3200" b="1" dirty="0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phần</a:t>
            </a:r>
            <a:r>
              <a:rPr lang="en-US" sz="3200" b="1" dirty="0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thập</a:t>
            </a:r>
            <a:r>
              <a:rPr lang="en-US" sz="3200" b="1" dirty="0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bỏ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chữ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số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0 ở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tận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cùng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bên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phải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phần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thập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phân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của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số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thập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phân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ta </a:t>
            </a:r>
            <a:r>
              <a:rPr lang="en-US" sz="3200" b="1" dirty="0" err="1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thập</a:t>
            </a:r>
            <a:r>
              <a:rPr lang="en-US" sz="3200" b="1" dirty="0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phân</a:t>
            </a:r>
            <a:r>
              <a:rPr lang="en-US" sz="3200" b="1" dirty="0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bằng</a:t>
            </a:r>
            <a:r>
              <a:rPr lang="en-US" sz="3200" b="1" dirty="0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chính</a:t>
            </a:r>
            <a:r>
              <a:rPr lang="en-US" sz="3200" b="1" dirty="0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(Hay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giá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trị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thập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).</a:t>
            </a:r>
            <a:endParaRPr lang="zh-CN" altLang="en-US" sz="2400" b="1" kern="0" dirty="0">
              <a:solidFill>
                <a:srgbClr val="002060"/>
              </a:solidFill>
              <a:latin typeface="UTM Neo Sans Intel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5" name="图片 14">
            <a:extLst>
              <a:ext uri="{FF2B5EF4-FFF2-40B4-BE49-F238E27FC236}">
                <a16:creationId xmlns:a16="http://schemas.microsoft.com/office/drawing/2014/main" id="{E477CD9C-BAB1-4414-A24B-3FB8CB2A74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5" t="32761" r="25384" b="8529"/>
          <a:stretch/>
        </p:blipFill>
        <p:spPr>
          <a:xfrm>
            <a:off x="0" y="3182833"/>
            <a:ext cx="2488622" cy="353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062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剪贴画&#10;&#10;描述已自动生成">
            <a:extLst>
              <a:ext uri="{FF2B5EF4-FFF2-40B4-BE49-F238E27FC236}">
                <a16:creationId xmlns:a16="http://schemas.microsoft.com/office/drawing/2014/main" id="{A78269CE-870F-43B8-9F9D-0D32AC59E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4" r="881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B9033AA-332E-44FD-AAA9-AEB518708E07}"/>
              </a:ext>
            </a:extLst>
          </p:cNvPr>
          <p:cNvSpPr txBox="1"/>
          <p:nvPr/>
        </p:nvSpPr>
        <p:spPr>
          <a:xfrm>
            <a:off x="672863" y="4667003"/>
            <a:ext cx="6440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err="1">
                <a:latin typeface="UTM Showcard" pitchFamily="18" charset="0"/>
                <a:ea typeface="字魂17号-萌趣果冻体" panose="02000000000000000000" pitchFamily="2" charset="-122"/>
              </a:rPr>
              <a:t>Luyện</a:t>
            </a:r>
            <a:r>
              <a:rPr lang="en-US" altLang="zh-CN" sz="7200" b="1" dirty="0">
                <a:latin typeface="UTM Showcard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7200" b="1" dirty="0" err="1">
                <a:latin typeface="UTM Showcard" pitchFamily="18" charset="0"/>
                <a:ea typeface="字魂17号-萌趣果冻体" panose="02000000000000000000" pitchFamily="2" charset="-122"/>
              </a:rPr>
              <a:t>tập</a:t>
            </a:r>
            <a:endParaRPr lang="zh-CN" altLang="en-US" sz="7200" b="1" dirty="0">
              <a:latin typeface="UTM Showcard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02508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4885" y="648591"/>
            <a:ext cx="9420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u="sng" dirty="0" err="1">
                <a:solidFill>
                  <a:srgbClr val="002060"/>
                </a:solidFill>
                <a:latin typeface="UTM Isadora" panose="02040603050506020204" pitchFamily="18" charset="0"/>
              </a:rPr>
              <a:t>Bài</a:t>
            </a:r>
            <a:r>
              <a:rPr lang="en-US" sz="3000" b="1" u="sng" dirty="0">
                <a:solidFill>
                  <a:srgbClr val="002060"/>
                </a:solidFill>
                <a:latin typeface="UTM Isadora" panose="02040603050506020204" pitchFamily="18" charset="0"/>
              </a:rPr>
              <a:t> 1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: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Bỏ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chữ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0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tận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cùng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bên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phải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phần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thập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phân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để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thập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phân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dưới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dạng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gọn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hơn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844975"/>
              </p:ext>
            </p:extLst>
          </p:nvPr>
        </p:nvGraphicFramePr>
        <p:xfrm>
          <a:off x="2395294" y="1906831"/>
          <a:ext cx="8128000" cy="3520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1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6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Số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thập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phân</a:t>
                      </a:r>
                      <a:endParaRPr lang="en-US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UTM Neo Sans Intel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Số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thập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phân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được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viết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gọn</a:t>
                      </a:r>
                      <a:endParaRPr lang="en-US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UTM Neo Sans Intel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7,800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64,9000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3,0400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2001,300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35,020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100,0100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306931" y="2449381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7,8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15560" y="2964211"/>
            <a:ext cx="82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64,9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15560" y="3425876"/>
            <a:ext cx="82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3,04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26405" y="3938476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2001,3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24189" y="4463821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35,02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26405" y="4957460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100,01</a:t>
            </a:r>
          </a:p>
        </p:txBody>
      </p:sp>
      <p:pic>
        <p:nvPicPr>
          <p:cNvPr id="15" name="Picture 2" descr="https://i.pinimg.com/564x/e3/64/a9/e364a9bd218d6bfc8a1847ef6dcd740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9800" l="3109" r="92746">
                        <a14:foregroundMark x1="58549" y1="24600" x2="83679" y2="65000"/>
                        <a14:foregroundMark x1="71762" y1="49000" x2="80570" y2="23600"/>
                        <a14:foregroundMark x1="81606" y1="81000" x2="45078" y2="80400"/>
                        <a14:foregroundMark x1="77979" y1="25800" x2="84197" y2="3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44" y="3228416"/>
            <a:ext cx="2970287" cy="384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 flipH="1">
            <a:off x="4433337" y="2811371"/>
            <a:ext cx="36859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401875" y="3310290"/>
            <a:ext cx="65035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551620" y="3816508"/>
            <a:ext cx="34999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754530" y="4322726"/>
            <a:ext cx="34999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4680100" y="4828944"/>
            <a:ext cx="349989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718648" y="5324529"/>
            <a:ext cx="39650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8768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šlïdê">
            <a:extLst>
              <a:ext uri="{FF2B5EF4-FFF2-40B4-BE49-F238E27FC236}">
                <a16:creationId xmlns:a16="http://schemas.microsoft.com/office/drawing/2014/main" id="{EBF9D274-42B4-4DE2-A00F-FA03642A646A}"/>
              </a:ext>
            </a:extLst>
          </p:cNvPr>
          <p:cNvSpPr/>
          <p:nvPr/>
        </p:nvSpPr>
        <p:spPr bwMode="auto">
          <a:xfrm>
            <a:off x="1076461" y="486212"/>
            <a:ext cx="2291772" cy="822392"/>
          </a:xfrm>
          <a:prstGeom prst="rect">
            <a:avLst/>
          </a:prstGeom>
          <a:noFill/>
          <a:ln w="3175"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altLang="zh-CN" sz="3600" b="1" dirty="0" err="1">
                <a:latin typeface="UTM Showcard" pitchFamily="18" charset="0"/>
                <a:ea typeface="字魂17号-萌趣果冻体" panose="02000000000000000000" pitchFamily="2" charset="-122"/>
              </a:rPr>
              <a:t>Mục</a:t>
            </a:r>
            <a:r>
              <a:rPr lang="en-US" altLang="zh-CN" sz="3600" b="1" dirty="0">
                <a:latin typeface="UTM Showcard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600" b="1" dirty="0" err="1">
                <a:latin typeface="UTM Showcard" pitchFamily="18" charset="0"/>
                <a:ea typeface="字魂17号-萌趣果冻体" panose="02000000000000000000" pitchFamily="2" charset="-122"/>
              </a:rPr>
              <a:t>tiêu</a:t>
            </a:r>
            <a:endParaRPr lang="zh-CN" altLang="en-US" sz="3600" b="1" dirty="0">
              <a:latin typeface="UTM Showcard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9F1F9DE-83AE-4F22-9F3A-EA37EF7622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5" t="32761" r="25384" b="8529"/>
          <a:stretch/>
        </p:blipFill>
        <p:spPr>
          <a:xfrm>
            <a:off x="2505244" y="1999502"/>
            <a:ext cx="2291772" cy="3257289"/>
          </a:xfrm>
          <a:prstGeom prst="rect">
            <a:avLst/>
          </a:prstGeom>
        </p:spPr>
      </p:pic>
      <p:sp>
        <p:nvSpPr>
          <p:cNvPr id="9" name="Shape 887">
            <a:extLst>
              <a:ext uri="{FF2B5EF4-FFF2-40B4-BE49-F238E27FC236}">
                <a16:creationId xmlns:a16="http://schemas.microsoft.com/office/drawing/2014/main" id="{9A1AF698-DBE1-4CF2-B0F2-EB700366CC0C}"/>
              </a:ext>
            </a:extLst>
          </p:cNvPr>
          <p:cNvSpPr/>
          <p:nvPr/>
        </p:nvSpPr>
        <p:spPr>
          <a:xfrm>
            <a:off x="5405118" y="2102087"/>
            <a:ext cx="5567682" cy="3052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Viết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thêm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chữ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số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0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vào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bên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phải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phần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thập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phân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hoặc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bỏ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chữ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số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0 ở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tận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cùng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bên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phải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phần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thập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phân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của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số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thập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phân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thì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giá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trị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của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số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thập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phân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không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thay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đổi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.</a:t>
            </a:r>
            <a:endParaRPr lang="zh-CN" altLang="en-US" sz="12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400421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2799" y="446571"/>
            <a:ext cx="98764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 dirty="0" err="1">
                <a:solidFill>
                  <a:srgbClr val="002060"/>
                </a:solidFill>
                <a:latin typeface="UTM Isadora" panose="02040603050506020204" pitchFamily="18" charset="0"/>
              </a:rPr>
              <a:t>Bài</a:t>
            </a:r>
            <a:r>
              <a:rPr lang="en-US" sz="2800" b="1" u="sng" dirty="0">
                <a:solidFill>
                  <a:srgbClr val="002060"/>
                </a:solidFill>
                <a:latin typeface="UTM Isadora" panose="02040603050506020204" pitchFamily="18" charset="0"/>
              </a:rPr>
              <a:t> 2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thêm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0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đây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chúng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đều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ba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): 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266962"/>
              </p:ext>
            </p:extLst>
          </p:nvPr>
        </p:nvGraphicFramePr>
        <p:xfrm>
          <a:off x="2624900" y="2101126"/>
          <a:ext cx="7837537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6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306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90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Số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thập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phân</a:t>
                      </a:r>
                      <a:endParaRPr lang="en-US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UTM Neo Sans Intel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Số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thập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phân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được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viết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thêm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chữ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số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0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vào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bên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phải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phần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thập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phân</a:t>
                      </a:r>
                      <a:endParaRPr lang="en-US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UTM Neo Sans Intel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1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5,612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1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17,2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1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480,59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1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24,5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1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80,01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51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14,678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7269298" y="2918772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5,612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77147" y="3371590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17,200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85776" y="3807469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480,590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77147" y="4283839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24,500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77147" y="4737973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80,010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177148" y="5193018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14,678</a:t>
            </a:r>
          </a:p>
        </p:txBody>
      </p:sp>
      <p:pic>
        <p:nvPicPr>
          <p:cNvPr id="15" name="Picture 2" descr="https://i.pinimg.com/564x/e3/64/a9/e364a9bd218d6bfc8a1847ef6dcd740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9800" l="3109" r="92746">
                        <a14:foregroundMark x1="58549" y1="24600" x2="83679" y2="65000"/>
                        <a14:foregroundMark x1="71762" y1="49000" x2="80570" y2="23600"/>
                        <a14:foregroundMark x1="81606" y1="81000" x2="45078" y2="80400"/>
                        <a14:foregroundMark x1="77979" y1="25800" x2="84197" y2="3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44" y="3228416"/>
            <a:ext cx="2970287" cy="384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093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7" grpId="0"/>
      <p:bldP spid="29" grpId="0"/>
      <p:bldP spid="30" grpId="0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剪贴画&#10;&#10;描述已自动生成">
            <a:extLst>
              <a:ext uri="{FF2B5EF4-FFF2-40B4-BE49-F238E27FC236}">
                <a16:creationId xmlns:a16="http://schemas.microsoft.com/office/drawing/2014/main" id="{A78269CE-870F-43B8-9F9D-0D32AC59E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4" r="881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B9033AA-332E-44FD-AAA9-AEB518708E07}"/>
              </a:ext>
            </a:extLst>
          </p:cNvPr>
          <p:cNvSpPr txBox="1"/>
          <p:nvPr/>
        </p:nvSpPr>
        <p:spPr>
          <a:xfrm>
            <a:off x="672863" y="4667003"/>
            <a:ext cx="6440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err="1">
                <a:latin typeface="UTM Showcard" pitchFamily="18" charset="0"/>
                <a:ea typeface="字魂17号-萌趣果冻体" panose="02000000000000000000" pitchFamily="2" charset="-122"/>
              </a:rPr>
              <a:t>Củng</a:t>
            </a:r>
            <a:r>
              <a:rPr lang="en-US" altLang="zh-CN" sz="7200" b="1" dirty="0">
                <a:latin typeface="UTM Showcard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7200" b="1" dirty="0" err="1">
                <a:latin typeface="UTM Showcard" pitchFamily="18" charset="0"/>
                <a:ea typeface="字魂17号-萌趣果冻体" panose="02000000000000000000" pitchFamily="2" charset="-122"/>
              </a:rPr>
              <a:t>cố</a:t>
            </a:r>
            <a:endParaRPr lang="zh-CN" altLang="en-US" sz="7200" b="1" dirty="0">
              <a:latin typeface="UTM Showcard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18894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7" y="199860"/>
            <a:ext cx="9385888" cy="459948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4" y="312079"/>
            <a:ext cx="2346240" cy="1277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49" y="4663260"/>
            <a:ext cx="13064810" cy="2570702"/>
          </a:xfrm>
          <a:prstGeom prst="rect">
            <a:avLst/>
          </a:prstGeom>
        </p:spPr>
      </p:pic>
      <p:pic>
        <p:nvPicPr>
          <p:cNvPr id="23" name="Picture 2" descr="https://i.pinimg.com/564x/34/f4/ca/34f4cab410f43b8cdda3cf750d46cf7c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05" b="89941" l="9763" r="89941">
                        <a14:foregroundMark x1="22781" y1="31657" x2="66864" y2="62426"/>
                        <a14:foregroundMark x1="52663" y1="25444" x2="55030" y2="67751"/>
                        <a14:foregroundMark x1="56213" y1="31065" x2="71893" y2="55621"/>
                        <a14:foregroundMark x1="51775" y1="31065" x2="25740" y2="72189"/>
                        <a14:foregroundMark x1="23964" y1="34615" x2="53846" y2="68639"/>
                        <a14:foregroundMark x1="52367" y1="55325" x2="66568" y2="70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874" y="1292772"/>
            <a:ext cx="4655838" cy="465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5880535" y="362783"/>
            <a:ext cx="4514984" cy="3475350"/>
            <a:chOff x="2385960" y="54260"/>
            <a:chExt cx="4514984" cy="347535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240">
              <a:off x="2385960" y="54260"/>
              <a:ext cx="4514984" cy="347535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927806" y="1049490"/>
              <a:ext cx="354919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Mời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các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bạn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xem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video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sau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đây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75555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8AC9798-F4A5-4319-8628-2D5C877C427C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 descr="图片包含 猫, 就坐, 外表, 室内&#10;&#10;描述已自动生成">
            <a:extLst>
              <a:ext uri="{FF2B5EF4-FFF2-40B4-BE49-F238E27FC236}">
                <a16:creationId xmlns:a16="http://schemas.microsoft.com/office/drawing/2014/main" id="{FB3E6389-71D4-462E-87BF-4ECB8807A1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0"/>
          <a:stretch/>
        </p:blipFill>
        <p:spPr>
          <a:xfrm>
            <a:off x="0" y="117402"/>
            <a:ext cx="12192000" cy="530523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8A494D9-308C-4003-B68D-D4EC0F18DA0B}"/>
              </a:ext>
            </a:extLst>
          </p:cNvPr>
          <p:cNvSpPr txBox="1"/>
          <p:nvPr/>
        </p:nvSpPr>
        <p:spPr>
          <a:xfrm>
            <a:off x="5553016" y="117402"/>
            <a:ext cx="34527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 err="1">
                <a:solidFill>
                  <a:srgbClr val="FF00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Dặn</a:t>
            </a:r>
            <a:r>
              <a:rPr lang="en-US" altLang="zh-CN" sz="8800" b="1" dirty="0">
                <a:solidFill>
                  <a:srgbClr val="FF00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800" b="1" dirty="0" err="1">
                <a:solidFill>
                  <a:srgbClr val="FF00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dò</a:t>
            </a:r>
            <a:endParaRPr lang="zh-CN" altLang="en-US" sz="8800" b="1" dirty="0">
              <a:solidFill>
                <a:srgbClr val="FF0000"/>
              </a:solidFill>
              <a:latin typeface="UTM Spring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5" name="文本框 8">
            <a:extLst>
              <a:ext uri="{FF2B5EF4-FFF2-40B4-BE49-F238E27FC236}">
                <a16:creationId xmlns:a16="http://schemas.microsoft.com/office/drawing/2014/main" id="{58A494D9-308C-4003-B68D-D4EC0F18DA0B}"/>
              </a:ext>
            </a:extLst>
          </p:cNvPr>
          <p:cNvSpPr txBox="1"/>
          <p:nvPr/>
        </p:nvSpPr>
        <p:spPr>
          <a:xfrm>
            <a:off x="825071" y="4820537"/>
            <a:ext cx="57883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-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Xem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lại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bài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học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. </a:t>
            </a:r>
            <a:endParaRPr lang="zh-CN" altLang="en-US" sz="4400" b="1" dirty="0">
              <a:solidFill>
                <a:schemeClr val="bg1"/>
              </a:solidFill>
              <a:latin typeface="UTM Neo Sans Intel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58A494D9-308C-4003-B68D-D4EC0F18DA0B}"/>
              </a:ext>
            </a:extLst>
          </p:cNvPr>
          <p:cNvSpPr txBox="1"/>
          <p:nvPr/>
        </p:nvSpPr>
        <p:spPr>
          <a:xfrm>
            <a:off x="825070" y="5746153"/>
            <a:ext cx="11636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-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Chuẩn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bị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bài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: “So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sánh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hai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thập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”. </a:t>
            </a:r>
            <a:endParaRPr lang="zh-CN" altLang="en-US" sz="4400" b="1" dirty="0">
              <a:solidFill>
                <a:schemeClr val="bg1"/>
              </a:solidFill>
              <a:latin typeface="UTM Neo Sans Intel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99405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192038" y="637965"/>
                <a:ext cx="9876450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u="sng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Bài 3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Khi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thập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0,100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dưới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dạng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thập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bạn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Lan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: 0,100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pc="-3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pc="-30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𝟏𝟎𝟎</m:t>
                        </m:r>
                      </m:num>
                      <m:den>
                        <m:r>
                          <a:rPr lang="en-US" sz="3600" b="1" i="0" spc="-30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 ;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bạn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Mỹ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: 0,100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pc="-3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spc="-30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𝟏𝟎</m:t>
                        </m:r>
                      </m:num>
                      <m:den>
                        <m:r>
                          <a:rPr lang="en-US" sz="3600" b="1" spc="-30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;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bạn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Hùng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: 0,100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pc="-3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spc="-300">
                            <a:solidFill>
                              <a:srgbClr val="C0000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3600" b="1" spc="-30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. Ai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đúng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ai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sai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?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sao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038" y="637965"/>
                <a:ext cx="9876450" cy="2123658"/>
              </a:xfrm>
              <a:prstGeom prst="rect">
                <a:avLst/>
              </a:prstGeom>
              <a:blipFill rotWithShape="1">
                <a:blip r:embed="rId4"/>
                <a:stretch>
                  <a:fillRect l="-1296" t="-2874" r="-1235" b="-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https://i.pinimg.com/564x/e3/64/a9/e364a9bd218d6bfc8a1847ef6dcd740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9800" l="3109" r="92746">
                        <a14:foregroundMark x1="58549" y1="24600" x2="83679" y2="65000"/>
                        <a14:foregroundMark x1="71762" y1="49000" x2="80570" y2="23600"/>
                        <a14:foregroundMark x1="81606" y1="81000" x2="45078" y2="80400"/>
                        <a14:foregroundMark x1="77979" y1="25800" x2="84197" y2="3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44" y="3228416"/>
            <a:ext cx="2970287" cy="384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075917" y="6465791"/>
            <a:ext cx="2816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UTM Neo Sans Intel" pitchFamily="18" charset="0"/>
              </a:rPr>
              <a:t>(</a:t>
            </a:r>
            <a:r>
              <a:rPr lang="en-US" sz="2000" b="1" i="1" dirty="0" err="1">
                <a:latin typeface="UTM Neo Sans Intel" pitchFamily="18" charset="0"/>
              </a:rPr>
              <a:t>Chuẩn</a:t>
            </a:r>
            <a:r>
              <a:rPr lang="en-US" sz="2000" b="1" i="1" dirty="0">
                <a:latin typeface="UTM Neo Sans Intel" pitchFamily="18" charset="0"/>
              </a:rPr>
              <a:t> </a:t>
            </a:r>
            <a:r>
              <a:rPr lang="en-US" sz="2000" b="1" i="1" dirty="0" err="1">
                <a:latin typeface="UTM Neo Sans Intel" pitchFamily="18" charset="0"/>
              </a:rPr>
              <a:t>không</a:t>
            </a:r>
            <a:r>
              <a:rPr lang="en-US" sz="2000" b="1" i="1" dirty="0">
                <a:latin typeface="UTM Neo Sans Intel" pitchFamily="18" charset="0"/>
              </a:rPr>
              <a:t> </a:t>
            </a:r>
            <a:r>
              <a:rPr lang="en-US" sz="2000" b="1" i="1" dirty="0" err="1">
                <a:latin typeface="UTM Neo Sans Intel" pitchFamily="18" charset="0"/>
              </a:rPr>
              <a:t>yêu</a:t>
            </a:r>
            <a:r>
              <a:rPr lang="en-US" sz="2000" b="1" i="1" dirty="0">
                <a:latin typeface="UTM Neo Sans Intel" pitchFamily="18" charset="0"/>
              </a:rPr>
              <a:t> </a:t>
            </a:r>
            <a:r>
              <a:rPr lang="en-US" sz="2000" b="1" i="1" dirty="0" err="1">
                <a:latin typeface="UTM Neo Sans Intel" pitchFamily="18" charset="0"/>
              </a:rPr>
              <a:t>cầu</a:t>
            </a:r>
            <a:r>
              <a:rPr lang="en-US" sz="2000" b="1" i="1" dirty="0">
                <a:latin typeface="UTM Neo Sans Intel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407149" y="2729724"/>
                <a:ext cx="7661339" cy="3631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Bạn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Lan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đúng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vì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pc="-3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pc="-30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100</m:t>
                        </m:r>
                      </m:num>
                      <m:den>
                        <m:r>
                          <a:rPr lang="en-US" sz="3600" b="0" i="0" spc="-30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1000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= 0,100</a:t>
                </a:r>
              </a:p>
              <a:p>
                <a:pPr marL="45720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Bạn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Mỹ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đúng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vì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pc="-3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 spc="-300">
                            <a:solidFill>
                              <a:srgbClr val="002060"/>
                            </a:solidFill>
                            <a:latin typeface="Cambria Math"/>
                          </a:rPr>
                          <m:t>10</m:t>
                        </m:r>
                      </m:num>
                      <m:den>
                        <m:r>
                          <a:rPr lang="en-US" sz="3600" i="1" spc="-300">
                            <a:solidFill>
                              <a:srgbClr val="002060"/>
                            </a:solidFill>
                            <a:latin typeface="Cambria Math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= 0,10 = 0,100</a:t>
                </a:r>
              </a:p>
              <a:p>
                <a:pPr marL="45720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Bạn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Hùng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sai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vì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pc="-3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pc="-300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600" b="0" i="1" spc="-300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sz="3600" b="0" i="0" spc="-30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0</m:t>
                        </m:r>
                        <m:r>
                          <a:rPr lang="en-US" sz="3600" b="0" i="1" spc="-300">
                            <a:solidFill>
                              <a:srgbClr val="002060"/>
                            </a:solidFill>
                            <a:latin typeface="Cambria Math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= 0,01 &lt; 0,100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149" y="2729724"/>
                <a:ext cx="7661339" cy="3631700"/>
              </a:xfrm>
              <a:prstGeom prst="rect">
                <a:avLst/>
              </a:prstGeom>
              <a:blipFill rotWithShape="1">
                <a:blip r:embed="rId7"/>
                <a:stretch>
                  <a:fillRect l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7854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9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1295641-742C-D041-8A10-C70EF0349979}"/>
              </a:ext>
            </a:extLst>
          </p:cNvPr>
          <p:cNvSpPr txBox="1"/>
          <p:nvPr/>
        </p:nvSpPr>
        <p:spPr>
          <a:xfrm>
            <a:off x="3086100" y="1844752"/>
            <a:ext cx="6591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8800" spc="-300" dirty="0">
                <a:solidFill>
                  <a:srgbClr val="002060"/>
                </a:solidFill>
                <a:latin typeface="UTM Seagull" pitchFamily="18" charset="0"/>
                <a:ea typeface="字魂27号-布丁体" pitchFamily="2" charset="-122"/>
              </a:rPr>
              <a:t>Thank you!</a:t>
            </a:r>
            <a:endParaRPr kumimoji="1" lang="zh-CN" altLang="en-US" sz="8800" spc="-300" dirty="0">
              <a:solidFill>
                <a:srgbClr val="002060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pic>
        <p:nvPicPr>
          <p:cNvPr id="8" name="图片 13">
            <a:extLst>
              <a:ext uri="{FF2B5EF4-FFF2-40B4-BE49-F238E27FC236}">
                <a16:creationId xmlns:a16="http://schemas.microsoft.com/office/drawing/2014/main" id="{FBABBD6B-5354-4FC8-8145-6B02E424D8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2451" b="85517"/>
          <a:stretch/>
        </p:blipFill>
        <p:spPr>
          <a:xfrm>
            <a:off x="1505535" y="104580"/>
            <a:ext cx="1736528" cy="1911188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C755AFA6-43F3-4BD4-B39E-313ACFC9BB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408" t="7922" r="73707" b="82166"/>
          <a:stretch/>
        </p:blipFill>
        <p:spPr>
          <a:xfrm rot="1487251">
            <a:off x="2363114" y="452520"/>
            <a:ext cx="1502273" cy="1541147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F631B394-4044-4D5F-B05F-F918BC5EF0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2451" b="85517"/>
          <a:stretch/>
        </p:blipFill>
        <p:spPr>
          <a:xfrm rot="2319077">
            <a:off x="9603318" y="2393957"/>
            <a:ext cx="1339621" cy="1474360"/>
          </a:xfrm>
          <a:prstGeom prst="rect">
            <a:avLst/>
          </a:prstGeom>
        </p:spPr>
      </p:pic>
      <p:pic>
        <p:nvPicPr>
          <p:cNvPr id="6" name="Nhạc intro miễn phí không vi phạm bản quyền cho anh em Youtuber - Free intro music .INTROMUSI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761.0816" end="72631.11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8640" y="685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123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7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25665" y="1336004"/>
            <a:ext cx="9471123" cy="481976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link: </a:t>
            </a:r>
          </a:p>
          <a:p>
            <a:pPr algn="ctr">
              <a:lnSpc>
                <a:spcPct val="120000"/>
              </a:lnSpc>
            </a:pPr>
            <a:r>
              <a:rPr lang="en-US" altLang="zh-CN" sz="3200" dirty="0">
                <a:solidFill>
                  <a:srgbClr val="C00000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https://www.facebook.com/groups/439653980716707</a:t>
            </a:r>
            <a:endParaRPr lang="en-US" altLang="zh-CN" sz="3200" dirty="0">
              <a:solidFill>
                <a:srgbClr val="C00000"/>
              </a:solidFill>
              <a:latin typeface="UTM Aquarelle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200" b="1" dirty="0" err="1">
                <a:solidFill>
                  <a:srgbClr val="F20051"/>
                </a:solidFill>
                <a:latin typeface="UTM Dai Co Viet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3200" b="1" dirty="0">
              <a:solidFill>
                <a:srgbClr val="F20051"/>
              </a:solidFill>
              <a:latin typeface="UTM Dai Co Viet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5397" y="472174"/>
            <a:ext cx="3502883" cy="101566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Cảm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 </a:t>
            </a:r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ơn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5287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8AC9798-F4A5-4319-8628-2D5C877C427C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 descr="图片包含 猫, 就坐, 外表, 室内&#10;&#10;描述已自动生成">
            <a:extLst>
              <a:ext uri="{FF2B5EF4-FFF2-40B4-BE49-F238E27FC236}">
                <a16:creationId xmlns:a16="http://schemas.microsoft.com/office/drawing/2014/main" id="{FB3E6389-71D4-462E-87BF-4ECB8807A1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0"/>
          <a:stretch/>
        </p:blipFill>
        <p:spPr>
          <a:xfrm>
            <a:off x="0" y="117402"/>
            <a:ext cx="12192000" cy="530523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8A494D9-308C-4003-B68D-D4EC0F18DA0B}"/>
              </a:ext>
            </a:extLst>
          </p:cNvPr>
          <p:cNvSpPr txBox="1"/>
          <p:nvPr/>
        </p:nvSpPr>
        <p:spPr>
          <a:xfrm>
            <a:off x="1705015" y="4468713"/>
            <a:ext cx="8391912" cy="2378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altLang="zh-CN" sz="8800" b="1" dirty="0" err="1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Cún</a:t>
            </a:r>
            <a:r>
              <a:rPr lang="en-US" altLang="zh-CN" sz="8800" b="1" dirty="0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 con </a:t>
            </a:r>
          </a:p>
          <a:p>
            <a:pPr algn="ctr">
              <a:lnSpc>
                <a:spcPts val="8800"/>
              </a:lnSpc>
            </a:pPr>
            <a:r>
              <a:rPr lang="en-US" altLang="zh-CN" sz="8800" b="1" dirty="0" err="1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và</a:t>
            </a:r>
            <a:r>
              <a:rPr lang="en-US" altLang="zh-CN" sz="8800" b="1" dirty="0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800" b="1" dirty="0" err="1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cuộc</a:t>
            </a:r>
            <a:r>
              <a:rPr lang="en-US" altLang="zh-CN" sz="8800" b="1" dirty="0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800" b="1" dirty="0" err="1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đua</a:t>
            </a:r>
            <a:r>
              <a:rPr lang="en-US" altLang="zh-CN" sz="8800" b="1" dirty="0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800" b="1" dirty="0" err="1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kì</a:t>
            </a:r>
            <a:r>
              <a:rPr lang="en-US" altLang="zh-CN" sz="8800" b="1" dirty="0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800" b="1" dirty="0" err="1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thú</a:t>
            </a:r>
            <a:endParaRPr lang="zh-CN" altLang="en-US" sz="8800" b="1" dirty="0">
              <a:solidFill>
                <a:srgbClr val="FFFF00"/>
              </a:solidFill>
              <a:latin typeface="UTM Spring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5" name="图片 18">
            <a:extLst>
              <a:ext uri="{FF2B5EF4-FFF2-40B4-BE49-F238E27FC236}">
                <a16:creationId xmlns:a16="http://schemas.microsoft.com/office/drawing/2014/main" id="{E0BB7AB7-8E0B-417F-9C10-081B6D7B6D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7" t="35022" r="66217" b="-5080"/>
          <a:stretch/>
        </p:blipFill>
        <p:spPr>
          <a:xfrm rot="971270">
            <a:off x="283460" y="4580665"/>
            <a:ext cx="1681055" cy="2272596"/>
          </a:xfrm>
          <a:prstGeom prst="rect">
            <a:avLst/>
          </a:prstGeom>
        </p:spPr>
      </p:pic>
      <p:pic>
        <p:nvPicPr>
          <p:cNvPr id="6" name="Picture 2" descr="https://i.pinimg.com/564x/42/21/1f/42211ff4ac9f43d558de4073347b9a6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092" y1="26802" x2="66253" y2="74550"/>
                        <a14:foregroundMark x1="39702" y1="13964" x2="55583" y2="73874"/>
                        <a14:foregroundMark x1="16873" y1="34459" x2="41687" y2="57883"/>
                        <a14:foregroundMark x1="28536" y1="21396" x2="45409" y2="35360"/>
                        <a14:foregroundMark x1="35980" y1="16667" x2="42432" y2="39189"/>
                        <a14:foregroundMark x1="15136" y1="58784" x2="72953" y2="78604"/>
                        <a14:foregroundMark x1="72705" y1="78153" x2="78908" y2="95495"/>
                        <a14:foregroundMark x1="87593" y1="62387" x2="94541" y2="77477"/>
                        <a14:foregroundMark x1="87097" y1="39640" x2="84367" y2="31757"/>
                        <a14:foregroundMark x1="85608" y1="31982" x2="82878" y2="27027"/>
                        <a14:foregroundMark x1="24566" y1="72072" x2="10174" y2="80631"/>
                        <a14:foregroundMark x1="5955" y1="74324" x2="20099" y2="826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9960">
            <a:off x="10082469" y="4680049"/>
            <a:ext cx="1878983" cy="20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剪贴画&#10;&#10;描述已自动生成">
            <a:extLst>
              <a:ext uri="{FF2B5EF4-FFF2-40B4-BE49-F238E27FC236}">
                <a16:creationId xmlns:a16="http://schemas.microsoft.com/office/drawing/2014/main" id="{A78269CE-870F-43B8-9F9D-0D32AC59E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4" r="881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B9033AA-332E-44FD-AAA9-AEB518708E07}"/>
              </a:ext>
            </a:extLst>
          </p:cNvPr>
          <p:cNvSpPr txBox="1"/>
          <p:nvPr/>
        </p:nvSpPr>
        <p:spPr>
          <a:xfrm>
            <a:off x="672863" y="4667003"/>
            <a:ext cx="6440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err="1">
                <a:latin typeface="UTM Showcard" pitchFamily="18" charset="0"/>
                <a:ea typeface="字魂17号-萌趣果冻体" panose="02000000000000000000" pitchFamily="2" charset="-122"/>
              </a:rPr>
              <a:t>Khởi</a:t>
            </a:r>
            <a:r>
              <a:rPr lang="en-US" altLang="zh-CN" sz="7200" b="1" dirty="0">
                <a:latin typeface="UTM Showcard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7200" b="1" dirty="0" err="1">
                <a:latin typeface="UTM Showcard" pitchFamily="18" charset="0"/>
                <a:ea typeface="字魂17号-萌趣果冻体" panose="02000000000000000000" pitchFamily="2" charset="-122"/>
              </a:rPr>
              <a:t>động</a:t>
            </a:r>
            <a:endParaRPr lang="zh-CN" altLang="en-US" sz="7200" b="1" dirty="0">
              <a:latin typeface="UTM Showcard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835A926B-CC3E-4F7D-804F-7A591B41F1FD}"/>
              </a:ext>
            </a:extLst>
          </p:cNvPr>
          <p:cNvSpPr/>
          <p:nvPr/>
        </p:nvSpPr>
        <p:spPr>
          <a:xfrm>
            <a:off x="2149694" y="3025789"/>
            <a:ext cx="3484346" cy="2645410"/>
          </a:xfrm>
          <a:prstGeom prst="ellipse">
            <a:avLst/>
          </a:prstGeom>
          <a:noFill/>
          <a:ln w="25400">
            <a:solidFill>
              <a:srgbClr val="2989B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135F500-7D77-4DA3-ADE4-7B727A62A246}"/>
              </a:ext>
            </a:extLst>
          </p:cNvPr>
          <p:cNvSpPr/>
          <p:nvPr/>
        </p:nvSpPr>
        <p:spPr>
          <a:xfrm>
            <a:off x="1832061" y="3180729"/>
            <a:ext cx="1848050" cy="848995"/>
          </a:xfrm>
          <a:prstGeom prst="ellipse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23,48</a:t>
            </a:r>
            <a:endParaRPr lang="zh-CN" altLang="en-US" sz="3200" dirty="0">
              <a:solidFill>
                <a:schemeClr val="bg1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8233DE3-CC58-44F6-A0A6-177D201502C2}"/>
              </a:ext>
            </a:extLst>
          </p:cNvPr>
          <p:cNvSpPr/>
          <p:nvPr/>
        </p:nvSpPr>
        <p:spPr>
          <a:xfrm>
            <a:off x="2360087" y="4011351"/>
            <a:ext cx="3052578" cy="1118319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Hai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mươi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ba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phẩy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bốn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mươi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tám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17号-萌趣果冻体" panose="02000000000000000000" pitchFamily="2" charset="-122"/>
              <a:cs typeface="+mn-lt"/>
              <a:sym typeface="Arial" panose="020B0604020202020204" pitchFamily="34" charset="0"/>
            </a:endParaRPr>
          </a:p>
        </p:txBody>
      </p:sp>
      <p:pic>
        <p:nvPicPr>
          <p:cNvPr id="17" name="图片 2" descr="图片包含 猫, 就坐, 外表, 室内&#10;&#10;描述已自动生成">
            <a:extLst>
              <a:ext uri="{FF2B5EF4-FFF2-40B4-BE49-F238E27FC236}">
                <a16:creationId xmlns:a16="http://schemas.microsoft.com/office/drawing/2014/main" id="{FB3E6389-71D4-462E-87BF-4ECB8807A1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7" t="53201" b="15852"/>
          <a:stretch/>
        </p:blipFill>
        <p:spPr>
          <a:xfrm>
            <a:off x="2093063" y="580581"/>
            <a:ext cx="2287604" cy="2358189"/>
          </a:xfrm>
          <a:prstGeom prst="rect">
            <a:avLst/>
          </a:prstGeom>
        </p:spPr>
      </p:pic>
      <p:sp>
        <p:nvSpPr>
          <p:cNvPr id="18" name="椭圆 3">
            <a:extLst>
              <a:ext uri="{FF2B5EF4-FFF2-40B4-BE49-F238E27FC236}">
                <a16:creationId xmlns:a16="http://schemas.microsoft.com/office/drawing/2014/main" id="{835A926B-CC3E-4F7D-804F-7A591B41F1FD}"/>
              </a:ext>
            </a:extLst>
          </p:cNvPr>
          <p:cNvSpPr/>
          <p:nvPr/>
        </p:nvSpPr>
        <p:spPr>
          <a:xfrm>
            <a:off x="6460593" y="3068682"/>
            <a:ext cx="3522847" cy="2645410"/>
          </a:xfrm>
          <a:prstGeom prst="ellipse">
            <a:avLst/>
          </a:prstGeom>
          <a:noFill/>
          <a:ln w="25400">
            <a:solidFill>
              <a:srgbClr val="2989B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椭圆 4">
            <a:extLst>
              <a:ext uri="{FF2B5EF4-FFF2-40B4-BE49-F238E27FC236}">
                <a16:creationId xmlns:a16="http://schemas.microsoft.com/office/drawing/2014/main" id="{3135F500-7D77-4DA3-ADE4-7B727A62A246}"/>
              </a:ext>
            </a:extLst>
          </p:cNvPr>
          <p:cNvSpPr/>
          <p:nvPr/>
        </p:nvSpPr>
        <p:spPr>
          <a:xfrm>
            <a:off x="6265597" y="3223622"/>
            <a:ext cx="2322179" cy="848995"/>
          </a:xfrm>
          <a:prstGeom prst="ellipse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701,355</a:t>
            </a:r>
            <a:endParaRPr lang="zh-CN" altLang="en-US" sz="3200" dirty="0">
              <a:solidFill>
                <a:schemeClr val="bg1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20" name="矩形 6">
            <a:extLst>
              <a:ext uri="{FF2B5EF4-FFF2-40B4-BE49-F238E27FC236}">
                <a16:creationId xmlns:a16="http://schemas.microsoft.com/office/drawing/2014/main" id="{58233DE3-CC58-44F6-A0A6-177D201502C2}"/>
              </a:ext>
            </a:extLst>
          </p:cNvPr>
          <p:cNvSpPr/>
          <p:nvPr/>
        </p:nvSpPr>
        <p:spPr>
          <a:xfrm>
            <a:off x="6556845" y="3995790"/>
            <a:ext cx="3503597" cy="1118319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Bảy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trăm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linh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một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phẩy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ba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trăm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năm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mươi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lăm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17号-萌趣果冻体" panose="02000000000000000000" pitchFamily="2" charset="-122"/>
              <a:cs typeface="+mn-lt"/>
              <a:sym typeface="Arial" panose="020B0604020202020204" pitchFamily="34" charset="0"/>
            </a:endParaRPr>
          </a:p>
        </p:txBody>
      </p:sp>
      <p:pic>
        <p:nvPicPr>
          <p:cNvPr id="21" name="图片 18">
            <a:extLst>
              <a:ext uri="{FF2B5EF4-FFF2-40B4-BE49-F238E27FC236}">
                <a16:creationId xmlns:a16="http://schemas.microsoft.com/office/drawing/2014/main" id="{E0BB7AB7-8E0B-417F-9C10-081B6D7B6D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7" t="35022" r="66217" b="-5080"/>
          <a:stretch/>
        </p:blipFill>
        <p:spPr>
          <a:xfrm rot="971270">
            <a:off x="528009" y="4208112"/>
            <a:ext cx="1681055" cy="2272596"/>
          </a:xfrm>
          <a:prstGeom prst="rect">
            <a:avLst/>
          </a:prstGeom>
        </p:spPr>
      </p:pic>
      <p:pic>
        <p:nvPicPr>
          <p:cNvPr id="23" name="Picture 2" descr="https://i.pinimg.com/564x/42/21/1f/42211ff4ac9f43d558de4073347b9a6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1092" y1="26802" x2="66253" y2="74550"/>
                        <a14:foregroundMark x1="39702" y1="13964" x2="55583" y2="73874"/>
                        <a14:foregroundMark x1="16873" y1="34459" x2="41687" y2="57883"/>
                        <a14:foregroundMark x1="28536" y1="21396" x2="45409" y2="35360"/>
                        <a14:foregroundMark x1="35980" y1="16667" x2="42432" y2="39189"/>
                        <a14:foregroundMark x1="15136" y1="58784" x2="72953" y2="78604"/>
                        <a14:foregroundMark x1="72705" y1="78153" x2="78908" y2="95495"/>
                        <a14:foregroundMark x1="87593" y1="62387" x2="94541" y2="77477"/>
                        <a14:foregroundMark x1="87097" y1="39640" x2="84367" y2="31757"/>
                        <a14:foregroundMark x1="85608" y1="31982" x2="82878" y2="27027"/>
                        <a14:foregroundMark x1="24566" y1="72072" x2="10174" y2="80631"/>
                        <a14:foregroundMark x1="5955" y1="74324" x2="20099" y2="826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9960">
            <a:off x="9657167" y="4488699"/>
            <a:ext cx="1878983" cy="20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561368" y="276446"/>
            <a:ext cx="3891516" cy="2232837"/>
            <a:chOff x="4561368" y="276446"/>
            <a:chExt cx="3891516" cy="223283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368" y="276446"/>
              <a:ext cx="3891516" cy="2232837"/>
            </a:xfrm>
            <a:prstGeom prst="rect">
              <a:avLst/>
            </a:prstGeom>
          </p:spPr>
        </p:pic>
        <p:sp>
          <p:nvSpPr>
            <p:cNvPr id="12" name="矩形 6">
              <a:extLst>
                <a:ext uri="{FF2B5EF4-FFF2-40B4-BE49-F238E27FC236}">
                  <a16:creationId xmlns:a16="http://schemas.microsoft.com/office/drawing/2014/main" id="{58233DE3-CC58-44F6-A0A6-177D201502C2}"/>
                </a:ext>
              </a:extLst>
            </p:cNvPr>
            <p:cNvSpPr/>
            <p:nvPr/>
          </p:nvSpPr>
          <p:spPr>
            <a:xfrm>
              <a:off x="5529628" y="706108"/>
              <a:ext cx="2699977" cy="1287084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Em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hãy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đọc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các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số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sau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đây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:</a:t>
              </a:r>
              <a:endParaRPr lang="zh-CN" altLang="en-US" sz="2800" b="1" dirty="0">
                <a:solidFill>
                  <a:schemeClr val="tx2">
                    <a:lumMod val="75000"/>
                  </a:schemeClr>
                </a:solidFill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1275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18" grpId="0" animBg="1"/>
      <p:bldP spid="19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835A926B-CC3E-4F7D-804F-7A591B41F1FD}"/>
              </a:ext>
            </a:extLst>
          </p:cNvPr>
          <p:cNvSpPr/>
          <p:nvPr/>
        </p:nvSpPr>
        <p:spPr>
          <a:xfrm>
            <a:off x="2310473" y="3265231"/>
            <a:ext cx="3484346" cy="2645410"/>
          </a:xfrm>
          <a:prstGeom prst="ellipse">
            <a:avLst/>
          </a:prstGeom>
          <a:noFill/>
          <a:ln w="25400">
            <a:solidFill>
              <a:srgbClr val="2989B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135F500-7D77-4DA3-ADE4-7B727A62A246}"/>
              </a:ext>
            </a:extLst>
          </p:cNvPr>
          <p:cNvSpPr/>
          <p:nvPr/>
        </p:nvSpPr>
        <p:spPr>
          <a:xfrm>
            <a:off x="1992840" y="3420171"/>
            <a:ext cx="1848050" cy="848995"/>
          </a:xfrm>
          <a:prstGeom prst="ellipse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7,300</a:t>
            </a:r>
            <a:endParaRPr lang="zh-CN" altLang="en-US" sz="3200" dirty="0">
              <a:solidFill>
                <a:schemeClr val="bg1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8233DE3-CC58-44F6-A0A6-177D201502C2}"/>
              </a:ext>
            </a:extLst>
          </p:cNvPr>
          <p:cNvSpPr/>
          <p:nvPr/>
        </p:nvSpPr>
        <p:spPr>
          <a:xfrm>
            <a:off x="2520866" y="4250793"/>
            <a:ext cx="3052578" cy="1200329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Bảy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đơn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vị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,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ba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trăm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phần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nghìn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17号-萌趣果冻体" panose="02000000000000000000" pitchFamily="2" charset="-122"/>
              <a:cs typeface="+mn-lt"/>
              <a:sym typeface="Arial" panose="020B0604020202020204" pitchFamily="34" charset="0"/>
            </a:endParaRPr>
          </a:p>
        </p:txBody>
      </p:sp>
      <p:sp>
        <p:nvSpPr>
          <p:cNvPr id="18" name="椭圆 3">
            <a:extLst>
              <a:ext uri="{FF2B5EF4-FFF2-40B4-BE49-F238E27FC236}">
                <a16:creationId xmlns:a16="http://schemas.microsoft.com/office/drawing/2014/main" id="{835A926B-CC3E-4F7D-804F-7A591B41F1FD}"/>
              </a:ext>
            </a:extLst>
          </p:cNvPr>
          <p:cNvSpPr/>
          <p:nvPr/>
        </p:nvSpPr>
        <p:spPr>
          <a:xfrm>
            <a:off x="6675258" y="3265231"/>
            <a:ext cx="3522847" cy="2572786"/>
          </a:xfrm>
          <a:prstGeom prst="ellipse">
            <a:avLst/>
          </a:prstGeom>
          <a:noFill/>
          <a:ln w="25400">
            <a:solidFill>
              <a:srgbClr val="2989B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椭圆 4">
            <a:extLst>
              <a:ext uri="{FF2B5EF4-FFF2-40B4-BE49-F238E27FC236}">
                <a16:creationId xmlns:a16="http://schemas.microsoft.com/office/drawing/2014/main" id="{3135F500-7D77-4DA3-ADE4-7B727A62A246}"/>
              </a:ext>
            </a:extLst>
          </p:cNvPr>
          <p:cNvSpPr/>
          <p:nvPr/>
        </p:nvSpPr>
        <p:spPr>
          <a:xfrm>
            <a:off x="6470635" y="3311523"/>
            <a:ext cx="2322179" cy="848995"/>
          </a:xfrm>
          <a:prstGeom prst="ellipse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904,802</a:t>
            </a:r>
            <a:endParaRPr lang="zh-CN" altLang="en-US" sz="3200" dirty="0">
              <a:solidFill>
                <a:schemeClr val="bg1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20" name="矩形 6">
            <a:extLst>
              <a:ext uri="{FF2B5EF4-FFF2-40B4-BE49-F238E27FC236}">
                <a16:creationId xmlns:a16="http://schemas.microsoft.com/office/drawing/2014/main" id="{58233DE3-CC58-44F6-A0A6-177D201502C2}"/>
              </a:ext>
            </a:extLst>
          </p:cNvPr>
          <p:cNvSpPr/>
          <p:nvPr/>
        </p:nvSpPr>
        <p:spPr>
          <a:xfrm>
            <a:off x="6675258" y="4083691"/>
            <a:ext cx="3503597" cy="1754326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Chín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trăm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,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bốn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đơn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vị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,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tám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phần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mười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,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hai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phần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nghìn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17号-萌趣果冻体" panose="02000000000000000000" pitchFamily="2" charset="-122"/>
              <a:cs typeface="+mn-lt"/>
              <a:sym typeface="Arial" panose="020B0604020202020204" pitchFamily="34" charset="0"/>
            </a:endParaRPr>
          </a:p>
        </p:txBody>
      </p:sp>
      <p:pic>
        <p:nvPicPr>
          <p:cNvPr id="9" name="图片 2" descr="图片包含 猫, 就坐, 外表, 室内&#10;&#10;描述已自动生成">
            <a:extLst>
              <a:ext uri="{FF2B5EF4-FFF2-40B4-BE49-F238E27FC236}">
                <a16:creationId xmlns:a16="http://schemas.microsoft.com/office/drawing/2014/main" id="{FB3E6389-71D4-462E-87BF-4ECB8807A1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68" t="50692" r="22947" b="11225"/>
          <a:stretch/>
        </p:blipFill>
        <p:spPr>
          <a:xfrm>
            <a:off x="2310473" y="363214"/>
            <a:ext cx="2338940" cy="2902017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E0BB7AB7-8E0B-417F-9C10-081B6D7B6D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7" t="35022" r="66217" b="-5080"/>
          <a:stretch/>
        </p:blipFill>
        <p:spPr>
          <a:xfrm rot="971270">
            <a:off x="10113879" y="4611206"/>
            <a:ext cx="1581340" cy="2137792"/>
          </a:xfrm>
          <a:prstGeom prst="rect">
            <a:avLst/>
          </a:prstGeom>
        </p:spPr>
      </p:pic>
      <p:pic>
        <p:nvPicPr>
          <p:cNvPr id="11" name="Picture 2" descr="https://i.pinimg.com/564x/42/21/1f/42211ff4ac9f43d558de4073347b9a6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1092" y1="26802" x2="66253" y2="74550"/>
                        <a14:foregroundMark x1="39702" y1="13964" x2="55583" y2="73874"/>
                        <a14:foregroundMark x1="16873" y1="34459" x2="41687" y2="57883"/>
                        <a14:foregroundMark x1="28536" y1="21396" x2="45409" y2="35360"/>
                        <a14:foregroundMark x1="35980" y1="16667" x2="42432" y2="39189"/>
                        <a14:foregroundMark x1="15136" y1="58784" x2="72953" y2="78604"/>
                        <a14:foregroundMark x1="72705" y1="78153" x2="78908" y2="95495"/>
                        <a14:foregroundMark x1="87593" y1="62387" x2="94541" y2="77477"/>
                        <a14:foregroundMark x1="87097" y1="39640" x2="84367" y2="31757"/>
                        <a14:foregroundMark x1="85608" y1="31982" x2="82878" y2="27027"/>
                        <a14:foregroundMark x1="24566" y1="72072" x2="10174" y2="80631"/>
                        <a14:foregroundMark x1="5955" y1="74324" x2="20099" y2="826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0040" flipH="1">
            <a:off x="421655" y="4530468"/>
            <a:ext cx="1878983" cy="20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561368" y="276446"/>
            <a:ext cx="3891516" cy="2232837"/>
            <a:chOff x="4561368" y="276446"/>
            <a:chExt cx="3891516" cy="22328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368" y="276446"/>
              <a:ext cx="3891516" cy="2232837"/>
            </a:xfrm>
            <a:prstGeom prst="rect">
              <a:avLst/>
            </a:prstGeom>
          </p:spPr>
        </p:pic>
        <p:sp>
          <p:nvSpPr>
            <p:cNvPr id="14" name="矩形 6">
              <a:extLst>
                <a:ext uri="{FF2B5EF4-FFF2-40B4-BE49-F238E27FC236}">
                  <a16:creationId xmlns:a16="http://schemas.microsoft.com/office/drawing/2014/main" id="{58233DE3-CC58-44F6-A0A6-177D201502C2}"/>
                </a:ext>
              </a:extLst>
            </p:cNvPr>
            <p:cNvSpPr/>
            <p:nvPr/>
          </p:nvSpPr>
          <p:spPr>
            <a:xfrm>
              <a:off x="5529628" y="706108"/>
              <a:ext cx="2699977" cy="138499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Em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hãy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viết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các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số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sau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đây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:</a:t>
              </a:r>
              <a:endParaRPr lang="zh-CN" altLang="en-US" sz="2800" b="1" dirty="0">
                <a:solidFill>
                  <a:schemeClr val="tx2">
                    <a:lumMod val="75000"/>
                  </a:schemeClr>
                </a:solidFill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7679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18" grpId="0" animBg="1"/>
      <p:bldP spid="19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3">
            <a:extLst>
              <a:ext uri="{FF2B5EF4-FFF2-40B4-BE49-F238E27FC236}">
                <a16:creationId xmlns:a16="http://schemas.microsoft.com/office/drawing/2014/main" id="{835A926B-CC3E-4F7D-804F-7A591B41F1FD}"/>
              </a:ext>
            </a:extLst>
          </p:cNvPr>
          <p:cNvSpPr/>
          <p:nvPr/>
        </p:nvSpPr>
        <p:spPr>
          <a:xfrm>
            <a:off x="2376089" y="3580852"/>
            <a:ext cx="3522847" cy="2645410"/>
          </a:xfrm>
          <a:prstGeom prst="ellipse">
            <a:avLst/>
          </a:prstGeom>
          <a:noFill/>
          <a:ln w="25400">
            <a:solidFill>
              <a:srgbClr val="2989B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矩形 6">
            <a:extLst>
              <a:ext uri="{FF2B5EF4-FFF2-40B4-BE49-F238E27FC236}">
                <a16:creationId xmlns:a16="http://schemas.microsoft.com/office/drawing/2014/main" id="{58233DE3-CC58-44F6-A0A6-177D201502C2}"/>
              </a:ext>
            </a:extLst>
          </p:cNvPr>
          <p:cNvSpPr/>
          <p:nvPr/>
        </p:nvSpPr>
        <p:spPr>
          <a:xfrm>
            <a:off x="2376088" y="4428050"/>
            <a:ext cx="3503597" cy="92333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8,3m = </a:t>
            </a:r>
            <a:r>
              <a:rPr lang="en-US" altLang="zh-CN" sz="3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…………. </a:t>
            </a:r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cm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17号-萌趣果冻体" panose="02000000000000000000" pitchFamily="2" charset="-122"/>
              <a:cs typeface="+mn-lt"/>
              <a:sym typeface="Arial" panose="020B0604020202020204" pitchFamily="34" charset="0"/>
            </a:endParaRPr>
          </a:p>
        </p:txBody>
      </p:sp>
      <p:pic>
        <p:nvPicPr>
          <p:cNvPr id="10" name="图片 2" descr="图片包含 猫, 就坐, 外表, 室内&#10;&#10;描述已自动生成">
            <a:extLst>
              <a:ext uri="{FF2B5EF4-FFF2-40B4-BE49-F238E27FC236}">
                <a16:creationId xmlns:a16="http://schemas.microsoft.com/office/drawing/2014/main" id="{FB3E6389-71D4-462E-87BF-4ECB8807A1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2" t="46965" r="49711" b="16342"/>
          <a:stretch/>
        </p:blipFill>
        <p:spPr>
          <a:xfrm>
            <a:off x="2462538" y="784713"/>
            <a:ext cx="2223437" cy="2796139"/>
          </a:xfrm>
          <a:prstGeom prst="rect">
            <a:avLst/>
          </a:prstGeom>
        </p:spPr>
      </p:pic>
      <p:sp>
        <p:nvSpPr>
          <p:cNvPr id="11" name="矩形 6">
            <a:extLst>
              <a:ext uri="{FF2B5EF4-FFF2-40B4-BE49-F238E27FC236}">
                <a16:creationId xmlns:a16="http://schemas.microsoft.com/office/drawing/2014/main" id="{58233DE3-CC58-44F6-A0A6-177D201502C2}"/>
              </a:ext>
            </a:extLst>
          </p:cNvPr>
          <p:cNvSpPr/>
          <p:nvPr/>
        </p:nvSpPr>
        <p:spPr>
          <a:xfrm>
            <a:off x="3886823" y="4447300"/>
            <a:ext cx="1325935" cy="800284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830</a:t>
            </a:r>
            <a:endParaRPr lang="zh-CN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17号-萌趣果冻体" panose="02000000000000000000" pitchFamily="2" charset="-122"/>
              <a:cs typeface="+mn-lt"/>
              <a:sym typeface="Arial" panose="020B0604020202020204" pitchFamily="34" charset="0"/>
            </a:endParaRPr>
          </a:p>
        </p:txBody>
      </p:sp>
      <p:pic>
        <p:nvPicPr>
          <p:cNvPr id="12" name="图片 18">
            <a:extLst>
              <a:ext uri="{FF2B5EF4-FFF2-40B4-BE49-F238E27FC236}">
                <a16:creationId xmlns:a16="http://schemas.microsoft.com/office/drawing/2014/main" id="{E0BB7AB7-8E0B-417F-9C10-081B6D7B6D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7" t="35022" r="66217" b="-5080"/>
          <a:stretch/>
        </p:blipFill>
        <p:spPr>
          <a:xfrm rot="971270">
            <a:off x="9462623" y="3814823"/>
            <a:ext cx="2077990" cy="2809207"/>
          </a:xfrm>
          <a:prstGeom prst="rect">
            <a:avLst/>
          </a:prstGeom>
        </p:spPr>
      </p:pic>
      <p:pic>
        <p:nvPicPr>
          <p:cNvPr id="13" name="Picture 2" descr="https://i.pinimg.com/564x/42/21/1f/42211ff4ac9f43d558de4073347b9a6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1092" y1="26802" x2="66253" y2="74550"/>
                        <a14:foregroundMark x1="39702" y1="13964" x2="55583" y2="73874"/>
                        <a14:foregroundMark x1="16873" y1="34459" x2="41687" y2="57883"/>
                        <a14:foregroundMark x1="28536" y1="21396" x2="45409" y2="35360"/>
                        <a14:foregroundMark x1="35980" y1="16667" x2="42432" y2="39189"/>
                        <a14:foregroundMark x1="15136" y1="58784" x2="72953" y2="78604"/>
                        <a14:foregroundMark x1="72705" y1="78153" x2="78908" y2="95495"/>
                        <a14:foregroundMark x1="87593" y1="62387" x2="94541" y2="77477"/>
                        <a14:foregroundMark x1="87097" y1="39640" x2="84367" y2="31757"/>
                        <a14:foregroundMark x1="85608" y1="31982" x2="82878" y2="27027"/>
                        <a14:foregroundMark x1="24566" y1="72072" x2="10174" y2="80631"/>
                        <a14:foregroundMark x1="5955" y1="74324" x2="20099" y2="826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0040" flipH="1">
            <a:off x="122935" y="4423804"/>
            <a:ext cx="2130218" cy="234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椭圆 3">
            <a:extLst>
              <a:ext uri="{FF2B5EF4-FFF2-40B4-BE49-F238E27FC236}">
                <a16:creationId xmlns:a16="http://schemas.microsoft.com/office/drawing/2014/main" id="{835A926B-CC3E-4F7D-804F-7A591B41F1FD}"/>
              </a:ext>
            </a:extLst>
          </p:cNvPr>
          <p:cNvSpPr/>
          <p:nvPr/>
        </p:nvSpPr>
        <p:spPr>
          <a:xfrm>
            <a:off x="5911584" y="3598780"/>
            <a:ext cx="3522847" cy="2645410"/>
          </a:xfrm>
          <a:prstGeom prst="ellipse">
            <a:avLst/>
          </a:prstGeom>
          <a:noFill/>
          <a:ln w="25400">
            <a:solidFill>
              <a:srgbClr val="2989B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1" name="矩形 6">
            <a:extLst>
              <a:ext uri="{FF2B5EF4-FFF2-40B4-BE49-F238E27FC236}">
                <a16:creationId xmlns:a16="http://schemas.microsoft.com/office/drawing/2014/main" id="{58233DE3-CC58-44F6-A0A6-177D201502C2}"/>
              </a:ext>
            </a:extLst>
          </p:cNvPr>
          <p:cNvSpPr/>
          <p:nvPr/>
        </p:nvSpPr>
        <p:spPr>
          <a:xfrm>
            <a:off x="5911583" y="4445978"/>
            <a:ext cx="3503597" cy="800284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9dm = </a:t>
            </a:r>
            <a:r>
              <a:rPr lang="en-US" altLang="zh-CN" sz="3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…………. </a:t>
            </a:r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m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17号-萌趣果冻体" panose="02000000000000000000" pitchFamily="2" charset="-122"/>
              <a:cs typeface="+mn-lt"/>
              <a:sym typeface="Arial" panose="020B0604020202020204" pitchFamily="34" charset="0"/>
            </a:endParaRPr>
          </a:p>
        </p:txBody>
      </p:sp>
      <p:sp>
        <p:nvSpPr>
          <p:cNvPr id="22" name="矩形 6">
            <a:extLst>
              <a:ext uri="{FF2B5EF4-FFF2-40B4-BE49-F238E27FC236}">
                <a16:creationId xmlns:a16="http://schemas.microsoft.com/office/drawing/2014/main" id="{58233DE3-CC58-44F6-A0A6-177D201502C2}"/>
              </a:ext>
            </a:extLst>
          </p:cNvPr>
          <p:cNvSpPr/>
          <p:nvPr/>
        </p:nvSpPr>
        <p:spPr>
          <a:xfrm>
            <a:off x="7422318" y="4443962"/>
            <a:ext cx="1325935" cy="800284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0,9</a:t>
            </a:r>
            <a:endParaRPr lang="zh-CN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17号-萌趣果冻体" panose="02000000000000000000" pitchFamily="2" charset="-122"/>
              <a:cs typeface="+mn-lt"/>
              <a:sym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06703" y="510362"/>
            <a:ext cx="3891516" cy="2232837"/>
            <a:chOff x="4561368" y="276446"/>
            <a:chExt cx="3891516" cy="223283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368" y="276446"/>
              <a:ext cx="3891516" cy="2232837"/>
            </a:xfrm>
            <a:prstGeom prst="rect">
              <a:avLst/>
            </a:prstGeom>
          </p:spPr>
        </p:pic>
        <p:sp>
          <p:nvSpPr>
            <p:cNvPr id="19" name="矩形 6">
              <a:extLst>
                <a:ext uri="{FF2B5EF4-FFF2-40B4-BE49-F238E27FC236}">
                  <a16:creationId xmlns:a16="http://schemas.microsoft.com/office/drawing/2014/main" id="{58233DE3-CC58-44F6-A0A6-177D201502C2}"/>
                </a:ext>
              </a:extLst>
            </p:cNvPr>
            <p:cNvSpPr/>
            <p:nvPr/>
          </p:nvSpPr>
          <p:spPr>
            <a:xfrm>
              <a:off x="5270941" y="798852"/>
              <a:ext cx="3107512" cy="1116396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Em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hãy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điền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số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thích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hợp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vào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chỗ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chấm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:</a:t>
              </a:r>
              <a:endParaRPr lang="zh-CN" altLang="en-US" sz="2400" b="1" dirty="0">
                <a:solidFill>
                  <a:schemeClr val="tx2">
                    <a:lumMod val="75000"/>
                  </a:schemeClr>
                </a:solidFill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07775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11" grpId="0"/>
      <p:bldP spid="17" grpId="0" animBg="1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i.pinimg.com/564x/94/b5/48/94b548b2f3ed569c468da0b2ca9bf12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100000" l="0" r="99556">
                        <a14:foregroundMark x1="43333" y1="22000" x2="81778" y2="74000"/>
                        <a14:foregroundMark x1="69111" y1="16333" x2="56444" y2="60667"/>
                        <a14:foregroundMark x1="54000" y1="19833" x2="41333" y2="54333"/>
                        <a14:foregroundMark x1="53111" y1="24667" x2="54000" y2="53833"/>
                        <a14:foregroundMark x1="50000" y1="22500" x2="40444" y2="42500"/>
                        <a14:foregroundMark x1="40889" y1="32333" x2="73778" y2="25167"/>
                        <a14:foregroundMark x1="65111" y1="14833" x2="66222" y2="50167"/>
                        <a14:foregroundMark x1="68222" y1="30000" x2="72222" y2="43333"/>
                        <a14:foregroundMark x1="66222" y1="53500" x2="80889" y2="31500"/>
                        <a14:foregroundMark x1="65556" y1="46667" x2="84889" y2="32000"/>
                        <a14:foregroundMark x1="80222" y1="26167" x2="78667" y2="42167"/>
                        <a14:foregroundMark x1="45333" y1="58833" x2="44889" y2="91833"/>
                        <a14:foregroundMark x1="28667" y1="70167" x2="28667" y2="83500"/>
                        <a14:foregroundMark x1="22222" y1="83833" x2="40889" y2="78500"/>
                        <a14:foregroundMark x1="35778" y1="91000" x2="46889" y2="96667"/>
                        <a14:foregroundMark x1="32222" y1="97833" x2="53556" y2="82333"/>
                        <a14:foregroundMark x1="29333" y1="70500" x2="18667" y2="85667"/>
                        <a14:foregroundMark x1="15111" y1="74000" x2="7111" y2="61833"/>
                        <a14:foregroundMark x1="46444" y1="78833" x2="69111" y2="63000"/>
                        <a14:foregroundMark x1="46889" y1="82667" x2="71778" y2="62667"/>
                        <a14:foregroundMark x1="72222" y1="73167" x2="89778" y2="82667"/>
                        <a14:foregroundMark x1="71778" y1="78833" x2="84222" y2="86000"/>
                        <a14:foregroundMark x1="86889" y1="79667" x2="91778" y2="83000"/>
                        <a14:foregroundMark x1="54444" y1="81167" x2="71778" y2="81167"/>
                        <a14:foregroundMark x1="50889" y1="82333" x2="50000" y2="99000"/>
                        <a14:foregroundMark x1="59556" y1="22500" x2="76222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34" y="3558800"/>
            <a:ext cx="2106003" cy="280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189" l="0" r="93981">
                        <a14:foregroundMark x1="32870" y1="38153" x2="69907" y2="43373"/>
                        <a14:foregroundMark x1="74074" y1="36948" x2="65278" y2="85141"/>
                        <a14:foregroundMark x1="59259" y1="35743" x2="33796" y2="83133"/>
                        <a14:foregroundMark x1="29167" y1="17671" x2="21759" y2="35341"/>
                        <a14:foregroundMark x1="46759" y1="36948" x2="68981" y2="69880"/>
                        <a14:foregroundMark x1="47685" y1="61446" x2="70833" y2="38554"/>
                        <a14:foregroundMark x1="58796" y1="66667" x2="68519" y2="43775"/>
                        <a14:foregroundMark x1="64352" y1="14056" x2="76389" y2="32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496" y="3439714"/>
            <a:ext cx="2642465" cy="30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24">
            <a:extLst>
              <a:ext uri="{FF2B5EF4-FFF2-40B4-BE49-F238E27FC236}">
                <a16:creationId xmlns:a16="http://schemas.microsoft.com/office/drawing/2014/main" id="{E5AB06AB-6FF4-435D-8234-CED9F8D6B15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5" t="53061" r="11409"/>
          <a:stretch/>
        </p:blipFill>
        <p:spPr>
          <a:xfrm>
            <a:off x="8785754" y="3631098"/>
            <a:ext cx="2150106" cy="239364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36804" y="196380"/>
            <a:ext cx="4936842" cy="2982755"/>
            <a:chOff x="836804" y="196380"/>
            <a:chExt cx="4936842" cy="29827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6804" y="196380"/>
              <a:ext cx="4936842" cy="298275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21161252">
              <a:off x="1254683" y="590442"/>
              <a:ext cx="405855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UTM Neo Sans Intel" pitchFamily="18" charset="0"/>
                </a:rPr>
                <a:t>Sau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phần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đua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và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trả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lời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câu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hỏi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vừa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rồi</a:t>
              </a:r>
              <a:r>
                <a:rPr lang="en-US" sz="2400" dirty="0">
                  <a:latin typeface="UTM Neo Sans Intel" pitchFamily="18" charset="0"/>
                </a:rPr>
                <a:t>, </a:t>
              </a:r>
              <a:r>
                <a:rPr lang="en-US" sz="2400" dirty="0" err="1">
                  <a:latin typeface="UTM Neo Sans Intel" pitchFamily="18" charset="0"/>
                </a:rPr>
                <a:t>Cún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Nâu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chạy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được</a:t>
              </a:r>
              <a:r>
                <a:rPr lang="en-US" sz="2400" dirty="0">
                  <a:latin typeface="UTM Neo Sans Intel" pitchFamily="18" charset="0"/>
                </a:rPr>
                <a:t> 0,9m </a:t>
              </a:r>
              <a:r>
                <a:rPr lang="en-US" sz="2400" dirty="0" err="1">
                  <a:latin typeface="UTM Neo Sans Intel" pitchFamily="18" charset="0"/>
                </a:rPr>
                <a:t>và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Cún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Trắng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chạy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được</a:t>
              </a:r>
              <a:r>
                <a:rPr lang="en-US" sz="2400" dirty="0">
                  <a:latin typeface="UTM Neo Sans Intel" pitchFamily="18" charset="0"/>
                </a:rPr>
                <a:t> 0,90m. </a:t>
              </a:r>
              <a:r>
                <a:rPr lang="en-US" sz="2400" dirty="0" err="1">
                  <a:latin typeface="UTM Neo Sans Intel" pitchFamily="18" charset="0"/>
                </a:rPr>
                <a:t>Vậy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là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hai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bạn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ghi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được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kết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quả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bằng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nhau</a:t>
              </a:r>
              <a:r>
                <a:rPr lang="en-US" sz="2400" dirty="0">
                  <a:latin typeface="UTM Neo Sans Intel" pitchFamily="18" charset="0"/>
                </a:rPr>
                <a:t>.</a:t>
              </a:r>
            </a:p>
          </p:txBody>
        </p:sp>
      </p:grpSp>
      <p:pic>
        <p:nvPicPr>
          <p:cNvPr id="7" name="图片 2" descr="图片包含 猫, 就坐, 外表, 室内&#10;&#10;描述已自动生成">
            <a:extLst>
              <a:ext uri="{FF2B5EF4-FFF2-40B4-BE49-F238E27FC236}">
                <a16:creationId xmlns:a16="http://schemas.microsoft.com/office/drawing/2014/main" id="{FB3E6389-71D4-462E-87BF-4ECB8807A1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" t="32881" r="74737" b="9901"/>
          <a:stretch/>
        </p:blipFill>
        <p:spPr>
          <a:xfrm>
            <a:off x="5133044" y="1169582"/>
            <a:ext cx="1999388" cy="317797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719236" y="1454025"/>
            <a:ext cx="3067767" cy="2311236"/>
            <a:chOff x="7719236" y="1454025"/>
            <a:chExt cx="3067767" cy="23112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9236" y="1454025"/>
              <a:ext cx="3067767" cy="231123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874044" y="2004558"/>
              <a:ext cx="286258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UTM Neo Sans Intel" pitchFamily="18" charset="0"/>
                </a:rPr>
                <a:t>Con </a:t>
              </a:r>
              <a:r>
                <a:rPr lang="en-US" sz="2000" b="1" dirty="0" err="1">
                  <a:latin typeface="UTM Neo Sans Intel" pitchFamily="18" charset="0"/>
                </a:rPr>
                <a:t>cứ</a:t>
              </a:r>
              <a:r>
                <a:rPr lang="en-US" sz="2000" b="1" dirty="0">
                  <a:latin typeface="UTM Neo Sans Intel" pitchFamily="18" charset="0"/>
                </a:rPr>
                <a:t> </a:t>
              </a:r>
              <a:r>
                <a:rPr lang="en-US" sz="2000" b="1" dirty="0" err="1">
                  <a:latin typeface="UTM Neo Sans Intel" pitchFamily="18" charset="0"/>
                </a:rPr>
                <a:t>nghĩ</a:t>
              </a:r>
              <a:r>
                <a:rPr lang="en-US" sz="2000" b="1" dirty="0">
                  <a:latin typeface="UTM Neo Sans Intel" pitchFamily="18" charset="0"/>
                </a:rPr>
                <a:t> con </a:t>
              </a:r>
              <a:r>
                <a:rPr lang="en-US" sz="2000" b="1" dirty="0" err="1">
                  <a:latin typeface="UTM Neo Sans Intel" pitchFamily="18" charset="0"/>
                </a:rPr>
                <a:t>chạy</a:t>
              </a:r>
              <a:r>
                <a:rPr lang="en-US" sz="2000" b="1" dirty="0">
                  <a:latin typeface="UTM Neo Sans Intel" pitchFamily="18" charset="0"/>
                </a:rPr>
                <a:t> </a:t>
              </a:r>
              <a:r>
                <a:rPr lang="en-US" sz="2000" b="1" dirty="0" err="1">
                  <a:latin typeface="UTM Neo Sans Intel" pitchFamily="18" charset="0"/>
                </a:rPr>
                <a:t>được</a:t>
              </a:r>
              <a:r>
                <a:rPr lang="en-US" sz="2000" b="1" dirty="0">
                  <a:latin typeface="UTM Neo Sans Intel" pitchFamily="18" charset="0"/>
                </a:rPr>
                <a:t> </a:t>
              </a:r>
              <a:r>
                <a:rPr lang="en-US" sz="2000" b="1" dirty="0" err="1">
                  <a:latin typeface="UTM Neo Sans Intel" pitchFamily="18" charset="0"/>
                </a:rPr>
                <a:t>xa</a:t>
              </a:r>
              <a:r>
                <a:rPr lang="en-US" sz="2000" b="1" dirty="0">
                  <a:latin typeface="UTM Neo Sans Intel" pitchFamily="18" charset="0"/>
                </a:rPr>
                <a:t> </a:t>
              </a:r>
              <a:r>
                <a:rPr lang="en-US" sz="2000" b="1" dirty="0" err="1">
                  <a:latin typeface="UTM Neo Sans Intel" pitchFamily="18" charset="0"/>
                </a:rPr>
                <a:t>hơn</a:t>
              </a:r>
              <a:r>
                <a:rPr lang="en-US" sz="2000" b="1" dirty="0">
                  <a:latin typeface="UTM Neo Sans Intel" pitchFamily="18" charset="0"/>
                </a:rPr>
                <a:t>. </a:t>
              </a:r>
              <a:r>
                <a:rPr lang="en-US" sz="2000" b="1" dirty="0" err="1">
                  <a:latin typeface="UTM Neo Sans Intel" pitchFamily="18" charset="0"/>
                </a:rPr>
                <a:t>Vậy</a:t>
              </a:r>
              <a:r>
                <a:rPr lang="en-US" sz="2000" b="1" dirty="0">
                  <a:latin typeface="UTM Neo Sans Intel" pitchFamily="18" charset="0"/>
                </a:rPr>
                <a:t> </a:t>
              </a:r>
              <a:r>
                <a:rPr lang="en-US" sz="2000" b="1" dirty="0" err="1">
                  <a:latin typeface="UTM Neo Sans Intel" pitchFamily="18" charset="0"/>
                </a:rPr>
                <a:t>là</a:t>
              </a:r>
              <a:r>
                <a:rPr lang="en-US" sz="2000" b="1" dirty="0">
                  <a:latin typeface="UTM Neo Sans Intel" pitchFamily="18" charset="0"/>
                </a:rPr>
                <a:t> 0,90 = 0,9 </a:t>
              </a:r>
              <a:r>
                <a:rPr lang="en-US" sz="2000" b="1" dirty="0" err="1">
                  <a:latin typeface="UTM Neo Sans Intel" pitchFamily="18" charset="0"/>
                </a:rPr>
                <a:t>sao</a:t>
              </a:r>
              <a:r>
                <a:rPr lang="en-US" sz="2000" b="1" dirty="0">
                  <a:latin typeface="UTM Neo Sans Intel" pitchFamily="18" charset="0"/>
                </a:rPr>
                <a:t> ạ?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70827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太阳形 1">
            <a:extLst>
              <a:ext uri="{FF2B5EF4-FFF2-40B4-BE49-F238E27FC236}">
                <a16:creationId xmlns:a16="http://schemas.microsoft.com/office/drawing/2014/main" id="{06609A77-8B90-4E17-92F1-50CF2FC94282}"/>
              </a:ext>
            </a:extLst>
          </p:cNvPr>
          <p:cNvSpPr/>
          <p:nvPr/>
        </p:nvSpPr>
        <p:spPr>
          <a:xfrm>
            <a:off x="110497" y="32442"/>
            <a:ext cx="763945" cy="763945"/>
          </a:xfrm>
          <a:prstGeom prst="sun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AE3F543-8C27-4FB0-ABFB-D4EA315944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5" t="53061" r="3871"/>
          <a:stretch/>
        </p:blipFill>
        <p:spPr>
          <a:xfrm>
            <a:off x="1511394" y="1681046"/>
            <a:ext cx="5088859" cy="36877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98796" y="446567"/>
            <a:ext cx="11235241" cy="5858537"/>
          </a:xfrm>
          <a:prstGeom prst="roundRect">
            <a:avLst/>
          </a:prstGeom>
          <a:noFill/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783571" y="2000036"/>
            <a:ext cx="4550736" cy="3199297"/>
          </a:xfrm>
          <a:prstGeom prst="rect">
            <a:avLst/>
          </a:prstGeom>
          <a:solidFill>
            <a:srgbClr val="2989B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989BB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33435" y="3109409"/>
            <a:ext cx="30636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UTM Neo Sans Intel" pitchFamily="18" charset="0"/>
              </a:rPr>
              <a:t>0,9 = 0,90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UTM Neo Sans Intel" pitchFamily="18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0790642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20" grpId="0" animBg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823</Words>
  <Application>Microsoft Office PowerPoint</Application>
  <PresentationFormat>Widescreen</PresentationFormat>
  <Paragraphs>169</Paragraphs>
  <Slides>26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Times New Roman</vt:lpstr>
      <vt:lpstr>UTM Neo Sans Intel</vt:lpstr>
      <vt:lpstr>UTM Gradoo</vt:lpstr>
      <vt:lpstr>UTM Isadora</vt:lpstr>
      <vt:lpstr>等线</vt:lpstr>
      <vt:lpstr>Arial</vt:lpstr>
      <vt:lpstr>UTM Mother</vt:lpstr>
      <vt:lpstr>UTM Showcard</vt:lpstr>
      <vt:lpstr>UTM Seagull</vt:lpstr>
      <vt:lpstr>字魂17号-萌趣果冻体</vt:lpstr>
      <vt:lpstr>UTM Spring</vt:lpstr>
      <vt:lpstr>Calibri Light</vt:lpstr>
      <vt:lpstr>Calibri</vt:lpstr>
      <vt:lpstr>UTM Dai Co Viet</vt:lpstr>
      <vt:lpstr>UTM Aquarelle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Linh Le Hong</cp:lastModifiedBy>
  <cp:revision>146</cp:revision>
  <dcterms:created xsi:type="dcterms:W3CDTF">2019-03-29T12:25:33Z</dcterms:created>
  <dcterms:modified xsi:type="dcterms:W3CDTF">2023-03-22T16:45:37Z</dcterms:modified>
</cp:coreProperties>
</file>