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369" r:id="rId2"/>
    <p:sldId id="368" r:id="rId3"/>
    <p:sldId id="371" r:id="rId4"/>
    <p:sldId id="366" r:id="rId5"/>
    <p:sldId id="370" r:id="rId6"/>
    <p:sldId id="372" r:id="rId7"/>
    <p:sldId id="402" r:id="rId8"/>
    <p:sldId id="405" r:id="rId9"/>
    <p:sldId id="434" r:id="rId10"/>
    <p:sldId id="435" r:id="rId11"/>
    <p:sldId id="406" r:id="rId12"/>
    <p:sldId id="404" r:id="rId13"/>
    <p:sldId id="407" r:id="rId14"/>
    <p:sldId id="408" r:id="rId15"/>
    <p:sldId id="409" r:id="rId16"/>
    <p:sldId id="411" r:id="rId17"/>
    <p:sldId id="412" r:id="rId18"/>
    <p:sldId id="410" r:id="rId19"/>
    <p:sldId id="413" r:id="rId20"/>
    <p:sldId id="423" r:id="rId21"/>
    <p:sldId id="433" r:id="rId22"/>
    <p:sldId id="432" r:id="rId23"/>
    <p:sldId id="424" r:id="rId24"/>
    <p:sldId id="414" r:id="rId25"/>
    <p:sldId id="415" r:id="rId26"/>
    <p:sldId id="417" r:id="rId27"/>
    <p:sldId id="416" r:id="rId28"/>
    <p:sldId id="326" r:id="rId29"/>
    <p:sldId id="418" r:id="rId30"/>
    <p:sldId id="425" r:id="rId31"/>
    <p:sldId id="419" r:id="rId32"/>
    <p:sldId id="426" r:id="rId33"/>
    <p:sldId id="420" r:id="rId34"/>
    <p:sldId id="427" r:id="rId35"/>
    <p:sldId id="428" r:id="rId36"/>
    <p:sldId id="436" r:id="rId37"/>
    <p:sldId id="437" r:id="rId38"/>
    <p:sldId id="438" r:id="rId39"/>
    <p:sldId id="421" r:id="rId40"/>
    <p:sldId id="422" r:id="rId41"/>
    <p:sldId id="299" r:id="rId42"/>
    <p:sldId id="431" r:id="rId43"/>
    <p:sldId id="430" r:id="rId44"/>
  </p:sldIdLst>
  <p:sldSz cx="12192000" cy="6858000"/>
  <p:notesSz cx="9144000" cy="6858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88">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1"/>
    <p:restoredTop sz="94621"/>
  </p:normalViewPr>
  <p:slideViewPr>
    <p:cSldViewPr showGuides="1">
      <p:cViewPr varScale="1">
        <p:scale>
          <a:sx n="79" d="100"/>
          <a:sy n="79" d="100"/>
        </p:scale>
        <p:origin x="1374" y="96"/>
      </p:cViewPr>
      <p:guideLst>
        <p:guide orient="horz" pos="2288"/>
        <p:guide pos="3836"/>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B55E2C94-0F40-4E2C-AA24-4A684F4E619B}"/>
    <pc:docChg chg="custSel modSld">
      <pc:chgData name="Le Hong Linh" userId="0acb0f2b-bad6-40ee-ad82-940a3c11b991" providerId="ADAL" clId="{B55E2C94-0F40-4E2C-AA24-4A684F4E619B}" dt="2022-10-10T00:16:40.489" v="1" actId="729"/>
      <pc:docMkLst>
        <pc:docMk/>
      </pc:docMkLst>
      <pc:sldChg chg="delSp mod">
        <pc:chgData name="Le Hong Linh" userId="0acb0f2b-bad6-40ee-ad82-940a3c11b991" providerId="ADAL" clId="{B55E2C94-0F40-4E2C-AA24-4A684F4E619B}" dt="2022-10-10T00:13:29.330" v="0" actId="478"/>
        <pc:sldMkLst>
          <pc:docMk/>
          <pc:sldMk cId="0" sldId="369"/>
        </pc:sldMkLst>
        <pc:picChg chg="del">
          <ac:chgData name="Le Hong Linh" userId="0acb0f2b-bad6-40ee-ad82-940a3c11b991" providerId="ADAL" clId="{B55E2C94-0F40-4E2C-AA24-4A684F4E619B}" dt="2022-10-10T00:13:29.330" v="0" actId="478"/>
          <ac:picMkLst>
            <pc:docMk/>
            <pc:sldMk cId="0" sldId="369"/>
            <ac:picMk id="16393" creationId="{00000000-0000-0000-0000-000000000000}"/>
          </ac:picMkLst>
        </pc:picChg>
      </pc:sldChg>
      <pc:sldChg chg="mod modShow">
        <pc:chgData name="Le Hong Linh" userId="0acb0f2b-bad6-40ee-ad82-940a3c11b991" providerId="ADAL" clId="{B55E2C94-0F40-4E2C-AA24-4A684F4E619B}" dt="2022-10-10T00:16:40.489" v="1" actId="729"/>
        <pc:sldMkLst>
          <pc:docMk/>
          <pc:sldMk cId="0" sldId="4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19" name="Rectangle 3"/>
          <p:cNvSpPr>
            <a:spLocks noGrp="1" noChangeArrowheads="1"/>
          </p:cNvSpPr>
          <p:nvPr>
            <p:ph type="dt" sz="quarter"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0" name="Rectangle 4"/>
          <p:cNvSpPr>
            <a:spLocks noGrp="1" noChangeArrowheads="1"/>
          </p:cNvSpPr>
          <p:nvPr>
            <p:ph type="ftr" sz="quarter" idx="2"/>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1" name="Rectangle 5"/>
          <p:cNvSpPr>
            <a:spLocks noGrp="1" noChangeArrowheads="1"/>
          </p:cNvSpPr>
          <p:nvPr>
            <p:ph type="sldNum" sz="quarter" idx="3"/>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p>
            <a:pPr lvl="0" algn="r" eaLnBrk="1" fontAlgn="base" hangingPunct="1">
              <a:buNone/>
            </a:pPr>
            <a:fld id="{9A0DB2DC-4C9A-4742-B13C-FB6460FD3503}" type="slidenum">
              <a:rPr lang="en-US" sz="1200" strike="noStrike" noProof="1" dirty="0">
                <a:latin typeface="Arial" panose="020B0604020202020204" pitchFamily="34" charset="0"/>
                <a:ea typeface="+mn-ea"/>
                <a:cs typeface="+mn-cs"/>
              </a:rPr>
              <a:t>‹#›</a:t>
            </a:fld>
            <a:endParaRPr lang="en-US" sz="1200"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6083" name="Rectangle 3"/>
          <p:cNvSpPr>
            <a:spLocks noGrp="1" noChangeArrowheads="1"/>
          </p:cNvSpPr>
          <p:nvPr>
            <p:ph type="dt"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364" name="Rectangle 4"/>
          <p:cNvSpPr>
            <a:spLocks noGrp="1" noRot="1" noChangeAspect="1" noTextEdit="1"/>
          </p:cNvSpPr>
          <p:nvPr>
            <p:ph type="sldImg"/>
          </p:nvPr>
        </p:nvSpPr>
        <p:spPr>
          <a:xfrm>
            <a:off x="2286000" y="514350"/>
            <a:ext cx="4572000" cy="2571750"/>
          </a:xfrm>
          <a:prstGeom prst="rect">
            <a:avLst/>
          </a:prstGeom>
          <a:noFill/>
          <a:ln w="9525" cap="flat" cmpd="sng">
            <a:solidFill>
              <a:srgbClr val="000000"/>
            </a:solidFill>
            <a:prstDash val="solid"/>
            <a:miter/>
            <a:headEnd type="none" w="med" len="med"/>
            <a:tailEnd type="none" w="med" len="med"/>
          </a:ln>
        </p:spPr>
      </p:sp>
      <p:sp>
        <p:nvSpPr>
          <p:cNvPr id="46085" name="Rectangle 5"/>
          <p:cNvSpPr>
            <a:spLocks noGrp="1" noChangeArrowheads="1"/>
          </p:cNvSpPr>
          <p:nvPr>
            <p:ph type="body" sz="quarter" idx="3"/>
          </p:nvPr>
        </p:nvSpPr>
        <p:spPr bwMode="auto">
          <a:xfrm>
            <a:off x="914400" y="3257550"/>
            <a:ext cx="7315200" cy="30861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Fifth level</a:t>
            </a:r>
          </a:p>
        </p:txBody>
      </p:sp>
      <p:sp>
        <p:nvSpPr>
          <p:cNvPr id="46086" name="Rectangle 6"/>
          <p:cNvSpPr>
            <a:spLocks noGrp="1" noChangeArrowheads="1"/>
          </p:cNvSpPr>
          <p:nvPr>
            <p:ph type="ftr" sz="quarter" idx="4"/>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6087" name="Rectangle 7"/>
          <p:cNvSpPr>
            <a:spLocks noGrp="1" noChangeArrowheads="1"/>
          </p:cNvSpPr>
          <p:nvPr>
            <p:ph type="sldNum" sz="quarter" idx="5"/>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p>
            <a:pPr lvl="0" algn="r" eaLnBrk="1" fontAlgn="base" hangingPunct="1">
              <a:buNone/>
            </a:pPr>
            <a:fld id="{9A0DB2DC-4C9A-4742-B13C-FB6460FD3503}" type="slidenum">
              <a:rPr lang="en-US" sz="1200" strike="noStrike" noProof="1" dirty="0">
                <a:latin typeface="Arial" panose="020B0604020202020204" pitchFamily="34" charset="0"/>
                <a:ea typeface="+mn-ea"/>
                <a:cs typeface="+mn-cs"/>
              </a:rPr>
              <a:t>‹#›</a:t>
            </a:fld>
            <a:endParaRPr 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p:sp>
      <p:sp>
        <p:nvSpPr>
          <p:cNvPr id="17410" name="Text Placeholder 2"/>
          <p:cNvSpPr>
            <a:spLocks noGrp="1"/>
          </p:cNvSpPr>
          <p:nvPr>
            <p:ph type="body"/>
          </p:nvPr>
        </p:nvSpPr>
        <p:spPr/>
        <p:txBody>
          <a:bodyPr wrap="square" lIns="91440" tIns="45720" rIns="91440" bIns="45720" anchor="t" anchorCtr="0"/>
          <a:lstStyle/>
          <a:p>
            <a:pPr lvl="0"/>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p:sp>
      <p:sp>
        <p:nvSpPr>
          <p:cNvPr id="23554" name="Text Placeholder 2"/>
          <p:cNvSpPr>
            <a:spLocks noGrp="1"/>
          </p:cNvSpPr>
          <p:nvPr>
            <p:ph type="body"/>
          </p:nvPr>
        </p:nvSpPr>
        <p:spPr/>
        <p:txBody>
          <a:bodyPr wrap="square" lIns="91440" tIns="45720" rIns="91440" bIns="45720" anchor="t" anchorCtr="0"/>
          <a:lstStyle/>
          <a:p>
            <a:pPr lvl="0"/>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 Placeholder 2"/>
          <p:cNvSpPr>
            <a:spLocks noGrp="1"/>
          </p:cNvSpPr>
          <p:nvPr>
            <p:ph type="body" idx="3"/>
          </p:nvPr>
        </p:nvSpPr>
        <p:spPr/>
        <p:txBody>
          <a:bodyPr/>
          <a:lstStyle/>
          <a:p>
            <a:r>
              <a:rPr lang="en-GB" altLang="en-US"/>
              <a:t>Luyện đọc theo cặp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p:sp>
      <p:sp>
        <p:nvSpPr>
          <p:cNvPr id="40962" name="Notes Placeholder 2"/>
          <p:cNvSpPr>
            <a:spLocks noGrp="1"/>
          </p:cNvSpPr>
          <p:nvPr>
            <p:ph type="body"/>
          </p:nvPr>
        </p:nvSpPr>
        <p:spPr/>
        <p:txBody>
          <a:bodyPr wrap="square" lIns="91440" tIns="45720" rIns="91440" bIns="45720" anchor="t" anchorCtr="0"/>
          <a:lstStyle/>
          <a:p>
            <a:pPr lvl="0"/>
            <a:endParaRPr lang="en-US" altLang="en-GB" dirty="0"/>
          </a:p>
        </p:txBody>
      </p:sp>
      <p:sp>
        <p:nvSpPr>
          <p:cNvPr id="40963" name="Slide Number Placeholder 3"/>
          <p:cNvSpPr txBox="1">
            <a:spLocks noGrp="1"/>
          </p:cNvSpPr>
          <p:nvPr>
            <p:ph type="sldNum" sz="quarter"/>
          </p:nvPr>
        </p:nvSpPr>
        <p:spPr>
          <a:xfrm>
            <a:off x="5180013" y="6513513"/>
            <a:ext cx="3962400" cy="3429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GB" sz="1200" dirty="0">
                <a:latin typeface="Arial" panose="020B0604020202020204" pitchFamily="34" charset="0"/>
              </a:rPr>
              <a:t>28</a:t>
            </a:fld>
            <a:endParaRPr lang="en-US" altLang="en-GB" sz="12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09600" y="1600200"/>
            <a:ext cx="10972800" cy="4525963"/>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2050" name="Picture 6" descr="Picture5"/>
          <p:cNvPicPr>
            <a:picLocks noChangeAspect="1"/>
          </p:cNvPicPr>
          <p:nvPr userDrawn="1"/>
        </p:nvPicPr>
        <p:blipFill>
          <a:blip r:embed="rId2"/>
          <a:stretch>
            <a:fillRect/>
          </a:stretch>
        </p:blipFill>
        <p:spPr>
          <a:xfrm>
            <a:off x="-2590800" y="-152400"/>
            <a:ext cx="1527175" cy="1527175"/>
          </a:xfrm>
          <a:prstGeom prst="rect">
            <a:avLst/>
          </a:prstGeom>
          <a:noFill/>
          <a:ln w="9525">
            <a:noFill/>
          </a:ln>
        </p:spPr>
      </p:pic>
      <p:sp>
        <p:nvSpPr>
          <p:cNvPr id="2" name="Title 1"/>
          <p:cNvSpPr>
            <a:spLocks noGrp="1"/>
          </p:cNvSpPr>
          <p:nvPr>
            <p:ph type="title"/>
          </p:nvPr>
        </p:nvSpPr>
        <p:spPr>
          <a:xfrm>
            <a:off x="609600" y="274638"/>
            <a:ext cx="10972800" cy="1143000"/>
          </a:xfrm>
        </p:spPr>
        <p:txBody>
          <a:bodyPr/>
          <a:lstStyle/>
          <a:p>
            <a:pPr fontAlgn="base"/>
            <a:r>
              <a:rPr lang="en-US" strike="noStrike" noProof="1"/>
              <a:t>Click to edit Master title style</a:t>
            </a:r>
          </a:p>
        </p:txBody>
      </p:sp>
      <p:sp>
        <p:nvSpPr>
          <p:cNvPr id="3" name="Content Placeholder 2"/>
          <p:cNvSpPr>
            <a:spLocks noGrp="1"/>
          </p:cNvSpPr>
          <p:nvPr>
            <p:ph idx="1"/>
          </p:nvPr>
        </p:nvSpPr>
        <p:spPr>
          <a:xfrm>
            <a:off x="609600" y="1600200"/>
            <a:ext cx="109728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a:xfrm>
            <a:off x="8737600" y="6245225"/>
            <a:ext cx="2844800" cy="476250"/>
          </a:xfrm>
        </p:spPr>
        <p:txBody>
          <a:body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Grp="1" noChangeAspect="1"/>
          </p:cNvPicPr>
          <p:nvPr/>
        </p:nvPicPr>
        <p:blipFill>
          <a:blip r:embed="rId2"/>
          <a:stretch>
            <a:fillRect/>
          </a:stretch>
        </p:blipFill>
        <p:spPr>
          <a:xfrm>
            <a:off x="0" y="0"/>
            <a:ext cx="2393950" cy="6858000"/>
          </a:xfrm>
          <a:prstGeom prst="rect">
            <a:avLst/>
          </a:prstGeom>
          <a:noFill/>
          <a:ln w="9525">
            <a:noFill/>
          </a:ln>
        </p:spPr>
      </p:pic>
      <p:pic>
        <p:nvPicPr>
          <p:cNvPr id="6147" name="Picture 4"/>
          <p:cNvPicPr>
            <a:picLocks noChangeAspect="1"/>
          </p:cNvPicPr>
          <p:nvPr userDrawn="1"/>
        </p:nvPicPr>
        <p:blipFill>
          <a:blip r:embed="rId3"/>
          <a:stretch>
            <a:fillRect/>
          </a:stretch>
        </p:blipFill>
        <p:spPr>
          <a:xfrm>
            <a:off x="2524125" y="120650"/>
            <a:ext cx="9688513" cy="6737350"/>
          </a:xfrm>
          <a:prstGeom prst="rect">
            <a:avLst/>
          </a:prstGeom>
          <a:noFill/>
          <a:ln w="9525">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7170" name="Picture 7"/>
          <p:cNvPicPr>
            <a:picLocks noGrp="1" noChangeAspect="1"/>
          </p:cNvPicPr>
          <p:nvPr/>
        </p:nvPicPr>
        <p:blipFill>
          <a:blip r:embed="rId2"/>
          <a:stretch>
            <a:fillRect/>
          </a:stretch>
        </p:blipFill>
        <p:spPr>
          <a:xfrm>
            <a:off x="0" y="0"/>
            <a:ext cx="2254250" cy="6858000"/>
          </a:xfrm>
          <a:prstGeom prst="rect">
            <a:avLst/>
          </a:prstGeom>
          <a:noFill/>
          <a:ln w="9525">
            <a:noFill/>
          </a:ln>
        </p:spPr>
      </p:pic>
      <p:pic>
        <p:nvPicPr>
          <p:cNvPr id="7171" name="Picture 4"/>
          <p:cNvPicPr>
            <a:picLocks noChangeAspect="1"/>
          </p:cNvPicPr>
          <p:nvPr userDrawn="1"/>
        </p:nvPicPr>
        <p:blipFill>
          <a:blip r:embed="rId3"/>
          <a:stretch>
            <a:fillRect/>
          </a:stretch>
        </p:blipFill>
        <p:spPr>
          <a:xfrm>
            <a:off x="2524125" y="120650"/>
            <a:ext cx="9688513" cy="6737350"/>
          </a:xfrm>
          <a:prstGeom prst="rect">
            <a:avLst/>
          </a:prstGeom>
          <a:noFill/>
          <a:ln w="9525">
            <a:noFill/>
          </a:ln>
        </p:spPr>
      </p:pic>
      <p:pic>
        <p:nvPicPr>
          <p:cNvPr id="2" name="Picture 1" descr="Picture5"/>
          <p:cNvPicPr>
            <a:picLocks noChangeAspect="1"/>
          </p:cNvPicPr>
          <p:nvPr userDrawn="1"/>
        </p:nvPicPr>
        <p:blipFill>
          <a:blip r:embed="rId4"/>
          <a:stretch>
            <a:fillRect/>
          </a:stretch>
        </p:blipFill>
        <p:spPr>
          <a:xfrm>
            <a:off x="-3352800" y="-76200"/>
            <a:ext cx="1403350" cy="140335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pic>
        <p:nvPicPr>
          <p:cNvPr id="8194" name="Picture 7"/>
          <p:cNvPicPr>
            <a:picLocks noGrp="1" noChangeAspect="1"/>
          </p:cNvPicPr>
          <p:nvPr/>
        </p:nvPicPr>
        <p:blipFill>
          <a:blip r:embed="rId2"/>
          <a:stretch>
            <a:fillRect/>
          </a:stretch>
        </p:blipFill>
        <p:spPr>
          <a:xfrm>
            <a:off x="0" y="0"/>
            <a:ext cx="2393950" cy="6858000"/>
          </a:xfrm>
          <a:prstGeom prst="rect">
            <a:avLst/>
          </a:prstGeom>
          <a:noFill/>
          <a:ln w="9525">
            <a:noFill/>
          </a:ln>
        </p:spPr>
      </p:pic>
      <p:pic>
        <p:nvPicPr>
          <p:cNvPr id="8195" name="Picture 4"/>
          <p:cNvPicPr>
            <a:picLocks noChangeAspect="1"/>
          </p:cNvPicPr>
          <p:nvPr userDrawn="1"/>
        </p:nvPicPr>
        <p:blipFill>
          <a:blip r:embed="rId3"/>
          <a:stretch>
            <a:fillRect/>
          </a:stretch>
        </p:blipFill>
        <p:spPr>
          <a:xfrm>
            <a:off x="2524125" y="120650"/>
            <a:ext cx="9688513" cy="6737350"/>
          </a:xfrm>
          <a:prstGeom prst="rect">
            <a:avLst/>
          </a:prstGeom>
          <a:noFill/>
          <a:ln w="9525">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pic>
        <p:nvPicPr>
          <p:cNvPr id="9218" name="Picture 7"/>
          <p:cNvPicPr>
            <a:picLocks noGrp="1" noChangeAspect="1"/>
          </p:cNvPicPr>
          <p:nvPr/>
        </p:nvPicPr>
        <p:blipFill>
          <a:blip r:embed="rId2"/>
          <a:stretch>
            <a:fillRect/>
          </a:stretch>
        </p:blipFill>
        <p:spPr>
          <a:xfrm>
            <a:off x="0" y="0"/>
            <a:ext cx="2393950" cy="6858000"/>
          </a:xfrm>
          <a:prstGeom prst="rect">
            <a:avLst/>
          </a:prstGeom>
          <a:noFill/>
          <a:ln w="9525">
            <a:noFill/>
          </a:ln>
        </p:spPr>
      </p:pic>
      <p:pic>
        <p:nvPicPr>
          <p:cNvPr id="9219" name="Picture 4"/>
          <p:cNvPicPr>
            <a:picLocks noChangeAspect="1"/>
          </p:cNvPicPr>
          <p:nvPr userDrawn="1"/>
        </p:nvPicPr>
        <p:blipFill>
          <a:blip r:embed="rId3"/>
          <a:stretch>
            <a:fillRect/>
          </a:stretch>
        </p:blipFill>
        <p:spPr>
          <a:xfrm>
            <a:off x="2524125" y="120650"/>
            <a:ext cx="9688513" cy="6737350"/>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4.sv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8.sv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8.sv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0.sv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2.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16386" name="Picture 12"/>
          <p:cNvPicPr>
            <a:picLocks noGrp="1" noChangeAspect="1"/>
          </p:cNvPicPr>
          <p:nvPr/>
        </p:nvPicPr>
        <p:blipFill>
          <a:blip r:embed="rId3"/>
          <a:stretch>
            <a:fillRect/>
          </a:stretch>
        </p:blipFill>
        <p:spPr>
          <a:xfrm>
            <a:off x="1447800" y="762000"/>
            <a:ext cx="9825038" cy="4600575"/>
          </a:xfrm>
          <a:prstGeom prst="rect">
            <a:avLst/>
          </a:prstGeom>
          <a:noFill/>
          <a:ln w="9525">
            <a:noFill/>
          </a:ln>
        </p:spPr>
      </p:pic>
      <p:sp>
        <p:nvSpPr>
          <p:cNvPr id="1145" name="Google Shape;1145;p45"/>
          <p:cNvSpPr/>
          <p:nvPr/>
        </p:nvSpPr>
        <p:spPr>
          <a:xfrm flipV="1">
            <a:off x="4343400" y="304800"/>
            <a:ext cx="3613150" cy="1266825"/>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fontAlgn="base">
              <a:spcBef>
                <a:spcPts val="0"/>
              </a:spcBef>
              <a:spcAft>
                <a:spcPts val="0"/>
              </a:spcAft>
              <a:buNone/>
            </a:pPr>
            <a:endParaRPr sz="4800" strike="noStrike" noProof="1">
              <a:solidFill>
                <a:schemeClr val="dk1"/>
              </a:solidFill>
              <a:latin typeface="Life Savers ExtraBold"/>
              <a:ea typeface="Life Savers ExtraBold"/>
              <a:cs typeface="Life Savers ExtraBold"/>
              <a:sym typeface="Life Savers ExtraBold"/>
            </a:endParaRPr>
          </a:p>
        </p:txBody>
      </p:sp>
      <p:pic>
        <p:nvPicPr>
          <p:cNvPr id="16388" name="Picture 3"/>
          <p:cNvPicPr>
            <a:picLocks noGrp="1" noChangeAspect="1"/>
          </p:cNvPicPr>
          <p:nvPr/>
        </p:nvPicPr>
        <p:blipFill>
          <a:blip r:embed="rId4"/>
          <a:stretch>
            <a:fillRect/>
          </a:stretch>
        </p:blipFill>
        <p:spPr>
          <a:xfrm>
            <a:off x="8229600" y="4495800"/>
            <a:ext cx="3943350" cy="2289175"/>
          </a:xfrm>
          <a:prstGeom prst="rect">
            <a:avLst/>
          </a:prstGeom>
          <a:noFill/>
          <a:ln w="9525">
            <a:noFill/>
          </a:ln>
        </p:spPr>
      </p:pic>
      <p:pic>
        <p:nvPicPr>
          <p:cNvPr id="16389" name="Picture 4"/>
          <p:cNvPicPr>
            <a:picLocks noChangeAspect="1"/>
          </p:cNvPicPr>
          <p:nvPr/>
        </p:nvPicPr>
        <p:blipFill>
          <a:blip r:embed="rId5"/>
          <a:stretch>
            <a:fillRect/>
          </a:stretch>
        </p:blipFill>
        <p:spPr>
          <a:xfrm>
            <a:off x="1905000" y="1325563"/>
            <a:ext cx="9105900" cy="2333625"/>
          </a:xfrm>
          <a:prstGeom prst="rect">
            <a:avLst/>
          </a:prstGeom>
          <a:noFill/>
          <a:ln w="9525">
            <a:noFill/>
          </a:ln>
        </p:spPr>
      </p:pic>
      <p:pic>
        <p:nvPicPr>
          <p:cNvPr id="16390" name="Picture 2"/>
          <p:cNvPicPr>
            <a:picLocks noGrp="1" noChangeAspect="1"/>
          </p:cNvPicPr>
          <p:nvPr/>
        </p:nvPicPr>
        <p:blipFill>
          <a:blip r:embed="rId6"/>
          <a:stretch>
            <a:fillRect/>
          </a:stretch>
        </p:blipFill>
        <p:spPr>
          <a:xfrm>
            <a:off x="7010400" y="3506788"/>
            <a:ext cx="5021263" cy="3221037"/>
          </a:xfrm>
          <a:prstGeom prst="rect">
            <a:avLst/>
          </a:prstGeom>
          <a:noFill/>
          <a:ln w="9525">
            <a:noFill/>
          </a:ln>
        </p:spPr>
      </p:pic>
      <p:pic>
        <p:nvPicPr>
          <p:cNvPr id="16391" name="Picture 13"/>
          <p:cNvPicPr>
            <a:picLocks noChangeAspect="1"/>
          </p:cNvPicPr>
          <p:nvPr/>
        </p:nvPicPr>
        <p:blipFill>
          <a:blip r:embed="rId7"/>
          <a:stretch>
            <a:fillRect/>
          </a:stretch>
        </p:blipFill>
        <p:spPr>
          <a:xfrm>
            <a:off x="4648200" y="533400"/>
            <a:ext cx="2857500" cy="914400"/>
          </a:xfrm>
          <a:prstGeom prst="rect">
            <a:avLst/>
          </a:prstGeom>
          <a:noFill/>
          <a:ln w="9525">
            <a:noFill/>
          </a:ln>
        </p:spPr>
      </p:pic>
      <p:pic>
        <p:nvPicPr>
          <p:cNvPr id="16392" name="Picture 8"/>
          <p:cNvPicPr>
            <a:picLocks noGrp="1" noChangeAspect="1"/>
          </p:cNvPicPr>
          <p:nvPr/>
        </p:nvPicPr>
        <p:blipFill>
          <a:blip r:embed="rId8"/>
          <a:stretch>
            <a:fillRect/>
          </a:stretch>
        </p:blipFill>
        <p:spPr>
          <a:xfrm>
            <a:off x="0" y="1644650"/>
            <a:ext cx="4575175" cy="516890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438400" y="576580"/>
            <a:ext cx="9103995" cy="3538220"/>
          </a:xfrm>
          <a:prstGeom prst="rect">
            <a:avLst/>
          </a:prstGeom>
          <a:noFill/>
        </p:spPr>
        <p:txBody>
          <a:bodyPr wrap="square" rtlCol="0" anchor="t">
            <a:spAutoFit/>
          </a:bodyPr>
          <a:lstStyle/>
          <a:p>
            <a:pPr algn="just">
              <a:buClrTx/>
              <a:buSzTx/>
              <a:buFontTx/>
            </a:pPr>
            <a:r>
              <a:rPr lang="en-GB" altLang="en-US" sz="3200" b="1">
                <a:latin typeface="Times New Roman" panose="02020603050405020304" pitchFamily="18" charset="0"/>
                <a:cs typeface="Times New Roman" panose="02020603050405020304" pitchFamily="18" charset="0"/>
                <a:sym typeface="+mn-ea"/>
              </a:rPr>
              <a:t>         </a:t>
            </a:r>
            <a:r>
              <a:rPr lang="en-GB" altLang="en-US" sz="3200" b="1">
                <a:latin typeface="Times New Roman" panose="02020603050405020304" pitchFamily="18" charset="0"/>
                <a:cs typeface="Times New Roman" panose="02020603050405020304" pitchFamily="18" charset="0"/>
              </a:rPr>
              <a:t>Bất bình với chế độ a-pác-thai, người da đen đã đứng lên đòi bình đẳng. Cuộc đấu tranh dũng cảm và bền bỉ của họ được sự ủng hộ của những người yêu chuộng tự do và công lí trên toàn thế giới, cuối cùng đã giành được thắng lợi. Ngày 17-6-1991, chính quyền Nam Phi buộc phải hủy bỏ sắc lệnh phân biệt chủng tộc.</a:t>
            </a:r>
            <a:r>
              <a:rPr lang="en-GB" altLang="en-US" sz="3200" b="1" i="1">
                <a:latin typeface="Times New Roman" panose="02020603050405020304" pitchFamily="18" charset="0"/>
                <a:cs typeface="Times New Roman" panose="02020603050405020304" pitchFamily="18" charset="0"/>
              </a:rPr>
              <a:t>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57800" y="4876800"/>
            <a:ext cx="5459730" cy="19767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590800" y="1600200"/>
            <a:ext cx="9103995" cy="4523105"/>
          </a:xfrm>
          <a:prstGeom prst="rect">
            <a:avLst/>
          </a:prstGeom>
          <a:noFill/>
        </p:spPr>
        <p:txBody>
          <a:bodyPr wrap="square" rtlCol="0" anchor="t">
            <a:spAutoFit/>
          </a:bodyPr>
          <a:lstStyle/>
          <a:p>
            <a:pPr algn="just">
              <a:buClrTx/>
              <a:buSzTx/>
              <a:buFontTx/>
            </a:pPr>
            <a:r>
              <a:rPr lang="en-GB" altLang="en-US" sz="3200" b="1">
                <a:latin typeface="Times New Roman" panose="02020603050405020304" pitchFamily="18" charset="0"/>
                <a:cs typeface="Times New Roman" panose="02020603050405020304" pitchFamily="18" charset="0"/>
              </a:rPr>
              <a:t>Ngày 27-4-1994, cuộc tổng tuyển cử đa sắc tộc đầu tiên được tổ chức. Luật sư da đen Nen-xơn Man-đê-la, người từng bị giam cầm suốt 27 năm vì đấu tranh chống chế độ a-pác-thai, được bầu làm tổng thống. Chế độ phân biệt chủng tộc xấu xa nhất hành tinh đã chấm dứt trước khi nhân loại bước vào thế kỉ XXI.</a:t>
            </a:r>
          </a:p>
          <a:p>
            <a:pPr algn="r">
              <a:buClrTx/>
              <a:buSzTx/>
              <a:buFontTx/>
            </a:pPr>
            <a:r>
              <a:rPr lang="en-GB" altLang="en-US" sz="3200" b="1">
                <a:latin typeface="Times New Roman" panose="02020603050405020304" pitchFamily="18" charset="0"/>
                <a:cs typeface="Times New Roman" panose="02020603050405020304" pitchFamily="18" charset="0"/>
              </a:rPr>
              <a:t>             </a:t>
            </a:r>
          </a:p>
          <a:p>
            <a:pPr algn="r">
              <a:buClrTx/>
              <a:buSzTx/>
              <a:buFontTx/>
            </a:pPr>
            <a:r>
              <a:rPr lang="en-GB" altLang="en-US" sz="3200" b="1">
                <a:latin typeface="Times New Roman" panose="02020603050405020304" pitchFamily="18" charset="0"/>
                <a:cs typeface="Times New Roman" panose="02020603050405020304" pitchFamily="18" charset="0"/>
              </a:rPr>
              <a:t> </a:t>
            </a:r>
            <a:r>
              <a:rPr lang="en-GB" altLang="en-US" sz="3200" b="1" i="1">
                <a:latin typeface="Times New Roman" panose="02020603050405020304" pitchFamily="18" charset="0"/>
                <a:cs typeface="Times New Roman" panose="02020603050405020304" pitchFamily="18" charset="0"/>
              </a:rPr>
              <a:t>(Theo Những mẩu chuyện lịch sử thế giới)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2590800" y="666750"/>
            <a:ext cx="4486275" cy="1200150"/>
          </a:xfrm>
          <a:prstGeom prst="rect">
            <a:avLst/>
          </a:prstGeom>
        </p:spPr>
      </p:pic>
      <p:sp>
        <p:nvSpPr>
          <p:cNvPr id="10248" name="Text Box 8"/>
          <p:cNvSpPr txBox="1"/>
          <p:nvPr/>
        </p:nvSpPr>
        <p:spPr>
          <a:xfrm>
            <a:off x="2895600" y="4830763"/>
            <a:ext cx="8278813" cy="583565"/>
          </a:xfrm>
          <a:prstGeom prst="rect">
            <a:avLst/>
          </a:prstGeom>
          <a:noFill/>
          <a:ln w="9525">
            <a:noFill/>
          </a:ln>
        </p:spPr>
        <p:txBody>
          <a:bodyPr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p>
        </p:txBody>
      </p:sp>
      <p:sp>
        <p:nvSpPr>
          <p:cNvPr id="10258" name="Text Box 18"/>
          <p:cNvSpPr txBox="1"/>
          <p:nvPr/>
        </p:nvSpPr>
        <p:spPr>
          <a:xfrm>
            <a:off x="2895600" y="2438400"/>
            <a:ext cx="8867140" cy="583565"/>
          </a:xfrm>
          <a:prstGeom prst="rect">
            <a:avLst/>
          </a:prstGeom>
          <a:noFill/>
          <a:ln w="9525">
            <a:noFill/>
          </a:ln>
        </p:spPr>
        <p:txBody>
          <a:bodyPr wrap="square"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đầu đến “với tên gọi a - pác - thai”.</a:t>
            </a:r>
          </a:p>
        </p:txBody>
      </p:sp>
      <p:sp>
        <p:nvSpPr>
          <p:cNvPr id="10261" name="Text Box 21"/>
          <p:cNvSpPr txBox="1"/>
          <p:nvPr/>
        </p:nvSpPr>
        <p:spPr>
          <a:xfrm>
            <a:off x="2895600" y="3505200"/>
            <a:ext cx="8695055" cy="1076325"/>
          </a:xfrm>
          <a:prstGeom prst="rect">
            <a:avLst/>
          </a:prstGeom>
          <a:noFill/>
          <a:ln w="9525">
            <a:noFill/>
          </a:ln>
        </p:spPr>
        <p:txBody>
          <a:bodyPr wrap="square" anchor="t" anchorCtr="0">
            <a:spAutoFit/>
            <a:scene3d>
              <a:camera prst="orthographicFront"/>
              <a:lightRig rig="threePt" dir="t"/>
            </a:scene3d>
          </a:bodyPr>
          <a:lstStyle/>
          <a:p>
            <a:pPr>
              <a:spcBef>
                <a:spcPct val="50000"/>
              </a:spcBef>
            </a:pPr>
            <a:r>
              <a:rPr lang="en-US" altLang="en-GB" sz="3200" b="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“Ở nước này” đến “không được hưởng một chút tự do, dân chủ nào”.</a:t>
            </a:r>
          </a:p>
        </p:txBody>
      </p:sp>
      <p:pic>
        <p:nvPicPr>
          <p:cNvPr id="1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9035" y="4820285"/>
            <a:ext cx="457835" cy="594360"/>
          </a:xfrm>
          <a:prstGeom prst="rect">
            <a:avLst/>
          </a:prstGeom>
        </p:spPr>
      </p:pic>
      <p:pic>
        <p:nvPicPr>
          <p:cNvPr id="19"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7765" y="2362200"/>
            <a:ext cx="457835" cy="594360"/>
          </a:xfrm>
          <a:prstGeom prst="rect">
            <a:avLst/>
          </a:prstGeom>
        </p:spPr>
      </p:pic>
      <p:pic>
        <p:nvPicPr>
          <p:cNvPr id="2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39035" y="3498850"/>
            <a:ext cx="457835" cy="5943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8"/>
                                        </p:tgtEl>
                                        <p:attrNameLst>
                                          <p:attrName>style.visibility</p:attrName>
                                        </p:attrNameLst>
                                      </p:cBhvr>
                                      <p:to>
                                        <p:strVal val="visible"/>
                                      </p:to>
                                    </p:set>
                                    <p:animEffect transition="in" filter="blinds(horizontal)">
                                      <p:cBhvr>
                                        <p:cTn id="7" dur="500"/>
                                        <p:tgtEl>
                                          <p:spTgt spid="102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261"/>
                                        </p:tgtEl>
                                        <p:attrNameLst>
                                          <p:attrName>style.visibility</p:attrName>
                                        </p:attrNameLst>
                                      </p:cBhvr>
                                      <p:to>
                                        <p:strVal val="visible"/>
                                      </p:to>
                                    </p:set>
                                    <p:animEffect transition="in" filter="blinds(horizontal)">
                                      <p:cBhvr>
                                        <p:cTn id="10" dur="500"/>
                                        <p:tgtEl>
                                          <p:spTgt spid="1026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linds(horizontal)">
                                      <p:cBhvr>
                                        <p:cTn id="13"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8" grpId="1"/>
      <p:bldP spid="10258" grpId="0"/>
      <p:bldP spid="10258" grpId="1"/>
      <p:bldP spid="10261" grpId="0"/>
      <p:bldP spid="10261"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5000" y="762000"/>
            <a:ext cx="5953125" cy="838200"/>
          </a:xfrm>
          <a:prstGeom prst="rect">
            <a:avLst/>
          </a:prstGeom>
        </p:spPr>
      </p:pic>
      <p:sp>
        <p:nvSpPr>
          <p:cNvPr id="2" name="Text Box 1"/>
          <p:cNvSpPr txBox="1"/>
          <p:nvPr/>
        </p:nvSpPr>
        <p:spPr>
          <a:xfrm>
            <a:off x="3380105" y="2058670"/>
            <a:ext cx="8172450" cy="3969385"/>
          </a:xfrm>
          <a:prstGeom prst="rect">
            <a:avLst/>
          </a:prstGeom>
          <a:noFill/>
        </p:spPr>
        <p:txBody>
          <a:bodyPr wrap="square" rtlCol="0" anchor="t">
            <a:spAutoFit/>
            <a:scene3d>
              <a:camera prst="orthographicFront"/>
              <a:lightRig rig="threePt" dir="t"/>
            </a:scene3d>
          </a:bodyPr>
          <a:lstStyle/>
          <a:p>
            <a:r>
              <a:rPr lang="en-GB" altLang="x-none"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Đọc giọng rõ ràng, rành mạch.</a:t>
            </a:r>
          </a:p>
          <a:p>
            <a:endParaRPr lang="en-GB" altLang="x-none"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r>
              <a:rPr lang="en-GB" altLang="x-none"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Nhấn giọng ở những thông tin về số liệu, chính sách đối xử bất công với người da đen ở Nam Phi, thể hiện sự bất bình với chế độ a-pác-thai. </a:t>
            </a:r>
          </a:p>
          <a:p>
            <a:endParaRPr lang="en-GB" altLang="x-none"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r>
              <a:rPr lang="en-GB" altLang="x-none"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cuối đọc nhấn giọng vào những thông tin chỉ thời gian và kết quả đấu tranh bền bỉ, dũng cảm của người da đen.</a:t>
            </a:r>
          </a:p>
        </p:txBody>
      </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2200" y="1905000"/>
            <a:ext cx="753745" cy="711200"/>
          </a:xfrm>
          <a:prstGeom prst="rect">
            <a:avLst/>
          </a:prstGeom>
        </p:spPr>
      </p:pic>
      <p:pic>
        <p:nvPicPr>
          <p:cNvPr id="6"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2200" y="3073400"/>
            <a:ext cx="753745" cy="711200"/>
          </a:xfrm>
          <a:prstGeom prst="rect">
            <a:avLst/>
          </a:prstGeom>
        </p:spPr>
      </p:pic>
      <p:pic>
        <p:nvPicPr>
          <p:cNvPr id="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2200" y="4800600"/>
            <a:ext cx="753745" cy="7112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533400"/>
            <a:ext cx="5297805" cy="1572895"/>
          </a:xfrm>
          <a:prstGeom prst="rect">
            <a:avLst/>
          </a:prstGeom>
        </p:spPr>
      </p:pic>
      <p:pic>
        <p:nvPicPr>
          <p:cNvPr id="2" name="Picture 1"/>
          <p:cNvPicPr>
            <a:picLocks noChangeAspect="1"/>
          </p:cNvPicPr>
          <p:nvPr/>
        </p:nvPicPr>
        <p:blipFill>
          <a:blip r:embed="rId4"/>
          <a:stretch>
            <a:fillRect/>
          </a:stretch>
        </p:blipFill>
        <p:spPr>
          <a:xfrm>
            <a:off x="2364105" y="838200"/>
            <a:ext cx="3457575" cy="942975"/>
          </a:xfrm>
          <a:prstGeom prst="rect">
            <a:avLst/>
          </a:prstGeom>
        </p:spPr>
      </p:pic>
      <p:sp>
        <p:nvSpPr>
          <p:cNvPr id="12304" name="Rectangle 16"/>
          <p:cNvSpPr/>
          <p:nvPr/>
        </p:nvSpPr>
        <p:spPr>
          <a:xfrm>
            <a:off x="2667000" y="2439035"/>
            <a:ext cx="8534400" cy="274320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anchor="ctr" anchorCtr="0"/>
          <a:lstStyle/>
          <a:p>
            <a:pPr algn="just">
              <a:lnSpc>
                <a:spcPct val="120000"/>
              </a:lnSpc>
            </a:pPr>
            <a:r>
              <a:rPr lang="en-US" altLang="en-GB" sz="4000" b="1" dirty="0">
                <a:solidFill>
                  <a:schemeClr val="tx1"/>
                </a:solidFill>
                <a:latin typeface="Times New Roman" panose="02020603050405020304" pitchFamily="18" charset="0"/>
                <a:cs typeface="Times New Roman" panose="02020603050405020304" pitchFamily="18" charset="0"/>
              </a:rPr>
              <a:t>           </a:t>
            </a:r>
            <a:r>
              <a:rPr lang="en-GB" altLang="x-none" sz="3600" b="1" dirty="0">
                <a:solidFill>
                  <a:schemeClr val="tx1"/>
                </a:solidFill>
                <a:latin typeface="Times New Roman" panose="02020603050405020304" pitchFamily="18" charset="0"/>
                <a:cs typeface="Times New Roman" panose="02020603050405020304" pitchFamily="18" charset="0"/>
              </a:rPr>
              <a:t>Ở nước này, người da trắng chỉ chiếm 1/5 dân số, nhưng lại nắm gần 9/10 đất trồng trọt, 3/4 tổng thu nhập và toàn bộ hầm mỏ, xí nghiệp, ngân hàng,….</a:t>
            </a:r>
          </a:p>
        </p:txBody>
      </p:sp>
      <p:cxnSp>
        <p:nvCxnSpPr>
          <p:cNvPr id="14" name="Straight Connector 13"/>
          <p:cNvCxnSpPr/>
          <p:nvPr/>
        </p:nvCxnSpPr>
        <p:spPr>
          <a:xfrm flipH="1">
            <a:off x="2743200" y="3886200"/>
            <a:ext cx="3276600" cy="0"/>
          </a:xfrm>
          <a:prstGeom prst="line">
            <a:avLst/>
          </a:prstGeom>
        </p:spPr>
        <p:style>
          <a:lnRef idx="2">
            <a:schemeClr val="accent1"/>
          </a:lnRef>
          <a:fillRef idx="1">
            <a:schemeClr val="lt1"/>
          </a:fillRef>
          <a:effectRef idx="0">
            <a:schemeClr val="accent1"/>
          </a:effectRef>
          <a:fontRef idx="minor">
            <a:schemeClr val="dk1"/>
          </a:fontRef>
        </p:style>
      </p:cxnSp>
      <p:cxnSp>
        <p:nvCxnSpPr>
          <p:cNvPr id="18" name="Straight Connector 17"/>
          <p:cNvCxnSpPr/>
          <p:nvPr/>
        </p:nvCxnSpPr>
        <p:spPr>
          <a:xfrm flipH="1">
            <a:off x="5715000" y="4495800"/>
            <a:ext cx="762000" cy="0"/>
          </a:xfrm>
          <a:prstGeom prst="line">
            <a:avLst/>
          </a:prstGeom>
        </p:spPr>
        <p:style>
          <a:lnRef idx="2">
            <a:schemeClr val="accent1"/>
          </a:lnRef>
          <a:fillRef idx="1">
            <a:schemeClr val="lt1"/>
          </a:fillRef>
          <a:effectRef idx="0">
            <a:schemeClr val="accent1"/>
          </a:effectRef>
          <a:fontRef idx="minor">
            <a:schemeClr val="dk1"/>
          </a:fontRef>
        </p:style>
      </p:cxnSp>
      <p:cxnSp>
        <p:nvCxnSpPr>
          <p:cNvPr id="19" name="Straight Connector 18"/>
          <p:cNvCxnSpPr/>
          <p:nvPr/>
        </p:nvCxnSpPr>
        <p:spPr>
          <a:xfrm flipH="1">
            <a:off x="9448800" y="3962400"/>
            <a:ext cx="1752600" cy="0"/>
          </a:xfrm>
          <a:prstGeom prst="line">
            <a:avLst/>
          </a:prstGeom>
        </p:spPr>
        <p:style>
          <a:lnRef idx="2">
            <a:schemeClr val="accent1"/>
          </a:lnRef>
          <a:fillRef idx="1">
            <a:schemeClr val="lt1"/>
          </a:fillRef>
          <a:effectRef idx="0">
            <a:schemeClr val="accent1"/>
          </a:effectRef>
          <a:fontRef idx="minor">
            <a:schemeClr val="dk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2304"/>
                                        </p:tgtEl>
                                        <p:attrNameLst>
                                          <p:attrName>style.visibility</p:attrName>
                                        </p:attrNameLst>
                                      </p:cBhvr>
                                      <p:to>
                                        <p:strVal val="visible"/>
                                      </p:to>
                                    </p:set>
                                    <p:anim calcmode="lin" valueType="num">
                                      <p:cBhvr>
                                        <p:cTn id="7" dur="500" fill="hold"/>
                                        <p:tgtEl>
                                          <p:spTgt spid="12304"/>
                                        </p:tgtEl>
                                        <p:attrNameLst>
                                          <p:attrName>ppt_w</p:attrName>
                                        </p:attrNameLst>
                                      </p:cBhvr>
                                      <p:tavLst>
                                        <p:tav tm="0">
                                          <p:val>
                                            <p:strVal val="#ppt_w*0.05"/>
                                          </p:val>
                                        </p:tav>
                                        <p:tav tm="100000">
                                          <p:val>
                                            <p:strVal val="#ppt_w"/>
                                          </p:val>
                                        </p:tav>
                                      </p:tavLst>
                                    </p:anim>
                                    <p:anim calcmode="lin" valueType="num">
                                      <p:cBhvr>
                                        <p:cTn id="8" dur="500" fill="hold"/>
                                        <p:tgtEl>
                                          <p:spTgt spid="12304"/>
                                        </p:tgtEl>
                                        <p:attrNameLst>
                                          <p:attrName>ppt_h</p:attrName>
                                        </p:attrNameLst>
                                      </p:cBhvr>
                                      <p:tavLst>
                                        <p:tav tm="0">
                                          <p:val>
                                            <p:strVal val="#ppt_h"/>
                                          </p:val>
                                        </p:tav>
                                        <p:tav tm="100000">
                                          <p:val>
                                            <p:strVal val="#ppt_h"/>
                                          </p:val>
                                        </p:tav>
                                      </p:tavLst>
                                    </p:anim>
                                    <p:anim calcmode="lin" valueType="num">
                                      <p:cBhvr>
                                        <p:cTn id="9" dur="500" fill="hold"/>
                                        <p:tgtEl>
                                          <p:spTgt spid="12304"/>
                                        </p:tgtEl>
                                        <p:attrNameLst>
                                          <p:attrName>ppt_x</p:attrName>
                                        </p:attrNameLst>
                                      </p:cBhvr>
                                      <p:tavLst>
                                        <p:tav tm="0">
                                          <p:val>
                                            <p:strVal val="#ppt_x-.2"/>
                                          </p:val>
                                        </p:tav>
                                        <p:tav tm="100000">
                                          <p:val>
                                            <p:strVal val="#ppt_x"/>
                                          </p:val>
                                        </p:tav>
                                      </p:tavLst>
                                    </p:anim>
                                    <p:anim calcmode="lin" valueType="num">
                                      <p:cBhvr>
                                        <p:cTn id="10" dur="500" fill="hold"/>
                                        <p:tgtEl>
                                          <p:spTgt spid="12304"/>
                                        </p:tgtEl>
                                        <p:attrNameLst>
                                          <p:attrName>ppt_y</p:attrName>
                                        </p:attrNameLst>
                                      </p:cBhvr>
                                      <p:tavLst>
                                        <p:tav tm="0">
                                          <p:val>
                                            <p:strVal val="#ppt_y"/>
                                          </p:val>
                                        </p:tav>
                                        <p:tav tm="100000">
                                          <p:val>
                                            <p:strVal val="#ppt_y"/>
                                          </p:val>
                                        </p:tav>
                                      </p:tavLst>
                                    </p:anim>
                                    <p:animEffect transition="in" filter="fade">
                                      <p:cBhvr>
                                        <p:cTn id="11" dur="500"/>
                                        <p:tgtEl>
                                          <p:spTgt spid="1230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4"/>
          <a:stretch>
            <a:fillRect/>
          </a:stretch>
        </p:blipFill>
        <p:spPr>
          <a:xfrm>
            <a:off x="2819400" y="762000"/>
            <a:ext cx="2543175" cy="942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0" y="1981200"/>
            <a:ext cx="9163050" cy="3355975"/>
          </a:xfrm>
          <a:prstGeom prst="rect">
            <a:avLst/>
          </a:prstGeom>
        </p:spPr>
      </p:pic>
      <p:sp>
        <p:nvSpPr>
          <p:cNvPr id="7" name="Rectangle 16"/>
          <p:cNvSpPr/>
          <p:nvPr/>
        </p:nvSpPr>
        <p:spPr>
          <a:xfrm>
            <a:off x="3505200" y="2743200"/>
            <a:ext cx="6302375" cy="1685925"/>
          </a:xfrm>
          <a:prstGeom prst="rect">
            <a:avLst/>
          </a:prstGeom>
          <a:noFill/>
          <a:ln w="9525">
            <a:noFill/>
          </a:ln>
        </p:spPr>
        <p:txBody>
          <a:bodyPr anchor="ctr" anchorCtr="0"/>
          <a:lstStyle/>
          <a:p>
            <a:pPr algn="ctr">
              <a:buClrTx/>
              <a:buSzTx/>
              <a:buFontTx/>
            </a:pP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Đọc tiếp</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nối</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từng đoạn</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 số thứ tự số chẵn</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buClrTx/>
              <a:buSzTx/>
              <a:buFontTx/>
            </a:pP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 nêu từ em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khó đọc.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05"/>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 calcmode="lin" valueType="num">
                                      <p:cBhvr>
                                        <p:cTn id="14" dur="500" fill="hold"/>
                                        <p:tgtEl>
                                          <p:spTgt spid="7"/>
                                        </p:tgtEl>
                                        <p:attrNameLst>
                                          <p:attrName>ppt_x</p:attrName>
                                        </p:attrNameLst>
                                      </p:cBhvr>
                                      <p:tavLst>
                                        <p:tav tm="0">
                                          <p:val>
                                            <p:strVal val="#ppt_x-.2"/>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4"/>
          <a:stretch>
            <a:fillRect/>
          </a:stretch>
        </p:blipFill>
        <p:spPr>
          <a:xfrm>
            <a:off x="2819400" y="762000"/>
            <a:ext cx="2543175" cy="94297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34297"/>
          <a:stretch>
            <a:fillRect/>
          </a:stretch>
        </p:blipFill>
        <p:spPr>
          <a:xfrm>
            <a:off x="3429000" y="2106295"/>
            <a:ext cx="7224395" cy="3681095"/>
          </a:xfrm>
          <a:prstGeom prst="rect">
            <a:avLst/>
          </a:prstGeom>
        </p:spPr>
      </p:pic>
      <p:sp>
        <p:nvSpPr>
          <p:cNvPr id="2" name="Text Box 1"/>
          <p:cNvSpPr txBox="1"/>
          <p:nvPr/>
        </p:nvSpPr>
        <p:spPr>
          <a:xfrm>
            <a:off x="4450080" y="2971800"/>
            <a:ext cx="5718175" cy="1938020"/>
          </a:xfrm>
          <a:prstGeom prst="rect">
            <a:avLst/>
          </a:prstGeom>
          <a:noFill/>
        </p:spPr>
        <p:txBody>
          <a:bodyPr wrap="square" rtlCol="0" anchor="t">
            <a:spAutoFit/>
          </a:bodyPr>
          <a:lstStyle/>
          <a:p>
            <a:pPr lvl="0" algn="l" eaLnBrk="1" fontAlgn="base" hangingPunct="1">
              <a:buClrTx/>
              <a:buSzTx/>
              <a:buFontTx/>
              <a:buNone/>
            </a:pP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 - pác - thai</a:t>
            </a:r>
            <a:endParaRPr sz="4000" b="1" strike="noStrike" noProof="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0" algn="l" eaLnBrk="1" fontAlgn="base" hangingPunct="1">
              <a:buClrTx/>
              <a:buSzTx/>
              <a:buFontTx/>
              <a:buNone/>
            </a:pP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Nen - xơn Man - đê - la</a:t>
            </a:r>
            <a:endParaRPr sz="4000" b="1" strike="noStrike" noProof="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0" eaLnBrk="1" fontAlgn="base" hangingPunct="1">
              <a:buNone/>
            </a:pP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thế kỉ </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XX</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I</a:t>
            </a:r>
            <a:endParaRPr lang="en-GB" altLang="en-US"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835" y="2515235"/>
            <a:ext cx="4959350" cy="342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pic>
        <p:nvPicPr>
          <p:cNvPr id="5"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91103" y="2514652"/>
            <a:ext cx="4275117" cy="4114800"/>
          </a:xfrm>
          <a:prstGeom prst="rect">
            <a:avLst/>
          </a:prstGeom>
        </p:spPr>
      </p:pic>
      <p:sp>
        <p:nvSpPr>
          <p:cNvPr id="12304" name="Rectangle 16"/>
          <p:cNvSpPr/>
          <p:nvPr/>
        </p:nvSpPr>
        <p:spPr>
          <a:xfrm>
            <a:off x="2667000" y="3200400"/>
            <a:ext cx="4564380"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nêu những từ khác mà mình còn cảm thấy khó phát âm?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12304"/>
                                        </p:tgtEl>
                                        <p:attrNameLst>
                                          <p:attrName>style.visibility</p:attrName>
                                        </p:attrNameLst>
                                      </p:cBhvr>
                                      <p:to>
                                        <p:strVal val="visible"/>
                                      </p:to>
                                    </p:set>
                                    <p:anim calcmode="lin" valueType="num">
                                      <p:cBhvr>
                                        <p:cTn id="12" dur="500" fill="hold"/>
                                        <p:tgtEl>
                                          <p:spTgt spid="12304"/>
                                        </p:tgtEl>
                                        <p:attrNameLst>
                                          <p:attrName>ppt_w</p:attrName>
                                        </p:attrNameLst>
                                      </p:cBhvr>
                                      <p:tavLst>
                                        <p:tav tm="0">
                                          <p:val>
                                            <p:strVal val="#ppt_w*0.05"/>
                                          </p:val>
                                        </p:tav>
                                        <p:tav tm="100000">
                                          <p:val>
                                            <p:strVal val="#ppt_w"/>
                                          </p:val>
                                        </p:tav>
                                      </p:tavLst>
                                    </p:anim>
                                    <p:anim calcmode="lin" valueType="num">
                                      <p:cBhvr>
                                        <p:cTn id="13" dur="500" fill="hold"/>
                                        <p:tgtEl>
                                          <p:spTgt spid="12304"/>
                                        </p:tgtEl>
                                        <p:attrNameLst>
                                          <p:attrName>ppt_h</p:attrName>
                                        </p:attrNameLst>
                                      </p:cBhvr>
                                      <p:tavLst>
                                        <p:tav tm="0">
                                          <p:val>
                                            <p:strVal val="#ppt_h"/>
                                          </p:val>
                                        </p:tav>
                                        <p:tav tm="100000">
                                          <p:val>
                                            <p:strVal val="#ppt_h"/>
                                          </p:val>
                                        </p:tav>
                                      </p:tavLst>
                                    </p:anim>
                                    <p:anim calcmode="lin" valueType="num">
                                      <p:cBhvr>
                                        <p:cTn id="14" dur="500" fill="hold"/>
                                        <p:tgtEl>
                                          <p:spTgt spid="12304"/>
                                        </p:tgtEl>
                                        <p:attrNameLst>
                                          <p:attrName>ppt_x</p:attrName>
                                        </p:attrNameLst>
                                      </p:cBhvr>
                                      <p:tavLst>
                                        <p:tav tm="0">
                                          <p:val>
                                            <p:strVal val="#ppt_x-.2"/>
                                          </p:val>
                                        </p:tav>
                                        <p:tav tm="100000">
                                          <p:val>
                                            <p:strVal val="#ppt_x"/>
                                          </p:val>
                                        </p:tav>
                                      </p:tavLst>
                                    </p:anim>
                                    <p:anim calcmode="lin" valueType="num">
                                      <p:cBhvr>
                                        <p:cTn id="15" dur="500" fill="hold"/>
                                        <p:tgtEl>
                                          <p:spTgt spid="12304"/>
                                        </p:tgtEl>
                                        <p:attrNameLst>
                                          <p:attrName>ppt_y</p:attrName>
                                        </p:attrNameLst>
                                      </p:cBhvr>
                                      <p:tavLst>
                                        <p:tav tm="0">
                                          <p:val>
                                            <p:strVal val="#ppt_y"/>
                                          </p:val>
                                        </p:tav>
                                        <p:tav tm="100000">
                                          <p:val>
                                            <p:strVal val="#ppt_y"/>
                                          </p:val>
                                        </p:tav>
                                      </p:tavLst>
                                    </p:anim>
                                    <p:animEffect transition="in" filter="fade">
                                      <p:cBhvr>
                                        <p:cTn id="16"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4"/>
          <a:stretch>
            <a:fillRect/>
          </a:stretch>
        </p:blipFill>
        <p:spPr>
          <a:xfrm>
            <a:off x="2819400" y="762000"/>
            <a:ext cx="2543175" cy="942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0" y="1981200"/>
            <a:ext cx="9163050" cy="3355975"/>
          </a:xfrm>
          <a:prstGeom prst="rect">
            <a:avLst/>
          </a:prstGeom>
        </p:spPr>
      </p:pic>
      <p:sp>
        <p:nvSpPr>
          <p:cNvPr id="7" name="Rectangle 16"/>
          <p:cNvSpPr/>
          <p:nvPr/>
        </p:nvSpPr>
        <p:spPr>
          <a:xfrm>
            <a:off x="3505200" y="2743200"/>
            <a:ext cx="6302375" cy="1685925"/>
          </a:xfrm>
          <a:prstGeom prst="rect">
            <a:avLst/>
          </a:prstGeom>
          <a:noFill/>
          <a:ln w="9525">
            <a:noFill/>
          </a:ln>
        </p:spPr>
        <p:txBody>
          <a:bodyPr anchor="ctr" anchorCtr="0"/>
          <a:lstStyle/>
          <a:p>
            <a:pPr algn="ctr">
              <a:buClrTx/>
              <a:buSzTx/>
              <a:buFontTx/>
            </a:pP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Đọc tiếp</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nối</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từng đoạn</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buClrTx/>
              <a:buSzTx/>
              <a:buFontTx/>
            </a:pP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 số thứ tự số lẻ</a:t>
            </a: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buClrTx/>
              <a:buSzTx/>
              <a:buFontTx/>
            </a:pPr>
            <a:r>
              <a:rPr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 nêu từ em </a:t>
            </a:r>
            <a:r>
              <a:rPr lang="en-GB" sz="36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 khó hiểu.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05"/>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 calcmode="lin" valueType="num">
                                      <p:cBhvr>
                                        <p:cTn id="14" dur="500" fill="hold"/>
                                        <p:tgtEl>
                                          <p:spTgt spid="7"/>
                                        </p:tgtEl>
                                        <p:attrNameLst>
                                          <p:attrName>ppt_x</p:attrName>
                                        </p:attrNameLst>
                                      </p:cBhvr>
                                      <p:tavLst>
                                        <p:tav tm="0">
                                          <p:val>
                                            <p:strVal val="#ppt_x-.2"/>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205" y="1993900"/>
            <a:ext cx="6551930" cy="22688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12304" name="Rectangle 16"/>
          <p:cNvSpPr/>
          <p:nvPr/>
        </p:nvSpPr>
        <p:spPr>
          <a:xfrm>
            <a:off x="3107055" y="2437765"/>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phần Chú giải trong sách giáo khoa để hiểu hơn về nghĩa của các từ sau:</a:t>
            </a:r>
          </a:p>
        </p:txBody>
      </p:sp>
      <p:pic>
        <p:nvPicPr>
          <p:cNvPr id="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3536950"/>
            <a:ext cx="3048000" cy="3340735"/>
          </a:xfrm>
          <a:prstGeom prst="rect">
            <a:avLst/>
          </a:prstGeom>
        </p:spPr>
      </p:pic>
      <p:sp>
        <p:nvSpPr>
          <p:cNvPr id="8" name="Text Box 7"/>
          <p:cNvSpPr txBox="1"/>
          <p:nvPr/>
        </p:nvSpPr>
        <p:spPr>
          <a:xfrm>
            <a:off x="6705600" y="5181600"/>
            <a:ext cx="1416685"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scene3d>
              <a:camera prst="orthographicFront"/>
              <a:lightRig rig="threePt" dir="t"/>
            </a:scene3d>
          </a:bodyPr>
          <a:lstStyle/>
          <a:p>
            <a:pPr algn="ctr"/>
            <a:r>
              <a:rPr lang="en-GB" altLang="en-US" b="1">
                <a:solidFill>
                  <a:schemeClr val="tx1"/>
                </a:solidFill>
                <a:effectLst>
                  <a:outerShdw blurRad="38100" dist="19050" dir="2700000" algn="tl" rotWithShape="0">
                    <a:schemeClr val="dk1">
                      <a:alpha val="40000"/>
                    </a:schemeClr>
                  </a:outerShdw>
                </a:effectLst>
              </a:rPr>
              <a:t>công lí</a:t>
            </a:r>
          </a:p>
        </p:txBody>
      </p:sp>
      <p:sp>
        <p:nvSpPr>
          <p:cNvPr id="9" name="Text Box 8"/>
          <p:cNvSpPr txBox="1"/>
          <p:nvPr/>
        </p:nvSpPr>
        <p:spPr>
          <a:xfrm>
            <a:off x="4572000" y="5715000"/>
            <a:ext cx="1694180"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scene3d>
              <a:camera prst="orthographicFront"/>
              <a:lightRig rig="threePt" dir="t"/>
            </a:scene3d>
          </a:bodyPr>
          <a:lstStyle/>
          <a:p>
            <a:pPr algn="ctr"/>
            <a:r>
              <a:rPr lang="en-GB" altLang="en-US" b="1">
                <a:solidFill>
                  <a:schemeClr val="tx1"/>
                </a:solidFill>
                <a:effectLst>
                  <a:outerShdw blurRad="38100" dist="19050" dir="2700000" algn="tl" rotWithShape="0">
                    <a:schemeClr val="dk1">
                      <a:alpha val="40000"/>
                    </a:schemeClr>
                  </a:outerShdw>
                </a:effectLst>
              </a:rPr>
              <a:t>đa sắc tộc</a:t>
            </a:r>
          </a:p>
        </p:txBody>
      </p:sp>
      <p:sp>
        <p:nvSpPr>
          <p:cNvPr id="10" name="Text Box 9"/>
          <p:cNvSpPr txBox="1"/>
          <p:nvPr/>
        </p:nvSpPr>
        <p:spPr>
          <a:xfrm>
            <a:off x="7162800" y="4419600"/>
            <a:ext cx="1841500"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scene3d>
              <a:camera prst="orthographicFront"/>
              <a:lightRig rig="threePt" dir="t"/>
            </a:scene3d>
          </a:bodyPr>
          <a:lstStyle/>
          <a:p>
            <a:pPr algn="ctr"/>
            <a:r>
              <a:rPr lang="en-GB" altLang="en-US" b="1">
                <a:solidFill>
                  <a:schemeClr val="tx1"/>
                </a:solidFill>
                <a:effectLst>
                  <a:outerShdw blurRad="38100" dist="19050" dir="2700000" algn="tl" rotWithShape="0">
                    <a:schemeClr val="dk1">
                      <a:alpha val="40000"/>
                    </a:schemeClr>
                  </a:outerShdw>
                </a:effectLst>
              </a:rPr>
              <a:t> tổng tuyển cử</a:t>
            </a:r>
          </a:p>
        </p:txBody>
      </p:sp>
      <p:sp>
        <p:nvSpPr>
          <p:cNvPr id="11" name="Text Box 10"/>
          <p:cNvSpPr txBox="1"/>
          <p:nvPr/>
        </p:nvSpPr>
        <p:spPr>
          <a:xfrm>
            <a:off x="2438400" y="4876800"/>
            <a:ext cx="3505835"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scene3d>
              <a:camera prst="orthographicFront"/>
              <a:lightRig rig="threePt" dir="t"/>
            </a:scene3d>
          </a:bodyPr>
          <a:lstStyle/>
          <a:p>
            <a:pPr algn="ctr"/>
            <a:r>
              <a:rPr lang="en-GB" altLang="en-US" b="1">
                <a:solidFill>
                  <a:schemeClr val="tx1"/>
                </a:solidFill>
                <a:effectLst>
                  <a:outerShdw blurRad="38100" dist="19050" dir="2700000" algn="tl" rotWithShape="0">
                    <a:schemeClr val="dk1">
                      <a:alpha val="40000"/>
                    </a:schemeClr>
                  </a:outerShdw>
                </a:effectLst>
              </a:rPr>
              <a:t>chế độ phân biệt chủng tộc</a:t>
            </a:r>
          </a:p>
        </p:txBody>
      </p:sp>
      <p:sp>
        <p:nvSpPr>
          <p:cNvPr id="12" name="Text Box 11"/>
          <p:cNvSpPr txBox="1"/>
          <p:nvPr/>
        </p:nvSpPr>
        <p:spPr>
          <a:xfrm>
            <a:off x="7467600" y="5791200"/>
            <a:ext cx="1097280" cy="368300"/>
          </a:xfrm>
          <a:prstGeom prst="rect">
            <a:avLst/>
          </a:prstGeom>
        </p:spPr>
        <p:style>
          <a:lnRef idx="1">
            <a:schemeClr val="accent1"/>
          </a:lnRef>
          <a:fillRef idx="2">
            <a:schemeClr val="accent1"/>
          </a:fillRef>
          <a:effectRef idx="1">
            <a:schemeClr val="accent1"/>
          </a:effectRef>
          <a:fontRef idx="minor">
            <a:schemeClr val="dk1"/>
          </a:fontRef>
        </p:style>
        <p:txBody>
          <a:bodyPr wrap="none" rtlCol="0" anchor="t">
            <a:spAutoFit/>
            <a:scene3d>
              <a:camera prst="orthographicFront"/>
              <a:lightRig rig="threePt" dir="t"/>
            </a:scene3d>
          </a:bodyPr>
          <a:lstStyle/>
          <a:p>
            <a:pPr algn="ctr"/>
            <a:r>
              <a:rPr lang="en-GB" altLang="en-US" b="1">
                <a:solidFill>
                  <a:schemeClr val="tx1"/>
                </a:solidFill>
                <a:effectLst>
                  <a:outerShdw blurRad="38100" dist="19050" dir="2700000" algn="tl" rotWithShape="0">
                    <a:schemeClr val="dk1">
                      <a:alpha val="40000"/>
                    </a:schemeClr>
                  </a:outerShdw>
                </a:effectLst>
                <a:sym typeface="+mn-ea"/>
              </a:rPr>
              <a:t>sắc lệnh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2304"/>
                                        </p:tgtEl>
                                        <p:attrNameLst>
                                          <p:attrName>style.visibility</p:attrName>
                                        </p:attrNameLst>
                                      </p:cBhvr>
                                      <p:to>
                                        <p:strVal val="visible"/>
                                      </p:to>
                                    </p:set>
                                    <p:anim calcmode="lin" valueType="num">
                                      <p:cBhvr>
                                        <p:cTn id="7" dur="500" fill="hold"/>
                                        <p:tgtEl>
                                          <p:spTgt spid="12304"/>
                                        </p:tgtEl>
                                        <p:attrNameLst>
                                          <p:attrName>ppt_w</p:attrName>
                                        </p:attrNameLst>
                                      </p:cBhvr>
                                      <p:tavLst>
                                        <p:tav tm="0">
                                          <p:val>
                                            <p:strVal val="#ppt_w*0.05"/>
                                          </p:val>
                                        </p:tav>
                                        <p:tav tm="100000">
                                          <p:val>
                                            <p:strVal val="#ppt_w"/>
                                          </p:val>
                                        </p:tav>
                                      </p:tavLst>
                                    </p:anim>
                                    <p:anim calcmode="lin" valueType="num">
                                      <p:cBhvr>
                                        <p:cTn id="8" dur="500" fill="hold"/>
                                        <p:tgtEl>
                                          <p:spTgt spid="12304"/>
                                        </p:tgtEl>
                                        <p:attrNameLst>
                                          <p:attrName>ppt_h</p:attrName>
                                        </p:attrNameLst>
                                      </p:cBhvr>
                                      <p:tavLst>
                                        <p:tav tm="0">
                                          <p:val>
                                            <p:strVal val="#ppt_h"/>
                                          </p:val>
                                        </p:tav>
                                        <p:tav tm="100000">
                                          <p:val>
                                            <p:strVal val="#ppt_h"/>
                                          </p:val>
                                        </p:tav>
                                      </p:tavLst>
                                    </p:anim>
                                    <p:anim calcmode="lin" valueType="num">
                                      <p:cBhvr>
                                        <p:cTn id="9" dur="500" fill="hold"/>
                                        <p:tgtEl>
                                          <p:spTgt spid="12304"/>
                                        </p:tgtEl>
                                        <p:attrNameLst>
                                          <p:attrName>ppt_x</p:attrName>
                                        </p:attrNameLst>
                                      </p:cBhvr>
                                      <p:tavLst>
                                        <p:tav tm="0">
                                          <p:val>
                                            <p:strVal val="#ppt_x-.2"/>
                                          </p:val>
                                        </p:tav>
                                        <p:tav tm="100000">
                                          <p:val>
                                            <p:strVal val="#ppt_x"/>
                                          </p:val>
                                        </p:tav>
                                      </p:tavLst>
                                    </p:anim>
                                    <p:anim calcmode="lin" valueType="num">
                                      <p:cBhvr>
                                        <p:cTn id="10" dur="500" fill="hold"/>
                                        <p:tgtEl>
                                          <p:spTgt spid="12304"/>
                                        </p:tgtEl>
                                        <p:attrNameLst>
                                          <p:attrName>ppt_y</p:attrName>
                                        </p:attrNameLst>
                                      </p:cBhvr>
                                      <p:tavLst>
                                        <p:tav tm="0">
                                          <p:val>
                                            <p:strVal val="#ppt_y"/>
                                          </p:val>
                                        </p:tav>
                                        <p:tav tm="100000">
                                          <p:val>
                                            <p:strVal val="#ppt_y"/>
                                          </p:val>
                                        </p:tav>
                                      </p:tavLst>
                                    </p:anim>
                                    <p:animEffect transition="in" filter="fade">
                                      <p:cBhvr>
                                        <p:cTn id="11"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p:cNvPicPr>
            <a:picLocks noGrp="1" noChangeAspect="1"/>
          </p:cNvPicPr>
          <p:nvPr/>
        </p:nvPicPr>
        <p:blipFill>
          <a:blip r:embed="rId2"/>
          <a:stretch>
            <a:fillRect/>
          </a:stretch>
        </p:blipFill>
        <p:spPr>
          <a:xfrm>
            <a:off x="-304800" y="533400"/>
            <a:ext cx="8936038" cy="4114800"/>
          </a:xfrm>
          <a:prstGeom prst="rect">
            <a:avLst/>
          </a:prstGeom>
          <a:noFill/>
          <a:ln w="9525">
            <a:noFill/>
          </a:ln>
        </p:spPr>
      </p:pic>
      <p:pic>
        <p:nvPicPr>
          <p:cNvPr id="18434" name="Picture 8"/>
          <p:cNvPicPr>
            <a:picLocks noGrp="1" noChangeAspect="1"/>
          </p:cNvPicPr>
          <p:nvPr/>
        </p:nvPicPr>
        <p:blipFill>
          <a:blip r:embed="rId3"/>
          <a:stretch>
            <a:fillRect/>
          </a:stretch>
        </p:blipFill>
        <p:spPr>
          <a:xfrm>
            <a:off x="1143000" y="3886200"/>
            <a:ext cx="3836988" cy="2951163"/>
          </a:xfrm>
          <a:prstGeom prst="rect">
            <a:avLst/>
          </a:prstGeom>
          <a:noFill/>
          <a:ln w="9525">
            <a:noFill/>
          </a:ln>
        </p:spPr>
      </p:pic>
      <p:pic>
        <p:nvPicPr>
          <p:cNvPr id="18435" name="Picture 11"/>
          <p:cNvPicPr>
            <a:picLocks noGrp="1" noChangeAspect="1"/>
          </p:cNvPicPr>
          <p:nvPr/>
        </p:nvPicPr>
        <p:blipFill>
          <a:blip r:embed="rId4"/>
          <a:stretch>
            <a:fillRect/>
          </a:stretch>
        </p:blipFill>
        <p:spPr>
          <a:xfrm>
            <a:off x="76200" y="3906838"/>
            <a:ext cx="2363788" cy="2809875"/>
          </a:xfrm>
          <a:prstGeom prst="rect">
            <a:avLst/>
          </a:prstGeom>
          <a:noFill/>
          <a:ln w="9525">
            <a:noFill/>
          </a:ln>
        </p:spPr>
      </p:pic>
      <p:sp>
        <p:nvSpPr>
          <p:cNvPr id="18436" name="Text Box 1"/>
          <p:cNvSpPr txBox="1"/>
          <p:nvPr/>
        </p:nvSpPr>
        <p:spPr>
          <a:xfrm>
            <a:off x="1600200" y="1806575"/>
            <a:ext cx="5162550" cy="1568450"/>
          </a:xfrm>
          <a:prstGeom prst="rect">
            <a:avLst/>
          </a:prstGeom>
          <a:noFill/>
          <a:ln w="9525">
            <a:noFill/>
          </a:ln>
        </p:spPr>
        <p:txBody>
          <a:bodyPr wrap="square" anchor="t" anchorCtr="0">
            <a:spAutoFit/>
          </a:bodyPr>
          <a:lstStyle/>
          <a:p>
            <a:pPr algn="ctr">
              <a:spcBef>
                <a:spcPct val="50000"/>
              </a:spcBef>
            </a:pPr>
            <a:r>
              <a:rPr lang="en-US" altLang="en-GB" sz="3200" b="1" dirty="0">
                <a:solidFill>
                  <a:schemeClr val="bg1"/>
                </a:solidFill>
                <a:latin typeface="Times New Roman" panose="02020603050405020304" pitchFamily="18" charset="0"/>
              </a:rPr>
              <a:t> </a:t>
            </a:r>
            <a:r>
              <a:rPr lang="en-GB" altLang="en-US" sz="3200" b="1" dirty="0">
                <a:solidFill>
                  <a:schemeClr val="bg1"/>
                </a:solidFill>
                <a:latin typeface="Times New Roman" panose="02020603050405020304" pitchFamily="18" charset="0"/>
              </a:rPr>
              <a:t>1</a:t>
            </a:r>
            <a:r>
              <a:rPr lang="en-US" altLang="en-GB" sz="3200" b="1" dirty="0">
                <a:solidFill>
                  <a:schemeClr val="bg1"/>
                </a:solidFill>
                <a:latin typeface="Times New Roman" panose="02020603050405020304" pitchFamily="18" charset="0"/>
              </a:rPr>
              <a:t>. Vì sao chú Mo – ri – xơn lên án cuộc chiến tranh xâm lược của chính quyền</a:t>
            </a:r>
            <a:r>
              <a:rPr lang="en-GB" altLang="en-US" sz="3200" b="1" dirty="0">
                <a:solidFill>
                  <a:schemeClr val="bg1"/>
                </a:solidFill>
                <a:latin typeface="Times New Roman" panose="02020603050405020304" pitchFamily="18" charset="0"/>
              </a:rPr>
              <a:t> </a:t>
            </a:r>
            <a:r>
              <a:rPr lang="en-US" altLang="en-GB" sz="3200" b="1" dirty="0">
                <a:solidFill>
                  <a:schemeClr val="bg1"/>
                </a:solidFill>
                <a:latin typeface="Times New Roman" panose="02020603050405020304" pitchFamily="18" charset="0"/>
              </a:rPr>
              <a:t>Mĩ ?</a:t>
            </a:r>
          </a:p>
        </p:txBody>
      </p:sp>
      <p:pic>
        <p:nvPicPr>
          <p:cNvPr id="18437" name="Picture 6"/>
          <p:cNvPicPr>
            <a:picLocks noGrp="1" noChangeAspect="1"/>
          </p:cNvPicPr>
          <p:nvPr>
            <p:ph idx="1"/>
          </p:nvPr>
        </p:nvPicPr>
        <p:blipFill>
          <a:blip r:embed="rId5"/>
          <a:stretch>
            <a:fillRect/>
          </a:stretch>
        </p:blipFill>
        <p:spPr>
          <a:xfrm>
            <a:off x="6858000" y="315913"/>
            <a:ext cx="4967288" cy="6169025"/>
          </a:xfrm>
          <a:prstGeom prst="rect">
            <a:avLst/>
          </a:prstGeom>
          <a:ln>
            <a:noFill/>
          </a:ln>
        </p:spPr>
      </p:pic>
      <p:pic>
        <p:nvPicPr>
          <p:cNvPr id="18438" name="Picture 8"/>
          <p:cNvPicPr>
            <a:picLocks noGrp="1" noChangeAspect="1"/>
          </p:cNvPicPr>
          <p:nvPr/>
        </p:nvPicPr>
        <p:blipFill>
          <a:blip r:embed="rId6"/>
          <a:stretch>
            <a:fillRect/>
          </a:stretch>
        </p:blipFill>
        <p:spPr>
          <a:xfrm>
            <a:off x="4729163" y="5062538"/>
            <a:ext cx="2370137" cy="1822450"/>
          </a:xfrm>
          <a:prstGeom prst="rect">
            <a:avLst/>
          </a:prstGeom>
          <a:noFill/>
          <a:ln w="9525">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378585"/>
            <a:ext cx="6715125" cy="213169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33035" y="3593465"/>
            <a:ext cx="6715125" cy="2823845"/>
          </a:xfrm>
          <a:prstGeom prst="rect">
            <a:avLst/>
          </a:prstGeom>
        </p:spPr>
      </p:pic>
      <p:sp>
        <p:nvSpPr>
          <p:cNvPr id="31746" name="TextBox 1"/>
          <p:cNvSpPr txBox="1"/>
          <p:nvPr/>
        </p:nvSpPr>
        <p:spPr>
          <a:xfrm>
            <a:off x="2895600" y="1752600"/>
            <a:ext cx="5486400" cy="10763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b="1" dirty="0">
                <a:latin typeface="Times New Roman" panose="02020603050405020304" pitchFamily="18" charset="0"/>
                <a:cs typeface="Times New Roman" panose="02020603050405020304" pitchFamily="18" charset="0"/>
              </a:rPr>
              <a:t>Chế độ a-pác-thai:</a:t>
            </a:r>
            <a:r>
              <a:rPr lang="en-GB" altLang="en-US" b="1" dirty="0">
                <a:latin typeface="Times New Roman" panose="02020603050405020304" pitchFamily="18" charset="0"/>
                <a:cs typeface="Times New Roman" panose="02020603050405020304" pitchFamily="18" charset="0"/>
              </a:rPr>
              <a:t> </a:t>
            </a:r>
          </a:p>
          <a:p>
            <a:pPr marL="0" lvl="0" indent="0" algn="ctr" eaLnBrk="1" hangingPunct="1">
              <a:spcBef>
                <a:spcPct val="0"/>
              </a:spcBef>
              <a:buNone/>
            </a:pPr>
            <a:r>
              <a:rPr lang="en-US" altLang="en-US" dirty="0">
                <a:latin typeface="Times New Roman" panose="02020603050405020304" pitchFamily="18" charset="0"/>
                <a:cs typeface="Times New Roman" panose="02020603050405020304" pitchFamily="18" charset="0"/>
                <a:sym typeface="+mn-ea"/>
              </a:rPr>
              <a:t>Chế độ phân biệt chủng tộc</a:t>
            </a:r>
            <a:endParaRPr lang="en-GB" alt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748" name="TextBox 6"/>
          <p:cNvSpPr txBox="1"/>
          <p:nvPr/>
        </p:nvSpPr>
        <p:spPr>
          <a:xfrm>
            <a:off x="6019800" y="4191000"/>
            <a:ext cx="5347335" cy="15684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b="1" dirty="0">
                <a:latin typeface="Times New Roman" panose="02020603050405020304" pitchFamily="18" charset="0"/>
                <a:cs typeface="Times New Roman" panose="02020603050405020304" pitchFamily="18" charset="0"/>
              </a:rPr>
              <a:t>Chế độ phân biệt chủng tộc:</a:t>
            </a:r>
            <a:r>
              <a:rPr lang="en-GB" altLang="en-US" b="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sym typeface="+mn-ea"/>
              </a:rPr>
              <a:t>Chế độ </a:t>
            </a:r>
            <a:r>
              <a:rPr lang="vi-VN" altLang="en-US" dirty="0">
                <a:latin typeface="Times New Roman" panose="02020603050405020304" pitchFamily="18" charset="0"/>
                <a:cs typeface="Times New Roman" panose="02020603050405020304" pitchFamily="18" charset="0"/>
                <a:sym typeface="+mn-ea"/>
              </a:rPr>
              <a:t>đối xử bất công với người da đen v</a:t>
            </a:r>
            <a:r>
              <a:rPr lang="vi-VN" altLang="en-US" dirty="0">
                <a:latin typeface="Times New Roman" panose="02020603050405020304" pitchFamily="18" charset="0"/>
                <a:ea typeface="Times New Roman" panose="02020603050405020304" pitchFamily="18" charset="0"/>
                <a:sym typeface="+mn-ea"/>
              </a:rPr>
              <a:t>à</a:t>
            </a:r>
            <a:r>
              <a:rPr lang="vi-VN" altLang="en-US" dirty="0">
                <a:latin typeface="Times New Roman" panose="02020603050405020304" pitchFamily="18" charset="0"/>
                <a:cs typeface="Times New Roman" panose="02020603050405020304" pitchFamily="18" charset="0"/>
                <a:sym typeface="+mn-ea"/>
              </a:rPr>
              <a:t> da m</a:t>
            </a:r>
            <a:r>
              <a:rPr lang="vi-VN" altLang="en-US" dirty="0">
                <a:latin typeface="Times New Roman" panose="02020603050405020304" pitchFamily="18" charset="0"/>
                <a:ea typeface="Times New Roman" panose="02020603050405020304" pitchFamily="18" charset="0"/>
                <a:sym typeface="+mn-ea"/>
              </a:rPr>
              <a:t>à</a:t>
            </a:r>
            <a:r>
              <a:rPr lang="vi-VN" altLang="en-US" dirty="0">
                <a:latin typeface="Times New Roman" panose="02020603050405020304" pitchFamily="18" charset="0"/>
                <a:cs typeface="Times New Roman" panose="02020603050405020304" pitchFamily="18" charset="0"/>
                <a:sym typeface="+mn-ea"/>
              </a:rPr>
              <a:t>u.</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748"/>
                                        </p:tgtEl>
                                        <p:attrNameLst>
                                          <p:attrName>style.visibility</p:attrName>
                                        </p:attrNameLst>
                                      </p:cBhvr>
                                      <p:to>
                                        <p:strVal val="visible"/>
                                      </p:to>
                                    </p:set>
                                    <p:animEffect transition="in" filter="fade">
                                      <p:cBhvr>
                                        <p:cTn id="14" dur="1000"/>
                                        <p:tgtEl>
                                          <p:spTgt spid="31748"/>
                                        </p:tgtEl>
                                      </p:cBhvr>
                                    </p:animEffect>
                                    <p:anim calcmode="lin" valueType="num">
                                      <p:cBhvr>
                                        <p:cTn id="15" dur="1000" fill="hold"/>
                                        <p:tgtEl>
                                          <p:spTgt spid="31748"/>
                                        </p:tgtEl>
                                        <p:attrNameLst>
                                          <p:attrName>ppt_x</p:attrName>
                                        </p:attrNameLst>
                                      </p:cBhvr>
                                      <p:tavLst>
                                        <p:tav tm="0">
                                          <p:val>
                                            <p:strVal val="#ppt_x"/>
                                          </p:val>
                                        </p:tav>
                                        <p:tav tm="100000">
                                          <p:val>
                                            <p:strVal val="#ppt_x"/>
                                          </p:val>
                                        </p:tav>
                                      </p:tavLst>
                                    </p:anim>
                                    <p:anim calcmode="lin" valueType="num">
                                      <p:cBhvr>
                                        <p:cTn id="16"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822325"/>
            <a:ext cx="5436235" cy="5361940"/>
          </a:xfrm>
          <a:prstGeom prst="rect">
            <a:avLst/>
          </a:prstGeom>
        </p:spPr>
      </p:pic>
      <p:sp>
        <p:nvSpPr>
          <p:cNvPr id="32771" name="TextBox 5"/>
          <p:cNvSpPr txBox="1"/>
          <p:nvPr/>
        </p:nvSpPr>
        <p:spPr>
          <a:xfrm>
            <a:off x="2590800" y="2362200"/>
            <a:ext cx="3991610" cy="25533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0"/>
              </a:spcBef>
              <a:buNone/>
            </a:pPr>
            <a:r>
              <a:rPr lang="en-US" altLang="en-US" sz="4000" b="1" dirty="0">
                <a:solidFill>
                  <a:srgbClr val="000000"/>
                </a:solidFill>
                <a:latin typeface="Times New Roman" panose="02020603050405020304" pitchFamily="18" charset="0"/>
                <a:cs typeface="Times New Roman" panose="02020603050405020304" pitchFamily="18" charset="0"/>
                <a:sym typeface="+mn-ea"/>
              </a:rPr>
              <a:t>Công lí:</a:t>
            </a:r>
            <a:r>
              <a:rPr lang="en-GB" altLang="en-US" sz="4000" b="1" dirty="0">
                <a:solidFill>
                  <a:srgbClr val="000000"/>
                </a:solidFill>
                <a:latin typeface="Times New Roman" panose="02020603050405020304" pitchFamily="18" charset="0"/>
                <a:cs typeface="Times New Roman" panose="02020603050405020304" pitchFamily="18" charset="0"/>
                <a:sym typeface="+mn-ea"/>
              </a:rPr>
              <a:t> </a:t>
            </a:r>
            <a:r>
              <a:rPr lang="en-US" altLang="en-US" sz="4000" dirty="0">
                <a:solidFill>
                  <a:srgbClr val="000000"/>
                </a:solidFill>
                <a:latin typeface="Times New Roman" panose="02020603050405020304" pitchFamily="18" charset="0"/>
                <a:cs typeface="Times New Roman" panose="02020603050405020304" pitchFamily="18" charset="0"/>
              </a:rPr>
              <a:t>lẽ phải, phù hợp với đạo lí v</a:t>
            </a:r>
            <a:r>
              <a:rPr lang="en-US" altLang="en-US" sz="4000" dirty="0">
                <a:solidFill>
                  <a:srgbClr val="000000"/>
                </a:solidFill>
                <a:latin typeface="Times New Roman" panose="02020603050405020304" pitchFamily="18" charset="0"/>
                <a:ea typeface="Times New Roman" panose="02020603050405020304" pitchFamily="18" charset="0"/>
              </a:rPr>
              <a:t>à</a:t>
            </a:r>
            <a:r>
              <a:rPr lang="en-US" altLang="en-US" sz="4000" dirty="0">
                <a:solidFill>
                  <a:srgbClr val="000000"/>
                </a:solidFill>
                <a:latin typeface="Times New Roman" panose="02020603050405020304" pitchFamily="18" charset="0"/>
                <a:cs typeface="Times New Roman" panose="02020603050405020304" pitchFamily="18" charset="0"/>
              </a:rPr>
              <a:t> lợi ích chung của xã hội.</a:t>
            </a:r>
            <a:endParaRPr lang="en-US" alt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3530" y="2819400"/>
            <a:ext cx="4158989" cy="411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1000"/>
                                        <p:tgtEl>
                                          <p:spTgt spid="32771"/>
                                        </p:tgtEl>
                                      </p:cBhvr>
                                    </p:animEffect>
                                    <p:anim calcmode="lin" valueType="num">
                                      <p:cBhvr>
                                        <p:cTn id="8" dur="1000" fill="hold"/>
                                        <p:tgtEl>
                                          <p:spTgt spid="32771"/>
                                        </p:tgtEl>
                                        <p:attrNameLst>
                                          <p:attrName>ppt_x</p:attrName>
                                        </p:attrNameLst>
                                      </p:cBhvr>
                                      <p:tavLst>
                                        <p:tav tm="0">
                                          <p:val>
                                            <p:strVal val="#ppt_x"/>
                                          </p:val>
                                        </p:tav>
                                        <p:tav tm="100000">
                                          <p:val>
                                            <p:strVal val="#ppt_x"/>
                                          </p:val>
                                        </p:tav>
                                      </p:tavLst>
                                    </p:anim>
                                    <p:anim calcmode="lin" valueType="num">
                                      <p:cBhvr>
                                        <p:cTn id="9" dur="1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5200" y="1752600"/>
            <a:ext cx="6001385" cy="4113530"/>
          </a:xfrm>
          <a:prstGeom prst="rect">
            <a:avLst/>
          </a:prstGeom>
        </p:spPr>
      </p:pic>
      <p:sp>
        <p:nvSpPr>
          <p:cNvPr id="32773" name="TextBox 8"/>
          <p:cNvSpPr txBox="1"/>
          <p:nvPr/>
        </p:nvSpPr>
        <p:spPr>
          <a:xfrm>
            <a:off x="4583430" y="2743200"/>
            <a:ext cx="3844925" cy="2306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3600" b="1" dirty="0">
                <a:solidFill>
                  <a:srgbClr val="000000"/>
                </a:solidFill>
                <a:latin typeface="Times New Roman" panose="02020603050405020304" pitchFamily="18" charset="0"/>
                <a:cs typeface="Times New Roman" panose="02020603050405020304" pitchFamily="18" charset="0"/>
                <a:sym typeface="+mn-ea"/>
              </a:rPr>
              <a:t>Sắc lệnh:</a:t>
            </a:r>
            <a:r>
              <a:rPr lang="en-GB" altLang="en-US" sz="3600" b="1" dirty="0">
                <a:solidFill>
                  <a:srgbClr val="000000"/>
                </a:solidFill>
                <a:latin typeface="Times New Roman" panose="02020603050405020304" pitchFamily="18" charset="0"/>
                <a:cs typeface="Times New Roman" panose="02020603050405020304" pitchFamily="18" charset="0"/>
                <a:sym typeface="+mn-ea"/>
              </a:rPr>
              <a:t> </a:t>
            </a:r>
            <a:r>
              <a:rPr lang="en-US" altLang="en-US" sz="3600" dirty="0">
                <a:solidFill>
                  <a:srgbClr val="000000"/>
                </a:solidFill>
                <a:latin typeface="Times New Roman" panose="02020603050405020304" pitchFamily="18" charset="0"/>
                <a:cs typeface="Times New Roman" panose="02020603050405020304" pitchFamily="18" charset="0"/>
              </a:rPr>
              <a:t>văn bản do người đứng đầu nh</a:t>
            </a:r>
            <a:r>
              <a:rPr lang="en-US" altLang="en-US" sz="3600" dirty="0">
                <a:solidFill>
                  <a:srgbClr val="000000"/>
                </a:solidFill>
                <a:latin typeface="Times New Roman" panose="02020603050405020304" pitchFamily="18" charset="0"/>
                <a:ea typeface="Times New Roman" panose="02020603050405020304" pitchFamily="18" charset="0"/>
              </a:rPr>
              <a:t>à</a:t>
            </a:r>
            <a:r>
              <a:rPr lang="en-US" altLang="en-US" sz="3600" dirty="0">
                <a:solidFill>
                  <a:srgbClr val="000000"/>
                </a:solidFill>
                <a:latin typeface="Times New Roman" panose="02020603050405020304" pitchFamily="18" charset="0"/>
                <a:cs typeface="Times New Roman" panose="02020603050405020304" pitchFamily="18" charset="0"/>
              </a:rPr>
              <a:t> nước ban h</a:t>
            </a:r>
            <a:r>
              <a:rPr lang="en-US" altLang="en-US" sz="3600" dirty="0">
                <a:solidFill>
                  <a:srgbClr val="000000"/>
                </a:solidFill>
                <a:latin typeface="Times New Roman" panose="02020603050405020304" pitchFamily="18" charset="0"/>
                <a:ea typeface="Times New Roman" panose="02020603050405020304" pitchFamily="18" charset="0"/>
              </a:rPr>
              <a:t>à</a:t>
            </a:r>
            <a:r>
              <a:rPr lang="en-US" altLang="en-US" sz="3600" dirty="0">
                <a:solidFill>
                  <a:srgbClr val="000000"/>
                </a:solidFill>
                <a:latin typeface="Times New Roman" panose="02020603050405020304" pitchFamily="18" charset="0"/>
                <a:cs typeface="Times New Roman" panose="02020603050405020304" pitchFamily="18" charset="0"/>
              </a:rPr>
              <a:t>nh, có giá trị như luật.</a:t>
            </a:r>
            <a:endParaRPr lang="en-US" alt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1000"/>
                                        <p:tgtEl>
                                          <p:spTgt spid="32773"/>
                                        </p:tgtEl>
                                      </p:cBhvr>
                                    </p:animEffect>
                                    <p:anim calcmode="lin" valueType="num">
                                      <p:cBhvr>
                                        <p:cTn id="8" dur="1000" fill="hold"/>
                                        <p:tgtEl>
                                          <p:spTgt spid="32773"/>
                                        </p:tgtEl>
                                        <p:attrNameLst>
                                          <p:attrName>ppt_x</p:attrName>
                                        </p:attrNameLst>
                                      </p:cBhvr>
                                      <p:tavLst>
                                        <p:tav tm="0">
                                          <p:val>
                                            <p:strVal val="#ppt_x"/>
                                          </p:val>
                                        </p:tav>
                                        <p:tav tm="100000">
                                          <p:val>
                                            <p:strVal val="#ppt_x"/>
                                          </p:val>
                                        </p:tav>
                                      </p:tavLst>
                                    </p:anim>
                                    <p:anim calcmode="lin" valueType="num">
                                      <p:cBhvr>
                                        <p:cTn id="9" dur="1000" fill="hold"/>
                                        <p:tgtEl>
                                          <p:spTgt spid="327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14600" y="762000"/>
            <a:ext cx="8056880" cy="1660525"/>
          </a:xfrm>
          <a:prstGeom prst="rect">
            <a:avLst/>
          </a:prstGeom>
        </p:spPr>
      </p:pic>
      <p:pic>
        <p:nvPicPr>
          <p:cNvPr id="34818" name="Picture 2"/>
          <p:cNvPicPr>
            <a:picLocks noChangeAspect="1"/>
          </p:cNvPicPr>
          <p:nvPr/>
        </p:nvPicPr>
        <p:blipFill>
          <a:blip r:embed="rId4"/>
          <a:stretch>
            <a:fillRect/>
          </a:stretch>
        </p:blipFill>
        <p:spPr>
          <a:xfrm>
            <a:off x="2590800" y="2590800"/>
            <a:ext cx="8498840" cy="3521075"/>
          </a:xfrm>
          <a:prstGeom prst="rect">
            <a:avLst/>
          </a:prstGeom>
          <a:noFill/>
          <a:ln w="9525">
            <a:noFill/>
          </a:ln>
        </p:spPr>
      </p:pic>
      <p:sp>
        <p:nvSpPr>
          <p:cNvPr id="34820" name="TextBox 8"/>
          <p:cNvSpPr txBox="1"/>
          <p:nvPr/>
        </p:nvSpPr>
        <p:spPr>
          <a:xfrm>
            <a:off x="2819400" y="1143000"/>
            <a:ext cx="6862445"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3600" b="1" dirty="0">
                <a:solidFill>
                  <a:schemeClr val="tx1"/>
                </a:solidFill>
                <a:latin typeface="Times New Roman" panose="02020603050405020304" pitchFamily="18" charset="0"/>
                <a:cs typeface="Times New Roman" panose="02020603050405020304" pitchFamily="18" charset="0"/>
                <a:sym typeface="+mn-ea"/>
              </a:rPr>
              <a:t> Đa sắc tộc:</a:t>
            </a:r>
            <a:r>
              <a:rPr lang="en-GB" altLang="en-US" sz="3600" b="1" dirty="0">
                <a:solidFill>
                  <a:schemeClr val="tx1"/>
                </a:solidFill>
                <a:latin typeface="Times New Roman" panose="02020603050405020304" pitchFamily="18" charset="0"/>
                <a:cs typeface="Times New Roman" panose="02020603050405020304" pitchFamily="18" charset="0"/>
                <a:sym typeface="+mn-ea"/>
              </a:rPr>
              <a:t> </a:t>
            </a:r>
            <a:r>
              <a:rPr lang="en-US" altLang="en-US" sz="3600" b="1" dirty="0">
                <a:solidFill>
                  <a:schemeClr val="tx1"/>
                </a:solidFill>
                <a:latin typeface="Times New Roman" panose="02020603050405020304" pitchFamily="18" charset="0"/>
                <a:cs typeface="Times New Roman" panose="02020603050405020304" pitchFamily="18" charset="0"/>
              </a:rPr>
              <a:t>nhiều chủng tộc</a:t>
            </a:r>
            <a:endParaRPr lang="en-US" alt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1000"/>
                                        <p:tgtEl>
                                          <p:spTgt spid="34818"/>
                                        </p:tgtEl>
                                      </p:cBhvr>
                                    </p:animEffect>
                                    <p:anim calcmode="lin" valueType="num">
                                      <p:cBhvr>
                                        <p:cTn id="8" dur="1000" fill="hold"/>
                                        <p:tgtEl>
                                          <p:spTgt spid="34818"/>
                                        </p:tgtEl>
                                        <p:attrNameLst>
                                          <p:attrName>ppt_x</p:attrName>
                                        </p:attrNameLst>
                                      </p:cBhvr>
                                      <p:tavLst>
                                        <p:tav tm="0">
                                          <p:val>
                                            <p:strVal val="#ppt_x"/>
                                          </p:val>
                                        </p:tav>
                                        <p:tav tm="100000">
                                          <p:val>
                                            <p:strVal val="#ppt_x"/>
                                          </p:val>
                                        </p:tav>
                                      </p:tavLst>
                                    </p:anim>
                                    <p:anim calcmode="lin" valueType="num">
                                      <p:cBhvr>
                                        <p:cTn id="9"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820"/>
                                        </p:tgtEl>
                                        <p:attrNameLst>
                                          <p:attrName>style.visibility</p:attrName>
                                        </p:attrNameLst>
                                      </p:cBhvr>
                                      <p:to>
                                        <p:strVal val="visible"/>
                                      </p:to>
                                    </p:set>
                                    <p:animEffect transition="in" filter="fade">
                                      <p:cBhvr>
                                        <p:cTn id="14" dur="1000"/>
                                        <p:tgtEl>
                                          <p:spTgt spid="34820"/>
                                        </p:tgtEl>
                                      </p:cBhvr>
                                    </p:animEffect>
                                    <p:anim calcmode="lin" valueType="num">
                                      <p:cBhvr>
                                        <p:cTn id="15" dur="1000" fill="hold"/>
                                        <p:tgtEl>
                                          <p:spTgt spid="34820"/>
                                        </p:tgtEl>
                                        <p:attrNameLst>
                                          <p:attrName>ppt_x</p:attrName>
                                        </p:attrNameLst>
                                      </p:cBhvr>
                                      <p:tavLst>
                                        <p:tav tm="0">
                                          <p:val>
                                            <p:strVal val="#ppt_x"/>
                                          </p:val>
                                        </p:tav>
                                        <p:tav tm="100000">
                                          <p:val>
                                            <p:strVal val="#ppt_x"/>
                                          </p:val>
                                        </p:tav>
                                      </p:tavLst>
                                    </p:anim>
                                    <p:anim calcmode="lin" valueType="num">
                                      <p:cBhvr>
                                        <p:cTn id="16" dur="1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6205" y="1993900"/>
            <a:ext cx="6551930" cy="22688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6"/>
          <a:stretch>
            <a:fillRect/>
          </a:stretch>
        </p:blipFill>
        <p:spPr>
          <a:xfrm>
            <a:off x="2819400" y="762000"/>
            <a:ext cx="2543175" cy="942975"/>
          </a:xfrm>
          <a:prstGeom prst="rect">
            <a:avLst/>
          </a:prstGeom>
        </p:spPr>
      </p:pic>
      <p:sp>
        <p:nvSpPr>
          <p:cNvPr id="12304" name="Rectangle 16"/>
          <p:cNvSpPr/>
          <p:nvPr/>
        </p:nvSpPr>
        <p:spPr>
          <a:xfrm>
            <a:off x="3107055" y="2437765"/>
            <a:ext cx="5724525" cy="1371600"/>
          </a:xfrm>
          <a:prstGeom prst="rect">
            <a:avLst/>
          </a:prstGeom>
          <a:noFill/>
          <a:ln w="9525">
            <a:noFill/>
          </a:ln>
        </p:spPr>
        <p:txBody>
          <a:bodyPr anchor="ctr" anchorCtr="0"/>
          <a:lstStyle/>
          <a:p>
            <a:pPr algn="ctr">
              <a:lnSpc>
                <a:spcPct val="80000"/>
              </a:lnSpc>
            </a:pPr>
            <a:r>
              <a:rPr lang="en-US" altLang="en-GB"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Ngoài những từ nêu trên em còn thấy từ nào chưa hiểu ?</a:t>
            </a:r>
          </a:p>
        </p:txBody>
      </p:sp>
      <p:pic>
        <p:nvPicPr>
          <p:cNvPr id="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3536950"/>
            <a:ext cx="3048000" cy="3340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12304"/>
                                        </p:tgtEl>
                                        <p:attrNameLst>
                                          <p:attrName>style.visibility</p:attrName>
                                        </p:attrNameLst>
                                      </p:cBhvr>
                                      <p:to>
                                        <p:strVal val="visible"/>
                                      </p:to>
                                    </p:set>
                                    <p:anim calcmode="lin" valueType="num">
                                      <p:cBhvr>
                                        <p:cTn id="12" dur="500" fill="hold"/>
                                        <p:tgtEl>
                                          <p:spTgt spid="12304"/>
                                        </p:tgtEl>
                                        <p:attrNameLst>
                                          <p:attrName>ppt_w</p:attrName>
                                        </p:attrNameLst>
                                      </p:cBhvr>
                                      <p:tavLst>
                                        <p:tav tm="0">
                                          <p:val>
                                            <p:strVal val="#ppt_w*0.05"/>
                                          </p:val>
                                        </p:tav>
                                        <p:tav tm="100000">
                                          <p:val>
                                            <p:strVal val="#ppt_w"/>
                                          </p:val>
                                        </p:tav>
                                      </p:tavLst>
                                    </p:anim>
                                    <p:anim calcmode="lin" valueType="num">
                                      <p:cBhvr>
                                        <p:cTn id="13" dur="500" fill="hold"/>
                                        <p:tgtEl>
                                          <p:spTgt spid="12304"/>
                                        </p:tgtEl>
                                        <p:attrNameLst>
                                          <p:attrName>ppt_h</p:attrName>
                                        </p:attrNameLst>
                                      </p:cBhvr>
                                      <p:tavLst>
                                        <p:tav tm="0">
                                          <p:val>
                                            <p:strVal val="#ppt_h"/>
                                          </p:val>
                                        </p:tav>
                                        <p:tav tm="100000">
                                          <p:val>
                                            <p:strVal val="#ppt_h"/>
                                          </p:val>
                                        </p:tav>
                                      </p:tavLst>
                                    </p:anim>
                                    <p:anim calcmode="lin" valueType="num">
                                      <p:cBhvr>
                                        <p:cTn id="14" dur="500" fill="hold"/>
                                        <p:tgtEl>
                                          <p:spTgt spid="12304"/>
                                        </p:tgtEl>
                                        <p:attrNameLst>
                                          <p:attrName>ppt_x</p:attrName>
                                        </p:attrNameLst>
                                      </p:cBhvr>
                                      <p:tavLst>
                                        <p:tav tm="0">
                                          <p:val>
                                            <p:strVal val="#ppt_x-.2"/>
                                          </p:val>
                                        </p:tav>
                                        <p:tav tm="100000">
                                          <p:val>
                                            <p:strVal val="#ppt_x"/>
                                          </p:val>
                                        </p:tav>
                                      </p:tavLst>
                                    </p:anim>
                                    <p:anim calcmode="lin" valueType="num">
                                      <p:cBhvr>
                                        <p:cTn id="15" dur="500" fill="hold"/>
                                        <p:tgtEl>
                                          <p:spTgt spid="12304"/>
                                        </p:tgtEl>
                                        <p:attrNameLst>
                                          <p:attrName>ppt_y</p:attrName>
                                        </p:attrNameLst>
                                      </p:cBhvr>
                                      <p:tavLst>
                                        <p:tav tm="0">
                                          <p:val>
                                            <p:strVal val="#ppt_y"/>
                                          </p:val>
                                        </p:tav>
                                        <p:tav tm="100000">
                                          <p:val>
                                            <p:strVal val="#ppt_y"/>
                                          </p:val>
                                        </p:tav>
                                      </p:tavLst>
                                    </p:anim>
                                    <p:animEffect transition="in" filter="fade">
                                      <p:cBhvr>
                                        <p:cTn id="16"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 y="533400"/>
            <a:ext cx="5297805" cy="1572895"/>
          </a:xfrm>
          <a:prstGeom prst="rect">
            <a:avLst/>
          </a:prstGeom>
        </p:spPr>
      </p:pic>
      <p:pic>
        <p:nvPicPr>
          <p:cNvPr id="4" name="Picture 3"/>
          <p:cNvPicPr>
            <a:picLocks noChangeAspect="1"/>
          </p:cNvPicPr>
          <p:nvPr/>
        </p:nvPicPr>
        <p:blipFill>
          <a:blip r:embed="rId5"/>
          <a:stretch>
            <a:fillRect/>
          </a:stretch>
        </p:blipFill>
        <p:spPr>
          <a:xfrm>
            <a:off x="2819400" y="762000"/>
            <a:ext cx="2543175" cy="9429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43400" y="1932305"/>
            <a:ext cx="5071110" cy="4925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09800" y="1143000"/>
            <a:ext cx="3955415" cy="1572895"/>
          </a:xfrm>
          <a:prstGeom prst="rect">
            <a:avLst/>
          </a:prstGeom>
        </p:spPr>
      </p:pic>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25740" y="1068070"/>
            <a:ext cx="3955415" cy="1572895"/>
          </a:xfrm>
          <a:prstGeom prst="rect">
            <a:avLst/>
          </a:prstGeom>
        </p:spPr>
      </p:pic>
      <p:cxnSp>
        <p:nvCxnSpPr>
          <p:cNvPr id="5" name="Straight Connector 4"/>
          <p:cNvCxnSpPr/>
          <p:nvPr/>
        </p:nvCxnSpPr>
        <p:spPr>
          <a:xfrm>
            <a:off x="6746240" y="2024380"/>
            <a:ext cx="12700" cy="3768090"/>
          </a:xfrm>
          <a:prstGeom prst="line">
            <a:avLst/>
          </a:prstGeom>
        </p:spPr>
        <p:style>
          <a:lnRef idx="3">
            <a:schemeClr val="accent4"/>
          </a:lnRef>
          <a:fillRef idx="0">
            <a:schemeClr val="accent4"/>
          </a:fillRef>
          <a:effectRef idx="2">
            <a:schemeClr val="accent4"/>
          </a:effectRef>
          <a:fontRef idx="minor">
            <a:schemeClr val="tx1"/>
          </a:fontRef>
        </p:style>
      </p:cxnSp>
      <p:pic>
        <p:nvPicPr>
          <p:cNvPr id="6" name="Picture 5"/>
          <p:cNvPicPr>
            <a:picLocks noChangeAspect="1"/>
          </p:cNvPicPr>
          <p:nvPr/>
        </p:nvPicPr>
        <p:blipFill>
          <a:blip r:embed="rId3"/>
          <a:stretch>
            <a:fillRect/>
          </a:stretch>
        </p:blipFill>
        <p:spPr>
          <a:xfrm>
            <a:off x="3136265" y="1447800"/>
            <a:ext cx="2543175" cy="942975"/>
          </a:xfrm>
          <a:prstGeom prst="rect">
            <a:avLst/>
          </a:prstGeom>
        </p:spPr>
      </p:pic>
      <p:pic>
        <p:nvPicPr>
          <p:cNvPr id="7" name="Picture 6"/>
          <p:cNvPicPr>
            <a:picLocks noChangeAspect="1"/>
          </p:cNvPicPr>
          <p:nvPr/>
        </p:nvPicPr>
        <p:blipFill>
          <a:blip r:embed="rId4"/>
          <a:stretch>
            <a:fillRect/>
          </a:stretch>
        </p:blipFill>
        <p:spPr>
          <a:xfrm>
            <a:off x="8305800" y="1371600"/>
            <a:ext cx="3152775" cy="9239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19800" y="838200"/>
            <a:ext cx="5296535" cy="4236085"/>
          </a:xfrm>
          <a:prstGeom prst="rect">
            <a:avLst/>
          </a:prstGeom>
        </p:spPr>
      </p:pic>
      <p:sp>
        <p:nvSpPr>
          <p:cNvPr id="2" name="Text Box 1"/>
          <p:cNvSpPr txBox="1"/>
          <p:nvPr/>
        </p:nvSpPr>
        <p:spPr>
          <a:xfrm>
            <a:off x="6781800" y="1981200"/>
            <a:ext cx="4257040" cy="1568450"/>
          </a:xfrm>
          <a:prstGeom prst="rect">
            <a:avLst/>
          </a:prstGeom>
          <a:noFill/>
        </p:spPr>
        <p:txBody>
          <a:bodyPr wrap="square" rtlCol="0" anchor="t">
            <a:spAutoFit/>
          </a:bodyPr>
          <a:lstStyle/>
          <a:p>
            <a:pPr algn="just">
              <a:spcBef>
                <a:spcPct val="50000"/>
              </a:spcBef>
            </a:pPr>
            <a:r>
              <a:rPr lang="en-US" altLang="en-GB" sz="3200" b="1" dirty="0">
                <a:solidFill>
                  <a:schemeClr val="tx1"/>
                </a:solidFill>
                <a:effectLst>
                  <a:outerShdw blurRad="38100" dist="19050" dir="2700000" algn="tl" rotWithShape="0">
                    <a:schemeClr val="dk1">
                      <a:alpha val="40000"/>
                    </a:schemeClr>
                  </a:outerShdw>
                </a:effectLst>
                <a:latin typeface="HP001 4 hàng" panose="020B0603050302020204" pitchFamily="34" charset="0"/>
                <a:sym typeface="+mn-ea"/>
              </a:rPr>
              <a:t>   </a:t>
            </a:r>
            <a:r>
              <a:rPr lang="en-GB" altLang="x-none" sz="3200" b="1" dirty="0">
                <a:solidFill>
                  <a:schemeClr val="tx1"/>
                </a:solidFill>
                <a:effectLst>
                  <a:outerShdw blurRad="38100" dist="19050" dir="2700000" algn="tl" rotWithShape="0">
                    <a:schemeClr val="dk1">
                      <a:alpha val="40000"/>
                    </a:schemeClr>
                  </a:outerShdw>
                </a:effectLst>
                <a:sym typeface="+mn-ea"/>
              </a:rPr>
              <a:t>1. Hãy nêu những hiểu biết của em về đất nước Nam Phi.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000" y="1371600"/>
            <a:ext cx="5033010" cy="551624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7"/>
          <a:stretch>
            <a:fillRect/>
          </a:stretch>
        </p:blipFill>
        <p:spPr>
          <a:xfrm>
            <a:off x="2133600" y="685800"/>
            <a:ext cx="3152775" cy="9239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
          <p:cNvSpPr/>
          <p:nvPr/>
        </p:nvSpPr>
        <p:spPr>
          <a:xfrm>
            <a:off x="5257800" y="1066800"/>
            <a:ext cx="1974850" cy="558800"/>
          </a:xfrm>
          <a:prstGeom prst="rect">
            <a:avLst/>
          </a:prstGeom>
          <a:noFill/>
          <a:ln w="9525">
            <a:noFill/>
          </a:ln>
        </p:spPr>
        <p:txBody>
          <a:bodyPr anchor="t" anchorCtr="0"/>
          <a:lstStyle/>
          <a:p>
            <a:pPr marL="342900" indent="-342900">
              <a:spcBef>
                <a:spcPct val="20000"/>
              </a:spcBef>
            </a:pPr>
            <a:endParaRPr lang="en-US" altLang="en-GB" sz="3200" b="1" u="sng" dirty="0">
              <a:solidFill>
                <a:srgbClr val="0000FF"/>
              </a:solidFill>
              <a:latin typeface="HP001 4 hàng" panose="020B0603050302020204" pitchFamily="34" charset="0"/>
            </a:endParaRPr>
          </a:p>
        </p:txBody>
      </p:sp>
      <p:sp>
        <p:nvSpPr>
          <p:cNvPr id="39938" name="Rectangle 13"/>
          <p:cNvSpPr/>
          <p:nvPr/>
        </p:nvSpPr>
        <p:spPr>
          <a:xfrm>
            <a:off x="5257800" y="1066800"/>
            <a:ext cx="1974850" cy="558800"/>
          </a:xfrm>
          <a:prstGeom prst="rect">
            <a:avLst/>
          </a:prstGeom>
          <a:noFill/>
          <a:ln w="9525">
            <a:noFill/>
          </a:ln>
        </p:spPr>
        <p:txBody>
          <a:bodyPr anchor="t" anchorCtr="0"/>
          <a:lstStyle/>
          <a:p>
            <a:pPr marL="342900" indent="-342900">
              <a:spcBef>
                <a:spcPct val="20000"/>
              </a:spcBef>
            </a:pPr>
            <a:endParaRPr lang="en-US" altLang="en-GB" sz="3200" b="1" u="sng" dirty="0">
              <a:solidFill>
                <a:srgbClr val="0000FF"/>
              </a:solidFill>
              <a:latin typeface="HP001 4 hàng" panose="020B0603050302020204" pitchFamily="34" charset="0"/>
            </a:endParaRPr>
          </a:p>
        </p:txBody>
      </p:sp>
      <p:pic>
        <p:nvPicPr>
          <p:cNvPr id="14" name="Picture 6" descr="chu_phi_sau__1945_1_500_01"/>
          <p:cNvPicPr>
            <a:picLocks noChangeAspect="1"/>
          </p:cNvPicPr>
          <p:nvPr/>
        </p:nvPicPr>
        <p:blipFill>
          <a:blip r:embed="rId3"/>
          <a:stretch>
            <a:fillRect/>
          </a:stretch>
        </p:blipFill>
        <p:spPr>
          <a:xfrm>
            <a:off x="7848600" y="457200"/>
            <a:ext cx="4096385" cy="6324600"/>
          </a:xfrm>
          <a:prstGeom prst="rect">
            <a:avLst/>
          </a:prstGeom>
          <a:noFill/>
          <a:ln w="9525">
            <a:noFill/>
          </a:ln>
        </p:spPr>
      </p:pic>
      <p:sp>
        <p:nvSpPr>
          <p:cNvPr id="8" name="TextBox 7"/>
          <p:cNvSpPr txBox="1"/>
          <p:nvPr/>
        </p:nvSpPr>
        <p:spPr>
          <a:xfrm>
            <a:off x="3276600" y="1906270"/>
            <a:ext cx="4148455" cy="30460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0"/>
              </a:spcBef>
              <a:buNone/>
            </a:pPr>
            <a:r>
              <a:rPr lang="en-US" altLang="en-US" b="1" dirty="0">
                <a:solidFill>
                  <a:srgbClr val="000000"/>
                </a:solidFill>
                <a:latin typeface="Times New Roman" panose="02020603050405020304" pitchFamily="18" charset="0"/>
                <a:cs typeface="Times New Roman" panose="02020603050405020304" pitchFamily="18" charset="0"/>
              </a:rPr>
              <a:t>Nam Phi:</a:t>
            </a:r>
            <a:r>
              <a:rPr lang="en-US" altLang="en-US" dirty="0">
                <a:solidFill>
                  <a:srgbClr val="000000"/>
                </a:solidFill>
                <a:latin typeface="Times New Roman" panose="02020603050405020304" pitchFamily="18" charset="0"/>
                <a:cs typeface="Times New Roman" panose="02020603050405020304" pitchFamily="18" charset="0"/>
              </a:rPr>
              <a:t> </a:t>
            </a:r>
            <a:r>
              <a:rPr lang="pl-PL" altLang="en-US" dirty="0">
                <a:latin typeface="Times New Roman" panose="02020603050405020304" pitchFamily="18" charset="0"/>
                <a:cs typeface="Times New Roman" panose="02020603050405020304" pitchFamily="18" charset="0"/>
              </a:rPr>
              <a:t>Một nước ở châu Phi. </a:t>
            </a:r>
          </a:p>
          <a:p>
            <a:pPr marL="0" lvl="0" indent="0" eaLnBrk="1" hangingPunct="1">
              <a:spcBef>
                <a:spcPct val="0"/>
              </a:spcBef>
              <a:buNone/>
            </a:pPr>
            <a:r>
              <a:rPr lang="pl-PL" altLang="en-US" dirty="0">
                <a:latin typeface="Times New Roman" panose="02020603050405020304" pitchFamily="18" charset="0"/>
                <a:cs typeface="Times New Roman" panose="02020603050405020304" pitchFamily="18" charset="0"/>
              </a:rPr>
              <a:t>Đất nước có nhiều v</a:t>
            </a:r>
            <a:r>
              <a:rPr lang="pl-PL" altLang="en-US" dirty="0">
                <a:latin typeface="Times New Roman" panose="02020603050405020304" pitchFamily="18" charset="0"/>
                <a:ea typeface="Times New Roman" panose="02020603050405020304" pitchFamily="18" charset="0"/>
              </a:rPr>
              <a:t>à</a:t>
            </a:r>
            <a:r>
              <a:rPr lang="pl-PL" altLang="en-US" dirty="0">
                <a:latin typeface="Times New Roman" panose="02020603050405020304" pitchFamily="18" charset="0"/>
                <a:cs typeface="Times New Roman" panose="02020603050405020304" pitchFamily="18" charset="0"/>
              </a:rPr>
              <a:t>ng, kim cương, nổi tiếng về nạn phân biệt chủng tộc.</a:t>
            </a:r>
            <a:endParaRPr lang="en-US" altLang="en-US" dirty="0">
              <a:latin typeface="Times New Roman" panose="02020603050405020304" pitchFamily="18" charset="0"/>
              <a:cs typeface="Times New Roman" panose="02020603050405020304" pitchFamily="18" charset="0"/>
            </a:endParaRPr>
          </a:p>
          <a:p>
            <a:pPr marL="0" lvl="0" indent="0" eaLnBrk="1" hangingPunct="1">
              <a:spcBef>
                <a:spcPct val="0"/>
              </a:spcBef>
              <a:buNone/>
            </a:pPr>
            <a:endParaRPr lang="en-US" altLang="en-US"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83350" y="838200"/>
            <a:ext cx="4832985" cy="4236085"/>
          </a:xfrm>
          <a:prstGeom prst="rect">
            <a:avLst/>
          </a:prstGeom>
        </p:spPr>
      </p:pic>
      <p:sp>
        <p:nvSpPr>
          <p:cNvPr id="2" name="Text Box 1"/>
          <p:cNvSpPr txBox="1"/>
          <p:nvPr/>
        </p:nvSpPr>
        <p:spPr>
          <a:xfrm>
            <a:off x="7315200" y="1447800"/>
            <a:ext cx="3305175" cy="2553335"/>
          </a:xfrm>
          <a:prstGeom prst="rect">
            <a:avLst/>
          </a:prstGeom>
          <a:noFill/>
        </p:spPr>
        <p:txBody>
          <a:bodyPr wrap="square" rtlCol="0" anchor="t">
            <a:spAutoFit/>
          </a:bodyPr>
          <a:lstStyle/>
          <a:p>
            <a:pPr algn="ctr">
              <a:spcBef>
                <a:spcPct val="50000"/>
              </a:spcBef>
            </a:pPr>
            <a:r>
              <a:rPr sz="3200" b="1" dirty="0">
                <a:solidFill>
                  <a:schemeClr val="tx1"/>
                </a:solidFill>
                <a:effectLst>
                  <a:outerShdw blurRad="38100" dist="19050" dir="2700000" algn="tl" rotWithShape="0">
                    <a:schemeClr val="dk1">
                      <a:alpha val="40000"/>
                    </a:schemeClr>
                  </a:outerShdw>
                </a:effectLst>
                <a:sym typeface="+mn-ea"/>
              </a:rPr>
              <a:t>2. Dưới chế độ a-pác-thai, người da đen bị đối xử như thế nào?</a:t>
            </a:r>
          </a:p>
        </p:txBody>
      </p:sp>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000" y="1371600"/>
            <a:ext cx="5033010" cy="551624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7"/>
          <a:stretch>
            <a:fillRect/>
          </a:stretch>
        </p:blipFill>
        <p:spPr>
          <a:xfrm>
            <a:off x="2133600" y="685800"/>
            <a:ext cx="3152775" cy="9239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p:cNvPicPr>
            <a:picLocks noGrp="1" noChangeAspect="1"/>
          </p:cNvPicPr>
          <p:nvPr/>
        </p:nvPicPr>
        <p:blipFill>
          <a:blip r:embed="rId2"/>
          <a:stretch>
            <a:fillRect/>
          </a:stretch>
        </p:blipFill>
        <p:spPr>
          <a:xfrm>
            <a:off x="9220200" y="152400"/>
            <a:ext cx="2673350" cy="2055813"/>
          </a:xfrm>
          <a:prstGeom prst="rect">
            <a:avLst/>
          </a:prstGeom>
          <a:noFill/>
          <a:ln w="9525">
            <a:noFill/>
          </a:ln>
        </p:spPr>
      </p:pic>
      <p:pic>
        <p:nvPicPr>
          <p:cNvPr id="19458" name="Picture 7"/>
          <p:cNvPicPr>
            <a:picLocks noGrp="1" noChangeAspect="1"/>
          </p:cNvPicPr>
          <p:nvPr/>
        </p:nvPicPr>
        <p:blipFill>
          <a:blip r:embed="rId3"/>
          <a:stretch>
            <a:fillRect/>
          </a:stretch>
        </p:blipFill>
        <p:spPr>
          <a:xfrm>
            <a:off x="1981200" y="457200"/>
            <a:ext cx="9569450" cy="6097588"/>
          </a:xfrm>
          <a:prstGeom prst="rect">
            <a:avLst/>
          </a:prstGeom>
          <a:noFill/>
          <a:ln w="9525">
            <a:noFill/>
          </a:ln>
        </p:spPr>
      </p:pic>
      <p:pic>
        <p:nvPicPr>
          <p:cNvPr id="19459" name="Picture 11"/>
          <p:cNvPicPr>
            <a:picLocks noGrp="1" noChangeAspect="1"/>
          </p:cNvPicPr>
          <p:nvPr/>
        </p:nvPicPr>
        <p:blipFill>
          <a:blip r:embed="rId4"/>
          <a:stretch>
            <a:fillRect/>
          </a:stretch>
        </p:blipFill>
        <p:spPr>
          <a:xfrm>
            <a:off x="0" y="4837113"/>
            <a:ext cx="1755775" cy="2087562"/>
          </a:xfrm>
          <a:prstGeom prst="rect">
            <a:avLst/>
          </a:prstGeom>
          <a:noFill/>
          <a:ln w="9525">
            <a:noFill/>
          </a:ln>
        </p:spPr>
      </p:pic>
      <p:sp>
        <p:nvSpPr>
          <p:cNvPr id="5" name="Text Box 4"/>
          <p:cNvSpPr txBox="1"/>
          <p:nvPr/>
        </p:nvSpPr>
        <p:spPr>
          <a:xfrm>
            <a:off x="3048000" y="1829435"/>
            <a:ext cx="7670165" cy="3415030"/>
          </a:xfrm>
          <a:prstGeom prst="rect">
            <a:avLst/>
          </a:prstGeom>
          <a:noFill/>
        </p:spPr>
        <p:txBody>
          <a:bodyPr wrap="square" rtlCol="0" anchor="t">
            <a:spAutoFit/>
            <a:scene3d>
              <a:camera prst="orthographicFront"/>
              <a:lightRig rig="threePt" dir="t"/>
            </a:scene3d>
          </a:bodyPr>
          <a:lstStyle/>
          <a:p>
            <a:pPr algn="just">
              <a:spcBef>
                <a:spcPct val="50000"/>
              </a:spcBef>
              <a:buClrTx/>
              <a:buSzTx/>
              <a:buFontTx/>
              <a:buNone/>
            </a:pPr>
            <a:r>
              <a:rPr lang="en-US" altLang="en-US" sz="3600" noProof="1">
                <a:effectLst>
                  <a:outerShdw blurRad="38100" dist="19050" dir="2700000" algn="tl" rotWithShape="0">
                    <a:schemeClr val="dk1">
                      <a:alpha val="40000"/>
                    </a:schemeClr>
                  </a:outerShdw>
                </a:effectLst>
                <a:latin typeface="Arial" panose="020B0604020202020204" pitchFamily="34" charset="0"/>
                <a:ea typeface="+mn-ea"/>
                <a:cs typeface="Arial" panose="020B0604020202020204" pitchFamily="34" charset="0"/>
                <a:sym typeface="+mn-ea"/>
              </a:rPr>
              <a:t>    </a:t>
            </a:r>
            <a:r>
              <a:rPr lang="en-GB" altLang="en-US" sz="3600" noProof="1">
                <a:effectLst>
                  <a:outerShdw blurRad="38100" dist="19050" dir="2700000" algn="tl" rotWithShape="0">
                    <a:schemeClr val="dk1">
                      <a:alpha val="40000"/>
                    </a:schemeClr>
                  </a:outerShdw>
                </a:effectLst>
                <a:latin typeface="Arial" panose="020B0604020202020204" pitchFamily="34" charset="0"/>
                <a:ea typeface="+mn-ea"/>
                <a:cs typeface="Arial" panose="020B0604020202020204" pitchFamily="34" charset="0"/>
                <a:sym typeface="+mn-ea"/>
              </a:rPr>
              <a:t>      </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Vì đây l</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mn-cs"/>
                <a:sym typeface="+mn-ea"/>
              </a:rPr>
              <a:t>à</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 một cuộc chiến tranh phi nghĩa v</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mn-cs"/>
                <a:sym typeface="+mn-ea"/>
              </a:rPr>
              <a:t>à</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 vô nhân đạo, không nhân danh ai. Chúng ném bom na pan, B.52</a:t>
            </a:r>
            <a:r>
              <a:rPr lang="en-GB"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 </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v</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mn-cs"/>
                <a:sym typeface="+mn-ea"/>
              </a:rPr>
              <a:t>à</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 dùng hơi độc, đốt bệnh viện, trường học, giết những trẻ em vô tội, giết cả những cánh đồng xanh</a:t>
            </a:r>
            <a:r>
              <a:rPr lang="en-GB"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a:t>
            </a:r>
            <a:r>
              <a:rPr lang="en-US"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Arial" panose="020B0604020202020204" pitchFamily="34" charset="0"/>
                <a:sym typeface="+mn-ea"/>
              </a:rPr>
              <a:t>.</a:t>
            </a:r>
            <a:endParaRPr lang="en-US" altLang="en-US" sz="3600" b="1" noProof="1">
              <a:effectLst>
                <a:outerShdw blurRad="38100" dist="19050" dir="2700000" algn="tl" rotWithShape="0">
                  <a:schemeClr val="dk1">
                    <a:alpha val="40000"/>
                  </a:schemeClr>
                </a:outerShdw>
              </a:effectLst>
              <a:latin typeface="Times New Roman" panose="02020603050405020304" pitchFamily="18" charset="0"/>
              <a:cs typeface="Arial" panose="020B0604020202020204" pitchFamily="34" charset="0"/>
              <a:sym typeface="+mn-ea"/>
            </a:endParaRPr>
          </a:p>
        </p:txBody>
      </p:sp>
      <p:pic>
        <p:nvPicPr>
          <p:cNvPr id="4" name="Picture 8"/>
          <p:cNvPicPr>
            <a:picLocks noGrp="1" noChangeAspect="1"/>
          </p:cNvPicPr>
          <p:nvPr/>
        </p:nvPicPr>
        <p:blipFill>
          <a:blip r:embed="rId2"/>
          <a:stretch>
            <a:fillRect/>
          </a:stretch>
        </p:blipFill>
        <p:spPr>
          <a:xfrm>
            <a:off x="152400" y="2362200"/>
            <a:ext cx="2673350" cy="2055813"/>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p:nvPr/>
        </p:nvSpPr>
        <p:spPr>
          <a:xfrm>
            <a:off x="3505200" y="3657600"/>
            <a:ext cx="6096635" cy="25533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vi-VN" altLang="en-US" dirty="0">
                <a:latin typeface="Times New Roman" panose="02020603050405020304" pitchFamily="18" charset="0"/>
                <a:cs typeface="Times New Roman" panose="02020603050405020304" pitchFamily="18" charset="0"/>
              </a:rPr>
              <a:t>Người da đen phải l</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m việc nặng nhọc, bẩn thỉu; bị trả lương thấp; phải chữa bệnh, l</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m việc ở khu riêng; không được hưởng một chút tự do, dân chủ n</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o.</a:t>
            </a:r>
            <a:endParaRPr lang="vi-VN" altLang="en-US" dirty="0">
              <a:latin typeface="Times New Roman" panose="02020603050405020304" pitchFamily="18" charset="0"/>
              <a:ea typeface="Times New Roman" panose="02020603050405020304" pitchFamily="18" charset="0"/>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15400" y="990600"/>
            <a:ext cx="2783840" cy="28555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1000"/>
                                        <p:tgtEl>
                                          <p:spTgt spid="39939"/>
                                        </p:tgtEl>
                                      </p:cBhvr>
                                    </p:animEffect>
                                    <p:anim calcmode="lin" valueType="num">
                                      <p:cBhvr>
                                        <p:cTn id="8" dur="1000" fill="hold"/>
                                        <p:tgtEl>
                                          <p:spTgt spid="39939"/>
                                        </p:tgtEl>
                                        <p:attrNameLst>
                                          <p:attrName>ppt_x</p:attrName>
                                        </p:attrNameLst>
                                      </p:cBhvr>
                                      <p:tavLst>
                                        <p:tav tm="0">
                                          <p:val>
                                            <p:strVal val="#ppt_x"/>
                                          </p:val>
                                        </p:tav>
                                        <p:tav tm="100000">
                                          <p:val>
                                            <p:strVal val="#ppt_x"/>
                                          </p:val>
                                        </p:tav>
                                      </p:tavLst>
                                    </p:anim>
                                    <p:anim calcmode="lin" valueType="num">
                                      <p:cBhvr>
                                        <p:cTn id="9"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77000" y="838200"/>
            <a:ext cx="4832985" cy="4236085"/>
          </a:xfrm>
          <a:prstGeom prst="rect">
            <a:avLst/>
          </a:prstGeom>
        </p:spPr>
      </p:pic>
      <p:sp>
        <p:nvSpPr>
          <p:cNvPr id="2" name="Text Box 1"/>
          <p:cNvSpPr txBox="1"/>
          <p:nvPr/>
        </p:nvSpPr>
        <p:spPr>
          <a:xfrm>
            <a:off x="7315200" y="1447800"/>
            <a:ext cx="3305175" cy="2553335"/>
          </a:xfrm>
          <a:prstGeom prst="rect">
            <a:avLst/>
          </a:prstGeom>
          <a:noFill/>
        </p:spPr>
        <p:txBody>
          <a:bodyPr wrap="square" rtlCol="0" anchor="t">
            <a:spAutoFit/>
          </a:bodyPr>
          <a:lstStyle/>
          <a:p>
            <a:pPr algn="ctr">
              <a:spcBef>
                <a:spcPct val="50000"/>
              </a:spcBef>
            </a:pPr>
            <a:r>
              <a:rPr sz="3200" b="1" dirty="0">
                <a:solidFill>
                  <a:schemeClr val="tx1"/>
                </a:solidFill>
                <a:effectLst>
                  <a:outerShdw blurRad="38100" dist="19050" dir="2700000" algn="tl" rotWithShape="0">
                    <a:schemeClr val="dk1">
                      <a:alpha val="40000"/>
                    </a:schemeClr>
                  </a:outerShdw>
                </a:effectLst>
                <a:sym typeface="+mn-ea"/>
              </a:rPr>
              <a:t>3. Người dân Nam Phi đã làm gì để xoá bỏ chế độ phân biệt chủng tộc?</a:t>
            </a:r>
          </a:p>
        </p:txBody>
      </p:sp>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5"/>
          <a:stretch>
            <a:fillRect/>
          </a:stretch>
        </p:blipFill>
        <p:spPr>
          <a:xfrm>
            <a:off x="2133600" y="685800"/>
            <a:ext cx="3152775" cy="923925"/>
          </a:xfrm>
          <a:prstGeom prst="rect">
            <a:avLst/>
          </a:prstGeom>
        </p:spPr>
      </p:pic>
      <p:pic>
        <p:nvPicPr>
          <p:cNvPr id="5"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9600" y="1609725"/>
            <a:ext cx="2731135" cy="5367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76200"/>
            <a:ext cx="12365990" cy="6984365"/>
          </a:xfrm>
          <a:prstGeom prst="rect">
            <a:avLst/>
          </a:prstGeom>
        </p:spPr>
      </p:pic>
      <p:sp>
        <p:nvSpPr>
          <p:cNvPr id="44035" name="Rectangle 4"/>
          <p:cNvSpPr/>
          <p:nvPr/>
        </p:nvSpPr>
        <p:spPr>
          <a:xfrm>
            <a:off x="2819400" y="1219200"/>
            <a:ext cx="7190105" cy="1753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0"/>
              </a:spcBef>
              <a:buNone/>
            </a:pPr>
            <a:r>
              <a:rPr lang="vi-VN" altLang="en-US" sz="3600" b="1" dirty="0">
                <a:solidFill>
                  <a:srgbClr val="000000"/>
                </a:solidFill>
                <a:latin typeface="Times New Roman" panose="02020603050405020304" pitchFamily="18" charset="0"/>
                <a:cs typeface="Times New Roman" panose="02020603050405020304" pitchFamily="18" charset="0"/>
              </a:rPr>
              <a:t>Đứng lên đòi quyền bình đẳng cuộc đấu tranh được nhiều người ủng hộ v</a:t>
            </a:r>
            <a:r>
              <a:rPr lang="vi-VN" altLang="en-US" sz="3600" b="1" dirty="0">
                <a:solidFill>
                  <a:srgbClr val="000000"/>
                </a:solidFill>
                <a:latin typeface="Times New Roman" panose="02020603050405020304" pitchFamily="18" charset="0"/>
                <a:ea typeface="Times New Roman" panose="02020603050405020304" pitchFamily="18" charset="0"/>
              </a:rPr>
              <a:t>à</a:t>
            </a:r>
            <a:r>
              <a:rPr lang="vi-VN" altLang="en-US" sz="3600" b="1" dirty="0">
                <a:solidFill>
                  <a:srgbClr val="000000"/>
                </a:solidFill>
                <a:latin typeface="Times New Roman" panose="02020603050405020304" pitchFamily="18" charset="0"/>
                <a:cs typeface="Times New Roman" panose="02020603050405020304" pitchFamily="18" charset="0"/>
              </a:rPr>
              <a:t> gi</a:t>
            </a:r>
            <a:r>
              <a:rPr lang="vi-VN" altLang="en-US" sz="3600" b="1" dirty="0">
                <a:solidFill>
                  <a:srgbClr val="000000"/>
                </a:solidFill>
                <a:latin typeface="Times New Roman" panose="02020603050405020304" pitchFamily="18" charset="0"/>
                <a:ea typeface="Times New Roman" panose="02020603050405020304" pitchFamily="18" charset="0"/>
              </a:rPr>
              <a:t>à</a:t>
            </a:r>
            <a:r>
              <a:rPr lang="vi-VN" altLang="en-US" sz="3600" b="1" dirty="0">
                <a:solidFill>
                  <a:srgbClr val="000000"/>
                </a:solidFill>
                <a:latin typeface="Times New Roman" panose="02020603050405020304" pitchFamily="18" charset="0"/>
                <a:cs typeface="Times New Roman" panose="02020603050405020304" pitchFamily="18" charset="0"/>
              </a:rPr>
              <a:t>nh được chiến thắng.</a:t>
            </a:r>
            <a:endParaRPr lang="vi-VN" altLang="en-US" sz="36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1000"/>
                                        <p:tgtEl>
                                          <p:spTgt spid="44035"/>
                                        </p:tgtEl>
                                      </p:cBhvr>
                                    </p:animEffect>
                                    <p:anim calcmode="lin" valueType="num">
                                      <p:cBhvr>
                                        <p:cTn id="8" dur="1000" fill="hold"/>
                                        <p:tgtEl>
                                          <p:spTgt spid="44035"/>
                                        </p:tgtEl>
                                        <p:attrNameLst>
                                          <p:attrName>ppt_x</p:attrName>
                                        </p:attrNameLst>
                                      </p:cBhvr>
                                      <p:tavLst>
                                        <p:tav tm="0">
                                          <p:val>
                                            <p:strVal val="#ppt_x"/>
                                          </p:val>
                                        </p:tav>
                                        <p:tav tm="100000">
                                          <p:val>
                                            <p:strVal val="#ppt_x"/>
                                          </p:val>
                                        </p:tav>
                                      </p:tavLst>
                                    </p:anim>
                                    <p:anim calcmode="lin" valueType="num">
                                      <p:cBhvr>
                                        <p:cTn id="9" dur="1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53540" y="382270"/>
            <a:ext cx="3955415" cy="1572895"/>
          </a:xfrm>
          <a:prstGeom prst="rect">
            <a:avLst/>
          </a:prstGeom>
        </p:spPr>
      </p:pic>
      <p:pic>
        <p:nvPicPr>
          <p:cNvPr id="7" name="Picture 6"/>
          <p:cNvPicPr>
            <a:picLocks noChangeAspect="1"/>
          </p:cNvPicPr>
          <p:nvPr/>
        </p:nvPicPr>
        <p:blipFill>
          <a:blip r:embed="rId3"/>
          <a:stretch>
            <a:fillRect/>
          </a:stretch>
        </p:blipFill>
        <p:spPr>
          <a:xfrm>
            <a:off x="2133600" y="685800"/>
            <a:ext cx="3152775" cy="92392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5600" y="1828800"/>
            <a:ext cx="7546975" cy="4050665"/>
          </a:xfrm>
          <a:prstGeom prst="rect">
            <a:avLst/>
          </a:prstGeom>
        </p:spPr>
      </p:pic>
      <p:sp>
        <p:nvSpPr>
          <p:cNvPr id="18448" name="Rectangle 16"/>
          <p:cNvSpPr/>
          <p:nvPr/>
        </p:nvSpPr>
        <p:spPr>
          <a:xfrm>
            <a:off x="3733800" y="2284730"/>
            <a:ext cx="5698490" cy="2905125"/>
          </a:xfrm>
          <a:prstGeom prst="rect">
            <a:avLst/>
          </a:prstGeom>
          <a:noFill/>
          <a:ln w="9525">
            <a:noFill/>
          </a:ln>
        </p:spPr>
        <p:txBody>
          <a:bodyPr anchor="ctr" anchorCtr="0"/>
          <a:lstStyle/>
          <a:p>
            <a:pPr algn="ctr">
              <a:spcBef>
                <a:spcPct val="50000"/>
              </a:spcBef>
              <a:buClrTx/>
              <a:buSzTx/>
              <a:buFontTx/>
            </a:pPr>
            <a:r>
              <a:rPr lang="en-US" altLang="en-GB" sz="3600" b="1" dirty="0">
                <a:solidFill>
                  <a:schemeClr val="tx1"/>
                </a:solidFill>
                <a:latin typeface="HP001 4 hàng" panose="020B0603050302020204" pitchFamily="34" charset="0"/>
              </a:rPr>
              <a:t>   </a:t>
            </a:r>
            <a:r>
              <a:rPr sz="3200" b="1" dirty="0">
                <a:solidFill>
                  <a:schemeClr val="tx1"/>
                </a:solidFill>
                <a:effectLst>
                  <a:outerShdw blurRad="38100" dist="19050" dir="2700000" algn="tl" rotWithShape="0">
                    <a:schemeClr val="dk1">
                      <a:alpha val="40000"/>
                    </a:schemeClr>
                  </a:outerShdw>
                </a:effectLst>
                <a:latin typeface="Arial" panose="020B0604020202020204" pitchFamily="34" charset="0"/>
              </a:rPr>
              <a:t>4. Vì sao cuộc đấu tranh chống chế độ a-pác-thai được đông đảo mọi người trên thế giới ủng hộ?</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448"/>
                                        </p:tgtEl>
                                        <p:attrNameLst>
                                          <p:attrName>style.visibility</p:attrName>
                                        </p:attrNameLst>
                                      </p:cBhvr>
                                      <p:to>
                                        <p:strVal val="visible"/>
                                      </p:to>
                                    </p:set>
                                    <p:animEffect transition="in" filter="blinds(horizontal)">
                                      <p:cBhvr>
                                        <p:cTn id="14"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038600" y="1143000"/>
            <a:ext cx="7646670" cy="1076325"/>
          </a:xfrm>
          <a:prstGeom prst="rect">
            <a:avLst/>
          </a:prstGeom>
          <a:noFill/>
        </p:spPr>
        <p:txBody>
          <a:bodyPr wrap="square" rtlCol="0" anchor="t">
            <a:spAutoFit/>
            <a:scene3d>
              <a:camera prst="orthographicFront"/>
              <a:lightRig rig="threePt" dir="t"/>
            </a:scene3d>
          </a:bodyPr>
          <a:lstStyle/>
          <a:p>
            <a:pPr marL="0" lvl="0" indent="0" eaLnBrk="1" hangingPunct="1">
              <a:spcBef>
                <a:spcPct val="0"/>
              </a:spcBef>
              <a:buNone/>
            </a:pP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Vì họ không chấp nhận chính sách phân biệt chủng tộc dã man t</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 bạo n</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y</a:t>
            </a:r>
            <a:r>
              <a:rPr lang="en-GB" alt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GB" alt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4495800" y="4648200"/>
            <a:ext cx="5177155" cy="1076325"/>
          </a:xfrm>
          <a:prstGeom prst="rect">
            <a:avLst/>
          </a:prstGeom>
          <a:noFill/>
        </p:spPr>
        <p:txBody>
          <a:bodyPr wrap="square" rtlCol="0" anchor="t">
            <a:spAutoFit/>
            <a:scene3d>
              <a:camera prst="orthographicFront"/>
              <a:lightRig rig="threePt" dir="t"/>
            </a:scene3d>
          </a:bodyPr>
          <a:lstStyle/>
          <a:p>
            <a:pPr marL="0" lvl="0" algn="l" eaLnBrk="1" hangingPunct="1">
              <a:buClrTx/>
              <a:buSzTx/>
              <a:buFontTx/>
              <a:buNone/>
            </a:pP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Vì đây là chế độ phân biệt xấu xa nhất cần xoá bỏ.</a:t>
            </a:r>
          </a:p>
        </p:txBody>
      </p:sp>
      <p:sp>
        <p:nvSpPr>
          <p:cNvPr id="7" name="Text Box 6"/>
          <p:cNvSpPr txBox="1"/>
          <p:nvPr/>
        </p:nvSpPr>
        <p:spPr>
          <a:xfrm>
            <a:off x="1905000" y="2971800"/>
            <a:ext cx="8456295" cy="1076325"/>
          </a:xfrm>
          <a:prstGeom prst="rect">
            <a:avLst/>
          </a:prstGeom>
          <a:noFill/>
        </p:spPr>
        <p:txBody>
          <a:bodyPr wrap="square" rtlCol="0" anchor="t">
            <a:spAutoFit/>
            <a:scene3d>
              <a:camera prst="orthographicFront"/>
              <a:lightRig rig="threePt" dir="t"/>
            </a:scene3d>
          </a:bodyPr>
          <a:lstStyle/>
          <a:p>
            <a:pPr algn="l">
              <a:buClrTx/>
              <a:buSzTx/>
              <a:buFontTx/>
            </a:pP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người dân nào cũng có quyền bình đẳng như nhau cho dù khác nhau ngôn ngữ, màu da.</a:t>
            </a:r>
          </a:p>
        </p:txBody>
      </p:sp>
      <p:pic>
        <p:nvPicPr>
          <p:cNvPr id="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0" y="4038600"/>
            <a:ext cx="2851785" cy="28270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 y="631190"/>
            <a:ext cx="9951720" cy="2797810"/>
          </a:xfrm>
          <a:prstGeom prst="rect">
            <a:avLst/>
          </a:prstGeom>
        </p:spPr>
      </p:pic>
      <p:sp>
        <p:nvSpPr>
          <p:cNvPr id="6" name="Text Box 9"/>
          <p:cNvSpPr txBox="1"/>
          <p:nvPr/>
        </p:nvSpPr>
        <p:spPr>
          <a:xfrm>
            <a:off x="3049270" y="1703705"/>
            <a:ext cx="7249795" cy="1106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lnSpc>
                <a:spcPct val="50000"/>
              </a:lnSpc>
              <a:spcBef>
                <a:spcPct val="50000"/>
              </a:spcBef>
              <a:buNone/>
            </a:pPr>
            <a:r>
              <a:rPr lang="en-US"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4: </a:t>
            </a:r>
            <a:r>
              <a:rPr lang="vi-VN"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Nêu điều mình biết </a:t>
            </a:r>
          </a:p>
          <a:p>
            <a:pPr marL="0" lvl="0" indent="0" algn="ctr" eaLnBrk="1" hangingPunct="1">
              <a:lnSpc>
                <a:spcPct val="50000"/>
              </a:lnSpc>
              <a:spcBef>
                <a:spcPct val="50000"/>
              </a:spcBef>
              <a:buNone/>
            </a:pPr>
            <a:r>
              <a:rPr lang="vi-VN"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 Nen-xơn Ma</a:t>
            </a:r>
            <a:r>
              <a:rPr lang="en-US"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t>
            </a:r>
            <a:r>
              <a:rPr lang="vi-VN"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-đê-la?</a:t>
            </a:r>
            <a:endParaRPr lang="vi-VN" altLang="en-US" sz="44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1166" y="3429003"/>
            <a:ext cx="7315200" cy="34625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7400" y="2521585"/>
            <a:ext cx="8680450" cy="218376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endParaRPr lang="en-GB" altLang="en-US" sz="4000" b="1" dirty="0"/>
          </a:p>
          <a:p>
            <a:pPr algn="ctr"/>
            <a:r>
              <a:rPr lang="en-GB" altLang="en-US" sz="4000" b="1" dirty="0" err="1"/>
              <a:t>Mời</a:t>
            </a:r>
            <a:r>
              <a:rPr lang="en-GB" altLang="en-US" sz="4000" b="1" dirty="0"/>
              <a:t> </a:t>
            </a:r>
            <a:r>
              <a:rPr lang="en-GB" altLang="en-US" sz="4000" b="1" dirty="0" err="1"/>
              <a:t>các</a:t>
            </a:r>
            <a:r>
              <a:rPr lang="en-GB" altLang="en-US" sz="4000" b="1" dirty="0"/>
              <a:t> </a:t>
            </a:r>
            <a:r>
              <a:rPr lang="en-GB" altLang="en-US" sz="4000" b="1" dirty="0" err="1"/>
              <a:t>em</a:t>
            </a:r>
            <a:r>
              <a:rPr lang="en-GB" altLang="en-US" sz="4000" b="1" dirty="0"/>
              <a:t> </a:t>
            </a:r>
            <a:r>
              <a:rPr lang="en-GB" altLang="en-US" sz="4000" b="1" dirty="0" err="1"/>
              <a:t>xem</a:t>
            </a:r>
            <a:r>
              <a:rPr lang="en-GB" altLang="en-US" sz="4000" b="1" dirty="0"/>
              <a:t> clip</a:t>
            </a:r>
          </a:p>
          <a:p>
            <a:pPr algn="ctr"/>
            <a:r>
              <a:rPr lang="en-GB" altLang="en-US" sz="2800" b="1" dirty="0"/>
              <a:t>https://www.youtube.com/watch?v=dwl6e7Z07j4</a:t>
            </a:r>
          </a:p>
          <a:p>
            <a:pPr algn="ctr"/>
            <a:endParaRPr lang="en-GB" altLang="en-US" sz="28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lson_Mandela_1994"/>
          <p:cNvPicPr>
            <a:picLocks noChangeAspect="1"/>
          </p:cNvPicPr>
          <p:nvPr/>
        </p:nvPicPr>
        <p:blipFill>
          <a:blip r:embed="rId2"/>
          <a:stretch>
            <a:fillRect/>
          </a:stretch>
        </p:blipFill>
        <p:spPr>
          <a:xfrm>
            <a:off x="5256530" y="1371600"/>
            <a:ext cx="2723515" cy="3528695"/>
          </a:xfrm>
          <a:prstGeom prst="rect">
            <a:avLst/>
          </a:prstGeom>
        </p:spPr>
      </p:pic>
      <p:sp>
        <p:nvSpPr>
          <p:cNvPr id="3" name="Text Box 2"/>
          <p:cNvSpPr txBox="1"/>
          <p:nvPr/>
        </p:nvSpPr>
        <p:spPr>
          <a:xfrm>
            <a:off x="1819275" y="382905"/>
            <a:ext cx="9740900" cy="583565"/>
          </a:xfrm>
          <a:prstGeom prst="rect">
            <a:avLst/>
          </a:prstGeom>
          <a:noFill/>
        </p:spPr>
        <p:txBody>
          <a:bodyPr wrap="square" rtlCol="0" anchor="t">
            <a:spAutoFit/>
            <a:scene3d>
              <a:camera prst="orthographicFront"/>
              <a:lightRig rig="threePt" dir="t"/>
            </a:scene3d>
          </a:bodyPr>
          <a:lstStyle/>
          <a:p>
            <a:pPr algn="ctr"/>
            <a:r>
              <a:rPr lang="en-GB" altLang="en-US" sz="3200" b="1">
                <a:solidFill>
                  <a:schemeClr val="tx1"/>
                </a:solidFill>
                <a:effectLst>
                  <a:outerShdw blurRad="38100" dist="19050" dir="2700000" algn="tl" rotWithShape="0">
                    <a:schemeClr val="dk1">
                      <a:alpha val="40000"/>
                    </a:schemeClr>
                  </a:outerShdw>
                </a:effectLst>
              </a:rPr>
              <a:t>Tổng thống da màu đầu tiên của Nam Phi.</a:t>
            </a:r>
          </a:p>
        </p:txBody>
      </p:sp>
      <p:pic>
        <p:nvPicPr>
          <p:cNvPr id="53251" name="Picture 6" descr="Nen xơn Man de la vao khoảng năm 1937"/>
          <p:cNvPicPr>
            <a:picLocks noChangeAspect="1"/>
          </p:cNvPicPr>
          <p:nvPr/>
        </p:nvPicPr>
        <p:blipFill>
          <a:blip r:embed="rId3"/>
          <a:stretch>
            <a:fillRect/>
          </a:stretch>
        </p:blipFill>
        <p:spPr>
          <a:xfrm>
            <a:off x="2209800" y="1371600"/>
            <a:ext cx="2505710" cy="3417570"/>
          </a:xfrm>
          <a:prstGeom prst="rect">
            <a:avLst/>
          </a:prstGeom>
          <a:noFill/>
          <a:ln w="9525">
            <a:noFill/>
          </a:ln>
        </p:spPr>
      </p:pic>
      <p:pic>
        <p:nvPicPr>
          <p:cNvPr id="55299" name="Picture 5" descr="191px-Nelson_Mandela-năm 2008"/>
          <p:cNvPicPr>
            <a:picLocks noChangeAspect="1"/>
          </p:cNvPicPr>
          <p:nvPr/>
        </p:nvPicPr>
        <p:blipFill>
          <a:blip r:embed="rId4"/>
          <a:stretch>
            <a:fillRect/>
          </a:stretch>
        </p:blipFill>
        <p:spPr>
          <a:xfrm>
            <a:off x="8533130" y="1371600"/>
            <a:ext cx="2572385" cy="3561715"/>
          </a:xfrm>
          <a:prstGeom prst="rect">
            <a:avLst/>
          </a:prstGeom>
          <a:noFill/>
          <a:ln w="9525">
            <a:noFill/>
          </a:ln>
        </p:spPr>
      </p:pic>
      <p:sp>
        <p:nvSpPr>
          <p:cNvPr id="55300" name="Text Box 6"/>
          <p:cNvSpPr txBox="1"/>
          <p:nvPr/>
        </p:nvSpPr>
        <p:spPr>
          <a:xfrm>
            <a:off x="8534083" y="5029200"/>
            <a:ext cx="3025775" cy="706438"/>
          </a:xfrm>
          <a:prstGeom prst="rect">
            <a:avLst/>
          </a:prstGeom>
          <a:noFill/>
          <a:ln w="9525">
            <a:noFill/>
          </a:ln>
        </p:spPr>
        <p:txBody>
          <a:bodyPr anchor="t" anchorCtr="0">
            <a:spAutoFit/>
          </a:bodyPr>
          <a:lstStyle/>
          <a:p>
            <a:pPr algn="ctr">
              <a:spcBef>
                <a:spcPct val="50000"/>
              </a:spcBef>
            </a:pPr>
            <a:r>
              <a:rPr lang="en-GB" altLang="x-none" sz="2000" b="1" dirty="0">
                <a:solidFill>
                  <a:srgbClr val="0000CC"/>
                </a:solidFill>
                <a:latin typeface="Arial" panose="020B0604020202020204" pitchFamily="34" charset="0"/>
              </a:rPr>
              <a:t>Nen-xơn Man-đê-la năm 2008</a:t>
            </a:r>
          </a:p>
        </p:txBody>
      </p:sp>
      <p:sp>
        <p:nvSpPr>
          <p:cNvPr id="4" name="Text Box 6"/>
          <p:cNvSpPr txBox="1"/>
          <p:nvPr/>
        </p:nvSpPr>
        <p:spPr>
          <a:xfrm>
            <a:off x="1980883" y="5074285"/>
            <a:ext cx="3025775" cy="706755"/>
          </a:xfrm>
          <a:prstGeom prst="rect">
            <a:avLst/>
          </a:prstGeom>
          <a:noFill/>
          <a:ln w="9525">
            <a:noFill/>
          </a:ln>
        </p:spPr>
        <p:txBody>
          <a:bodyPr anchor="t" anchorCtr="0">
            <a:spAutoFit/>
          </a:bodyPr>
          <a:lstStyle/>
          <a:p>
            <a:pPr algn="ctr">
              <a:spcBef>
                <a:spcPct val="50000"/>
              </a:spcBef>
            </a:pPr>
            <a:r>
              <a:rPr lang="en-GB" altLang="x-none" sz="2000" b="1" dirty="0">
                <a:solidFill>
                  <a:srgbClr val="0000CC"/>
                </a:solidFill>
                <a:latin typeface="Arial" panose="020B0604020202020204" pitchFamily="34" charset="0"/>
              </a:rPr>
              <a:t>Nen-xơn Man-đê-la năm 1937</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AFPRY07"/>
          <p:cNvPicPr>
            <a:picLocks noChangeAspect="1"/>
          </p:cNvPicPr>
          <p:nvPr/>
        </p:nvPicPr>
        <p:blipFill>
          <a:blip r:embed="rId2"/>
          <a:srcRect l="4568"/>
          <a:stretch>
            <a:fillRect/>
          </a:stretch>
        </p:blipFill>
        <p:spPr>
          <a:xfrm>
            <a:off x="38735" y="0"/>
            <a:ext cx="11953875" cy="6816725"/>
          </a:xfrm>
          <a:prstGeom prst="rect">
            <a:avLst/>
          </a:prstGeom>
        </p:spPr>
      </p:pic>
      <p:sp>
        <p:nvSpPr>
          <p:cNvPr id="56324" name="Text Box 6"/>
          <p:cNvSpPr txBox="1"/>
          <p:nvPr/>
        </p:nvSpPr>
        <p:spPr>
          <a:xfrm>
            <a:off x="228600" y="762000"/>
            <a:ext cx="4380865" cy="1014730"/>
          </a:xfrm>
          <a:prstGeom prst="rect">
            <a:avLst/>
          </a:prstGeom>
          <a:solidFill>
            <a:schemeClr val="bg1"/>
          </a:solidFill>
          <a:ln w="9525">
            <a:noFill/>
          </a:ln>
        </p:spPr>
        <p:txBody>
          <a:bodyPr wrap="square" anchor="t" anchorCtr="0">
            <a:spAutoFit/>
          </a:bodyPr>
          <a:lstStyle/>
          <a:p>
            <a:pPr algn="ctr">
              <a:spcBef>
                <a:spcPct val="50000"/>
              </a:spcBef>
            </a:pPr>
            <a:r>
              <a:rPr lang="en-GB" altLang="x-none" sz="2000" b="1" dirty="0">
                <a:solidFill>
                  <a:srgbClr val="990000"/>
                </a:solidFill>
                <a:latin typeface="Arial" panose="020B0604020202020204" pitchFamily="34" charset="0"/>
              </a:rPr>
              <a:t>Bức tượng đồng Nelson Mandela đặt trước cổng Tòa nhà Liên minh ở Pretoria, Nam Phi.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609600"/>
            <a:ext cx="9422765" cy="5500370"/>
          </a:xfrm>
          <a:prstGeom prst="rect">
            <a:avLst/>
          </a:prstGeom>
        </p:spPr>
      </p:pic>
      <p:sp>
        <p:nvSpPr>
          <p:cNvPr id="18448" name="Rectangle 16"/>
          <p:cNvSpPr/>
          <p:nvPr/>
        </p:nvSpPr>
        <p:spPr>
          <a:xfrm>
            <a:off x="2819400" y="2057400"/>
            <a:ext cx="7674610" cy="2905125"/>
          </a:xfrm>
          <a:prstGeom prst="rect">
            <a:avLst/>
          </a:prstGeom>
          <a:noFill/>
          <a:ln w="9525">
            <a:noFill/>
          </a:ln>
        </p:spPr>
        <p:txBody>
          <a:bodyPr anchor="ctr" anchorCtr="0"/>
          <a:lstStyle/>
          <a:p>
            <a:pPr algn="just">
              <a:spcBef>
                <a:spcPct val="50000"/>
              </a:spcBef>
            </a:pPr>
            <a:r>
              <a:rPr lang="en-US" altLang="en-GB" sz="3600" b="1" dirty="0">
                <a:solidFill>
                  <a:schemeClr val="tx1"/>
                </a:solidFill>
                <a:latin typeface="HP001 4 hàng" panose="020B0603050302020204" pitchFamily="34" charset="0"/>
              </a:rPr>
              <a:t> </a:t>
            </a:r>
            <a:r>
              <a:rPr lang="en-GB" altLang="en-US" sz="3600" b="1" u="sng" dirty="0">
                <a:solidFill>
                  <a:schemeClr val="tx1"/>
                </a:solidFill>
                <a:latin typeface="HP001 4 hàng" panose="020B0603050302020204" pitchFamily="34" charset="0"/>
              </a:rPr>
              <a:t>Nội dung:</a:t>
            </a:r>
            <a:endParaRPr lang="en-GB" altLang="en-US" sz="3600" b="1" dirty="0">
              <a:solidFill>
                <a:schemeClr val="tx1"/>
              </a:solidFill>
              <a:latin typeface="HP001 4 hàng" panose="020B0603050302020204" pitchFamily="34" charset="0"/>
            </a:endParaRPr>
          </a:p>
          <a:p>
            <a:pPr algn="just">
              <a:spcBef>
                <a:spcPct val="50000"/>
              </a:spcBef>
            </a:pPr>
            <a:r>
              <a:rPr lang="en-US" altLang="en-GB" sz="3600" b="1" dirty="0">
                <a:solidFill>
                  <a:schemeClr val="tx1"/>
                </a:solidFill>
                <a:latin typeface="HP001 4 hàng" panose="020B0603050302020204" pitchFamily="34" charset="0"/>
              </a:rPr>
              <a:t> </a:t>
            </a:r>
            <a:r>
              <a:rPr lang="en-GB" altLang="x-none" sz="3200" b="1" dirty="0">
                <a:solidFill>
                  <a:schemeClr val="tx1"/>
                </a:solidFill>
                <a:latin typeface="Arial" panose="020B0604020202020204" pitchFamily="34" charset="0"/>
              </a:rPr>
              <a:t>Bài văn phản đối chế độ phân biệt chủng tộc, ca ngợi cuộc đấu tranh của người da đen của người Nam Phi.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48"/>
                                        </p:tgtEl>
                                        <p:attrNameLst>
                                          <p:attrName>style.visibility</p:attrName>
                                        </p:attrNameLst>
                                      </p:cBhvr>
                                      <p:to>
                                        <p:strVal val="visible"/>
                                      </p:to>
                                    </p:set>
                                    <p:animEffect transition="in" filter="blinds(horizontal)">
                                      <p:cBhvr>
                                        <p:cTn id="7"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p:cNvPicPr>
            <a:picLocks noGrp="1" noChangeAspect="1"/>
          </p:cNvPicPr>
          <p:nvPr/>
        </p:nvPicPr>
        <p:blipFill>
          <a:blip r:embed="rId2"/>
          <a:stretch>
            <a:fillRect/>
          </a:stretch>
        </p:blipFill>
        <p:spPr>
          <a:xfrm>
            <a:off x="685800" y="76200"/>
            <a:ext cx="6115050" cy="6375400"/>
          </a:xfrm>
          <a:prstGeom prst="rect">
            <a:avLst/>
          </a:prstGeom>
          <a:noFill/>
          <a:ln w="9525">
            <a:noFill/>
          </a:ln>
        </p:spPr>
      </p:pic>
      <p:pic>
        <p:nvPicPr>
          <p:cNvPr id="20482" name="Picture 6"/>
          <p:cNvPicPr>
            <a:picLocks noGrp="1" noChangeAspect="1"/>
          </p:cNvPicPr>
          <p:nvPr/>
        </p:nvPicPr>
        <p:blipFill>
          <a:blip r:embed="rId3"/>
          <a:stretch>
            <a:fillRect/>
          </a:stretch>
        </p:blipFill>
        <p:spPr>
          <a:xfrm>
            <a:off x="4495800" y="5105400"/>
            <a:ext cx="1704975" cy="1436688"/>
          </a:xfrm>
          <a:prstGeom prst="rect">
            <a:avLst/>
          </a:prstGeom>
          <a:noFill/>
          <a:ln w="9525">
            <a:noFill/>
          </a:ln>
        </p:spPr>
      </p:pic>
      <p:pic>
        <p:nvPicPr>
          <p:cNvPr id="20483" name="Picture 8"/>
          <p:cNvPicPr>
            <a:picLocks noGrp="1" noChangeAspect="1"/>
          </p:cNvPicPr>
          <p:nvPr/>
        </p:nvPicPr>
        <p:blipFill>
          <a:blip r:embed="rId4"/>
          <a:stretch>
            <a:fillRect/>
          </a:stretch>
        </p:blipFill>
        <p:spPr>
          <a:xfrm>
            <a:off x="5181600" y="152400"/>
            <a:ext cx="3836988" cy="2951163"/>
          </a:xfrm>
          <a:prstGeom prst="rect">
            <a:avLst/>
          </a:prstGeom>
          <a:noFill/>
          <a:ln w="9525">
            <a:noFill/>
          </a:ln>
        </p:spPr>
      </p:pic>
      <p:pic>
        <p:nvPicPr>
          <p:cNvPr id="20484" name="Picture 11"/>
          <p:cNvPicPr>
            <a:picLocks noGrp="1" noChangeAspect="1"/>
          </p:cNvPicPr>
          <p:nvPr/>
        </p:nvPicPr>
        <p:blipFill>
          <a:blip r:embed="rId5"/>
          <a:stretch>
            <a:fillRect/>
          </a:stretch>
        </p:blipFill>
        <p:spPr>
          <a:xfrm>
            <a:off x="76200" y="3906838"/>
            <a:ext cx="2363788" cy="2809875"/>
          </a:xfrm>
          <a:prstGeom prst="rect">
            <a:avLst/>
          </a:prstGeom>
          <a:noFill/>
          <a:ln w="9525">
            <a:noFill/>
          </a:ln>
        </p:spPr>
      </p:pic>
      <p:pic>
        <p:nvPicPr>
          <p:cNvPr id="20485" name="Picture 2"/>
          <p:cNvPicPr>
            <a:picLocks noGrp="1" noChangeAspect="1"/>
          </p:cNvPicPr>
          <p:nvPr>
            <p:ph idx="1"/>
          </p:nvPr>
        </p:nvPicPr>
        <p:blipFill>
          <a:blip r:embed="rId6"/>
          <a:stretch>
            <a:fillRect/>
          </a:stretch>
        </p:blipFill>
        <p:spPr>
          <a:xfrm>
            <a:off x="6248400" y="762000"/>
            <a:ext cx="5921375" cy="6032500"/>
          </a:xfrm>
          <a:prstGeom prst="rect">
            <a:avLst/>
          </a:prstGeom>
          <a:ln>
            <a:noFill/>
          </a:ln>
        </p:spPr>
      </p:pic>
      <p:sp>
        <p:nvSpPr>
          <p:cNvPr id="2" name="Text Box 1"/>
          <p:cNvSpPr txBox="1"/>
          <p:nvPr/>
        </p:nvSpPr>
        <p:spPr>
          <a:xfrm>
            <a:off x="1751965" y="2387600"/>
            <a:ext cx="3981450" cy="1753235"/>
          </a:xfrm>
          <a:prstGeom prst="rect">
            <a:avLst/>
          </a:prstGeom>
          <a:noFill/>
        </p:spPr>
        <p:txBody>
          <a:bodyPr wrap="square" rtlCol="0" anchor="t">
            <a:spAutoFit/>
            <a:scene3d>
              <a:camera prst="orthographicFront"/>
              <a:lightRig rig="threePt" dir="t"/>
            </a:scene3d>
          </a:bodyPr>
          <a:lstStyle/>
          <a:p>
            <a:pPr algn="ctr">
              <a:spcBef>
                <a:spcPct val="50000"/>
              </a:spcBef>
            </a:pPr>
            <a:r>
              <a:rPr lang="en-GB"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ea"/>
              </a:rPr>
              <a:t>2</a:t>
            </a:r>
            <a:r>
              <a:rPr 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ea"/>
              </a:rPr>
              <a:t>.  </a:t>
            </a:r>
            <a:r>
              <a:rPr lang="en-GB" altLang="en-US" sz="3600" b="1" noProof="1">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ea"/>
              </a:rPr>
              <a:t>Đọc thuộc lòng khổ thơ 3, 4 và nêu ý nghĩa của bài thơ?</a:t>
            </a:r>
            <a:endParaRPr lang="en-GB" altLang="en-US" sz="3600" b="1" noProof="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38200" y="76200"/>
            <a:ext cx="6336030" cy="1572895"/>
          </a:xfrm>
          <a:prstGeom prst="rect">
            <a:avLst/>
          </a:prstGeom>
        </p:spPr>
      </p:pic>
      <p:pic>
        <p:nvPicPr>
          <p:cNvPr id="2" name="Picture 1"/>
          <p:cNvPicPr>
            <a:picLocks noChangeAspect="1"/>
          </p:cNvPicPr>
          <p:nvPr/>
        </p:nvPicPr>
        <p:blipFill>
          <a:blip r:embed="rId3"/>
          <a:stretch>
            <a:fillRect/>
          </a:stretch>
        </p:blipFill>
        <p:spPr>
          <a:xfrm>
            <a:off x="1524000" y="381000"/>
            <a:ext cx="4762500" cy="942975"/>
          </a:xfrm>
          <a:prstGeom prst="rect">
            <a:avLst/>
          </a:prstGeom>
        </p:spPr>
      </p:pic>
      <p:sp>
        <p:nvSpPr>
          <p:cNvPr id="26629" name="Text Box 5"/>
          <p:cNvSpPr txBox="1"/>
          <p:nvPr/>
        </p:nvSpPr>
        <p:spPr>
          <a:xfrm>
            <a:off x="2286000" y="1524000"/>
            <a:ext cx="9010015" cy="5125720"/>
          </a:xfrm>
          <a:prstGeom prst="rect">
            <a:avLst/>
          </a:prstGeom>
          <a:noFill/>
          <a:ln w="9525" cap="flat" cmpd="sng">
            <a:solidFill>
              <a:srgbClr val="000000">
                <a:alpha val="0"/>
              </a:srgbClr>
            </a:solidFill>
            <a:prstDash val="solid"/>
            <a:miter/>
            <a:headEnd type="none" w="med" len="med"/>
            <a:tailEnd type="none" w="med" len="med"/>
          </a:ln>
        </p:spPr>
        <p:txBody>
          <a:bodyPr wrap="square" anchor="t" anchorCtr="0">
            <a:spAutoFit/>
          </a:bodyPr>
          <a:lstStyle/>
          <a:p>
            <a:pPr algn="just">
              <a:lnSpc>
                <a:spcPct val="90000"/>
              </a:lnSpc>
              <a:spcBef>
                <a:spcPct val="50000"/>
              </a:spcBef>
            </a:pPr>
            <a:r>
              <a:rPr lang="en-GB" altLang="x-none" sz="2800" b="1" dirty="0">
                <a:solidFill>
                  <a:srgbClr val="660033"/>
                </a:solidFill>
                <a:latin typeface="HP001 4 hàng" panose="020B0603050302020204" pitchFamily="34" charset="0"/>
              </a:rPr>
              <a:t>   </a:t>
            </a:r>
            <a:r>
              <a:rPr lang="en-GB" altLang="x-none" sz="2800" b="1" dirty="0">
                <a:latin typeface="Arial" panose="020B0604020202020204" pitchFamily="34" charset="0"/>
              </a:rPr>
              <a:t>Bất bình với chế độ a-pác-thai, người da đen đã đứng lên đòi bình đẳng. Cuộc đấu tranh dũng cảm và bền bỉ của họ được sự ủng hộ của những người yêu chuộng tự do và công lí trên toàn thế giới, cuối cùng đã giành được thắng lợi. Ngày 17- 6- 1991, chính quyền Nam Phi buộc phải huỷ bỏ sắc lệnh phân biệt chủng tộc. Ngày 27-  4- 1994, cuộc tổng tuyển cử đa sắc tộc đầu tiên được tổ chức. Luật sư da đen Nen-xơn Man-đê-la, người từng bị giam cầm suốt 27 năm vì đấu tranh chống chế độ a-pác-thai, được bầu làm Tổng thống. Chế độ phân biệt chủng tộc xấu xa nhất hành tinh đã chấm dứt trước khi nhân loại bước vào thế kỉ XXI.</a:t>
            </a:r>
          </a:p>
        </p:txBody>
      </p:sp>
      <p:cxnSp>
        <p:nvCxnSpPr>
          <p:cNvPr id="8" name="Straight Connector 7"/>
          <p:cNvCxnSpPr/>
          <p:nvPr/>
        </p:nvCxnSpPr>
        <p:spPr>
          <a:xfrm>
            <a:off x="2496820" y="3057525"/>
            <a:ext cx="47123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1930" y="1905000"/>
            <a:ext cx="1601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72955" y="2362200"/>
            <a:ext cx="1601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0660" y="3849370"/>
            <a:ext cx="30276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95600" y="6172200"/>
            <a:ext cx="1601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2400" y="6172835"/>
            <a:ext cx="1601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arn(inVertical)">
                                      <p:cBhvr>
                                        <p:cTn id="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9850" y="2209800"/>
            <a:ext cx="5111750" cy="4114800"/>
          </a:xfrm>
          <a:prstGeom prst="rect">
            <a:avLst/>
          </a:prstGeom>
        </p:spPr>
      </p:pic>
      <p:sp>
        <p:nvSpPr>
          <p:cNvPr id="57345" name="Slide Number Placeholder 3"/>
          <p:cNvSpPr>
            <a:spLocks noGrp="1"/>
          </p:cNvSpPr>
          <p:nvPr>
            <p:ph type="sldNum" sz="quarter"/>
          </p:nvPr>
        </p:nvSpPr>
        <p:spPr>
          <a:xfrm>
            <a:off x="8737600" y="6245225"/>
            <a:ext cx="2844800" cy="476250"/>
          </a:xfrm>
          <a:prstGeom prst="rect">
            <a:avLst/>
          </a:prstGeom>
          <a:noFill/>
          <a:ln w="9525">
            <a:noFill/>
          </a:ln>
        </p:spPr>
        <p:txBody>
          <a:bodyPr wrap="square" lIns="91440" tIns="45720" rIns="91440" bIns="45720" anchor="t"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a:fld id="{9A0DB2DC-4C9A-4742-B13C-FB6460FD3503}" type="slidenum">
              <a:rPr lang="en-US" altLang="en-GB" sz="1400" dirty="0">
                <a:latin typeface="HP001 4 hàng" panose="020B0603050302020204" pitchFamily="34" charset="0"/>
              </a:rPr>
              <a:t>41</a:t>
            </a:fld>
            <a:endParaRPr lang="en-US" altLang="en-GB" sz="1400" dirty="0">
              <a:latin typeface="HP001 4 hàng" panose="020B0603050302020204" pitchFamily="34" charset="0"/>
            </a:endParaRPr>
          </a:p>
        </p:txBody>
      </p:sp>
      <p:sp>
        <p:nvSpPr>
          <p:cNvPr id="9" name="Text Box 40"/>
          <p:cNvSpPr txBox="1"/>
          <p:nvPr/>
        </p:nvSpPr>
        <p:spPr>
          <a:xfrm>
            <a:off x="4191000" y="3352800"/>
            <a:ext cx="4388485" cy="1938020"/>
          </a:xfrm>
          <a:prstGeom prst="rect">
            <a:avLst/>
          </a:prstGeom>
          <a:noFill/>
          <a:ln w="9525">
            <a:noFill/>
          </a:ln>
          <a:effectLst>
            <a:outerShdw dist="35921" dir="2699999" algn="ctr" rotWithShape="0">
              <a:schemeClr val="bg2">
                <a:alpha val="50000"/>
              </a:schemeClr>
            </a:outerShdw>
          </a:effectLst>
        </p:spPr>
        <p:txBody>
          <a:bodyPr wrap="square" anchor="t" anchorCtr="0">
            <a:spAutoFit/>
          </a:bodyPr>
          <a:lstStyle/>
          <a:p>
            <a:pPr algn="ctr">
              <a:spcBef>
                <a:spcPct val="50000"/>
              </a:spcBef>
            </a:pPr>
            <a:r>
              <a:rPr lang="en-US" altLang="en-GB" sz="4000" b="1" dirty="0">
                <a:solidFill>
                  <a:schemeClr val="tx1"/>
                </a:solidFill>
                <a:latin typeface="Times New Roman" panose="02020603050405020304" pitchFamily="18" charset="0"/>
                <a:cs typeface="Times New Roman" panose="02020603050405020304" pitchFamily="18" charset="0"/>
              </a:rPr>
              <a:t>Bạn nào có thể nhắc lại ý nghĩa của câu chuyện ?</a:t>
            </a:r>
          </a:p>
        </p:txBody>
      </p:sp>
      <p:pic>
        <p:nvPicPr>
          <p:cNvPr id="2"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10850" y="2590800"/>
            <a:ext cx="3221708" cy="4114800"/>
          </a:xfrm>
          <a:prstGeom prst="rect">
            <a:avLst/>
          </a:prstGeom>
        </p:spPr>
      </p:pic>
      <p:pic>
        <p:nvPicPr>
          <p:cNvPr id="3" name="Picture 2"/>
          <p:cNvPicPr>
            <a:picLocks noChangeAspect="1"/>
          </p:cNvPicPr>
          <p:nvPr/>
        </p:nvPicPr>
        <p:blipFill>
          <a:blip r:embed="rId6"/>
          <a:stretch>
            <a:fillRect/>
          </a:stretch>
        </p:blipFill>
        <p:spPr>
          <a:xfrm>
            <a:off x="2571750" y="1143000"/>
            <a:ext cx="7048500" cy="10477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0" y="609600"/>
            <a:ext cx="9422765" cy="5500370"/>
          </a:xfrm>
          <a:prstGeom prst="rect">
            <a:avLst/>
          </a:prstGeom>
        </p:spPr>
      </p:pic>
      <p:sp>
        <p:nvSpPr>
          <p:cNvPr id="18448" name="Rectangle 16"/>
          <p:cNvSpPr/>
          <p:nvPr/>
        </p:nvSpPr>
        <p:spPr>
          <a:xfrm>
            <a:off x="2819400" y="2057400"/>
            <a:ext cx="7674610" cy="2905125"/>
          </a:xfrm>
          <a:prstGeom prst="rect">
            <a:avLst/>
          </a:prstGeom>
          <a:noFill/>
          <a:ln w="9525">
            <a:noFill/>
          </a:ln>
        </p:spPr>
        <p:txBody>
          <a:bodyPr anchor="ctr" anchorCtr="0"/>
          <a:lstStyle/>
          <a:p>
            <a:pPr algn="just">
              <a:spcBef>
                <a:spcPct val="50000"/>
              </a:spcBef>
            </a:pPr>
            <a:r>
              <a:rPr lang="en-US" altLang="en-GB" sz="3600" b="1" dirty="0">
                <a:solidFill>
                  <a:schemeClr val="tx1"/>
                </a:solidFill>
                <a:latin typeface="HP001 4 hàng" panose="020B0603050302020204" pitchFamily="34" charset="0"/>
              </a:rPr>
              <a:t> </a:t>
            </a:r>
            <a:r>
              <a:rPr lang="en-GB" altLang="en-US" sz="3600" b="1" u="sng" dirty="0">
                <a:solidFill>
                  <a:schemeClr val="tx1"/>
                </a:solidFill>
                <a:latin typeface="HP001 4 hàng" panose="020B0603050302020204" pitchFamily="34" charset="0"/>
              </a:rPr>
              <a:t>Nội dung:</a:t>
            </a:r>
            <a:endParaRPr lang="en-GB" altLang="en-US" sz="3600" b="1" dirty="0">
              <a:solidFill>
                <a:schemeClr val="tx1"/>
              </a:solidFill>
              <a:latin typeface="HP001 4 hàng" panose="020B0603050302020204" pitchFamily="34" charset="0"/>
            </a:endParaRPr>
          </a:p>
          <a:p>
            <a:pPr algn="just">
              <a:spcBef>
                <a:spcPct val="50000"/>
              </a:spcBef>
            </a:pPr>
            <a:r>
              <a:rPr lang="en-US" altLang="en-GB" sz="3600" b="1" dirty="0">
                <a:solidFill>
                  <a:schemeClr val="tx1"/>
                </a:solidFill>
                <a:latin typeface="HP001 4 hàng" panose="020B0603050302020204" pitchFamily="34" charset="0"/>
              </a:rPr>
              <a:t> </a:t>
            </a:r>
            <a:r>
              <a:rPr lang="en-GB" altLang="x-none" sz="3200" b="1" dirty="0">
                <a:solidFill>
                  <a:schemeClr val="tx1"/>
                </a:solidFill>
                <a:latin typeface="Arial" panose="020B0604020202020204" pitchFamily="34" charset="0"/>
              </a:rPr>
              <a:t>Bài văn phản đối chế độ phân biệt chủng tộc, ca ngợi cuộc đấu tranh của người da đen của người Nam Phi.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48"/>
                                        </p:tgtEl>
                                        <p:attrNameLst>
                                          <p:attrName>style.visibility</p:attrName>
                                        </p:attrNameLst>
                                      </p:cBhvr>
                                      <p:to>
                                        <p:strVal val="visible"/>
                                      </p:to>
                                    </p:set>
                                    <p:animEffect transition="in" filter="blinds(horizontal)">
                                      <p:cBhvr>
                                        <p:cTn id="7" dur="500"/>
                                        <p:tgtEl>
                                          <p:spTgt spid="1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ECF40"/>
            </a:gs>
            <a:gs pos="100000">
              <a:srgbClr val="846C21"/>
            </a:gs>
          </a:gsLst>
          <a:lin scaled="0"/>
        </a:gradFill>
        <a:effectLst/>
      </p:bgPr>
    </p:bg>
    <p:spTree>
      <p:nvGrpSpPr>
        <p:cNvPr id="1" name=""/>
        <p:cNvGrpSpPr/>
        <p:nvPr/>
      </p:nvGrpSpPr>
      <p:grpSpPr>
        <a:xfrm>
          <a:off x="0" y="0"/>
          <a:ext cx="0" cy="0"/>
          <a:chOff x="0" y="0"/>
          <a:chExt cx="0" cy="0"/>
        </a:xfrm>
      </p:grpSpPr>
      <p:pic>
        <p:nvPicPr>
          <p:cNvPr id="4" name="Picture 3"/>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95800" y="0"/>
            <a:ext cx="7726045" cy="6868795"/>
          </a:xfrm>
          <a:prstGeom prst="rect">
            <a:avLst/>
          </a:prstGeom>
        </p:spPr>
      </p:pic>
      <p:sp>
        <p:nvSpPr>
          <p:cNvPr id="37" name="Rectangles 36"/>
          <p:cNvSpPr/>
          <p:nvPr/>
        </p:nvSpPr>
        <p:spPr>
          <a:xfrm>
            <a:off x="610235" y="5659120"/>
            <a:ext cx="11866245" cy="1198880"/>
          </a:xfrm>
          <a:prstGeom prst="rect">
            <a:avLst/>
          </a:prstGeom>
          <a:noFill/>
          <a:ln>
            <a:noFill/>
          </a:ln>
        </p:spPr>
        <p:txBody>
          <a:bodyPr wrap="square" rtlCol="0" anchor="t">
            <a:spAutoFit/>
          </a:bodyPr>
          <a:lstStyle/>
          <a:p>
            <a:pPr algn="ctr"/>
            <a:r>
              <a:rPr lang="en-GB" altLang="en-US" sz="7200" b="1">
                <a:solidFill>
                  <a:srgbClr val="002060"/>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rPr>
              <a:t>CHÚC CÁC BẠN HỌC TỐT !</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1066800"/>
            <a:ext cx="3879850" cy="452437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1981200"/>
            <a:ext cx="1985010" cy="4524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8"/>
          <p:cNvPicPr>
            <a:picLocks noGrp="1" noChangeAspect="1"/>
          </p:cNvPicPr>
          <p:nvPr/>
        </p:nvPicPr>
        <p:blipFill>
          <a:blip r:embed="rId2"/>
          <a:stretch>
            <a:fillRect/>
          </a:stretch>
        </p:blipFill>
        <p:spPr>
          <a:xfrm>
            <a:off x="8001000" y="3106738"/>
            <a:ext cx="3836988" cy="2951162"/>
          </a:xfrm>
          <a:prstGeom prst="rect">
            <a:avLst/>
          </a:prstGeom>
          <a:noFill/>
          <a:ln w="9525">
            <a:noFill/>
          </a:ln>
        </p:spPr>
      </p:pic>
      <p:pic>
        <p:nvPicPr>
          <p:cNvPr id="21506" name="Picture 6"/>
          <p:cNvPicPr>
            <a:picLocks noGrp="1" noChangeAspect="1"/>
          </p:cNvPicPr>
          <p:nvPr>
            <p:ph idx="1"/>
          </p:nvPr>
        </p:nvPicPr>
        <p:blipFill>
          <a:blip r:embed="rId3"/>
          <a:stretch>
            <a:fillRect/>
          </a:stretch>
        </p:blipFill>
        <p:spPr>
          <a:xfrm>
            <a:off x="2455863" y="609600"/>
            <a:ext cx="8782050" cy="5448300"/>
          </a:xfrm>
          <a:prstGeom prst="rect">
            <a:avLst/>
          </a:prstGeom>
          <a:ln>
            <a:noFill/>
          </a:ln>
        </p:spPr>
      </p:pic>
      <p:pic>
        <p:nvPicPr>
          <p:cNvPr id="21507" name="Picture 11"/>
          <p:cNvPicPr>
            <a:picLocks noGrp="1" noChangeAspect="1"/>
          </p:cNvPicPr>
          <p:nvPr/>
        </p:nvPicPr>
        <p:blipFill>
          <a:blip r:embed="rId4"/>
          <a:stretch>
            <a:fillRect/>
          </a:stretch>
        </p:blipFill>
        <p:spPr>
          <a:xfrm>
            <a:off x="0" y="2554288"/>
            <a:ext cx="3676650" cy="4370387"/>
          </a:xfrm>
          <a:prstGeom prst="rect">
            <a:avLst/>
          </a:prstGeom>
          <a:noFill/>
          <a:ln w="9525">
            <a:noFill/>
          </a:ln>
        </p:spPr>
      </p:pic>
      <p:pic>
        <p:nvPicPr>
          <p:cNvPr id="21508" name="Picture 7"/>
          <p:cNvPicPr>
            <a:picLocks noChangeAspect="1"/>
          </p:cNvPicPr>
          <p:nvPr/>
        </p:nvPicPr>
        <p:blipFill>
          <a:blip r:embed="rId5"/>
          <a:stretch>
            <a:fillRect/>
          </a:stretch>
        </p:blipFill>
        <p:spPr>
          <a:xfrm>
            <a:off x="4191000" y="1447800"/>
            <a:ext cx="6065838" cy="255905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pattFill prst="pct10">
          <a:fgClr>
            <a:schemeClr val="bg1"/>
          </a:fgClr>
          <a:bgClr>
            <a:schemeClr val="bg1"/>
          </a:bgClr>
        </a:pattFill>
        <a:effectLst/>
      </p:bgPr>
    </p:bg>
    <p:spTree>
      <p:nvGrpSpPr>
        <p:cNvPr id="1" name=""/>
        <p:cNvGrpSpPr/>
        <p:nvPr/>
      </p:nvGrpSpPr>
      <p:grpSpPr>
        <a:xfrm>
          <a:off x="0" y="0"/>
          <a:ext cx="0" cy="0"/>
          <a:chOff x="0" y="0"/>
          <a:chExt cx="0" cy="0"/>
        </a:xfrm>
      </p:grpSpPr>
      <p:pic>
        <p:nvPicPr>
          <p:cNvPr id="22530" name="Picture 12"/>
          <p:cNvPicPr>
            <a:picLocks noGrp="1" noChangeAspect="1"/>
          </p:cNvPicPr>
          <p:nvPr/>
        </p:nvPicPr>
        <p:blipFill>
          <a:blip r:embed="rId3"/>
          <a:stretch>
            <a:fillRect/>
          </a:stretch>
        </p:blipFill>
        <p:spPr>
          <a:xfrm>
            <a:off x="76835" y="228283"/>
            <a:ext cx="12499975" cy="5853112"/>
          </a:xfrm>
          <a:prstGeom prst="rect">
            <a:avLst/>
          </a:prstGeom>
          <a:noFill/>
          <a:ln w="9525">
            <a:noFill/>
          </a:ln>
        </p:spPr>
      </p:pic>
      <p:sp>
        <p:nvSpPr>
          <p:cNvPr id="1145" name="Google Shape;1145;p45"/>
          <p:cNvSpPr/>
          <p:nvPr/>
        </p:nvSpPr>
        <p:spPr>
          <a:xfrm flipV="1">
            <a:off x="3810000" y="228600"/>
            <a:ext cx="4327525" cy="1725613"/>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fontAlgn="base">
              <a:spcBef>
                <a:spcPts val="0"/>
              </a:spcBef>
              <a:spcAft>
                <a:spcPts val="0"/>
              </a:spcAft>
              <a:buNone/>
            </a:pPr>
            <a:endParaRPr sz="4800" strike="noStrike" noProof="1">
              <a:solidFill>
                <a:schemeClr val="dk1"/>
              </a:solidFill>
              <a:latin typeface="Life Savers ExtraBold"/>
              <a:ea typeface="Life Savers ExtraBold"/>
              <a:cs typeface="Life Savers ExtraBold"/>
              <a:sym typeface="Life Savers ExtraBold"/>
            </a:endParaRPr>
          </a:p>
        </p:txBody>
      </p:sp>
      <p:pic>
        <p:nvPicPr>
          <p:cNvPr id="22532" name="Picture 4"/>
          <p:cNvPicPr>
            <a:picLocks noChangeAspect="1"/>
          </p:cNvPicPr>
          <p:nvPr/>
        </p:nvPicPr>
        <p:blipFill>
          <a:blip r:embed="rId4"/>
          <a:stretch>
            <a:fillRect/>
          </a:stretch>
        </p:blipFill>
        <p:spPr>
          <a:xfrm>
            <a:off x="609600" y="1600200"/>
            <a:ext cx="11158538" cy="2859088"/>
          </a:xfrm>
          <a:prstGeom prst="rect">
            <a:avLst/>
          </a:prstGeom>
          <a:noFill/>
          <a:ln w="9525">
            <a:noFill/>
          </a:ln>
        </p:spPr>
      </p:pic>
      <p:pic>
        <p:nvPicPr>
          <p:cNvPr id="22533" name="Picture 13"/>
          <p:cNvPicPr>
            <a:picLocks noChangeAspect="1"/>
          </p:cNvPicPr>
          <p:nvPr/>
        </p:nvPicPr>
        <p:blipFill>
          <a:blip r:embed="rId5"/>
          <a:stretch>
            <a:fillRect/>
          </a:stretch>
        </p:blipFill>
        <p:spPr>
          <a:xfrm>
            <a:off x="4648200" y="533400"/>
            <a:ext cx="2857500" cy="91440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descr="Nguoi da mau"/>
          <p:cNvPicPr>
            <a:picLocks noChangeAspect="1"/>
          </p:cNvPicPr>
          <p:nvPr/>
        </p:nvPicPr>
        <p:blipFill>
          <a:blip r:embed="rId2"/>
          <a:stretch>
            <a:fillRect/>
          </a:stretch>
        </p:blipFill>
        <p:spPr>
          <a:xfrm>
            <a:off x="0" y="0"/>
            <a:ext cx="12219305" cy="693420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750185" y="914400"/>
            <a:ext cx="8849360" cy="4646295"/>
          </a:xfrm>
          <a:prstGeom prst="rect">
            <a:avLst/>
          </a:prstGeom>
          <a:noFill/>
        </p:spPr>
        <p:txBody>
          <a:bodyPr wrap="square" rtlCol="0" anchor="t">
            <a:spAutoFit/>
          </a:bodyPr>
          <a:lstStyle/>
          <a:p>
            <a:pPr algn="ctr"/>
            <a:r>
              <a:rPr lang="en-GB" altLang="en-US" sz="3600" b="1">
                <a:latin typeface="Times New Roman" panose="02020603050405020304" pitchFamily="18" charset="0"/>
                <a:cs typeface="Times New Roman" panose="02020603050405020304" pitchFamily="18" charset="0"/>
              </a:rPr>
              <a:t>        </a:t>
            </a:r>
            <a:r>
              <a:rPr lang="en-GB" altLang="en-US" sz="4400" b="1">
                <a:solidFill>
                  <a:srgbClr val="FF0000"/>
                </a:solidFill>
                <a:latin typeface="Times New Roman" panose="02020603050405020304" pitchFamily="18" charset="0"/>
                <a:cs typeface="Times New Roman" panose="02020603050405020304" pitchFamily="18" charset="0"/>
              </a:rPr>
              <a:t>Sự sụp đổ của chế độ a-pác-thai</a:t>
            </a:r>
            <a:endParaRPr lang="en-GB" altLang="en-US" sz="3600" b="1">
              <a:solidFill>
                <a:srgbClr val="FF0000"/>
              </a:solidFill>
              <a:latin typeface="Times New Roman" panose="02020603050405020304" pitchFamily="18" charset="0"/>
              <a:cs typeface="Times New Roman" panose="02020603050405020304" pitchFamily="18" charset="0"/>
            </a:endParaRPr>
          </a:p>
          <a:p>
            <a:pPr algn="just"/>
            <a:r>
              <a:rPr lang="en-GB" altLang="en-US" sz="3600" b="1">
                <a:latin typeface="Times New Roman" panose="02020603050405020304" pitchFamily="18" charset="0"/>
                <a:cs typeface="Times New Roman" panose="02020603050405020304" pitchFamily="18" charset="0"/>
                <a:sym typeface="+mn-ea"/>
              </a:rPr>
              <a:t>         </a:t>
            </a:r>
          </a:p>
          <a:p>
            <a:pPr algn="just"/>
            <a:r>
              <a:rPr lang="en-GB" altLang="en-US" sz="3600" b="1">
                <a:latin typeface="Times New Roman" panose="02020603050405020304" pitchFamily="18" charset="0"/>
                <a:cs typeface="Times New Roman" panose="02020603050405020304" pitchFamily="18" charset="0"/>
                <a:sym typeface="+mn-ea"/>
              </a:rPr>
              <a:t>      </a:t>
            </a:r>
            <a:r>
              <a:rPr lang="en-GB" altLang="en-US" sz="3600" b="1">
                <a:latin typeface="Times New Roman" panose="02020603050405020304" pitchFamily="18" charset="0"/>
                <a:cs typeface="Times New Roman" panose="02020603050405020304" pitchFamily="18" charset="0"/>
              </a:rPr>
              <a:t>Nam Phi là một nước nổi tiếng nhiều vàng, kim cương, nhưng cũng nổi tiếng về nạn phân biệt chủng tộc. Chế độ phân biệt chủng tộc ở đây được toàn thế giới biết đến với tên gọi a-pác-thai. </a:t>
            </a:r>
          </a:p>
          <a:p>
            <a:pPr algn="just"/>
            <a:r>
              <a:rPr lang="en-GB" altLang="en-US" sz="3600" b="1">
                <a:latin typeface="Times New Roman" panose="02020603050405020304" pitchFamily="18" charset="0"/>
                <a:cs typeface="Times New Roman" panose="02020603050405020304" pitchFamily="18" charset="0"/>
                <a:sym typeface="+mn-ea"/>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350770" y="534670"/>
            <a:ext cx="9103995" cy="5077460"/>
          </a:xfrm>
          <a:prstGeom prst="rect">
            <a:avLst/>
          </a:prstGeom>
          <a:noFill/>
        </p:spPr>
        <p:txBody>
          <a:bodyPr wrap="square" rtlCol="0" anchor="t">
            <a:spAutoFit/>
          </a:bodyPr>
          <a:lstStyle/>
          <a:p>
            <a:pPr algn="just"/>
            <a:r>
              <a:rPr lang="en-GB" altLang="en-US" sz="3600" b="1">
                <a:latin typeface="Times New Roman" panose="02020603050405020304" pitchFamily="18" charset="0"/>
                <a:cs typeface="Times New Roman" panose="02020603050405020304" pitchFamily="18" charset="0"/>
                <a:sym typeface="+mn-ea"/>
              </a:rPr>
              <a:t>         </a:t>
            </a:r>
            <a:r>
              <a:rPr lang="en-GB" altLang="en-US" sz="3600" b="1">
                <a:latin typeface="Times New Roman" panose="02020603050405020304" pitchFamily="18" charset="0"/>
                <a:cs typeface="Times New Roman" panose="02020603050405020304" pitchFamily="18" charset="0"/>
              </a:rPr>
              <a:t>Ở nước này, người da trắng chỉ chiếm 1/5 dân số nhưng lại nắm gần 9/10 đất trồng trọt, 3/4 tổng thu nhập và toàn bộ hầm mỏ, xí nghiệp, ngân hàng,... Ngược lại, người da đen phải làm những công việc nặng nhọc, bẩn thỉu, lương chỉ bằng 1/7 hay 1/10 lương của công nhân da trắng. Họ phải sống, chữa bệnh, đi học ở những khu riêng và không được hưởng một chút quyền tự do, dân chủ nào.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theme/theme1.xml><?xml version="1.0" encoding="utf-8"?>
<a:theme xmlns:a="http://schemas.openxmlformats.org/drawingml/2006/main" name="Default Desig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1265</Words>
  <Application>Microsoft Office PowerPoint</Application>
  <PresentationFormat>Widescreen</PresentationFormat>
  <Paragraphs>74</Paragraphs>
  <Slides>43</Slides>
  <Notes>4</Notes>
  <HiddenSlides>1</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43</vt:i4>
      </vt:variant>
      <vt:variant>
        <vt:lpstr>Custom Shows</vt:lpstr>
      </vt:variant>
      <vt:variant>
        <vt:i4>1</vt:i4>
      </vt:variant>
    </vt:vector>
  </HeadingPairs>
  <TitlesOfParts>
    <vt:vector size="50" baseType="lpstr">
      <vt:lpstr>Arial</vt:lpstr>
      <vt:lpstr>HP001 4 hàng</vt:lpstr>
      <vt:lpstr>Life Savers ExtraBold</vt:lpstr>
      <vt:lpstr>SVN-Hole Hearted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Le Hong Linh</cp:lastModifiedBy>
  <cp:revision>362</cp:revision>
  <dcterms:created xsi:type="dcterms:W3CDTF">2012-09-25T13:46:00Z</dcterms:created>
  <dcterms:modified xsi:type="dcterms:W3CDTF">2022-10-10T00:20:32Z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6D3E2F132AC44FA8B5A742035A07CD5F</vt:lpwstr>
  </property>
  <property fmtid="{D5CDD505-2E9C-101B-9397-08002B2CF9AE}" pid="3" name="KSOProductBuildVer">
    <vt:lpwstr>2057-11.2.0.10323</vt:lpwstr>
  </property>
</Properties>
</file>