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8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9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10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ags/tag11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ags/tag12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ags/tag13.xml" ContentType="application/vnd.openxmlformats-officedocument.presentationml.tags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ags/tag14.xml" ContentType="application/vnd.openxmlformats-officedocument.presentationml.tags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ags/tag15.xml" ContentType="application/vnd.openxmlformats-officedocument.presentationml.tags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ags/tag16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ags/tag17.xml" ContentType="application/vnd.openxmlformats-officedocument.presentationml.tags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ags/tag18.xml" ContentType="application/vnd.openxmlformats-officedocument.presentationml.tags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ags/tag19.xml" ContentType="application/vnd.openxmlformats-officedocument.presentationml.tags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ags/tag20.xml" ContentType="application/vnd.openxmlformats-officedocument.presentationml.tags+xml"/>
  <Override PartName="/ppt/theme/theme2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</p:sldMasterIdLst>
  <p:notesMasterIdLst>
    <p:notesMasterId r:id="rId53"/>
  </p:notesMasterIdLst>
  <p:sldIdLst>
    <p:sldId id="262" r:id="rId22"/>
    <p:sldId id="257" r:id="rId23"/>
    <p:sldId id="297" r:id="rId24"/>
    <p:sldId id="256" r:id="rId25"/>
    <p:sldId id="270" r:id="rId26"/>
    <p:sldId id="271" r:id="rId27"/>
    <p:sldId id="258" r:id="rId28"/>
    <p:sldId id="277" r:id="rId29"/>
    <p:sldId id="278" r:id="rId30"/>
    <p:sldId id="285" r:id="rId31"/>
    <p:sldId id="279" r:id="rId32"/>
    <p:sldId id="283" r:id="rId33"/>
    <p:sldId id="282" r:id="rId34"/>
    <p:sldId id="288" r:id="rId35"/>
    <p:sldId id="290" r:id="rId36"/>
    <p:sldId id="292" r:id="rId37"/>
    <p:sldId id="291" r:id="rId38"/>
    <p:sldId id="293" r:id="rId39"/>
    <p:sldId id="294" r:id="rId40"/>
    <p:sldId id="295" r:id="rId41"/>
    <p:sldId id="296" r:id="rId42"/>
    <p:sldId id="280" r:id="rId43"/>
    <p:sldId id="298" r:id="rId44"/>
    <p:sldId id="299" r:id="rId45"/>
    <p:sldId id="302" r:id="rId46"/>
    <p:sldId id="306" r:id="rId47"/>
    <p:sldId id="307" r:id="rId48"/>
    <p:sldId id="300" r:id="rId49"/>
    <p:sldId id="261" r:id="rId50"/>
    <p:sldId id="303" r:id="rId51"/>
    <p:sldId id="32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DA44FD-1441-43EA-9C24-C05CF0E9BEC0}" v="37" dt="2022-10-06T01:20:15.4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64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microsoft.com/office/2015/10/relationships/revisionInfo" Target="revisionInfo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Hong Linh" userId="0acb0f2b-bad6-40ee-ad82-940a3c11b991" providerId="ADAL" clId="{77DA44FD-1441-43EA-9C24-C05CF0E9BEC0}"/>
    <pc:docChg chg="modSld">
      <pc:chgData name="Le Hong Linh" userId="0acb0f2b-bad6-40ee-ad82-940a3c11b991" providerId="ADAL" clId="{77DA44FD-1441-43EA-9C24-C05CF0E9BEC0}" dt="2022-10-06T01:20:18.121" v="37" actId="14100"/>
      <pc:docMkLst>
        <pc:docMk/>
      </pc:docMkLst>
      <pc:sldChg chg="modSp mod">
        <pc:chgData name="Le Hong Linh" userId="0acb0f2b-bad6-40ee-ad82-940a3c11b991" providerId="ADAL" clId="{77DA44FD-1441-43EA-9C24-C05CF0E9BEC0}" dt="2022-10-06T01:20:18.121" v="37" actId="14100"/>
        <pc:sldMkLst>
          <pc:docMk/>
          <pc:sldMk cId="0" sldId="262"/>
        </pc:sldMkLst>
        <pc:spChg chg="mod">
          <ac:chgData name="Le Hong Linh" userId="0acb0f2b-bad6-40ee-ad82-940a3c11b991" providerId="ADAL" clId="{77DA44FD-1441-43EA-9C24-C05CF0E9BEC0}" dt="2022-10-06T01:20:18.121" v="37" actId="14100"/>
          <ac:spMkLst>
            <pc:docMk/>
            <pc:sldMk cId="0" sldId="262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Thầy giáo Cú Mèo đặt câu hỏi cho 2 bạn Vẹt Xanh và Vẹt Đỏ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sv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sv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ags" Target="../tags/tag1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31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ags" Target="../tags/tag1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42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ags" Target="../tags/tag1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4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53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ags" Target="../tags/tag1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5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64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ags" Target="../tags/tag1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6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75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ags" Target="../tags/tag1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7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86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tags" Target="../tags/tag17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8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97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1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ags" Target="../tags/tag18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0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08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ags" Target="../tags/tag19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1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9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image" Target="../media/image1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tags" Target="../tags/tag20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2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3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7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8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9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10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98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2" name="Oval 1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20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0.svg"/><Relationship Id="rId7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14.png"/><Relationship Id="rId5" Type="http://schemas.openxmlformats.org/officeDocument/2006/relationships/image" Target="../media/image22.svg"/><Relationship Id="rId10" Type="http://schemas.openxmlformats.org/officeDocument/2006/relationships/image" Target="../media/image13.svg"/><Relationship Id="rId4" Type="http://schemas.openxmlformats.org/officeDocument/2006/relationships/image" Target="../media/image2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66.jpe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png"/><Relationship Id="rId17" Type="http://schemas.openxmlformats.org/officeDocument/2006/relationships/image" Target="../media/image30.svg"/><Relationship Id="rId2" Type="http://schemas.openxmlformats.org/officeDocument/2006/relationships/tags" Target="../tags/tag22.xml"/><Relationship Id="rId16" Type="http://schemas.openxmlformats.org/officeDocument/2006/relationships/image" Target="../media/image29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microsoft.com/office/2007/relationships/hdphoto" Target="../media/hdphoto1.wdp"/><Relationship Id="rId5" Type="http://schemas.openxmlformats.org/officeDocument/2006/relationships/tags" Target="../tags/tag25.xml"/><Relationship Id="rId15" Type="http://schemas.microsoft.com/office/2007/relationships/hdphoto" Target="../media/hdphoto3.wdp"/><Relationship Id="rId10" Type="http://schemas.openxmlformats.org/officeDocument/2006/relationships/image" Target="../media/image26.png"/><Relationship Id="rId4" Type="http://schemas.openxmlformats.org/officeDocument/2006/relationships/tags" Target="../tags/tag24.xml"/><Relationship Id="rId9" Type="http://schemas.openxmlformats.org/officeDocument/2006/relationships/image" Target="../media/image25.sv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78.jpe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0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229.xml"/><Relationship Id="rId1" Type="http://schemas.openxmlformats.org/officeDocument/2006/relationships/tags" Target="../tags/tag28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0.svg"/><Relationship Id="rId7" Type="http://schemas.openxmlformats.org/officeDocument/2006/relationships/image" Target="../media/image75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74.png"/><Relationship Id="rId5" Type="http://schemas.openxmlformats.org/officeDocument/2006/relationships/image" Target="../media/image91.pn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32.svg"/><Relationship Id="rId11" Type="http://schemas.openxmlformats.org/officeDocument/2006/relationships/image" Target="../media/image34.sv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Relationship Id="rId14" Type="http://schemas.openxmlformats.org/officeDocument/2006/relationships/image" Target="../media/image3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29.xml"/><Relationship Id="rId6" Type="http://schemas.openxmlformats.org/officeDocument/2006/relationships/image" Target="../media/image101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8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7.xml"/><Relationship Id="rId6" Type="http://schemas.openxmlformats.org/officeDocument/2006/relationships/image" Target="../media/image61.svg"/><Relationship Id="rId11" Type="http://schemas.openxmlformats.org/officeDocument/2006/relationships/image" Target="../media/image62.png"/><Relationship Id="rId5" Type="http://schemas.openxmlformats.org/officeDocument/2006/relationships/image" Target="../media/image60.png"/><Relationship Id="rId10" Type="http://schemas.openxmlformats.org/officeDocument/2006/relationships/image" Target="../media/image4.svg"/><Relationship Id="rId4" Type="http://schemas.openxmlformats.org/officeDocument/2006/relationships/image" Target="../media/image59.sv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100000">
            <a:off x="1920476" y="2088286"/>
            <a:ext cx="4161155" cy="2271395"/>
          </a:xfrm>
          <a:prstGeom prst="rect">
            <a:avLst/>
          </a:prstGeom>
        </p:spPr>
      </p:pic>
      <p:pic>
        <p:nvPicPr>
          <p:cNvPr id="4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3964" y="1086485"/>
            <a:ext cx="10059670" cy="4685030"/>
          </a:xfrm>
          <a:prstGeom prst="rect">
            <a:avLst/>
          </a:prstGeom>
        </p:spPr>
      </p:pic>
      <p:sp>
        <p:nvSpPr>
          <p:cNvPr id="27" name="TextBox 8"/>
          <p:cNvSpPr txBox="1"/>
          <p:nvPr/>
        </p:nvSpPr>
        <p:spPr>
          <a:xfrm>
            <a:off x="4029075" y="2414270"/>
            <a:ext cx="3634740" cy="117348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44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  <a:sym typeface="Arial" panose="020B0604020202020204" pitchFamily="34" charset="0"/>
              </a:rPr>
              <a:t>Luyện từ và câu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44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  <a:sym typeface="Arial" panose="020B0604020202020204" pitchFamily="34" charset="0"/>
              </a:rPr>
              <a:t>(Tuần 5 - Tiết 2)</a:t>
            </a:r>
            <a:endParaRPr lang="en-GB" altLang="vi-VN" sz="4400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Shintia Script" panose="02000804000000020003" charset="0"/>
              <a:ea typeface="Arial" panose="020B0604020202020204" pitchFamily="34" charset="0"/>
              <a:cs typeface="SVN-Shintia Script" panose="02000804000000020003" charset="0"/>
              <a:sym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4450" y="3443605"/>
            <a:ext cx="7588885" cy="1445260"/>
          </a:xfrm>
          <a:prstGeom prst="rect">
            <a:avLst/>
          </a:prstGeom>
        </p:spPr>
      </p:pic>
      <p:pic>
        <p:nvPicPr>
          <p:cNvPr id="49" name="Picture 9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0000" flipH="1">
            <a:off x="6300470" y="1686560"/>
            <a:ext cx="6090920" cy="17183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20990" y="347345"/>
            <a:ext cx="1812925" cy="1970405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9577070" y="1036955"/>
            <a:ext cx="2172970" cy="20853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92662" y="4963922"/>
            <a:ext cx="463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#9Slide05 Aquarelle" panose="02040603050506020204" pitchFamily="18" charset="0"/>
              </a:rPr>
              <a:t>Giáo</a:t>
            </a:r>
            <a:r>
              <a:rPr lang="en-US" sz="2800" b="1" dirty="0">
                <a:latin typeface="#9Slide05 Aquarelle" panose="02040603050506020204" pitchFamily="18" charset="0"/>
              </a:rPr>
              <a:t> </a:t>
            </a:r>
            <a:r>
              <a:rPr lang="en-US" sz="2800" b="1" dirty="0" err="1">
                <a:latin typeface="#9Slide05 Aquarelle" panose="02040603050506020204" pitchFamily="18" charset="0"/>
              </a:rPr>
              <a:t>viên</a:t>
            </a:r>
            <a:r>
              <a:rPr lang="en-US" sz="2800" b="1" dirty="0">
                <a:latin typeface="#9Slide05 Aquarelle" panose="02040603050506020204" pitchFamily="18" charset="0"/>
              </a:rPr>
              <a:t>: Lê </a:t>
            </a:r>
            <a:r>
              <a:rPr lang="en-US" sz="2800" b="1" dirty="0" err="1">
                <a:latin typeface="#9Slide05 Aquarelle" panose="02040603050506020204" pitchFamily="18" charset="0"/>
              </a:rPr>
              <a:t>Hồng</a:t>
            </a:r>
            <a:r>
              <a:rPr lang="en-US" sz="2800" b="1" dirty="0">
                <a:latin typeface="#9Slide05 Aquarelle" panose="02040603050506020204" pitchFamily="18" charset="0"/>
              </a:rPr>
              <a:t> Linh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10404 -0.24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2294228" y="4015740"/>
            <a:ext cx="7096815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rất thích ngắm </a:t>
            </a:r>
            <a:r>
              <a:rPr lang="en-GB" altLang="en-US" sz="40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trên trời.</a:t>
            </a:r>
          </a:p>
        </p:txBody>
      </p:sp>
      <p:sp>
        <p:nvSpPr>
          <p:cNvPr id="6" name="Rectangles 5"/>
          <p:cNvSpPr/>
          <p:nvPr/>
        </p:nvSpPr>
        <p:spPr>
          <a:xfrm>
            <a:off x="1433507" y="1301750"/>
            <a:ext cx="9324989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 tôi </a:t>
            </a:r>
            <a:r>
              <a:rPr lang="en-GB" altLang="en-US" sz="40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kê tài khoản ngân hàng nhé!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107690" y="2233930"/>
            <a:ext cx="1708785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GB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917565" y="4722495"/>
            <a:ext cx="173156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GB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8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25955" y="236855"/>
            <a:ext cx="7509510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095500" y="462915"/>
            <a:ext cx="697103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nghĩa của những từ đồng âm trong các cụm từ sau:</a:t>
            </a:r>
            <a:endParaRPr lang="en-US" altLang="vi-VN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12420" y="0"/>
            <a:ext cx="810260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1 </a:t>
            </a:r>
          </a:p>
        </p:txBody>
      </p:sp>
      <p:sp>
        <p:nvSpPr>
          <p:cNvPr id="18434" name="Text Box 4"/>
          <p:cNvSpPr txBox="1"/>
          <p:nvPr/>
        </p:nvSpPr>
        <p:spPr>
          <a:xfrm>
            <a:off x="1873250" y="2636838"/>
            <a:ext cx="82296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Cánh đồng - tượng đồng - một nghìn đồng.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7" name="Rectangle 10"/>
          <p:cNvSpPr/>
          <p:nvPr/>
        </p:nvSpPr>
        <p:spPr>
          <a:xfrm>
            <a:off x="1873250" y="4812348"/>
            <a:ext cx="40132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 Ba v</a:t>
            </a: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má - ba tuổi.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0" name="Rectangle 9"/>
          <p:cNvSpPr/>
          <p:nvPr/>
        </p:nvSpPr>
        <p:spPr>
          <a:xfrm>
            <a:off x="1873250" y="3724593"/>
            <a:ext cx="38862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 Hòn đá - đá bóng.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18434" grpId="0"/>
      <p:bldP spid="18437" grpId="0"/>
      <p:bldP spid="184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577215" y="212725"/>
            <a:ext cx="3479800" cy="3479800"/>
          </a:xfrm>
          <a:prstGeom prst="flowChartAlternateProcess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3" name="Rounded Rectangle 2"/>
          <p:cNvSpPr/>
          <p:nvPr/>
        </p:nvSpPr>
        <p:spPr>
          <a:xfrm>
            <a:off x="4479925" y="212725"/>
            <a:ext cx="3479800" cy="347980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" name="Rounded Rectangle 3"/>
          <p:cNvSpPr/>
          <p:nvPr/>
        </p:nvSpPr>
        <p:spPr>
          <a:xfrm>
            <a:off x="8382635" y="2137410"/>
            <a:ext cx="3479800" cy="1555115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5" name="Rounded Rectangle 4"/>
          <p:cNvSpPr/>
          <p:nvPr/>
        </p:nvSpPr>
        <p:spPr>
          <a:xfrm>
            <a:off x="8382635" y="212725"/>
            <a:ext cx="3479800" cy="1555115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8434" name="Text Box 4"/>
          <p:cNvSpPr txBox="1"/>
          <p:nvPr/>
        </p:nvSpPr>
        <p:spPr>
          <a:xfrm>
            <a:off x="1554004" y="4444683"/>
            <a:ext cx="908399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- tượng đồng - một nghìn đồng.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84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743710" y="2267585"/>
            <a:ext cx="5380355" cy="3704590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930400" y="3648075"/>
            <a:ext cx="458787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khoảng đất rộng v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phẳng, dùng để 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cấy, trồng trọt.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 rotWithShape="1">
          <a:blip r:embed="rId3"/>
          <a:srcRect b="6864"/>
          <a:stretch>
            <a:fillRect/>
          </a:stretch>
        </p:blipFill>
        <p:spPr bwMode="auto">
          <a:xfrm>
            <a:off x="7123430" y="1504950"/>
            <a:ext cx="4841875" cy="3444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790690" y="971550"/>
            <a:ext cx="4665345" cy="2399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đồng: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đồng là kim loại có màu đỏ, dễ dát mỏng và kéo sợi, thường dùng làm dây điện và hợp kim.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  <p:pic>
        <p:nvPicPr>
          <p:cNvPr id="9" name="Picture 15" descr="C:\Users\HP\Pictures\HINH SOAN BAI\tuan 5\1ac629b3304a7a87c40942edd1ebf8bd.jpg1ac629b3304a7a87c40942edd1ebf8bd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1975485" y="1172845"/>
            <a:ext cx="3684270" cy="2763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743710" y="2267585"/>
            <a:ext cx="5380355" cy="288798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273925" y="2486660"/>
            <a:ext cx="4781550" cy="188468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8" name="Rounded Rectangle 7"/>
          <p:cNvSpPr/>
          <p:nvPr/>
        </p:nvSpPr>
        <p:spPr>
          <a:xfrm>
            <a:off x="6518275" y="539750"/>
            <a:ext cx="4781550" cy="188468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324100" y="3356610"/>
            <a:ext cx="4219575" cy="10147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spcAft>
                <a:spcPts val="40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nghìn đồng: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là đơn vị tiền tệ Việt Nam.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45058" grpId="0" animBg="1"/>
      <p:bldP spid="4505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/>
          <p:nvPr/>
        </p:nvSpPr>
        <p:spPr>
          <a:xfrm>
            <a:off x="2104708" y="4444683"/>
            <a:ext cx="82296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Hòn đá - đá bóng</a:t>
            </a:r>
          </a:p>
        </p:txBody>
      </p:sp>
      <p:pic>
        <p:nvPicPr>
          <p:cNvPr id="6" name="Content Placeholder 5" descr="goc-nhin-tay-trai-272x27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9815" y="368935"/>
            <a:ext cx="3454400" cy="3454400"/>
          </a:xfrm>
          <a:prstGeom prst="rect">
            <a:avLst/>
          </a:prstGeom>
        </p:spPr>
      </p:pic>
      <p:pic>
        <p:nvPicPr>
          <p:cNvPr id="9" name="Content Placeholder 8" descr="unnamed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54395" y="575310"/>
            <a:ext cx="4876800" cy="3248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oc-nhin-tay-trai-272x2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005" y="1480185"/>
            <a:ext cx="3454400" cy="3454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858000" y="1000125"/>
            <a:ext cx="487870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 đá: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đá là chất rắn cấu tạo nên vỏ trái đất, kết thành từng tảng, từng hòn.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unnam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1635" y="567055"/>
            <a:ext cx="4876800" cy="3248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1743710" y="2267585"/>
            <a:ext cx="6157595" cy="3704590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315210" y="3345180"/>
            <a:ext cx="5015230" cy="19380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 bóng: </a:t>
            </a:r>
            <a:r>
              <a:rPr lang="en-US" altLang="en-US" sz="3000" b="1" dirty="0">
                <a:latin typeface="Times New Roman" panose="02020603050405020304" pitchFamily="18" charset="0"/>
              </a:rPr>
              <a:t>đá là đưa nhanh chân và hất mạnh bóng cho ra xa hoặc đưa vào khung thành đối phương.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/>
          <p:nvPr/>
        </p:nvSpPr>
        <p:spPr>
          <a:xfrm>
            <a:off x="2104708" y="4444683"/>
            <a:ext cx="82296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Ba và má - ba tuổi.</a:t>
            </a:r>
          </a:p>
        </p:txBody>
      </p:sp>
      <p:pic>
        <p:nvPicPr>
          <p:cNvPr id="6" name="Content Placeholder 5" descr="C:\Users\HP\Pictures\HINH SOAN BAI\tuan 5\vun-dap-he-gia-tri-gia-dinh-viet-nam-hien-nay.jpgvun-dap-he-gia-tri-gia-dinh-viet-nam-hien-nay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8140" y="337820"/>
            <a:ext cx="5596255" cy="3160395"/>
          </a:xfrm>
          <a:prstGeom prst="rect">
            <a:avLst/>
          </a:prstGeom>
        </p:spPr>
      </p:pic>
      <p:pic>
        <p:nvPicPr>
          <p:cNvPr id="9" name="Content Placeholder 8" descr="C:\Users\HP\Pictures\HINH SOAN BAI\tuan 5\quan-ao-tre-em-3-tuoi.jpgquan-ao-tre-em-3-tuoi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433185" y="337820"/>
            <a:ext cx="5342255" cy="3138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4045" y="254000"/>
            <a:ext cx="1563370" cy="1475740"/>
          </a:xfrm>
          <a:prstGeom prst="rect">
            <a:avLst/>
          </a:prstGeom>
        </p:spPr>
      </p:pic>
      <p:sp>
        <p:nvSpPr>
          <p:cNvPr id="2053" name="Line 1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571342" y="2299970"/>
            <a:ext cx="709612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dirty="0"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80410" y="1957705"/>
            <a:ext cx="6006465" cy="685165"/>
          </a:xfrm>
          <a:prstGeom prst="homePlate">
            <a:avLst>
              <a:gd name="adj" fmla="val 137778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Hiểu thế nào là từ đồng âm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.</a:t>
            </a: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448470" y="3453765"/>
            <a:ext cx="709613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dirty="0">
              <a:latin typeface="Montserrat" panose="02000505000000020004" charset="0"/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77895" y="2920365"/>
            <a:ext cx="6224270" cy="1170940"/>
          </a:xfrm>
          <a:prstGeom prst="homePlate">
            <a:avLst>
              <a:gd name="adj" fmla="val 116086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lvl="0" algn="l" eaLnBrk="1" hangingPunct="1">
              <a:defRPr/>
            </a:pP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Phân biệt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được nghĩa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của các từ đồng âm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.</a:t>
            </a: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647950" y="4871720"/>
            <a:ext cx="968375" cy="635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2000" dirty="0">
              <a:latin typeface="Montserrat" panose="02000505000000020004" charset="0"/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16325" y="4307204"/>
            <a:ext cx="7121525" cy="1471295"/>
          </a:xfrm>
          <a:prstGeom prst="homePlate">
            <a:avLst>
              <a:gd name="adj" fmla="val 111351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lvl="0" algn="l" eaLnBrk="1" hangingPunct="1">
              <a:defRPr/>
            </a:pPr>
            <a:r>
              <a:rPr lang="en-GB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Nhận diện được từ đồng âm trong câu, đoạn văn, trong lời nói hằng ngày.</a:t>
            </a: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6917" y="1957770"/>
            <a:ext cx="731583" cy="713294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3095" y="3083560"/>
            <a:ext cx="545465" cy="74041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9513" y="4468242"/>
            <a:ext cx="548688" cy="713294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2273935" y="252730"/>
            <a:ext cx="326580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aprica Script" charset="0"/>
                <a:cs typeface="SVN-Caprica Script" charset="0"/>
              </a:rPr>
              <a:t>Mục tiêu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241550" y="1079500"/>
            <a:ext cx="3221990" cy="140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bldLvl="0" animBg="1"/>
      <p:bldP spid="14" grpId="0" bldLvl="0" animBg="1"/>
      <p:bldP spid="35" grpId="0" bldLvl="0" animBg="1"/>
      <p:bldP spid="36" grpId="0" bldLvl="0" animBg="1"/>
      <p:bldP spid="39" grpId="0" bldLvl="0" animBg="1"/>
      <p:bldP spid="40" grpId="0" bldLvl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7149465" y="1191895"/>
            <a:ext cx="425767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 và má</a:t>
            </a:r>
            <a:r>
              <a:rPr lang="en-GB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(bố, thầy) l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người sinh ra v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nuôi dưỡng mình.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  <p:pic>
        <p:nvPicPr>
          <p:cNvPr id="2" name="Content Placeholder 5" descr="C:\Users\HP\Pictures\HINH SOAN BAI\tuan 5\vun-dap-he-gia-tri-gia-dinh-viet-nam-hien-nay.jpgvun-dap-he-gia-tri-gia-dinh-viet-nam-hien-nay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6750" y="349885"/>
            <a:ext cx="5596255" cy="3160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C:\Users\HP\Pictures\HINH SOAN BAI\tuan 5\quan-ao-tre-em-3-tuoi.jpgquan-ao-tre-em-3-tuoi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777230" y="1124585"/>
            <a:ext cx="5771515" cy="3390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1743710" y="2734310"/>
            <a:ext cx="6157595" cy="323786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823845" y="3815080"/>
            <a:ext cx="4432300" cy="10147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ba tuổi: </a:t>
            </a:r>
            <a:r>
              <a:rPr lang="en-US" altLang="en-US" sz="3000" b="1" dirty="0">
                <a:latin typeface="Times New Roman" panose="02020603050405020304" pitchFamily="18" charset="0"/>
              </a:rPr>
              <a:t>ba là số tiếp theo số 2 trong dãy số tự nhiên.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13255" y="187414"/>
            <a:ext cx="7687945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095500" y="462915"/>
            <a:ext cx="75057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Đặt câu để phân biệt các từ đồng âm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cờ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lang="en-GB" altLang="en-US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GB" altLang="en-US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12420" y="0"/>
            <a:ext cx="810260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2 </a:t>
            </a:r>
          </a:p>
        </p:txBody>
      </p:sp>
      <p:sp>
        <p:nvSpPr>
          <p:cNvPr id="48137" name="Text Box 9"/>
          <p:cNvSpPr txBox="1"/>
          <p:nvPr/>
        </p:nvSpPr>
        <p:spPr>
          <a:xfrm>
            <a:off x="1460500" y="2366645"/>
            <a:ext cx="10629900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vi-VN" sz="3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treo 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mừng ng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Quốc khánh.</a:t>
            </a:r>
          </a:p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một môn thể thao được nhiều người yêu thích.</a:t>
            </a:r>
            <a:endParaRPr lang="en-US" altLang="vi-VN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4813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8247380" y="375920"/>
            <a:ext cx="3449320" cy="2586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C:\Users\HP\Pictures\HINH SOAN BAI\tuan 5\images2820347_10.jpgimages2820347_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5985" y="1605280"/>
            <a:ext cx="3514725" cy="19551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1"/>
          <p:cNvSpPr txBox="1"/>
          <p:nvPr/>
        </p:nvSpPr>
        <p:spPr>
          <a:xfrm>
            <a:off x="895668" y="601345"/>
            <a:ext cx="101662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cờ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0125393" y="3137535"/>
            <a:ext cx="157099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cờ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2189480" y="3895725"/>
            <a:ext cx="864362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 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đỏ sao vàng là quốc kì của nước ta.</a:t>
            </a:r>
          </a:p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Ông nội của Lan và ông ngoại của Mai thường đánh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vào buổi sáng.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uild="p"/>
      <p:bldP spid="1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HP\Pictures\HINH SOAN BAI\tuan 5\Buoi-sang-nen-uong-gi6-1030x713.jpgBuoi-sang-nen-uong-gi6-1030x713"/>
          <p:cNvPicPr>
            <a:picLocks noChangeAspect="1"/>
          </p:cNvPicPr>
          <p:nvPr/>
        </p:nvPicPr>
        <p:blipFill>
          <a:blip r:embed="rId2"/>
          <a:srcRect r="7295"/>
          <a:stretch>
            <a:fillRect/>
          </a:stretch>
        </p:blipFill>
        <p:spPr>
          <a:xfrm>
            <a:off x="3777615" y="363220"/>
            <a:ext cx="3321050" cy="2489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3" descr="C:\Users\HP\Pictures\HINH SOAN BAI\tuan 5\mapVN.gifmapV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38945" y="26035"/>
            <a:ext cx="2611120" cy="4333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1"/>
          <p:cNvSpPr txBox="1"/>
          <p:nvPr/>
        </p:nvSpPr>
        <p:spPr>
          <a:xfrm>
            <a:off x="1348423" y="1316355"/>
            <a:ext cx="2036762" cy="584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uống</a:t>
            </a:r>
            <a:endParaRPr lang="en-US" altLang="vi-VN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8275955" y="1898968"/>
            <a:ext cx="1741488" cy="5857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</a:t>
            </a:r>
            <a:endParaRPr lang="en-US" altLang="vi-VN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110105" y="3782060"/>
            <a:ext cx="772096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Uống nhiều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rất tốt cho sức khỏe.</a:t>
            </a:r>
          </a:p>
          <a:p>
            <a:pPr algn="l">
              <a:buClrTx/>
              <a:buSzTx/>
              <a:buFontTx/>
            </a:pP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b="1" u="sng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ta có hình dáng như chũ 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uild="p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/>
          <p:nvPr/>
        </p:nvSpPr>
        <p:spPr>
          <a:xfrm>
            <a:off x="909003" y="546100"/>
            <a:ext cx="143637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bàn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7050405" y="545783"/>
            <a:ext cx="154940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bạc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 descr="69ac91df35468036ddcc84e3ac0bde0d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9715" y="546100"/>
            <a:ext cx="2503170" cy="2228850"/>
          </a:xfrm>
          <a:prstGeom prst="rect">
            <a:avLst/>
          </a:prstGeom>
        </p:spPr>
      </p:pic>
      <p:pic>
        <p:nvPicPr>
          <p:cNvPr id="7" name="Content Placeholder 6" descr="lam-viec-nhom2 (1)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827135" y="546100"/>
            <a:ext cx="2374900" cy="166243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2210435" y="3157220"/>
            <a:ext cx="885571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Sau khi học xong, em nhớ dọn dẹp sách, vở,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ghế lại cẩn thận.</a:t>
            </a:r>
          </a:p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Nhóm bạn của Lan đang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nhau tìm cách giúp đỡ Hoàng học tốt môn Toán.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12" grpId="0" build="p"/>
      <p:bldP spid="1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25954" y="236855"/>
            <a:ext cx="7649875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200226" y="236855"/>
            <a:ext cx="710133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GB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 mẩu chuyện vui dưới đây và cho biết vì sao Nam tưởng ba mình đã chuyển sang làm việc tại ngân hàng.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12419" y="0"/>
            <a:ext cx="825405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750695" y="1988185"/>
            <a:ext cx="1044130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Tiền tiêu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Nam: - Cậu có biết không, ba mình mới chuyển sang ngân hàng làm việc đấy.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Bắc: - Sao cậu bảo bố cậu là bộ đội?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Nam: - Đúng rồi, thư trước ba mình báo tin: "Ba đang ở hải đảo." Nhưng thư này ba mình nói là ba đang giữ tiền tiêu cho Tổ quốc.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Bắc: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3" grpId="0"/>
      <p:bldP spid="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90750" y="1060450"/>
            <a:ext cx="9403080" cy="3992880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3663950" y="1380490"/>
            <a:ext cx="811784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 nhầm lẫn nghĩa của từ đồng âm </a:t>
            </a:r>
          </a:p>
          <a:p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“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 tiêu”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tiêu 1: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tiền để tiêu</a:t>
            </a:r>
          </a:p>
          <a:p>
            <a:r>
              <a:rPr lang="en-GB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 tiêu 2: 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vị trí quan trọng, nơi có bố trí canh gác ở phía trước khu vực trú quân, hướng về quân địch.</a:t>
            </a:r>
          </a:p>
        </p:txBody>
      </p:sp>
      <p:pic>
        <p:nvPicPr>
          <p:cNvPr id="5" name="Picture 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265" y="1826895"/>
            <a:ext cx="2006600" cy="4238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8815" y="123825"/>
            <a:ext cx="7929245" cy="4114800"/>
          </a:xfrm>
          <a:prstGeom prst="rect">
            <a:avLst/>
          </a:prstGeom>
        </p:spPr>
      </p:pic>
      <p:pic>
        <p:nvPicPr>
          <p:cNvPr id="13" name="Content Placeholder 12" descr="pngtree-happy-owl-smiling-illustration-vector-on-white-background-png-image_2080071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2805" y="3107690"/>
            <a:ext cx="3271520" cy="3271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8235" y="575945"/>
            <a:ext cx="3544570" cy="258318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30235" y="1664335"/>
            <a:ext cx="3094990" cy="2708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865" y="575945"/>
            <a:ext cx="4229100" cy="2314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89200" y="3823335"/>
            <a:ext cx="7957185" cy="1819275"/>
          </a:xfrm>
          <a:prstGeom prst="rect">
            <a:avLst/>
          </a:prstGeom>
        </p:spPr>
      </p:pic>
      <p:sp>
        <p:nvSpPr>
          <p:cNvPr id="58370" name="Text Box 2"/>
          <p:cNvSpPr txBox="1"/>
          <p:nvPr/>
        </p:nvSpPr>
        <p:spPr>
          <a:xfrm>
            <a:off x="850900" y="840105"/>
            <a:ext cx="9852660" cy="2646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Trùng trục như con chó thui</a:t>
            </a:r>
          </a:p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mắt, chín mũi, chín đuôi, chín đầu.</a:t>
            </a:r>
          </a:p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(Là </a:t>
            </a:r>
            <a:r>
              <a:rPr lang="vi-VN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 ?)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982085" y="4158615"/>
            <a:ext cx="51447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ÁN: Con chó thui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80000" flipH="1">
            <a:off x="6747510" y="3720465"/>
            <a:ext cx="6090920" cy="171831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1636395" y="2821305"/>
            <a:ext cx="4994275" cy="29337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33460" y="2310130"/>
            <a:ext cx="1812925" cy="1970405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9752330" y="2821305"/>
            <a:ext cx="2172970" cy="208534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1894205" y="3917950"/>
            <a:ext cx="4737100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Đố Vẹt Xanh thế nào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là từ đồng nghĩa ?</a:t>
            </a: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39977"/>
          <a:stretch>
            <a:fillRect/>
          </a:stretch>
        </p:blipFill>
        <p:spPr>
          <a:xfrm flipH="1">
            <a:off x="0" y="573405"/>
            <a:ext cx="4074160" cy="3157855"/>
          </a:xfrm>
          <a:prstGeom prst="rect">
            <a:avLst/>
          </a:prstGeom>
        </p:spPr>
      </p:pic>
      <p:pic>
        <p:nvPicPr>
          <p:cNvPr id="13" name="Content Placeholder 12" descr="pngtree-happy-owl-smiling-illustration-vector-on-white-background-png-image_2080071"/>
          <p:cNvPicPr>
            <a:picLocks noGrp="1" noChangeAspect="1"/>
          </p:cNvPicPr>
          <p:nvPr>
            <p:ph sz="half" idx="2"/>
          </p:nvPr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3840" y="363220"/>
            <a:ext cx="2458085" cy="2458085"/>
          </a:xfrm>
          <a:prstGeom prst="rect">
            <a:avLst/>
          </a:prstGeom>
        </p:spPr>
      </p:pic>
      <p:sp>
        <p:nvSpPr>
          <p:cNvPr id="20" name="TextBox 8"/>
          <p:cNvSpPr txBox="1"/>
          <p:nvPr/>
        </p:nvSpPr>
        <p:spPr>
          <a:xfrm>
            <a:off x="1893570" y="3799840"/>
            <a:ext cx="4737100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Đố Vẹt Đỏ thế nào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là từ trái nghĩa ?</a:t>
            </a: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013710" y="160020"/>
            <a:ext cx="6738620" cy="2864485"/>
          </a:xfrm>
          <a:prstGeom prst="rect">
            <a:avLst/>
          </a:prstGeom>
        </p:spPr>
      </p:pic>
      <p:sp>
        <p:nvSpPr>
          <p:cNvPr id="24" name="TextBox 8"/>
          <p:cNvSpPr txBox="1"/>
          <p:nvPr/>
        </p:nvSpPr>
        <p:spPr>
          <a:xfrm>
            <a:off x="3727450" y="882015"/>
            <a:ext cx="4737100" cy="14204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Từ đồng nghĩa là những từ có nghĩa giống nhau hoặc gần giống nhau.</a:t>
            </a:r>
          </a:p>
        </p:txBody>
      </p:sp>
      <p:sp>
        <p:nvSpPr>
          <p:cNvPr id="25" name="TextBox 8"/>
          <p:cNvSpPr txBox="1"/>
          <p:nvPr/>
        </p:nvSpPr>
        <p:spPr>
          <a:xfrm>
            <a:off x="3538855" y="780415"/>
            <a:ext cx="5688965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Từ trái nghĩa là những từ có nghĩa khác nhau hoàn toàn.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0" grpId="0"/>
      <p:bldP spid="20" grpId="1"/>
      <p:bldP spid="24" grpId="0"/>
      <p:bldP spid="24" grpId="1"/>
      <p:bldP spid="24" grpId="2"/>
      <p:bldP spid="25" grpId="0"/>
      <p:bldP spid="2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0" name="Rectangle 8"/>
          <p:cNvSpPr/>
          <p:nvPr/>
        </p:nvSpPr>
        <p:spPr>
          <a:xfrm>
            <a:off x="1477010" y="198755"/>
            <a:ext cx="890270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Hai cây cùng có một tên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Cây xòe mặt nước, cây trên chiến trường 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Cây này bảo vệ quê hương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Cây kia hoa nở soi gương mặt hồ.</a:t>
            </a:r>
          </a:p>
          <a:p>
            <a:pPr marL="0" lvl="0" indent="0" algn="r" eaLnBrk="1" hangingPunct="1">
              <a:spcBef>
                <a:spcPct val="0"/>
              </a:spcBef>
              <a:buFontTx/>
              <a:buNone/>
            </a:pPr>
            <a:r>
              <a:rPr lang="en-US" altLang="vi-VN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(Là cây gì ?)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4320" y="2597150"/>
            <a:ext cx="9103360" cy="213042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610485" y="2829560"/>
            <a:ext cx="697103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  <a:buFontTx/>
            </a:pPr>
            <a:r>
              <a:rPr lang="en-GB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ÁN: Cây (hoa) súng và cây súng</a:t>
            </a:r>
          </a:p>
          <a:p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Content Placeholder 1" descr="hoa-su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185" y="3724910"/>
            <a:ext cx="3742055" cy="2621280"/>
          </a:xfrm>
          <a:prstGeom prst="rect">
            <a:avLst/>
          </a:prstGeom>
        </p:spPr>
      </p:pic>
      <p:pic>
        <p:nvPicPr>
          <p:cNvPr id="22" name="Picture 21" descr="kalashnikovak47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6330" y="3778885"/>
            <a:ext cx="5048250" cy="283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0" grpId="0"/>
      <p:bldP spid="6" grpId="0"/>
      <p:bldP spid="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51290" y="840105"/>
            <a:ext cx="2569210" cy="29794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720850" y="2980055"/>
            <a:ext cx="2648585" cy="28784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06980" y="0"/>
            <a:ext cx="2616835" cy="254825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8360" y="422275"/>
            <a:ext cx="4530090" cy="3131820"/>
          </a:xfrm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7"/>
          <a:stretch>
            <a:fillRect/>
          </a:stretch>
        </p:blipFill>
        <p:spPr>
          <a:xfrm>
            <a:off x="4772025" y="3897630"/>
            <a:ext cx="6172200" cy="1043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5" y="1263650"/>
            <a:ext cx="4220210" cy="2288540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461510" y="1850390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câu</a:t>
            </a:r>
            <a:r>
              <a:rPr lang="en-GB" altLang="en-US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520180" y="4181158"/>
            <a:ext cx="5064125" cy="579437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câu.</a:t>
            </a:r>
          </a:p>
        </p:txBody>
      </p:sp>
      <p:sp>
        <p:nvSpPr>
          <p:cNvPr id="13318" name="Rectangle 19"/>
          <p:cNvSpPr/>
          <p:nvPr/>
        </p:nvSpPr>
        <p:spPr>
          <a:xfrm>
            <a:off x="1886268" y="329883"/>
            <a:ext cx="533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 đây:</a:t>
            </a:r>
            <a:endParaRPr lang="en-US" altLang="vi-VN" b="1" i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82955" y="217805"/>
            <a:ext cx="93218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6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1 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  <p:bldP spid="13318" grpId="0"/>
      <p:bldP spid="13318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4"/>
          <p:cNvSpPr txBox="1"/>
          <p:nvPr/>
        </p:nvSpPr>
        <p:spPr>
          <a:xfrm>
            <a:off x="782955" y="18192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5474970" y="1823403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318" name="Rectangle 19"/>
          <p:cNvSpPr/>
          <p:nvPr/>
        </p:nvSpPr>
        <p:spPr>
          <a:xfrm>
            <a:off x="1886268" y="329883"/>
            <a:ext cx="533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 đây:</a:t>
            </a:r>
            <a:endParaRPr lang="en-US" altLang="vi-VN" b="1" i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82955" y="217805"/>
            <a:ext cx="93218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6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1 </a:t>
            </a:r>
          </a:p>
        </p:txBody>
      </p:sp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880000">
            <a:off x="3075305" y="3079115"/>
            <a:ext cx="4519930" cy="260921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358640" y="3480435"/>
            <a:ext cx="25400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4" grpId="0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72335" y="3235960"/>
            <a:ext cx="9720580" cy="234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3150" y="1496060"/>
            <a:ext cx="8581390" cy="1649730"/>
          </a:xfrm>
          <a:prstGeom prst="rect">
            <a:avLst/>
          </a:prstGeom>
        </p:spPr>
      </p:pic>
      <p:sp>
        <p:nvSpPr>
          <p:cNvPr id="13318" name="Rectangle 19"/>
          <p:cNvSpPr/>
          <p:nvPr/>
        </p:nvSpPr>
        <p:spPr>
          <a:xfrm>
            <a:off x="1886585" y="330200"/>
            <a:ext cx="727011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nào dưới đây nêu đúng nghĩa của mỗi từ câu ở bài tập 1?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15315" y="217805"/>
            <a:ext cx="93218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0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2 </a:t>
            </a:r>
          </a:p>
        </p:txBody>
      </p:sp>
      <p:sp>
        <p:nvSpPr>
          <p:cNvPr id="9" name="Text Box 23"/>
          <p:cNvSpPr txBox="1"/>
          <p:nvPr/>
        </p:nvSpPr>
        <p:spPr>
          <a:xfrm>
            <a:off x="2082165" y="1783080"/>
            <a:ext cx="687832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 cá, tôm,... bằng móc sắt nhỏ (thường có mồi) buộc ở đầu một sợi dây.</a:t>
            </a:r>
            <a:endParaRPr lang="en-US" altLang="vi-V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4"/>
          <p:cNvSpPr txBox="1"/>
          <p:nvPr/>
        </p:nvSpPr>
        <p:spPr>
          <a:xfrm>
            <a:off x="2773680" y="3580765"/>
            <a:ext cx="851725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 của lời nói diễn đạt</a:t>
            </a:r>
            <a:r>
              <a:rPr lang="en-GB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ý trọn vẹn, trên văn bản được mở đầu bằng một chữ cái viết hoa v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thúc bằng một dấu ngắt câu.</a:t>
            </a:r>
            <a:endParaRPr lang="en-US" altLang="vi-V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0" end="1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charRg st="0" end="1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8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3"/>
          <p:cNvSpPr txBox="1"/>
          <p:nvPr/>
        </p:nvSpPr>
        <p:spPr>
          <a:xfrm>
            <a:off x="2004695" y="2837815"/>
            <a:ext cx="2524760" cy="28613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spcBef>
                <a:spcPct val="50000"/>
              </a:spcBef>
              <a:buFontTx/>
              <a:buNone/>
            </a:pP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 cá, tôm,... bằng móc sắt nhỏ (thường có mồi) buộc ở đầu một sợi dây.</a:t>
            </a:r>
            <a:endParaRPr lang="en-US" altLang="vi-V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4"/>
          <p:cNvSpPr txBox="1"/>
          <p:nvPr/>
        </p:nvSpPr>
        <p:spPr>
          <a:xfrm>
            <a:off x="6445250" y="2837815"/>
            <a:ext cx="4093845" cy="28613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spcBef>
                <a:spcPct val="50000"/>
              </a:spcBef>
              <a:buFontTx/>
              <a:buNone/>
            </a:pP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 của lời nói diễn đạt</a:t>
            </a:r>
            <a:r>
              <a:rPr lang="en-GB" altLang="en-US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ý trọn vẹn, trên văn bản được mở đầu bằng một chữ cái viết hoa v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thúc bằng một dấu ngắt câu.</a:t>
            </a:r>
            <a:endParaRPr lang="en-US" altLang="vi-V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2" name="Text Box 4"/>
          <p:cNvSpPr txBox="1"/>
          <p:nvPr/>
        </p:nvSpPr>
        <p:spPr>
          <a:xfrm>
            <a:off x="464185" y="6508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4671060" y="650558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875 0.223333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77083 0.221019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4"/>
          <p:cNvSpPr txBox="1"/>
          <p:nvPr/>
        </p:nvSpPr>
        <p:spPr>
          <a:xfrm>
            <a:off x="464185" y="6508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4671060" y="650558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72985" y="2890520"/>
            <a:ext cx="4578350" cy="1937385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719705" y="1552575"/>
            <a:ext cx="4653915" cy="1524000"/>
          </a:xfrm>
          <a:prstGeom prst="cloudCallout">
            <a:avLst>
              <a:gd name="adj1" fmla="val 1826"/>
              <a:gd name="adj2" fmla="val 3166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</a:t>
            </a: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về cách nói, cách viết</a:t>
            </a: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174875" y="3663950"/>
            <a:ext cx="4034790" cy="1524000"/>
          </a:xfrm>
          <a:prstGeom prst="cloudCallout">
            <a:avLst>
              <a:gd name="adj1" fmla="val 1826"/>
              <a:gd name="adj2" fmla="val 3166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 </a:t>
            </a:r>
          </a:p>
          <a:p>
            <a:pPr lvl="0" algn="ctr" eaLnBrk="1" hangingPunct="1">
              <a:buNone/>
            </a:pP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về nghĩa</a:t>
            </a: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53685" y="4386580"/>
            <a:ext cx="1746885" cy="1526540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8910" y="1250950"/>
            <a:ext cx="2249805" cy="1639570"/>
          </a:xfrm>
          <a:prstGeom prst="rect">
            <a:avLst/>
          </a:prstGeom>
        </p:spPr>
      </p:pic>
      <p:pic>
        <p:nvPicPr>
          <p:cNvPr id="29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1249">
            <a:off x="5874143" y="3038512"/>
            <a:ext cx="1177078" cy="781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3620" y="3349625"/>
            <a:ext cx="4591050" cy="1019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  <p:bldP spid="17" grpId="0" bldLvl="0" animBg="1"/>
      <p:bldP spid="1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95830" y="2125345"/>
            <a:ext cx="8185785" cy="342138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1536065"/>
            <a:ext cx="2483485" cy="1809750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709150" y="1536065"/>
            <a:ext cx="2482850" cy="1809750"/>
          </a:xfrm>
          <a:prstGeom prst="rect">
            <a:avLst/>
          </a:prstGeom>
        </p:spPr>
      </p:pic>
      <p:sp>
        <p:nvSpPr>
          <p:cNvPr id="16386" name="Rectangle 1"/>
          <p:cNvSpPr/>
          <p:nvPr/>
        </p:nvSpPr>
        <p:spPr>
          <a:xfrm>
            <a:off x="2341880" y="2508250"/>
            <a:ext cx="7517130" cy="1751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vi-VN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âm l</a:t>
            </a: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từ giống nhau về âm nhưng khác hẳn nhau về nghĩa.</a:t>
            </a:r>
            <a:endParaRPr lang="en-US" altLang="vi-VN" sz="36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2723833" y="492760"/>
            <a:ext cx="2823845" cy="110680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lvl="0" indent="0" algn="just">
              <a:spcBef>
                <a:spcPct val="0"/>
              </a:spcBef>
              <a:buFontTx/>
              <a:buNone/>
            </a:pPr>
            <a:r>
              <a:rPr lang="en-US" altLang="vi-VN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  <a:sym typeface="+mn-ea"/>
              </a:rPr>
              <a:t>Ghi nhớ: </a:t>
            </a:r>
          </a:p>
        </p:txBody>
      </p:sp>
      <p:pic>
        <p:nvPicPr>
          <p:cNvPr id="19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45640" y="537845"/>
            <a:ext cx="941705" cy="953770"/>
          </a:xfrm>
          <a:prstGeom prst="rect">
            <a:avLst/>
          </a:prstGeom>
        </p:spPr>
      </p:pic>
      <p:pic>
        <p:nvPicPr>
          <p:cNvPr id="2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995" y="711835"/>
            <a:ext cx="2236470" cy="2185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3069666208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</TotalTime>
  <Words>998</Words>
  <Application>Microsoft Office PowerPoint</Application>
  <PresentationFormat>Widescreen</PresentationFormat>
  <Paragraphs>98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31</vt:i4>
      </vt:variant>
    </vt:vector>
  </HeadingPairs>
  <TitlesOfParts>
    <vt:vector size="62" baseType="lpstr">
      <vt:lpstr>#9Slide05 Aquarelle</vt:lpstr>
      <vt:lpstr>Algerian</vt:lpstr>
      <vt:lpstr>Arial</vt:lpstr>
      <vt:lpstr>Calibri</vt:lpstr>
      <vt:lpstr>Calibri Light</vt:lpstr>
      <vt:lpstr>Montserrat</vt:lpstr>
      <vt:lpstr>Ravie</vt:lpstr>
      <vt:lpstr>SVN-Caprica Script</vt:lpstr>
      <vt:lpstr>SVN-Shintia Script</vt:lpstr>
      <vt:lpstr>Times New Roman</vt:lpstr>
      <vt:lpstr>Office Theme</vt:lpstr>
      <vt:lpstr>1_Office Theme</vt:lpstr>
      <vt:lpstr>3_Office Theme</vt:lpstr>
      <vt:lpstr>4_Office Theme</vt:lpstr>
      <vt:lpstr>5_Office Theme</vt:lpstr>
      <vt:lpstr>2_Office Theme</vt:lpstr>
      <vt:lpstr>6_Office Theme</vt:lpstr>
      <vt:lpstr>7_Office Theme</vt:lpstr>
      <vt:lpstr>8_Office Theme</vt:lpstr>
      <vt:lpstr>11_Office Theme</vt:lpstr>
      <vt:lpstr>10_Office Theme</vt:lpstr>
      <vt:lpstr>12_Office Theme</vt:lpstr>
      <vt:lpstr>13_Office Theme</vt:lpstr>
      <vt:lpstr>9_Office Theme</vt:lpstr>
      <vt:lpstr>14_Office Theme</vt:lpstr>
      <vt:lpstr>15_Office Theme</vt:lpstr>
      <vt:lpstr>16_Office Theme</vt:lpstr>
      <vt:lpstr>17_Office Theme</vt:lpstr>
      <vt:lpstr>19_Office Theme</vt:lpstr>
      <vt:lpstr>18_Office Theme</vt:lpstr>
      <vt:lpstr>20_Office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subject>9Slide.vn</dc:subject>
  <dc:creator>HP</dc:creator>
  <dc:description>9Slide.vn</dc:description>
  <cp:lastModifiedBy>Le Hong Linh</cp:lastModifiedBy>
  <cp:revision>14</cp:revision>
  <dcterms:created xsi:type="dcterms:W3CDTF">2021-09-30T08:25:00Z</dcterms:created>
  <dcterms:modified xsi:type="dcterms:W3CDTF">2022-10-06T01:20:54Z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B591C4FEBFEC4C41BC67714D690F60C7</vt:lpwstr>
  </property>
  <property fmtid="{D5CDD505-2E9C-101B-9397-08002B2CF9AE}" pid="3" name="KSOProductBuildVer">
    <vt:lpwstr>2057-11.2.0.10323</vt:lpwstr>
  </property>
</Properties>
</file>