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58" r:id="rId5"/>
    <p:sldId id="259" r:id="rId6"/>
    <p:sldId id="263" r:id="rId7"/>
    <p:sldId id="264" r:id="rId8"/>
    <p:sldId id="265" r:id="rId9"/>
    <p:sldId id="266" r:id="rId10"/>
    <p:sldId id="267" r:id="rId11"/>
    <p:sldId id="268" r:id="rId12"/>
    <p:sldId id="269" r:id="rId13"/>
    <p:sldId id="270"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9F00"/>
    <a:srgbClr val="9BDEEC"/>
    <a:srgbClr val="97A35F"/>
    <a:srgbClr val="72862C"/>
    <a:srgbClr val="93B349"/>
    <a:srgbClr val="F5B942"/>
    <a:srgbClr val="F7E8BF"/>
    <a:srgbClr val="C4FCD3"/>
    <a:srgbClr val="FCCDB6"/>
    <a:srgbClr val="C7E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2FAC87-8606-4CFC-8AA4-5E34CD3A95C0}" v="38" dt="2022-09-27T01:10:32.8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81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 Hong Linh" userId="0acb0f2b-bad6-40ee-ad82-940a3c11b991" providerId="ADAL" clId="{912FAC87-8606-4CFC-8AA4-5E34CD3A95C0}"/>
    <pc:docChg chg="modSld">
      <pc:chgData name="Le Hong Linh" userId="0acb0f2b-bad6-40ee-ad82-940a3c11b991" providerId="ADAL" clId="{912FAC87-8606-4CFC-8AA4-5E34CD3A95C0}" dt="2022-09-27T01:10:32.859" v="37" actId="20577"/>
      <pc:docMkLst>
        <pc:docMk/>
      </pc:docMkLst>
      <pc:sldChg chg="modSp">
        <pc:chgData name="Le Hong Linh" userId="0acb0f2b-bad6-40ee-ad82-940a3c11b991" providerId="ADAL" clId="{912FAC87-8606-4CFC-8AA4-5E34CD3A95C0}" dt="2022-09-27T01:10:32.859" v="37" actId="20577"/>
        <pc:sldMkLst>
          <pc:docMk/>
          <pc:sldMk cId="2090131161" sldId="256"/>
        </pc:sldMkLst>
        <pc:spChg chg="mod">
          <ac:chgData name="Le Hong Linh" userId="0acb0f2b-bad6-40ee-ad82-940a3c11b991" providerId="ADAL" clId="{912FAC87-8606-4CFC-8AA4-5E34CD3A95C0}" dt="2022-09-27T01:10:32.859" v="37" actId="20577"/>
          <ac:spMkLst>
            <pc:docMk/>
            <pc:sldMk cId="2090131161" sldId="256"/>
            <ac:spMk id="10"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ABB069D-31D5-46A3-8EC6-5AC718E0FD26}" type="datetimeFigureOut">
              <a:rPr lang="en-US" smtClean="0"/>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FAA4A-8C1D-4720-9682-012CBFBE4D34}" type="slidenum">
              <a:rPr lang="en-US" smtClean="0"/>
              <a:t>‹#›</a:t>
            </a:fld>
            <a:endParaRPr lang="en-US"/>
          </a:p>
        </p:txBody>
      </p:sp>
      <p:sp>
        <p:nvSpPr>
          <p:cNvPr id="7" name="矩形 4"/>
          <p:cNvSpPr/>
          <p:nvPr userDrawn="1"/>
        </p:nvSpPr>
        <p:spPr>
          <a:xfrm>
            <a:off x="-11747" y="9207"/>
            <a:ext cx="12215495" cy="6839585"/>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extLst>
      <p:ext uri="{BB962C8B-B14F-4D97-AF65-F5344CB8AC3E}">
        <p14:creationId xmlns:p14="http://schemas.microsoft.com/office/powerpoint/2010/main" val="2215350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BB069D-31D5-46A3-8EC6-5AC718E0FD26}" type="datetimeFigureOut">
              <a:rPr lang="en-US" smtClean="0"/>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FAA4A-8C1D-4720-9682-012CBFBE4D34}" type="slidenum">
              <a:rPr lang="en-US" smtClean="0"/>
              <a:t>‹#›</a:t>
            </a:fld>
            <a:endParaRPr lang="en-US"/>
          </a:p>
        </p:txBody>
      </p:sp>
    </p:spTree>
    <p:extLst>
      <p:ext uri="{BB962C8B-B14F-4D97-AF65-F5344CB8AC3E}">
        <p14:creationId xmlns:p14="http://schemas.microsoft.com/office/powerpoint/2010/main" val="1062413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BB069D-31D5-46A3-8EC6-5AC718E0FD26}" type="datetimeFigureOut">
              <a:rPr lang="en-US" smtClean="0"/>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FAA4A-8C1D-4720-9682-012CBFBE4D34}" type="slidenum">
              <a:rPr lang="en-US" smtClean="0"/>
              <a:t>‹#›</a:t>
            </a:fld>
            <a:endParaRPr lang="en-US"/>
          </a:p>
        </p:txBody>
      </p:sp>
    </p:spTree>
    <p:extLst>
      <p:ext uri="{BB962C8B-B14F-4D97-AF65-F5344CB8AC3E}">
        <p14:creationId xmlns:p14="http://schemas.microsoft.com/office/powerpoint/2010/main" val="3634578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BB069D-31D5-46A3-8EC6-5AC718E0FD26}" type="datetimeFigureOut">
              <a:rPr lang="en-US" smtClean="0"/>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FAA4A-8C1D-4720-9682-012CBFBE4D34}" type="slidenum">
              <a:rPr lang="en-US" smtClean="0"/>
              <a:t>‹#›</a:t>
            </a:fld>
            <a:endParaRPr lang="en-US"/>
          </a:p>
        </p:txBody>
      </p:sp>
    </p:spTree>
    <p:extLst>
      <p:ext uri="{BB962C8B-B14F-4D97-AF65-F5344CB8AC3E}">
        <p14:creationId xmlns:p14="http://schemas.microsoft.com/office/powerpoint/2010/main" val="3471230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BB069D-31D5-46A3-8EC6-5AC718E0FD26}" type="datetimeFigureOut">
              <a:rPr lang="en-US" smtClean="0"/>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FAA4A-8C1D-4720-9682-012CBFBE4D34}" type="slidenum">
              <a:rPr lang="en-US" smtClean="0"/>
              <a:t>‹#›</a:t>
            </a:fld>
            <a:endParaRPr lang="en-US"/>
          </a:p>
        </p:txBody>
      </p:sp>
    </p:spTree>
    <p:extLst>
      <p:ext uri="{BB962C8B-B14F-4D97-AF65-F5344CB8AC3E}">
        <p14:creationId xmlns:p14="http://schemas.microsoft.com/office/powerpoint/2010/main" val="1666428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BB069D-31D5-46A3-8EC6-5AC718E0FD26}" type="datetimeFigureOut">
              <a:rPr lang="en-US" smtClean="0"/>
              <a:t>9/27/2022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FAA4A-8C1D-4720-9682-012CBFBE4D34}" type="slidenum">
              <a:rPr lang="en-US" smtClean="0"/>
              <a:t>‹#›</a:t>
            </a:fld>
            <a:endParaRPr lang="en-US"/>
          </a:p>
        </p:txBody>
      </p:sp>
    </p:spTree>
    <p:extLst>
      <p:ext uri="{BB962C8B-B14F-4D97-AF65-F5344CB8AC3E}">
        <p14:creationId xmlns:p14="http://schemas.microsoft.com/office/powerpoint/2010/main" val="823358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BB069D-31D5-46A3-8EC6-5AC718E0FD26}" type="datetimeFigureOut">
              <a:rPr lang="en-US" smtClean="0"/>
              <a:t>9/27/2022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1FAA4A-8C1D-4720-9682-012CBFBE4D34}" type="slidenum">
              <a:rPr lang="en-US" smtClean="0"/>
              <a:t>‹#›</a:t>
            </a:fld>
            <a:endParaRPr lang="en-US"/>
          </a:p>
        </p:txBody>
      </p:sp>
    </p:spTree>
    <p:extLst>
      <p:ext uri="{BB962C8B-B14F-4D97-AF65-F5344CB8AC3E}">
        <p14:creationId xmlns:p14="http://schemas.microsoft.com/office/powerpoint/2010/main" val="1661301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BB069D-31D5-46A3-8EC6-5AC718E0FD26}" type="datetimeFigureOut">
              <a:rPr lang="en-US" smtClean="0"/>
              <a:t>9/27/2022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1FAA4A-8C1D-4720-9682-012CBFBE4D34}" type="slidenum">
              <a:rPr lang="en-US" smtClean="0"/>
              <a:t>‹#›</a:t>
            </a:fld>
            <a:endParaRPr lang="en-US"/>
          </a:p>
        </p:txBody>
      </p:sp>
    </p:spTree>
    <p:extLst>
      <p:ext uri="{BB962C8B-B14F-4D97-AF65-F5344CB8AC3E}">
        <p14:creationId xmlns:p14="http://schemas.microsoft.com/office/powerpoint/2010/main" val="1965402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BB069D-31D5-46A3-8EC6-5AC718E0FD26}" type="datetimeFigureOut">
              <a:rPr lang="en-US" smtClean="0"/>
              <a:t>9/27/2022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1FAA4A-8C1D-4720-9682-012CBFBE4D34}" type="slidenum">
              <a:rPr lang="en-US" smtClean="0"/>
              <a:t>‹#›</a:t>
            </a:fld>
            <a:endParaRPr lang="en-US"/>
          </a:p>
        </p:txBody>
      </p:sp>
    </p:spTree>
    <p:extLst>
      <p:ext uri="{BB962C8B-B14F-4D97-AF65-F5344CB8AC3E}">
        <p14:creationId xmlns:p14="http://schemas.microsoft.com/office/powerpoint/2010/main" val="1078976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BB069D-31D5-46A3-8EC6-5AC718E0FD26}" type="datetimeFigureOut">
              <a:rPr lang="en-US" smtClean="0"/>
              <a:t>9/27/2022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FAA4A-8C1D-4720-9682-012CBFBE4D34}" type="slidenum">
              <a:rPr lang="en-US" smtClean="0"/>
              <a:t>‹#›</a:t>
            </a:fld>
            <a:endParaRPr lang="en-US"/>
          </a:p>
        </p:txBody>
      </p:sp>
    </p:spTree>
    <p:extLst>
      <p:ext uri="{BB962C8B-B14F-4D97-AF65-F5344CB8AC3E}">
        <p14:creationId xmlns:p14="http://schemas.microsoft.com/office/powerpoint/2010/main" val="2663492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BB069D-31D5-46A3-8EC6-5AC718E0FD26}" type="datetimeFigureOut">
              <a:rPr lang="en-US" smtClean="0"/>
              <a:t>9/27/2022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FAA4A-8C1D-4720-9682-012CBFBE4D34}" type="slidenum">
              <a:rPr lang="en-US" smtClean="0"/>
              <a:t>‹#›</a:t>
            </a:fld>
            <a:endParaRPr lang="en-US"/>
          </a:p>
        </p:txBody>
      </p:sp>
    </p:spTree>
    <p:extLst>
      <p:ext uri="{BB962C8B-B14F-4D97-AF65-F5344CB8AC3E}">
        <p14:creationId xmlns:p14="http://schemas.microsoft.com/office/powerpoint/2010/main" val="1713587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BB069D-31D5-46A3-8EC6-5AC718E0FD26}" type="datetimeFigureOut">
              <a:rPr lang="en-US" smtClean="0"/>
              <a:t>9/27/2022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FAA4A-8C1D-4720-9682-012CBFBE4D34}" type="slidenum">
              <a:rPr lang="en-US" smtClean="0"/>
              <a:t>‹#›</a:t>
            </a:fld>
            <a:endParaRPr lang="en-US"/>
          </a:p>
        </p:txBody>
      </p:sp>
    </p:spTree>
    <p:extLst>
      <p:ext uri="{BB962C8B-B14F-4D97-AF65-F5344CB8AC3E}">
        <p14:creationId xmlns:p14="http://schemas.microsoft.com/office/powerpoint/2010/main" val="553017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5.e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5.emf"/><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4.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83" descr="3"/>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4700"/>
                    </a14:imgEffect>
                  </a14:imgLayer>
                </a14:imgProps>
              </a:ext>
            </a:extLst>
          </a:blip>
          <a:srcRect l="-1" t="-1502" r="54648"/>
          <a:stretch/>
        </p:blipFill>
        <p:spPr>
          <a:xfrm rot="5400000">
            <a:off x="2992185" y="-2341815"/>
            <a:ext cx="5634111" cy="12765519"/>
          </a:xfrm>
          <a:prstGeom prst="rect">
            <a:avLst/>
          </a:prstGeom>
          <a:noFill/>
          <a:ln w="9525">
            <a:noFill/>
          </a:ln>
        </p:spPr>
      </p:pic>
      <p:pic>
        <p:nvPicPr>
          <p:cNvPr id="6"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08004">
            <a:off x="8203820" y="357854"/>
            <a:ext cx="4339994" cy="1621402"/>
          </a:xfrm>
          <a:prstGeom prst="rect">
            <a:avLst/>
          </a:prstGeom>
        </p:spPr>
      </p:pic>
      <p:pic>
        <p:nvPicPr>
          <p:cNvPr id="7" name="图片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7726" y="166772"/>
            <a:ext cx="220345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2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81558"/>
            <a:ext cx="1576388"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973660" y="4250919"/>
            <a:ext cx="6850967" cy="1107996"/>
          </a:xfrm>
          <a:prstGeom prst="rect">
            <a:avLst/>
          </a:prstGeom>
          <a:noFill/>
        </p:spPr>
        <p:txBody>
          <a:bodyPr wrap="square" rtlCol="0">
            <a:spAutoFit/>
          </a:bodyPr>
          <a:lstStyle/>
          <a:p>
            <a:r>
              <a:rPr lang="en-US" sz="6600">
                <a:ln w="0"/>
                <a:effectLst>
                  <a:outerShdw blurRad="38100" dist="19050" dir="2700000" algn="tl" rotWithShape="0">
                    <a:schemeClr val="dk1">
                      <a:alpha val="40000"/>
                    </a:schemeClr>
                  </a:outerShdw>
                </a:effectLst>
                <a:latin typeface="UTM French Vanilla" panose="02040603050506020204" pitchFamily="18" charset="0"/>
              </a:rPr>
              <a:t>Tập làm văn lớp 5</a:t>
            </a:r>
          </a:p>
        </p:txBody>
      </p:sp>
      <p:sp>
        <p:nvSpPr>
          <p:cNvPr id="10" name="TextBox 9"/>
          <p:cNvSpPr txBox="1"/>
          <p:nvPr/>
        </p:nvSpPr>
        <p:spPr>
          <a:xfrm>
            <a:off x="5379235" y="5442722"/>
            <a:ext cx="6035027" cy="584775"/>
          </a:xfrm>
          <a:prstGeom prst="rect">
            <a:avLst/>
          </a:prstGeom>
          <a:noFill/>
        </p:spPr>
        <p:txBody>
          <a:bodyPr wrap="square" rtlCol="0">
            <a:spAutoFit/>
          </a:bodyPr>
          <a:lstStyle/>
          <a:p>
            <a:r>
              <a:rPr lang="en-US" sz="3200" dirty="0" err="1">
                <a:latin typeface="UTM French Vanilla" panose="02040603050506020204" pitchFamily="18" charset="0"/>
                <a:cs typeface="Times New Roman" panose="02020603050405020304" pitchFamily="18" charset="0"/>
              </a:rPr>
              <a:t>Giáo</a:t>
            </a:r>
            <a:r>
              <a:rPr lang="en-US" sz="3200" dirty="0">
                <a:latin typeface="UTM French Vanilla" panose="02040603050506020204" pitchFamily="18" charset="0"/>
                <a:cs typeface="Times New Roman" panose="02020603050405020304" pitchFamily="18" charset="0"/>
              </a:rPr>
              <a:t> </a:t>
            </a:r>
            <a:r>
              <a:rPr lang="en-US" sz="3200" dirty="0" err="1">
                <a:latin typeface="UTM French Vanilla" panose="02040603050506020204" pitchFamily="18" charset="0"/>
                <a:cs typeface="Times New Roman" panose="02020603050405020304" pitchFamily="18" charset="0"/>
              </a:rPr>
              <a:t>viên</a:t>
            </a:r>
            <a:r>
              <a:rPr lang="en-US" sz="3200" dirty="0">
                <a:latin typeface="UTM French Vanilla" panose="02040603050506020204" pitchFamily="18" charset="0"/>
                <a:cs typeface="Times New Roman" panose="02020603050405020304" pitchFamily="18" charset="0"/>
              </a:rPr>
              <a:t>: Lê </a:t>
            </a:r>
            <a:r>
              <a:rPr lang="en-US" sz="3200" dirty="0" err="1">
                <a:latin typeface="UTM French Vanilla" panose="02040603050506020204" pitchFamily="18" charset="0"/>
                <a:cs typeface="Times New Roman" panose="02020603050405020304" pitchFamily="18" charset="0"/>
              </a:rPr>
              <a:t>Hồng</a:t>
            </a:r>
            <a:r>
              <a:rPr lang="en-US" sz="3200" dirty="0">
                <a:latin typeface="UTM French Vanilla" panose="02040603050506020204" pitchFamily="18" charset="0"/>
                <a:cs typeface="Times New Roman" panose="02020603050405020304" pitchFamily="18" charset="0"/>
              </a:rPr>
              <a:t> Linh</a:t>
            </a:r>
          </a:p>
        </p:txBody>
      </p:sp>
      <p:pic>
        <p:nvPicPr>
          <p:cNvPr id="11" name="图片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7726" y="223043"/>
            <a:ext cx="220345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2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137829"/>
            <a:ext cx="1576388"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01311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1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par>
                                <p:cTn id="13" presetID="47"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63" presetClass="path" presetSubtype="0" repeatCount="3000" accel="50000" decel="50000" autoRev="1" fill="hold" nodeType="withEffect">
                                  <p:stCondLst>
                                    <p:cond delay="0"/>
                                  </p:stCondLst>
                                  <p:childTnLst>
                                    <p:animMotion origin="layout" path="M -0.03398 -3.7037E-7 L -1.45833E-6 -3.7037E-7 " pathEditMode="relative" rAng="0" ptsTypes="AA">
                                      <p:cBhvr>
                                        <p:cTn id="19" dur="2500" fill="hold"/>
                                        <p:tgtEl>
                                          <p:spTgt spid="6"/>
                                        </p:tgtEl>
                                        <p:attrNameLst>
                                          <p:attrName>ppt_x</p:attrName>
                                          <p:attrName>ppt_y</p:attrName>
                                        </p:attrNameLst>
                                      </p:cBhvr>
                                      <p:rCtr x="1693" y="0"/>
                                    </p:animMotion>
                                  </p:childTnLst>
                                </p:cTn>
                              </p:par>
                              <p:par>
                                <p:cTn id="20" presetID="2" presetClass="entr" presetSubtype="12"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500" fill="hold"/>
                                        <p:tgtEl>
                                          <p:spTgt spid="7"/>
                                        </p:tgtEl>
                                        <p:attrNameLst>
                                          <p:attrName>ppt_x</p:attrName>
                                        </p:attrNameLst>
                                      </p:cBhvr>
                                      <p:tavLst>
                                        <p:tav tm="0">
                                          <p:val>
                                            <p:strVal val="0-#ppt_w/2"/>
                                          </p:val>
                                        </p:tav>
                                        <p:tav tm="100000">
                                          <p:val>
                                            <p:strVal val="#ppt_x"/>
                                          </p:val>
                                        </p:tav>
                                      </p:tavLst>
                                    </p:anim>
                                    <p:anim calcmode="lin" valueType="num">
                                      <p:cBhvr additive="base">
                                        <p:cTn id="23" dur="1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80">
                                          <p:stCondLst>
                                            <p:cond delay="0"/>
                                          </p:stCondLst>
                                        </p:cTn>
                                        <p:tgtEl>
                                          <p:spTgt spid="9"/>
                                        </p:tgtEl>
                                      </p:cBhvr>
                                    </p:animEffect>
                                    <p:anim calcmode="lin" valueType="num">
                                      <p:cBhvr>
                                        <p:cTn id="2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4" dur="26">
                                          <p:stCondLst>
                                            <p:cond delay="650"/>
                                          </p:stCondLst>
                                        </p:cTn>
                                        <p:tgtEl>
                                          <p:spTgt spid="9"/>
                                        </p:tgtEl>
                                      </p:cBhvr>
                                      <p:to x="100000" y="60000"/>
                                    </p:animScale>
                                    <p:animScale>
                                      <p:cBhvr>
                                        <p:cTn id="35" dur="166" decel="50000">
                                          <p:stCondLst>
                                            <p:cond delay="676"/>
                                          </p:stCondLst>
                                        </p:cTn>
                                        <p:tgtEl>
                                          <p:spTgt spid="9"/>
                                        </p:tgtEl>
                                      </p:cBhvr>
                                      <p:to x="100000" y="100000"/>
                                    </p:animScale>
                                    <p:animScale>
                                      <p:cBhvr>
                                        <p:cTn id="36" dur="26">
                                          <p:stCondLst>
                                            <p:cond delay="1312"/>
                                          </p:stCondLst>
                                        </p:cTn>
                                        <p:tgtEl>
                                          <p:spTgt spid="9"/>
                                        </p:tgtEl>
                                      </p:cBhvr>
                                      <p:to x="100000" y="80000"/>
                                    </p:animScale>
                                    <p:animScale>
                                      <p:cBhvr>
                                        <p:cTn id="37" dur="166" decel="50000">
                                          <p:stCondLst>
                                            <p:cond delay="1338"/>
                                          </p:stCondLst>
                                        </p:cTn>
                                        <p:tgtEl>
                                          <p:spTgt spid="9"/>
                                        </p:tgtEl>
                                      </p:cBhvr>
                                      <p:to x="100000" y="100000"/>
                                    </p:animScale>
                                    <p:animScale>
                                      <p:cBhvr>
                                        <p:cTn id="38" dur="26">
                                          <p:stCondLst>
                                            <p:cond delay="1642"/>
                                          </p:stCondLst>
                                        </p:cTn>
                                        <p:tgtEl>
                                          <p:spTgt spid="9"/>
                                        </p:tgtEl>
                                      </p:cBhvr>
                                      <p:to x="100000" y="90000"/>
                                    </p:animScale>
                                    <p:animScale>
                                      <p:cBhvr>
                                        <p:cTn id="39" dur="166" decel="50000">
                                          <p:stCondLst>
                                            <p:cond delay="1668"/>
                                          </p:stCondLst>
                                        </p:cTn>
                                        <p:tgtEl>
                                          <p:spTgt spid="9"/>
                                        </p:tgtEl>
                                      </p:cBhvr>
                                      <p:to x="100000" y="100000"/>
                                    </p:animScale>
                                    <p:animScale>
                                      <p:cBhvr>
                                        <p:cTn id="40" dur="26">
                                          <p:stCondLst>
                                            <p:cond delay="1808"/>
                                          </p:stCondLst>
                                        </p:cTn>
                                        <p:tgtEl>
                                          <p:spTgt spid="9"/>
                                        </p:tgtEl>
                                      </p:cBhvr>
                                      <p:to x="100000" y="95000"/>
                                    </p:animScale>
                                    <p:animScale>
                                      <p:cBhvr>
                                        <p:cTn id="41" dur="166" decel="50000">
                                          <p:stCondLst>
                                            <p:cond delay="1834"/>
                                          </p:stCondLst>
                                        </p:cTn>
                                        <p:tgtEl>
                                          <p:spTgt spid="9"/>
                                        </p:tgtEl>
                                      </p:cBhvr>
                                      <p:to x="100000" y="100000"/>
                                    </p:animScale>
                                  </p:childTnLst>
                                </p:cTn>
                              </p:par>
                              <p:par>
                                <p:cTn id="42" presetID="2" presetClass="entr" presetSubtype="8"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0-#ppt_w/2"/>
                                          </p:val>
                                        </p:tav>
                                        <p:tav tm="100000">
                                          <p:val>
                                            <p:strVal val="#ppt_x"/>
                                          </p:val>
                                        </p:tav>
                                      </p:tavLst>
                                    </p:anim>
                                    <p:anim calcmode="lin" valueType="num">
                                      <p:cBhvr additive="base">
                                        <p:cTn id="45" dur="500" fill="hold"/>
                                        <p:tgtEl>
                                          <p:spTgt spid="10"/>
                                        </p:tgtEl>
                                        <p:attrNameLst>
                                          <p:attrName>ppt_y</p:attrName>
                                        </p:attrNameLst>
                                      </p:cBhvr>
                                      <p:tavLst>
                                        <p:tav tm="0">
                                          <p:val>
                                            <p:strVal val="#ppt_y"/>
                                          </p:val>
                                        </p:tav>
                                        <p:tav tm="100000">
                                          <p:val>
                                            <p:strVal val="#ppt_y"/>
                                          </p:val>
                                        </p:tav>
                                      </p:tavLst>
                                    </p:anim>
                                  </p:childTnLst>
                                </p:cTn>
                              </p:par>
                            </p:childTnLst>
                          </p:cTn>
                        </p:par>
                        <p:par>
                          <p:cTn id="46" fill="hold">
                            <p:stCondLst>
                              <p:cond delay="2000"/>
                            </p:stCondLst>
                            <p:childTnLst>
                              <p:par>
                                <p:cTn id="47" presetID="8" presetClass="emph" presetSubtype="0" fill="hold" nodeType="afterEffect">
                                  <p:stCondLst>
                                    <p:cond delay="0"/>
                                  </p:stCondLst>
                                  <p:childTnLst>
                                    <p:animRot by="21600000">
                                      <p:cBhvr>
                                        <p:cTn id="48" dur="3750" fill="hold"/>
                                        <p:tgtEl>
                                          <p:spTgt spid="8"/>
                                        </p:tgtEl>
                                        <p:attrNameLst>
                                          <p:attrName>r</p:attrName>
                                        </p:attrNameLst>
                                      </p:cBhvr>
                                    </p:animRot>
                                  </p:childTnLst>
                                </p:cTn>
                              </p:par>
                              <p:par>
                                <p:cTn id="49" presetID="2" presetClass="entr" presetSubtype="12"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1500" fill="hold"/>
                                        <p:tgtEl>
                                          <p:spTgt spid="11"/>
                                        </p:tgtEl>
                                        <p:attrNameLst>
                                          <p:attrName>ppt_x</p:attrName>
                                        </p:attrNameLst>
                                      </p:cBhvr>
                                      <p:tavLst>
                                        <p:tav tm="0">
                                          <p:val>
                                            <p:strVal val="0-#ppt_w/2"/>
                                          </p:val>
                                        </p:tav>
                                        <p:tav tm="100000">
                                          <p:val>
                                            <p:strVal val="#ppt_x"/>
                                          </p:val>
                                        </p:tav>
                                      </p:tavLst>
                                    </p:anim>
                                    <p:anim calcmode="lin" valueType="num">
                                      <p:cBhvr additive="base">
                                        <p:cTn id="52" dur="150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5750"/>
                            </p:stCondLst>
                            <p:childTnLst>
                              <p:par>
                                <p:cTn id="54" presetID="8" presetClass="emph" presetSubtype="0" fill="hold" nodeType="afterEffect">
                                  <p:stCondLst>
                                    <p:cond delay="0"/>
                                  </p:stCondLst>
                                  <p:childTnLst>
                                    <p:animRot by="21600000">
                                      <p:cBhvr>
                                        <p:cTn id="55" dur="375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91068" y="1063554"/>
            <a:ext cx="11600597" cy="5678440"/>
          </a:xfrm>
        </p:spPr>
        <p:txBody>
          <a:bodyPr>
            <a:noAutofit/>
          </a:bodyPr>
          <a:lstStyle/>
          <a:p>
            <a:pPr algn="just"/>
            <a:r>
              <a:rPr lang="vi-VN" sz="2800">
                <a:latin typeface="+mj-lt"/>
              </a:rPr>
              <a:t>- Lớp học: tiếp nối nhau theo hình chữ u, cửa lớp màu xanh lam, cửa sổ có áp kính sáng loáng, bên trong được trang trí rất sáng tạo. Bàn ghế khoác lên mình chiếc áo vàng óng, sáng sủa, được kê ngay ngắn thành từng dãy.</a:t>
            </a:r>
          </a:p>
          <a:p>
            <a:pPr algn="just"/>
            <a:r>
              <a:rPr lang="vi-VN" sz="2800">
                <a:latin typeface="+mj-lt"/>
              </a:rPr>
              <a:t>- Hoạt động của thầy và trò: Tiếng đọc bài, tiếng trò chuyện của các bạn học sinh vang vọng từ phòng học. Lời giảng của thầy cô trầm ấm, gần gũi và đầy yêu thương.</a:t>
            </a:r>
            <a:endParaRPr lang="en-US" sz="2800" b="1" i="1">
              <a:latin typeface="+mj-lt"/>
            </a:endParaRPr>
          </a:p>
          <a:p>
            <a:pPr algn="just"/>
            <a:r>
              <a:rPr lang="vi-VN" sz="2800" b="1" i="1">
                <a:latin typeface="+mj-lt"/>
              </a:rPr>
              <a:t>C. Kết bài</a:t>
            </a:r>
            <a:endParaRPr lang="vi-VN" sz="2800">
              <a:latin typeface="+mj-lt"/>
            </a:endParaRPr>
          </a:p>
          <a:p>
            <a:pPr algn="just"/>
            <a:r>
              <a:rPr lang="vi-VN" sz="2800">
                <a:latin typeface="+mj-lt"/>
              </a:rPr>
              <a:t>- Mái trường là một thiên đường hạnh phúc đối với em.</a:t>
            </a:r>
          </a:p>
          <a:p>
            <a:pPr algn="just"/>
            <a:r>
              <a:rPr lang="vi-VN" sz="2800">
                <a:latin typeface="+mj-lt"/>
              </a:rPr>
              <a:t>- Em xem ngôi trường như ngôi nhà thứ hai của mình</a:t>
            </a:r>
          </a:p>
          <a:p>
            <a:pPr algn="just"/>
            <a:r>
              <a:rPr lang="vi-VN" sz="2800">
                <a:latin typeface="+mj-lt"/>
              </a:rPr>
              <a:t>- Em </a:t>
            </a:r>
            <a:r>
              <a:rPr lang="en-US" sz="2800">
                <a:latin typeface="Times New Roman" panose="02020603050405020304" pitchFamily="18" charset="0"/>
                <a:cs typeface="Times New Roman" panose="02020603050405020304" pitchFamily="18" charset="0"/>
              </a:rPr>
              <a:t>sẽ cố gắng</a:t>
            </a:r>
            <a:r>
              <a:rPr lang="vi-VN" sz="2800">
                <a:latin typeface="Times New Roman" panose="02020603050405020304" pitchFamily="18" charset="0"/>
                <a:cs typeface="Times New Roman" panose="02020603050405020304" pitchFamily="18" charset="0"/>
              </a:rPr>
              <a:t> </a:t>
            </a:r>
            <a:r>
              <a:rPr lang="vi-VN" sz="2800">
                <a:latin typeface="+mj-lt"/>
              </a:rPr>
              <a:t>chăm ngoan, học giỏi để trở thành người có ích từ mái trường này.</a:t>
            </a:r>
            <a:endParaRPr lang="en-US" sz="2800">
              <a:latin typeface="+mj-lt"/>
            </a:endParaRPr>
          </a:p>
          <a:p>
            <a:pPr algn="r"/>
            <a:r>
              <a:rPr lang="en-US" sz="2800" i="1">
                <a:latin typeface="Times New Roman" panose="02020603050405020304" pitchFamily="18" charset="0"/>
                <a:cs typeface="Times New Roman" panose="02020603050405020304" pitchFamily="18" charset="0"/>
              </a:rPr>
              <a:t>Sưu tầm</a:t>
            </a:r>
            <a:endParaRPr lang="vi-VN" sz="2800" i="1">
              <a:latin typeface="Times New Roman" panose="02020603050405020304" pitchFamily="18" charset="0"/>
              <a:cs typeface="Times New Roman" panose="02020603050405020304" pitchFamily="18" charset="0"/>
            </a:endParaRPr>
          </a:p>
        </p:txBody>
      </p:sp>
      <p:grpSp>
        <p:nvGrpSpPr>
          <p:cNvPr id="6" name="Group 5"/>
          <p:cNvGrpSpPr/>
          <p:nvPr/>
        </p:nvGrpSpPr>
        <p:grpSpPr>
          <a:xfrm>
            <a:off x="0" y="-1111508"/>
            <a:ext cx="9116704" cy="2721932"/>
            <a:chOff x="1335960" y="-1198917"/>
            <a:chExt cx="7768588" cy="2721932"/>
          </a:xfrm>
        </p:grpSpPr>
        <p:sp>
          <p:nvSpPr>
            <p:cNvPr id="7" name="TextBox 6"/>
            <p:cNvSpPr txBox="1"/>
            <p:nvPr/>
          </p:nvSpPr>
          <p:spPr>
            <a:xfrm>
              <a:off x="2448732" y="162049"/>
              <a:ext cx="6655816" cy="646331"/>
            </a:xfrm>
            <a:prstGeom prst="rect">
              <a:avLst/>
            </a:prstGeom>
            <a:solidFill>
              <a:srgbClr val="F7E8BF"/>
            </a:solidFill>
            <a:ln>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b="1">
                  <a:solidFill>
                    <a:schemeClr val="accent2">
                      <a:lumMod val="75000"/>
                    </a:schemeClr>
                  </a:solidFill>
                  <a:latin typeface="Times New Roman" panose="02020603050405020304" pitchFamily="18" charset="0"/>
                  <a:cs typeface="Times New Roman" panose="02020603050405020304" pitchFamily="18" charset="0"/>
                </a:rPr>
                <a:t>     Dàn ý bài văn miêu tả ngôi trường</a:t>
              </a:r>
            </a:p>
          </p:txBody>
        </p:sp>
        <p:pic>
          <p:nvPicPr>
            <p:cNvPr id="8" name="图片 1"/>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l="73972" t="42638" r="12312"/>
            <a:stretch/>
          </p:blipFill>
          <p:spPr>
            <a:xfrm>
              <a:off x="1335960" y="-1198917"/>
              <a:ext cx="1611955" cy="2721932"/>
            </a:xfrm>
            <a:prstGeom prst="rect">
              <a:avLst/>
            </a:prstGeom>
          </p:spPr>
        </p:pic>
      </p:grpSp>
    </p:spTree>
    <p:extLst>
      <p:ext uri="{BB962C8B-B14F-4D97-AF65-F5344CB8AC3E}">
        <p14:creationId xmlns:p14="http://schemas.microsoft.com/office/powerpoint/2010/main" val="37824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arn(inVertical)">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71696" descr="21"/>
          <p:cNvPicPr>
            <a:picLocks noChangeAspect="1"/>
          </p:cNvPicPr>
          <p:nvPr/>
        </p:nvPicPr>
        <p:blipFill>
          <a:blip r:embed="rId2"/>
          <a:stretch>
            <a:fillRect/>
          </a:stretch>
        </p:blipFill>
        <p:spPr>
          <a:xfrm>
            <a:off x="-259307" y="0"/>
            <a:ext cx="12254903" cy="6769857"/>
          </a:xfrm>
          <a:prstGeom prst="rect">
            <a:avLst/>
          </a:prstGeom>
          <a:noFill/>
          <a:ln w="9525">
            <a:noFill/>
          </a:ln>
        </p:spPr>
      </p:pic>
      <p:pic>
        <p:nvPicPr>
          <p:cNvPr id="6" name="图片 71687" descr="8"/>
          <p:cNvPicPr>
            <a:picLocks noChangeAspect="1"/>
          </p:cNvPicPr>
          <p:nvPr/>
        </p:nvPicPr>
        <p:blipFill>
          <a:blip r:embed="rId3"/>
          <a:stretch>
            <a:fillRect/>
          </a:stretch>
        </p:blipFill>
        <p:spPr>
          <a:xfrm>
            <a:off x="3176865" y="1069238"/>
            <a:ext cx="8236103" cy="1655948"/>
          </a:xfrm>
          <a:prstGeom prst="rect">
            <a:avLst/>
          </a:prstGeom>
          <a:noFill/>
          <a:ln w="9525">
            <a:noFill/>
          </a:ln>
        </p:spPr>
      </p:pic>
      <p:sp>
        <p:nvSpPr>
          <p:cNvPr id="7" name="TextBox 6"/>
          <p:cNvSpPr txBox="1"/>
          <p:nvPr/>
        </p:nvSpPr>
        <p:spPr>
          <a:xfrm>
            <a:off x="3665609" y="1404164"/>
            <a:ext cx="7626707" cy="584775"/>
          </a:xfrm>
          <a:prstGeom prst="rect">
            <a:avLst/>
          </a:prstGeom>
          <a:noFill/>
        </p:spPr>
        <p:txBody>
          <a:bodyPr wrap="square" rtlCol="0">
            <a:spAutoFit/>
          </a:bodyPr>
          <a:lstStyle/>
          <a:p>
            <a:pPr algn="just"/>
            <a:r>
              <a:rPr lang="en-US" sz="3200" b="1">
                <a:latin typeface="Times New Roman" panose="02020603050405020304" pitchFamily="18" charset="0"/>
                <a:cs typeface="Times New Roman" panose="02020603050405020304" pitchFamily="18" charset="0"/>
              </a:rPr>
              <a:t>2. Chọn viết một đoạn theo dàn ý trên.</a:t>
            </a:r>
            <a:endParaRPr lang="en-US" sz="3200">
              <a:latin typeface="Times New Roman" panose="02020603050405020304" pitchFamily="18" charset="0"/>
              <a:cs typeface="Times New Roman" panose="02020603050405020304" pitchFamily="18" charset="0"/>
            </a:endParaRPr>
          </a:p>
        </p:txBody>
      </p:sp>
      <p:sp>
        <p:nvSpPr>
          <p:cNvPr id="8" name="TextBox 7"/>
          <p:cNvSpPr txBox="1"/>
          <p:nvPr/>
        </p:nvSpPr>
        <p:spPr>
          <a:xfrm>
            <a:off x="3848718" y="3378183"/>
            <a:ext cx="7260488" cy="1077218"/>
          </a:xfrm>
          <a:prstGeom prst="rect">
            <a:avLst/>
          </a:prstGeom>
          <a:noFill/>
        </p:spPr>
        <p:txBody>
          <a:bodyPr wrap="square" rtlCol="0">
            <a:spAutoFit/>
          </a:bodyPr>
          <a:lstStyle/>
          <a:p>
            <a:pPr algn="just"/>
            <a:r>
              <a:rPr lang="en-US" sz="3200">
                <a:solidFill>
                  <a:srgbClr val="E80A0A"/>
                </a:solidFill>
                <a:latin typeface="Times New Roman" panose="02020603050405020304" pitchFamily="18" charset="0"/>
                <a:cs typeface="Times New Roman" panose="02020603050405020304" pitchFamily="18" charset="0"/>
              </a:rPr>
              <a:t>Khi viết đoạn văn cần lưu ý có mở đoạn, thân đoạn và kết đoạn.</a:t>
            </a:r>
          </a:p>
        </p:txBody>
      </p:sp>
      <p:sp>
        <p:nvSpPr>
          <p:cNvPr id="2" name="TextBox 1"/>
          <p:cNvSpPr txBox="1"/>
          <p:nvPr/>
        </p:nvSpPr>
        <p:spPr>
          <a:xfrm>
            <a:off x="3176865" y="2752249"/>
            <a:ext cx="9048466" cy="646331"/>
          </a:xfrm>
          <a:prstGeom prst="rect">
            <a:avLst/>
          </a:prstGeom>
          <a:noFill/>
        </p:spPr>
        <p:txBody>
          <a:bodyPr wrap="square" rtlCol="0">
            <a:spAutoFit/>
          </a:bodyPr>
          <a:lstStyle/>
          <a:p>
            <a:r>
              <a:rPr lang="en-US" sz="3600" b="1">
                <a:solidFill>
                  <a:schemeClr val="accent6">
                    <a:lumMod val="50000"/>
                  </a:schemeClr>
                </a:solidFill>
                <a:latin typeface="Times New Roman" panose="02020603050405020304" pitchFamily="18" charset="0"/>
                <a:cs typeface="Times New Roman" panose="02020603050405020304" pitchFamily="18" charset="0"/>
              </a:rPr>
              <a:t>Khi viết một đoạn văn ta cần lưu ý điều gì?</a:t>
            </a:r>
          </a:p>
        </p:txBody>
      </p:sp>
    </p:spTree>
    <p:extLst>
      <p:ext uri="{BB962C8B-B14F-4D97-AF65-F5344CB8AC3E}">
        <p14:creationId xmlns:p14="http://schemas.microsoft.com/office/powerpoint/2010/main" val="260656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 calcmode="lin" valueType="num">
                                      <p:cBhvr>
                                        <p:cTn id="22" dur="1000" fill="hold"/>
                                        <p:tgtEl>
                                          <p:spTgt spid="8"/>
                                        </p:tgtEl>
                                        <p:attrNameLst>
                                          <p:attrName>style.rotation</p:attrName>
                                        </p:attrNameLst>
                                      </p:cBhvr>
                                      <p:tavLst>
                                        <p:tav tm="0">
                                          <p:val>
                                            <p:fltVal val="90"/>
                                          </p:val>
                                        </p:tav>
                                        <p:tav tm="100000">
                                          <p:val>
                                            <p:fltVal val="0"/>
                                          </p:val>
                                        </p:tav>
                                      </p:tavLst>
                                    </p:anim>
                                    <p:animEffect transition="in" filter="fade">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xit" presetSubtype="21" fill="hold" grpId="1" nodeType="clickEffect">
                                  <p:stCondLst>
                                    <p:cond delay="0"/>
                                  </p:stCondLst>
                                  <p:childTnLst>
                                    <p:animEffect transition="out" filter="barn(inVertical)">
                                      <p:cBhvr>
                                        <p:cTn id="27" dur="500"/>
                                        <p:tgtEl>
                                          <p:spTgt spid="2"/>
                                        </p:tgtEl>
                                      </p:cBhvr>
                                    </p:animEffect>
                                    <p:set>
                                      <p:cBhvr>
                                        <p:cTn id="28" dur="1" fill="hold">
                                          <p:stCondLst>
                                            <p:cond delay="499"/>
                                          </p:stCondLst>
                                        </p:cTn>
                                        <p:tgtEl>
                                          <p:spTgt spid="2"/>
                                        </p:tgtEl>
                                        <p:attrNameLst>
                                          <p:attrName>style.visibility</p:attrName>
                                        </p:attrNameLst>
                                      </p:cBhvr>
                                      <p:to>
                                        <p:strVal val="hidden"/>
                                      </p:to>
                                    </p:set>
                                  </p:childTnLst>
                                </p:cTn>
                              </p:par>
                              <p:par>
                                <p:cTn id="29" presetID="16" presetClass="exit" presetSubtype="21" fill="hold" grpId="1" nodeType="withEffect">
                                  <p:stCondLst>
                                    <p:cond delay="0"/>
                                  </p:stCondLst>
                                  <p:childTnLst>
                                    <p:animEffect transition="out" filter="barn(inVertical)">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71696" descr="21"/>
          <p:cNvPicPr>
            <a:picLocks noChangeAspect="1"/>
          </p:cNvPicPr>
          <p:nvPr/>
        </p:nvPicPr>
        <p:blipFill>
          <a:blip r:embed="rId2"/>
          <a:stretch>
            <a:fillRect/>
          </a:stretch>
        </p:blipFill>
        <p:spPr>
          <a:xfrm>
            <a:off x="-2377440" y="0"/>
            <a:ext cx="14569439" cy="7582478"/>
          </a:xfrm>
          <a:prstGeom prst="rect">
            <a:avLst/>
          </a:prstGeom>
          <a:noFill/>
          <a:ln w="9525">
            <a:noFill/>
          </a:ln>
        </p:spPr>
      </p:pic>
      <p:sp>
        <p:nvSpPr>
          <p:cNvPr id="10" name="TextBox 9"/>
          <p:cNvSpPr txBox="1"/>
          <p:nvPr/>
        </p:nvSpPr>
        <p:spPr>
          <a:xfrm>
            <a:off x="1674058" y="1569493"/>
            <a:ext cx="10044331" cy="4401205"/>
          </a:xfrm>
          <a:prstGeom prst="rect">
            <a:avLst/>
          </a:prstGeom>
          <a:noFill/>
        </p:spPr>
        <p:txBody>
          <a:bodyPr wrap="square" rtlCol="0">
            <a:spAutoFit/>
          </a:bodyPr>
          <a:lstStyle/>
          <a:p>
            <a:pPr algn="just"/>
            <a:r>
              <a:rPr lang="en-US" sz="2800">
                <a:latin typeface="+mj-lt"/>
              </a:rPr>
              <a:t>        </a:t>
            </a:r>
            <a:r>
              <a:rPr lang="vi-VN" sz="2800">
                <a:latin typeface="+mj-lt"/>
              </a:rPr>
              <a:t>Hôm nay là ngày đầu tuần nên em và các bạn đến trường rất sớm. </a:t>
            </a:r>
            <a:r>
              <a:rPr lang="en-US" sz="2800">
                <a:latin typeface="Times New Roman" panose="02020603050405020304" pitchFamily="18" charset="0"/>
                <a:cs typeface="Times New Roman" panose="02020603050405020304" pitchFamily="18" charset="0"/>
              </a:rPr>
              <a:t>Nhìn từ xa, ngồi trường độ sộ, uy nghi cùng mái ngói đỏ thắm. </a:t>
            </a:r>
            <a:r>
              <a:rPr lang="vi-VN" sz="2800">
                <a:latin typeface="+mj-lt"/>
              </a:rPr>
              <a:t>Con đường và</a:t>
            </a:r>
            <a:r>
              <a:rPr lang="en-US" sz="2800">
                <a:latin typeface="Times New Roman" panose="02020603050405020304" pitchFamily="18" charset="0"/>
                <a:cs typeface="Times New Roman" panose="02020603050405020304" pitchFamily="18" charset="0"/>
              </a:rPr>
              <a:t>o</a:t>
            </a:r>
            <a:r>
              <a:rPr lang="vi-VN" sz="2800">
                <a:latin typeface="+mj-lt"/>
              </a:rPr>
              <a:t> sân trường rộng được lát gạch men màu đỏ sẫm in những hoa văn mềm mại. Cột cờ đứng sừng sững giữa sân, lá cờ phần phật, tung bay trong gió sớm. Dọc theo sân trường là hai hàng phượng vĩ xanh um. Dưới bóng cây, chúng em thường tụm năm tụm bảy để trò chuyện, nô đùa. Đi dọc theo hàng hiên trước các lớp học là những bồn hoa cúc, hoa đồng tiền cùng hồng nhung đang khoe sắc, phảng phất hương thơm. Mái trường chính là một “thiên đường” tràn đầy hạnh phúc của tuổi thơ đầy kỉ niệm của em.</a:t>
            </a:r>
            <a:endParaRPr lang="en-US" sz="2800">
              <a:latin typeface="+mj-lt"/>
            </a:endParaRPr>
          </a:p>
        </p:txBody>
      </p:sp>
      <p:pic>
        <p:nvPicPr>
          <p:cNvPr id="11" name="图片 71687" descr="8"/>
          <p:cNvPicPr>
            <a:picLocks noChangeAspect="1"/>
          </p:cNvPicPr>
          <p:nvPr/>
        </p:nvPicPr>
        <p:blipFill>
          <a:blip r:embed="rId3"/>
          <a:stretch>
            <a:fillRect/>
          </a:stretch>
        </p:blipFill>
        <p:spPr>
          <a:xfrm>
            <a:off x="2417210" y="0"/>
            <a:ext cx="8236103" cy="1655948"/>
          </a:xfrm>
          <a:prstGeom prst="rect">
            <a:avLst/>
          </a:prstGeom>
          <a:noFill/>
          <a:ln w="9525">
            <a:noFill/>
          </a:ln>
        </p:spPr>
      </p:pic>
      <p:sp>
        <p:nvSpPr>
          <p:cNvPr id="12" name="TextBox 11"/>
          <p:cNvSpPr txBox="1"/>
          <p:nvPr/>
        </p:nvSpPr>
        <p:spPr>
          <a:xfrm>
            <a:off x="2905954" y="334926"/>
            <a:ext cx="7626707" cy="584775"/>
          </a:xfrm>
          <a:prstGeom prst="rect">
            <a:avLst/>
          </a:prstGeom>
          <a:noFill/>
        </p:spPr>
        <p:txBody>
          <a:bodyPr wrap="square" rtlCol="0">
            <a:spAutoFit/>
          </a:bodyPr>
          <a:lstStyle/>
          <a:p>
            <a:pPr algn="just"/>
            <a:r>
              <a:rPr lang="en-US" sz="3200" b="1">
                <a:latin typeface="Times New Roman" panose="02020603050405020304" pitchFamily="18" charset="0"/>
                <a:cs typeface="Times New Roman" panose="02020603050405020304" pitchFamily="18" charset="0"/>
              </a:rPr>
              <a:t>2. Chọn viết một đoạn theo dàn ý trên.</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807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71696" descr="21"/>
          <p:cNvPicPr>
            <a:picLocks noChangeAspect="1"/>
          </p:cNvPicPr>
          <p:nvPr/>
        </p:nvPicPr>
        <p:blipFill>
          <a:blip r:embed="rId2"/>
          <a:stretch>
            <a:fillRect/>
          </a:stretch>
        </p:blipFill>
        <p:spPr>
          <a:xfrm>
            <a:off x="-226507" y="137829"/>
            <a:ext cx="12192000" cy="6842716"/>
          </a:xfrm>
          <a:prstGeom prst="rect">
            <a:avLst/>
          </a:prstGeom>
          <a:noFill/>
          <a:ln w="9525">
            <a:noFill/>
          </a:ln>
        </p:spPr>
      </p:pic>
      <p:sp>
        <p:nvSpPr>
          <p:cNvPr id="8" name="TextBox 7"/>
          <p:cNvSpPr txBox="1"/>
          <p:nvPr/>
        </p:nvSpPr>
        <p:spPr>
          <a:xfrm>
            <a:off x="3621835" y="2583437"/>
            <a:ext cx="8180958" cy="1200329"/>
          </a:xfrm>
          <a:prstGeom prst="rect">
            <a:avLst/>
          </a:prstGeom>
          <a:noFill/>
        </p:spPr>
        <p:txBody>
          <a:bodyPr wrap="square" rtlCol="0">
            <a:spAutoFit/>
          </a:bodyPr>
          <a:lstStyle/>
          <a:p>
            <a:pPr algn="ctr"/>
            <a:r>
              <a:rPr lang="en-US" sz="3600" b="1">
                <a:solidFill>
                  <a:schemeClr val="accent6">
                    <a:lumMod val="50000"/>
                  </a:schemeClr>
                </a:solidFill>
                <a:latin typeface="Times New Roman" panose="02020603050405020304" pitchFamily="18" charset="0"/>
                <a:cs typeface="Times New Roman" panose="02020603050405020304" pitchFamily="18" charset="0"/>
              </a:rPr>
              <a:t>Để miêu tả ngôi trường, chúng ta cần tả như thế nào?</a:t>
            </a:r>
          </a:p>
        </p:txBody>
      </p:sp>
      <p:pic>
        <p:nvPicPr>
          <p:cNvPr id="11" name="图片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829"/>
            <a:ext cx="1576388"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21261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21600000">
                                      <p:cBhvr>
                                        <p:cTn id="11" dur="375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图片 71696" descr="21"/>
          <p:cNvPicPr>
            <a:picLocks noChangeAspect="1"/>
          </p:cNvPicPr>
          <p:nvPr/>
        </p:nvPicPr>
        <p:blipFill>
          <a:blip r:embed="rId2"/>
          <a:stretch>
            <a:fillRect/>
          </a:stretch>
        </p:blipFill>
        <p:spPr>
          <a:xfrm>
            <a:off x="-226507" y="137829"/>
            <a:ext cx="12192000" cy="6842716"/>
          </a:xfrm>
          <a:prstGeom prst="rect">
            <a:avLst/>
          </a:prstGeom>
          <a:noFill/>
          <a:ln w="9525">
            <a:noFill/>
          </a:ln>
        </p:spPr>
      </p:pic>
      <p:pic>
        <p:nvPicPr>
          <p:cNvPr id="5"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08004">
            <a:off x="8203820" y="357854"/>
            <a:ext cx="4339994" cy="1621402"/>
          </a:xfrm>
          <a:prstGeom prst="rect">
            <a:avLst/>
          </a:prstGeom>
        </p:spPr>
      </p:pic>
      <p:pic>
        <p:nvPicPr>
          <p:cNvPr id="6" name="图片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6362" y="1500270"/>
            <a:ext cx="220345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2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829"/>
            <a:ext cx="1576388"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1683" descr="PPT素材-06"/>
          <p:cNvPicPr>
            <a:picLocks noChangeAspect="1"/>
          </p:cNvPicPr>
          <p:nvPr/>
        </p:nvPicPr>
        <p:blipFill>
          <a:blip r:embed="rId6"/>
          <a:stretch>
            <a:fillRect/>
          </a:stretch>
        </p:blipFill>
        <p:spPr>
          <a:xfrm>
            <a:off x="-577006" y="3387449"/>
            <a:ext cx="5009206" cy="3751043"/>
          </a:xfrm>
          <a:prstGeom prst="rect">
            <a:avLst/>
          </a:prstGeom>
          <a:noFill/>
          <a:ln w="9525">
            <a:noFill/>
          </a:ln>
        </p:spPr>
      </p:pic>
      <p:sp>
        <p:nvSpPr>
          <p:cNvPr id="9" name="TextBox 8"/>
          <p:cNvSpPr txBox="1"/>
          <p:nvPr/>
        </p:nvSpPr>
        <p:spPr>
          <a:xfrm>
            <a:off x="3454469" y="2423770"/>
            <a:ext cx="8109173" cy="2800767"/>
          </a:xfrm>
          <a:prstGeom prst="rect">
            <a:avLst/>
          </a:prstGeom>
          <a:noFill/>
        </p:spPr>
        <p:txBody>
          <a:bodyPr wrap="square" rtlCol="0">
            <a:spAutoFit/>
          </a:bodyPr>
          <a:lstStyle/>
          <a:p>
            <a:r>
              <a:rPr lang="en-US" sz="8800" b="1">
                <a:ln w="0"/>
                <a:solidFill>
                  <a:srgbClr val="0070C0"/>
                </a:solidFill>
                <a:effectLst>
                  <a:outerShdw blurRad="38100" dist="19050" dir="2700000" algn="tl" rotWithShape="0">
                    <a:schemeClr val="dk1">
                      <a:alpha val="40000"/>
                    </a:schemeClr>
                  </a:outerShdw>
                </a:effectLst>
                <a:latin typeface="UTM Edwardian" panose="02040603050506020204" pitchFamily="18" charset="0"/>
              </a:rPr>
              <a:t>Chào tạm biệt các em!</a:t>
            </a:r>
          </a:p>
          <a:p>
            <a:endParaRPr lang="en-US" sz="8800" b="1">
              <a:solidFill>
                <a:srgbClr val="0070C0"/>
              </a:solidFill>
              <a:latin typeface="UTM Edwardian" panose="02040603050506020204" pitchFamily="18" charset="0"/>
            </a:endParaRPr>
          </a:p>
        </p:txBody>
      </p:sp>
    </p:spTree>
    <p:extLst>
      <p:ext uri="{BB962C8B-B14F-4D97-AF65-F5344CB8AC3E}">
        <p14:creationId xmlns:p14="http://schemas.microsoft.com/office/powerpoint/2010/main" val="208065365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47"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par>
                                <p:cTn id="13" presetID="63" presetClass="path" presetSubtype="0" repeatCount="3000" accel="50000" decel="50000" autoRev="1" fill="hold" nodeType="withEffect">
                                  <p:stCondLst>
                                    <p:cond delay="0"/>
                                  </p:stCondLst>
                                  <p:childTnLst>
                                    <p:animMotion origin="layout" path="M -0.03398 -3.7037E-7 L -1.45833E-6 -3.7037E-7 " pathEditMode="relative" rAng="0" ptsTypes="AA">
                                      <p:cBhvr>
                                        <p:cTn id="14" dur="2500" fill="hold"/>
                                        <p:tgtEl>
                                          <p:spTgt spid="5"/>
                                        </p:tgtEl>
                                        <p:attrNameLst>
                                          <p:attrName>ppt_x</p:attrName>
                                          <p:attrName>ppt_y</p:attrName>
                                        </p:attrNameLst>
                                      </p:cBhvr>
                                      <p:rCtr x="1693" y="0"/>
                                    </p:animMotion>
                                  </p:childTnLst>
                                </p:cTn>
                              </p:par>
                              <p:par>
                                <p:cTn id="15" presetID="2" presetClass="entr" presetSubtype="1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500" fill="hold"/>
                                        <p:tgtEl>
                                          <p:spTgt spid="6"/>
                                        </p:tgtEl>
                                        <p:attrNameLst>
                                          <p:attrName>ppt_x</p:attrName>
                                        </p:attrNameLst>
                                      </p:cBhvr>
                                      <p:tavLst>
                                        <p:tav tm="0">
                                          <p:val>
                                            <p:strVal val="0-#ppt_w/2"/>
                                          </p:val>
                                        </p:tav>
                                        <p:tav tm="100000">
                                          <p:val>
                                            <p:strVal val="#ppt_x"/>
                                          </p:val>
                                        </p:tav>
                                      </p:tavLst>
                                    </p:anim>
                                    <p:anim calcmode="lin" valueType="num">
                                      <p:cBhvr additive="base">
                                        <p:cTn id="18" dur="1500" fill="hold"/>
                                        <p:tgtEl>
                                          <p:spTgt spid="6"/>
                                        </p:tgtEl>
                                        <p:attrNameLst>
                                          <p:attrName>ppt_y</p:attrName>
                                        </p:attrNameLst>
                                      </p:cBhvr>
                                      <p:tavLst>
                                        <p:tav tm="0">
                                          <p:val>
                                            <p:strVal val="1+#ppt_h/2"/>
                                          </p:val>
                                        </p:tav>
                                        <p:tav tm="100000">
                                          <p:val>
                                            <p:strVal val="#ppt_y"/>
                                          </p:val>
                                        </p:tav>
                                      </p:tavLst>
                                    </p:anim>
                                  </p:childTnLst>
                                </p:cTn>
                              </p:par>
                              <p:par>
                                <p:cTn id="19" presetID="8" presetClass="emph" presetSubtype="0" fill="hold" nodeType="withEffect">
                                  <p:stCondLst>
                                    <p:cond delay="0"/>
                                  </p:stCondLst>
                                  <p:childTnLst>
                                    <p:animRot by="21600000">
                                      <p:cBhvr>
                                        <p:cTn id="20" dur="3750" fill="hold"/>
                                        <p:tgtEl>
                                          <p:spTgt spid="7"/>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31"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32764" y="142943"/>
            <a:ext cx="10472381" cy="1107996"/>
          </a:xfrm>
          <a:prstGeom prst="rect">
            <a:avLst/>
          </a:prstGeom>
          <a:noFill/>
        </p:spPr>
        <p:txBody>
          <a:bodyPr wrap="square" rtlCol="0">
            <a:spAutoFit/>
          </a:bodyPr>
          <a:lstStyle/>
          <a:p>
            <a:r>
              <a:rPr lang="en-US" sz="6600">
                <a:ln w="0"/>
                <a:effectLst>
                  <a:outerShdw blurRad="38100" dist="19050" dir="2700000" algn="tl" rotWithShape="0">
                    <a:schemeClr val="dk1">
                      <a:alpha val="40000"/>
                    </a:schemeClr>
                  </a:outerShdw>
                </a:effectLst>
                <a:latin typeface="UTM French Vanilla" panose="02040603050506020204" pitchFamily="18" charset="0"/>
              </a:rPr>
              <a:t>Phía sau những mảnh ghép là gì?</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2764" y="1511488"/>
            <a:ext cx="3220871" cy="223482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762" y="1511488"/>
            <a:ext cx="3343702" cy="223241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7591" y="1511488"/>
            <a:ext cx="3320575" cy="2232413"/>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0922" y="4121624"/>
            <a:ext cx="3232713" cy="2156346"/>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3762" y="4121625"/>
            <a:ext cx="3343702" cy="2156346"/>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97591" y="4121624"/>
            <a:ext cx="3320575" cy="2156346"/>
          </a:xfrm>
          <a:prstGeom prst="rect">
            <a:avLst/>
          </a:prstGeom>
        </p:spPr>
      </p:pic>
      <p:sp>
        <p:nvSpPr>
          <p:cNvPr id="13" name="Rectangle 12"/>
          <p:cNvSpPr/>
          <p:nvPr/>
        </p:nvSpPr>
        <p:spPr>
          <a:xfrm>
            <a:off x="1120922" y="1498790"/>
            <a:ext cx="3232713" cy="2232413"/>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4" name="Rectangle 13"/>
          <p:cNvSpPr/>
          <p:nvPr/>
        </p:nvSpPr>
        <p:spPr>
          <a:xfrm>
            <a:off x="4503762" y="1498789"/>
            <a:ext cx="3343702" cy="2232413"/>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5" name="Rectangle 14"/>
          <p:cNvSpPr/>
          <p:nvPr/>
        </p:nvSpPr>
        <p:spPr>
          <a:xfrm>
            <a:off x="7997591" y="1511486"/>
            <a:ext cx="3343702" cy="2232413"/>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6" name="Rectangle 15"/>
          <p:cNvSpPr/>
          <p:nvPr/>
        </p:nvSpPr>
        <p:spPr>
          <a:xfrm>
            <a:off x="1009933" y="4058753"/>
            <a:ext cx="3343702" cy="2232413"/>
          </a:xfrm>
          <a:prstGeom prst="rect">
            <a:avLst/>
          </a:prstGeom>
          <a:solidFill>
            <a:srgbClr val="E226CC"/>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7" name="Rectangle 16"/>
          <p:cNvSpPr/>
          <p:nvPr/>
        </p:nvSpPr>
        <p:spPr>
          <a:xfrm>
            <a:off x="4503762" y="4045557"/>
            <a:ext cx="3343702" cy="2232413"/>
          </a:xfrm>
          <a:prstGeom prst="rect">
            <a:avLst/>
          </a:prstGeom>
          <a:solidFill>
            <a:srgbClr val="FF8C52"/>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8" name="Rectangle 17"/>
          <p:cNvSpPr/>
          <p:nvPr/>
        </p:nvSpPr>
        <p:spPr>
          <a:xfrm>
            <a:off x="7974464" y="4083590"/>
            <a:ext cx="3343702" cy="2232413"/>
          </a:xfrm>
          <a:prstGeom prst="rect">
            <a:avLst/>
          </a:prstGeom>
          <a:solidFill>
            <a:srgbClr val="7030A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030597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16" presetClass="exit" presetSubtype="21" fill="hold" grpId="0" nodeType="afterEffect">
                                  <p:stCondLst>
                                    <p:cond delay="0"/>
                                  </p:stCondLst>
                                  <p:childTnLst>
                                    <p:animEffect transition="out" filter="barn(inVertical)">
                                      <p:cBhvr>
                                        <p:cTn id="23" dur="500"/>
                                        <p:tgtEl>
                                          <p:spTgt spid="16"/>
                                        </p:tgtEl>
                                      </p:cBhvr>
                                    </p:animEffect>
                                    <p:set>
                                      <p:cBhvr>
                                        <p:cTn id="24" dur="1" fill="hold">
                                          <p:stCondLst>
                                            <p:cond delay="499"/>
                                          </p:stCondLst>
                                        </p:cTn>
                                        <p:tgtEl>
                                          <p:spTgt spid="16"/>
                                        </p:tgtEl>
                                        <p:attrNameLst>
                                          <p:attrName>style.visibility</p:attrName>
                                        </p:attrNameLst>
                                      </p:cBhvr>
                                      <p:to>
                                        <p:strVal val="hidden"/>
                                      </p:to>
                                    </p:set>
                                  </p:childTnLst>
                                </p:cTn>
                              </p:par>
                            </p:childTnLst>
                          </p:cTn>
                        </p:par>
                        <p:par>
                          <p:cTn id="25" fill="hold">
                            <p:stCondLst>
                              <p:cond delay="2500"/>
                            </p:stCondLst>
                            <p:childTnLst>
                              <p:par>
                                <p:cTn id="26" presetID="16" presetClass="exit" presetSubtype="21" fill="hold" grpId="0" nodeType="afterEffect">
                                  <p:stCondLst>
                                    <p:cond delay="0"/>
                                  </p:stCondLst>
                                  <p:childTnLst>
                                    <p:animEffect transition="out" filter="barn(inVertical)">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childTnLst>
                          </p:cTn>
                        </p:par>
                        <p:par>
                          <p:cTn id="29" fill="hold">
                            <p:stCondLst>
                              <p:cond delay="3000"/>
                            </p:stCondLst>
                            <p:childTnLst>
                              <p:par>
                                <p:cTn id="30" presetID="16" presetClass="exit" presetSubtype="21" fill="hold" grpId="0" nodeType="afterEffect">
                                  <p:stCondLst>
                                    <p:cond delay="0"/>
                                  </p:stCondLst>
                                  <p:childTnLst>
                                    <p:animEffect transition="out" filter="barn(inVertical)">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childTnLst>
                          </p:cTn>
                        </p:par>
                        <p:par>
                          <p:cTn id="33" fill="hold">
                            <p:stCondLst>
                              <p:cond delay="3500"/>
                            </p:stCondLst>
                            <p:childTnLst>
                              <p:par>
                                <p:cTn id="34" presetID="16" presetClass="exit" presetSubtype="21" fill="hold" grpId="0" nodeType="afterEffect">
                                  <p:stCondLst>
                                    <p:cond delay="0"/>
                                  </p:stCondLst>
                                  <p:childTnLst>
                                    <p:animEffect transition="out" filter="barn(inVertical)">
                                      <p:cBhvr>
                                        <p:cTn id="35" dur="500"/>
                                        <p:tgtEl>
                                          <p:spTgt spid="14"/>
                                        </p:tgtEl>
                                      </p:cBhvr>
                                    </p:animEffect>
                                    <p:set>
                                      <p:cBhvr>
                                        <p:cTn id="36" dur="1" fill="hold">
                                          <p:stCondLst>
                                            <p:cond delay="499"/>
                                          </p:stCondLst>
                                        </p:cTn>
                                        <p:tgtEl>
                                          <p:spTgt spid="14"/>
                                        </p:tgtEl>
                                        <p:attrNameLst>
                                          <p:attrName>style.visibility</p:attrName>
                                        </p:attrNameLst>
                                      </p:cBhvr>
                                      <p:to>
                                        <p:strVal val="hidden"/>
                                      </p:to>
                                    </p:set>
                                  </p:childTnLst>
                                </p:cTn>
                              </p:par>
                            </p:childTnLst>
                          </p:cTn>
                        </p:par>
                        <p:par>
                          <p:cTn id="37" fill="hold">
                            <p:stCondLst>
                              <p:cond delay="4000"/>
                            </p:stCondLst>
                            <p:childTnLst>
                              <p:par>
                                <p:cTn id="38" presetID="16" presetClass="exit" presetSubtype="21" fill="hold" grpId="0" nodeType="afterEffect">
                                  <p:stCondLst>
                                    <p:cond delay="0"/>
                                  </p:stCondLst>
                                  <p:childTnLst>
                                    <p:animEffect transition="out" filter="barn(inVertical)">
                                      <p:cBhvr>
                                        <p:cTn id="39" dur="500"/>
                                        <p:tgtEl>
                                          <p:spTgt spid="13"/>
                                        </p:tgtEl>
                                      </p:cBhvr>
                                    </p:animEffect>
                                    <p:set>
                                      <p:cBhvr>
                                        <p:cTn id="40" dur="1" fill="hold">
                                          <p:stCondLst>
                                            <p:cond delay="499"/>
                                          </p:stCondLst>
                                        </p:cTn>
                                        <p:tgtEl>
                                          <p:spTgt spid="13"/>
                                        </p:tgtEl>
                                        <p:attrNameLst>
                                          <p:attrName>style.visibility</p:attrName>
                                        </p:attrNameLst>
                                      </p:cBhvr>
                                      <p:to>
                                        <p:strVal val="hidden"/>
                                      </p:to>
                                    </p:set>
                                  </p:childTnLst>
                                </p:cTn>
                              </p:par>
                            </p:childTnLst>
                          </p:cTn>
                        </p:par>
                        <p:par>
                          <p:cTn id="41" fill="hold">
                            <p:stCondLst>
                              <p:cond delay="4500"/>
                            </p:stCondLst>
                            <p:childTnLst>
                              <p:par>
                                <p:cTn id="42" presetID="16" presetClass="exit" presetSubtype="21" fill="hold" grpId="0" nodeType="afterEffect">
                                  <p:stCondLst>
                                    <p:cond delay="0"/>
                                  </p:stCondLst>
                                  <p:childTnLst>
                                    <p:animEffect transition="out" filter="barn(inVertical)">
                                      <p:cBhvr>
                                        <p:cTn id="43" dur="500"/>
                                        <p:tgtEl>
                                          <p:spTgt spid="18"/>
                                        </p:tgtEl>
                                      </p:cBhvr>
                                    </p:animEffect>
                                    <p:set>
                                      <p:cBhvr>
                                        <p:cTn id="44"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p:bldP spid="14" grpId="0" animBg="1"/>
      <p:bldP spid="15" grpId="0" animBg="1"/>
      <p:bldP spid="16" grpId="0" animBg="1"/>
      <p:bldP spid="1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71696" descr="21"/>
          <p:cNvPicPr>
            <a:picLocks noChangeAspect="1"/>
          </p:cNvPicPr>
          <p:nvPr/>
        </p:nvPicPr>
        <p:blipFill>
          <a:blip r:embed="rId2"/>
          <a:stretch>
            <a:fillRect/>
          </a:stretch>
        </p:blipFill>
        <p:spPr>
          <a:xfrm>
            <a:off x="-226507" y="137829"/>
            <a:ext cx="12192000" cy="6842716"/>
          </a:xfrm>
          <a:prstGeom prst="rect">
            <a:avLst/>
          </a:prstGeom>
          <a:noFill/>
          <a:ln w="9525">
            <a:noFill/>
          </a:ln>
        </p:spPr>
      </p:pic>
      <p:pic>
        <p:nvPicPr>
          <p:cNvPr id="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08004">
            <a:off x="8203820" y="357854"/>
            <a:ext cx="4339994" cy="1621402"/>
          </a:xfrm>
          <a:prstGeom prst="rect">
            <a:avLst/>
          </a:prstGeom>
        </p:spPr>
      </p:pic>
      <p:pic>
        <p:nvPicPr>
          <p:cNvPr id="9" name="图片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6362" y="1500270"/>
            <a:ext cx="220345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2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829"/>
            <a:ext cx="1576388"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71683" descr="PPT素材-06"/>
          <p:cNvPicPr>
            <a:picLocks noChangeAspect="1"/>
          </p:cNvPicPr>
          <p:nvPr/>
        </p:nvPicPr>
        <p:blipFill>
          <a:blip r:embed="rId6"/>
          <a:stretch>
            <a:fillRect/>
          </a:stretch>
        </p:blipFill>
        <p:spPr>
          <a:xfrm>
            <a:off x="-577006" y="3387449"/>
            <a:ext cx="5009206" cy="3751043"/>
          </a:xfrm>
          <a:prstGeom prst="rect">
            <a:avLst/>
          </a:prstGeom>
          <a:noFill/>
          <a:ln w="9525">
            <a:noFill/>
          </a:ln>
        </p:spPr>
      </p:pic>
      <p:sp>
        <p:nvSpPr>
          <p:cNvPr id="13" name="TextBox 12"/>
          <p:cNvSpPr txBox="1"/>
          <p:nvPr/>
        </p:nvSpPr>
        <p:spPr>
          <a:xfrm>
            <a:off x="4045629" y="2133250"/>
            <a:ext cx="6850967" cy="707886"/>
          </a:xfrm>
          <a:prstGeom prst="rect">
            <a:avLst/>
          </a:prstGeom>
          <a:noFill/>
        </p:spPr>
        <p:txBody>
          <a:bodyPr wrap="square" rtlCol="0">
            <a:spAutoFit/>
          </a:bodyPr>
          <a:lstStyle/>
          <a:p>
            <a:pPr algn="ctr"/>
            <a:r>
              <a:rPr lang="en-US" sz="4000">
                <a:ln w="0"/>
                <a:solidFill>
                  <a:srgbClr val="449F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Tập làm văn </a:t>
            </a:r>
          </a:p>
        </p:txBody>
      </p:sp>
      <p:sp>
        <p:nvSpPr>
          <p:cNvPr id="14" name="TextBox 13"/>
          <p:cNvSpPr txBox="1"/>
          <p:nvPr/>
        </p:nvSpPr>
        <p:spPr>
          <a:xfrm>
            <a:off x="5061866" y="4234375"/>
            <a:ext cx="6445506" cy="1463040"/>
          </a:xfrm>
          <a:prstGeom prst="rect">
            <a:avLst/>
          </a:prstGeom>
          <a:noFill/>
        </p:spPr>
        <p:txBody>
          <a:bodyPr wrap="square" rtlCol="0">
            <a:spAutoFit/>
          </a:bodyPr>
          <a:lstStyle/>
          <a:p>
            <a:endParaRPr lang="en-US"/>
          </a:p>
        </p:txBody>
      </p:sp>
      <p:sp>
        <p:nvSpPr>
          <p:cNvPr id="15" name="TextBox 14"/>
          <p:cNvSpPr txBox="1"/>
          <p:nvPr/>
        </p:nvSpPr>
        <p:spPr>
          <a:xfrm>
            <a:off x="4326667" y="2645140"/>
            <a:ext cx="7701210" cy="2800767"/>
          </a:xfrm>
          <a:prstGeom prst="rect">
            <a:avLst/>
          </a:prstGeom>
          <a:noFill/>
        </p:spPr>
        <p:txBody>
          <a:bodyPr wrap="square" rtlCol="0">
            <a:spAutoFit/>
          </a:bodyPr>
          <a:lstStyle/>
          <a:p>
            <a:r>
              <a:rPr lang="en-US" sz="8800" b="1">
                <a:ln w="0"/>
                <a:solidFill>
                  <a:schemeClr val="accent2">
                    <a:lumMod val="75000"/>
                  </a:schemeClr>
                </a:solidFill>
                <a:effectLst>
                  <a:outerShdw blurRad="38100" dist="19050" dir="2700000" algn="tl" rotWithShape="0">
                    <a:schemeClr val="dk1">
                      <a:alpha val="40000"/>
                    </a:schemeClr>
                  </a:outerShdw>
                </a:effectLst>
                <a:latin typeface="UTM Edwardian" panose="02040603050506020204" pitchFamily="18" charset="0"/>
              </a:rPr>
              <a:t>Luyện tập tả cảnh</a:t>
            </a:r>
          </a:p>
          <a:p>
            <a:endParaRPr lang="en-US" sz="8800" b="1">
              <a:solidFill>
                <a:schemeClr val="accent2">
                  <a:lumMod val="75000"/>
                </a:schemeClr>
              </a:solidFill>
              <a:latin typeface="UTM Edwardian" panose="02040603050506020204" pitchFamily="18" charset="0"/>
            </a:endParaRPr>
          </a:p>
        </p:txBody>
      </p:sp>
    </p:spTree>
    <p:extLst>
      <p:ext uri="{BB962C8B-B14F-4D97-AF65-F5344CB8AC3E}">
        <p14:creationId xmlns:p14="http://schemas.microsoft.com/office/powerpoint/2010/main" val="896986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47"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63" presetClass="path" presetSubtype="0" repeatCount="3000" accel="50000" decel="50000" autoRev="1" fill="hold" nodeType="withEffect">
                                  <p:stCondLst>
                                    <p:cond delay="0"/>
                                  </p:stCondLst>
                                  <p:childTnLst>
                                    <p:animMotion origin="layout" path="M -0.03398 -3.7037E-7 L -1.45833E-6 -3.7037E-7 " pathEditMode="relative" rAng="0" ptsTypes="AA">
                                      <p:cBhvr>
                                        <p:cTn id="14" dur="2500" fill="hold"/>
                                        <p:tgtEl>
                                          <p:spTgt spid="8"/>
                                        </p:tgtEl>
                                        <p:attrNameLst>
                                          <p:attrName>ppt_x</p:attrName>
                                          <p:attrName>ppt_y</p:attrName>
                                        </p:attrNameLst>
                                      </p:cBhvr>
                                      <p:rCtr x="1693" y="0"/>
                                    </p:animMotion>
                                  </p:childTnLst>
                                </p:cTn>
                              </p:par>
                              <p:par>
                                <p:cTn id="15" presetID="2" presetClass="entr" presetSubtype="12"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500" fill="hold"/>
                                        <p:tgtEl>
                                          <p:spTgt spid="9"/>
                                        </p:tgtEl>
                                        <p:attrNameLst>
                                          <p:attrName>ppt_x</p:attrName>
                                        </p:attrNameLst>
                                      </p:cBhvr>
                                      <p:tavLst>
                                        <p:tav tm="0">
                                          <p:val>
                                            <p:strVal val="0-#ppt_w/2"/>
                                          </p:val>
                                        </p:tav>
                                        <p:tav tm="100000">
                                          <p:val>
                                            <p:strVal val="#ppt_x"/>
                                          </p:val>
                                        </p:tav>
                                      </p:tavLst>
                                    </p:anim>
                                    <p:anim calcmode="lin" valueType="num">
                                      <p:cBhvr additive="base">
                                        <p:cTn id="18" dur="1500" fill="hold"/>
                                        <p:tgtEl>
                                          <p:spTgt spid="9"/>
                                        </p:tgtEl>
                                        <p:attrNameLst>
                                          <p:attrName>ppt_y</p:attrName>
                                        </p:attrNameLst>
                                      </p:cBhvr>
                                      <p:tavLst>
                                        <p:tav tm="0">
                                          <p:val>
                                            <p:strVal val="1+#ppt_h/2"/>
                                          </p:val>
                                        </p:tav>
                                        <p:tav tm="100000">
                                          <p:val>
                                            <p:strVal val="#ppt_y"/>
                                          </p:val>
                                        </p:tav>
                                      </p:tavLst>
                                    </p:anim>
                                  </p:childTnLst>
                                </p:cTn>
                              </p:par>
                              <p:par>
                                <p:cTn id="19" presetID="8" presetClass="emph" presetSubtype="0" fill="hold" nodeType="withEffect">
                                  <p:stCondLst>
                                    <p:cond delay="0"/>
                                  </p:stCondLst>
                                  <p:childTnLst>
                                    <p:animRot by="21600000">
                                      <p:cBhvr>
                                        <p:cTn id="20" dur="3750" fill="hold"/>
                                        <p:tgtEl>
                                          <p:spTgt spid="10"/>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26"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80">
                                          <p:stCondLst>
                                            <p:cond delay="0"/>
                                          </p:stCondLst>
                                        </p:cTn>
                                        <p:tgtEl>
                                          <p:spTgt spid="13"/>
                                        </p:tgtEl>
                                      </p:cBhvr>
                                    </p:animEffect>
                                    <p:anim calcmode="lin" valueType="num">
                                      <p:cBhvr>
                                        <p:cTn id="3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7" dur="26">
                                          <p:stCondLst>
                                            <p:cond delay="650"/>
                                          </p:stCondLst>
                                        </p:cTn>
                                        <p:tgtEl>
                                          <p:spTgt spid="13"/>
                                        </p:tgtEl>
                                      </p:cBhvr>
                                      <p:to x="100000" y="60000"/>
                                    </p:animScale>
                                    <p:animScale>
                                      <p:cBhvr>
                                        <p:cTn id="38" dur="166" decel="50000">
                                          <p:stCondLst>
                                            <p:cond delay="676"/>
                                          </p:stCondLst>
                                        </p:cTn>
                                        <p:tgtEl>
                                          <p:spTgt spid="13"/>
                                        </p:tgtEl>
                                      </p:cBhvr>
                                      <p:to x="100000" y="100000"/>
                                    </p:animScale>
                                    <p:animScale>
                                      <p:cBhvr>
                                        <p:cTn id="39" dur="26">
                                          <p:stCondLst>
                                            <p:cond delay="1312"/>
                                          </p:stCondLst>
                                        </p:cTn>
                                        <p:tgtEl>
                                          <p:spTgt spid="13"/>
                                        </p:tgtEl>
                                      </p:cBhvr>
                                      <p:to x="100000" y="80000"/>
                                    </p:animScale>
                                    <p:animScale>
                                      <p:cBhvr>
                                        <p:cTn id="40" dur="166" decel="50000">
                                          <p:stCondLst>
                                            <p:cond delay="1338"/>
                                          </p:stCondLst>
                                        </p:cTn>
                                        <p:tgtEl>
                                          <p:spTgt spid="13"/>
                                        </p:tgtEl>
                                      </p:cBhvr>
                                      <p:to x="100000" y="100000"/>
                                    </p:animScale>
                                    <p:animScale>
                                      <p:cBhvr>
                                        <p:cTn id="41" dur="26">
                                          <p:stCondLst>
                                            <p:cond delay="1642"/>
                                          </p:stCondLst>
                                        </p:cTn>
                                        <p:tgtEl>
                                          <p:spTgt spid="13"/>
                                        </p:tgtEl>
                                      </p:cBhvr>
                                      <p:to x="100000" y="90000"/>
                                    </p:animScale>
                                    <p:animScale>
                                      <p:cBhvr>
                                        <p:cTn id="42" dur="166" decel="50000">
                                          <p:stCondLst>
                                            <p:cond delay="1668"/>
                                          </p:stCondLst>
                                        </p:cTn>
                                        <p:tgtEl>
                                          <p:spTgt spid="13"/>
                                        </p:tgtEl>
                                      </p:cBhvr>
                                      <p:to x="100000" y="100000"/>
                                    </p:animScale>
                                    <p:animScale>
                                      <p:cBhvr>
                                        <p:cTn id="43" dur="26">
                                          <p:stCondLst>
                                            <p:cond delay="1808"/>
                                          </p:stCondLst>
                                        </p:cTn>
                                        <p:tgtEl>
                                          <p:spTgt spid="13"/>
                                        </p:tgtEl>
                                      </p:cBhvr>
                                      <p:to x="100000" y="95000"/>
                                    </p:animScale>
                                    <p:animScale>
                                      <p:cBhvr>
                                        <p:cTn id="44" dur="166" decel="50000">
                                          <p:stCondLst>
                                            <p:cond delay="1834"/>
                                          </p:stCondLst>
                                        </p:cTn>
                                        <p:tgtEl>
                                          <p:spTgt spid="13"/>
                                        </p:tgtEl>
                                      </p:cBhvr>
                                      <p:to x="100000" y="100000"/>
                                    </p:animScale>
                                  </p:childTnLst>
                                </p:cTn>
                              </p:par>
                            </p:childTnLst>
                          </p:cTn>
                        </p:par>
                        <p:par>
                          <p:cTn id="45" fill="hold">
                            <p:stCondLst>
                              <p:cond delay="3000"/>
                            </p:stCondLst>
                            <p:childTnLst>
                              <p:par>
                                <p:cTn id="46" presetID="31" presetClass="entr" presetSubtype="0"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1000" fill="hold"/>
                                        <p:tgtEl>
                                          <p:spTgt spid="15"/>
                                        </p:tgtEl>
                                        <p:attrNameLst>
                                          <p:attrName>ppt_w</p:attrName>
                                        </p:attrNameLst>
                                      </p:cBhvr>
                                      <p:tavLst>
                                        <p:tav tm="0">
                                          <p:val>
                                            <p:fltVal val="0"/>
                                          </p:val>
                                        </p:tav>
                                        <p:tav tm="100000">
                                          <p:val>
                                            <p:strVal val="#ppt_w"/>
                                          </p:val>
                                        </p:tav>
                                      </p:tavLst>
                                    </p:anim>
                                    <p:anim calcmode="lin" valueType="num">
                                      <p:cBhvr>
                                        <p:cTn id="49" dur="1000" fill="hold"/>
                                        <p:tgtEl>
                                          <p:spTgt spid="15"/>
                                        </p:tgtEl>
                                        <p:attrNameLst>
                                          <p:attrName>ppt_h</p:attrName>
                                        </p:attrNameLst>
                                      </p:cBhvr>
                                      <p:tavLst>
                                        <p:tav tm="0">
                                          <p:val>
                                            <p:fltVal val="0"/>
                                          </p:val>
                                        </p:tav>
                                        <p:tav tm="100000">
                                          <p:val>
                                            <p:strVal val="#ppt_h"/>
                                          </p:val>
                                        </p:tav>
                                      </p:tavLst>
                                    </p:anim>
                                    <p:anim calcmode="lin" valueType="num">
                                      <p:cBhvr>
                                        <p:cTn id="50" dur="1000" fill="hold"/>
                                        <p:tgtEl>
                                          <p:spTgt spid="15"/>
                                        </p:tgtEl>
                                        <p:attrNameLst>
                                          <p:attrName>style.rotation</p:attrName>
                                        </p:attrNameLst>
                                      </p:cBhvr>
                                      <p:tavLst>
                                        <p:tav tm="0">
                                          <p:val>
                                            <p:fltVal val="90"/>
                                          </p:val>
                                        </p:tav>
                                        <p:tav tm="100000">
                                          <p:val>
                                            <p:fltVal val="0"/>
                                          </p:val>
                                        </p:tav>
                                      </p:tavLst>
                                    </p:anim>
                                    <p:animEffect transition="in" filter="fade">
                                      <p:cBhvr>
                                        <p:cTn id="5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71687" descr="8"/>
          <p:cNvPicPr>
            <a:picLocks noChangeAspect="1"/>
          </p:cNvPicPr>
          <p:nvPr/>
        </p:nvPicPr>
        <p:blipFill>
          <a:blip r:embed="rId2"/>
          <a:stretch>
            <a:fillRect/>
          </a:stretch>
        </p:blipFill>
        <p:spPr>
          <a:xfrm>
            <a:off x="791571" y="302490"/>
            <a:ext cx="10372298" cy="1785617"/>
          </a:xfrm>
          <a:prstGeom prst="rect">
            <a:avLst/>
          </a:prstGeom>
          <a:noFill/>
          <a:ln w="9525">
            <a:noFill/>
          </a:ln>
        </p:spPr>
      </p:pic>
      <p:sp>
        <p:nvSpPr>
          <p:cNvPr id="2" name="TextBox 1"/>
          <p:cNvSpPr txBox="1"/>
          <p:nvPr/>
        </p:nvSpPr>
        <p:spPr>
          <a:xfrm>
            <a:off x="1444423" y="533870"/>
            <a:ext cx="9200831" cy="1077218"/>
          </a:xfrm>
          <a:prstGeom prst="rect">
            <a:avLst/>
          </a:prstGeom>
          <a:noFill/>
        </p:spPr>
        <p:txBody>
          <a:bodyPr wrap="square" rtlCol="0">
            <a:spAutoFit/>
          </a:bodyPr>
          <a:lstStyle/>
          <a:p>
            <a:pPr algn="just"/>
            <a:r>
              <a:rPr lang="en-US" sz="3200" b="1">
                <a:latin typeface="Times New Roman" panose="02020603050405020304" pitchFamily="18" charset="0"/>
                <a:cs typeface="Times New Roman" panose="02020603050405020304" pitchFamily="18" charset="0"/>
              </a:rPr>
              <a:t>1. </a:t>
            </a:r>
            <a:r>
              <a:rPr lang="vi-VN" sz="3200" b="1">
                <a:latin typeface="Times New Roman" panose="02020603050405020304" pitchFamily="18" charset="0"/>
                <a:cs typeface="Times New Roman" panose="02020603050405020304" pitchFamily="18" charset="0"/>
              </a:rPr>
              <a:t>Quan sát trường em. Từ những điều đã quan sát được, lập dàn ý cho bài văn miêu tả ngôi trường.</a:t>
            </a:r>
            <a:endParaRPr lang="en-US" sz="320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2288" y="2088107"/>
            <a:ext cx="8070863" cy="4231438"/>
          </a:xfrm>
          <a:prstGeom prst="rect">
            <a:avLst/>
          </a:prstGeom>
        </p:spPr>
      </p:pic>
      <p:pic>
        <p:nvPicPr>
          <p:cNvPr id="6" name="图片 1"/>
          <p:cNvPicPr>
            <a:picLocks noChangeAspect="1"/>
          </p:cNvPicPr>
          <p:nvPr/>
        </p:nvPicPr>
        <p:blipFill rotWithShape="1">
          <a:blip r:embed="rId4">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val="0"/>
              </a:ext>
            </a:extLst>
          </a:blip>
          <a:srcRect l="73972" t="42638"/>
          <a:stretch/>
        </p:blipFill>
        <p:spPr>
          <a:xfrm>
            <a:off x="-56831" y="5438083"/>
            <a:ext cx="2427170" cy="1762924"/>
          </a:xfrm>
          <a:prstGeom prst="rect">
            <a:avLst/>
          </a:prstGeom>
        </p:spPr>
      </p:pic>
    </p:spTree>
    <p:extLst>
      <p:ext uri="{BB962C8B-B14F-4D97-AF65-F5344CB8AC3E}">
        <p14:creationId xmlns:p14="http://schemas.microsoft.com/office/powerpoint/2010/main" val="25958621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0" y="951363"/>
            <a:ext cx="12192000" cy="2301508"/>
          </a:xfrm>
          <a:prstGeom prst="roundRect">
            <a:avLst/>
          </a:prstGeom>
          <a:solidFill>
            <a:srgbClr val="C7E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ysClr val="windowText" lastClr="000000"/>
                </a:solidFill>
                <a:latin typeface="Times New Roman" panose="02020603050405020304" pitchFamily="18" charset="0"/>
                <a:cs typeface="Times New Roman" panose="02020603050405020304" pitchFamily="18" charset="0"/>
              </a:rPr>
              <a:t> Có thể tả ngôi trường vào một thời điểm nhất định (một buổi sáng hay một buổi chiều, vào mùa hè hay mùa đông,…). Cũng có thể tả ngôi trường với cảnh sắc thay đổi theo thời gian (từ sáng đến chiều, từ mùa xuân tới mùa đông,…).</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537" y="3395854"/>
            <a:ext cx="4762500" cy="2857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7026" y="3395853"/>
            <a:ext cx="4796263" cy="28575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TextBox 14"/>
          <p:cNvSpPr txBox="1"/>
          <p:nvPr/>
        </p:nvSpPr>
        <p:spPr>
          <a:xfrm>
            <a:off x="1378423" y="6396336"/>
            <a:ext cx="3138985"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Sân trường vào mùa hè</a:t>
            </a:r>
          </a:p>
        </p:txBody>
      </p:sp>
      <p:sp>
        <p:nvSpPr>
          <p:cNvPr id="16" name="TextBox 15"/>
          <p:cNvSpPr txBox="1"/>
          <p:nvPr/>
        </p:nvSpPr>
        <p:spPr>
          <a:xfrm>
            <a:off x="6793847" y="6396335"/>
            <a:ext cx="3960588"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Sân trường vào buổi chiều</a:t>
            </a:r>
          </a:p>
        </p:txBody>
      </p:sp>
      <p:grpSp>
        <p:nvGrpSpPr>
          <p:cNvPr id="24" name="Group 23"/>
          <p:cNvGrpSpPr/>
          <p:nvPr/>
        </p:nvGrpSpPr>
        <p:grpSpPr>
          <a:xfrm>
            <a:off x="629888" y="-1152422"/>
            <a:ext cx="3291183" cy="2721932"/>
            <a:chOff x="1335960" y="-1198917"/>
            <a:chExt cx="3291183" cy="2721932"/>
          </a:xfrm>
        </p:grpSpPr>
        <p:sp>
          <p:nvSpPr>
            <p:cNvPr id="22" name="TextBox 21"/>
            <p:cNvSpPr txBox="1"/>
            <p:nvPr/>
          </p:nvSpPr>
          <p:spPr>
            <a:xfrm>
              <a:off x="2448732" y="162049"/>
              <a:ext cx="2178411" cy="646331"/>
            </a:xfrm>
            <a:prstGeom prst="rect">
              <a:avLst/>
            </a:prstGeom>
            <a:solidFill>
              <a:srgbClr val="F7E8BF"/>
            </a:solidFill>
            <a:ln>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b="1">
                  <a:solidFill>
                    <a:schemeClr val="accent2">
                      <a:lumMod val="75000"/>
                    </a:schemeClr>
                  </a:solidFill>
                  <a:latin typeface="Times New Roman" panose="02020603050405020304" pitchFamily="18" charset="0"/>
                  <a:cs typeface="Times New Roman" panose="02020603050405020304" pitchFamily="18" charset="0"/>
                </a:rPr>
                <a:t>     Lưu ý</a:t>
              </a:r>
            </a:p>
          </p:txBody>
        </p:sp>
        <p:pic>
          <p:nvPicPr>
            <p:cNvPr id="23" name="图片 1"/>
            <p:cNvPicPr>
              <a:picLocks noChangeAspect="1"/>
            </p:cNvPicPr>
            <p:nvPr/>
          </p:nvPicPr>
          <p:blipFill rotWithShape="1">
            <a:blip r:embed="rId4">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val="0"/>
                </a:ext>
              </a:extLst>
            </a:blip>
            <a:srcRect l="73972" t="42638" r="12312"/>
            <a:stretch/>
          </p:blipFill>
          <p:spPr>
            <a:xfrm>
              <a:off x="1335960" y="-1198917"/>
              <a:ext cx="1611955" cy="2721932"/>
            </a:xfrm>
            <a:prstGeom prst="rect">
              <a:avLst/>
            </a:prstGeom>
          </p:spPr>
        </p:pic>
      </p:grpSp>
    </p:spTree>
    <p:extLst>
      <p:ext uri="{BB962C8B-B14F-4D97-AF65-F5344CB8AC3E}">
        <p14:creationId xmlns:p14="http://schemas.microsoft.com/office/powerpoint/2010/main" val="32131313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12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1+#ppt_w/2"/>
                                          </p:val>
                                        </p:tav>
                                        <p:tav tm="100000">
                                          <p:val>
                                            <p:strVal val="#ppt_x"/>
                                          </p:val>
                                        </p:tav>
                                      </p:tavLst>
                                    </p:anim>
                                    <p:anim calcmode="lin" valueType="num">
                                      <p:cBhvr additive="base">
                                        <p:cTn id="29" dur="500" fill="hold"/>
                                        <p:tgtEl>
                                          <p:spTgt spid="15"/>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0-#ppt_w/2"/>
                                          </p:val>
                                        </p:tav>
                                        <p:tav tm="100000">
                                          <p:val>
                                            <p:strVal val="#ppt_x"/>
                                          </p:val>
                                        </p:tav>
                                      </p:tavLst>
                                    </p:anim>
                                    <p:anim calcmode="lin" valueType="num">
                                      <p:cBhvr additive="base">
                                        <p:cTn id="33"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70484" y="1392409"/>
            <a:ext cx="5687875" cy="3908011"/>
          </a:xfrm>
          <a:prstGeom prst="roundRect">
            <a:avLst/>
          </a:prstGeom>
          <a:solidFill>
            <a:srgbClr val="FCCDB6"/>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ysClr val="windowText" lastClr="000000"/>
                </a:solidFill>
                <a:latin typeface="Times New Roman" panose="02020603050405020304" pitchFamily="18" charset="0"/>
                <a:cs typeface="Times New Roman" panose="02020603050405020304" pitchFamily="18" charset="0"/>
              </a:rPr>
              <a:t> Bình thường, nên tả theo trình tự quan sát từ xa đến gần, từ ngoài vào trong, … Tuy nhiên, cũng có thể tả theo thứ tự ngược lại (từ gần đến xa, từ trong ra ngoài,…).</a:t>
            </a:r>
          </a:p>
        </p:txBody>
      </p:sp>
      <p:grpSp>
        <p:nvGrpSpPr>
          <p:cNvPr id="7" name="Group 6"/>
          <p:cNvGrpSpPr/>
          <p:nvPr/>
        </p:nvGrpSpPr>
        <p:grpSpPr>
          <a:xfrm>
            <a:off x="490403" y="-941381"/>
            <a:ext cx="3291183" cy="2721932"/>
            <a:chOff x="1335960" y="-1198917"/>
            <a:chExt cx="3291183" cy="2721932"/>
          </a:xfrm>
        </p:grpSpPr>
        <p:sp>
          <p:nvSpPr>
            <p:cNvPr id="8" name="TextBox 7"/>
            <p:cNvSpPr txBox="1"/>
            <p:nvPr/>
          </p:nvSpPr>
          <p:spPr>
            <a:xfrm>
              <a:off x="2448732" y="162049"/>
              <a:ext cx="2178411" cy="646331"/>
            </a:xfrm>
            <a:prstGeom prst="rect">
              <a:avLst/>
            </a:prstGeom>
            <a:solidFill>
              <a:srgbClr val="F7E8BF"/>
            </a:solidFill>
            <a:ln>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b="1">
                  <a:solidFill>
                    <a:schemeClr val="accent2">
                      <a:lumMod val="75000"/>
                    </a:schemeClr>
                  </a:solidFill>
                  <a:latin typeface="Times New Roman" panose="02020603050405020304" pitchFamily="18" charset="0"/>
                  <a:cs typeface="Times New Roman" panose="02020603050405020304" pitchFamily="18" charset="0"/>
                </a:rPr>
                <a:t>     Lưu ý</a:t>
              </a:r>
            </a:p>
          </p:txBody>
        </p:sp>
        <p:pic>
          <p:nvPicPr>
            <p:cNvPr id="9" name="图片 1"/>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l="73972" t="42638" r="12312"/>
            <a:stretch/>
          </p:blipFill>
          <p:spPr>
            <a:xfrm>
              <a:off x="1335960" y="-1198917"/>
              <a:ext cx="1611955" cy="2721932"/>
            </a:xfrm>
            <a:prstGeom prst="rect">
              <a:avLst/>
            </a:prstGeom>
          </p:spPr>
        </p:pic>
      </p:gr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4407" y="419585"/>
            <a:ext cx="5362413" cy="2934739"/>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4975" r="4947"/>
          <a:stretch/>
        </p:blipFill>
        <p:spPr>
          <a:xfrm>
            <a:off x="6464407" y="3642102"/>
            <a:ext cx="5362413" cy="3215898"/>
          </a:xfrm>
          <a:prstGeom prst="rect">
            <a:avLst/>
          </a:prstGeom>
        </p:spPr>
      </p:pic>
      <p:pic>
        <p:nvPicPr>
          <p:cNvPr id="12" name="图片 1"/>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l="86436" t="42638"/>
          <a:stretch/>
        </p:blipFill>
        <p:spPr>
          <a:xfrm>
            <a:off x="-177421" y="4954137"/>
            <a:ext cx="2442950" cy="2287814"/>
          </a:xfrm>
          <a:prstGeom prst="rect">
            <a:avLst/>
          </a:prstGeom>
        </p:spPr>
      </p:pic>
    </p:spTree>
    <p:extLst>
      <p:ext uri="{BB962C8B-B14F-4D97-AF65-F5344CB8AC3E}">
        <p14:creationId xmlns:p14="http://schemas.microsoft.com/office/powerpoint/2010/main" val="403318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1111508"/>
            <a:ext cx="3291183" cy="2721932"/>
            <a:chOff x="1335960" y="-1198917"/>
            <a:chExt cx="3291183" cy="2721932"/>
          </a:xfrm>
        </p:grpSpPr>
        <p:sp>
          <p:nvSpPr>
            <p:cNvPr id="7" name="TextBox 6"/>
            <p:cNvSpPr txBox="1"/>
            <p:nvPr/>
          </p:nvSpPr>
          <p:spPr>
            <a:xfrm>
              <a:off x="2448732" y="162049"/>
              <a:ext cx="2178411" cy="646331"/>
            </a:xfrm>
            <a:prstGeom prst="rect">
              <a:avLst/>
            </a:prstGeom>
            <a:solidFill>
              <a:srgbClr val="F7E8BF"/>
            </a:solidFill>
            <a:ln>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b="1">
                  <a:solidFill>
                    <a:schemeClr val="accent2">
                      <a:lumMod val="75000"/>
                    </a:schemeClr>
                  </a:solidFill>
                  <a:latin typeface="Times New Roman" panose="02020603050405020304" pitchFamily="18" charset="0"/>
                  <a:cs typeface="Times New Roman" panose="02020603050405020304" pitchFamily="18" charset="0"/>
                </a:rPr>
                <a:t>     Lưu ý</a:t>
              </a:r>
            </a:p>
          </p:txBody>
        </p:sp>
        <p:pic>
          <p:nvPicPr>
            <p:cNvPr id="8" name="图片 1"/>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l="73972" t="42638" r="12312"/>
            <a:stretch/>
          </p:blipFill>
          <p:spPr>
            <a:xfrm>
              <a:off x="1335960" y="-1198917"/>
              <a:ext cx="1611955" cy="2721932"/>
            </a:xfrm>
            <a:prstGeom prst="rect">
              <a:avLst/>
            </a:prstGeom>
          </p:spPr>
        </p:pic>
      </p:gr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7424" y="249458"/>
            <a:ext cx="4050599" cy="22147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7424" y="2588214"/>
            <a:ext cx="4050599" cy="20457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Rounded Rectangle 11"/>
          <p:cNvSpPr/>
          <p:nvPr/>
        </p:nvSpPr>
        <p:spPr>
          <a:xfrm>
            <a:off x="0" y="4773476"/>
            <a:ext cx="12192000" cy="2045776"/>
          </a:xfrm>
          <a:prstGeom prst="roundRect">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chemeClr val="tx1"/>
                </a:solidFill>
                <a:latin typeface="Times New Roman" panose="02020603050405020304" pitchFamily="18" charset="0"/>
                <a:cs typeface="Times New Roman" panose="02020603050405020304" pitchFamily="18" charset="0"/>
              </a:rPr>
              <a:t>Ngôi trường nào cũng gắn với các hoạt động của thầy và trò. Có thể tả các hoạt động này, nhưng chỉ nên tả lướt qua để không biến bài văn tả cảnh thành bài văn tả cảnh sinh hoạt.</a:t>
            </a: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1956" y="1112763"/>
            <a:ext cx="4912832" cy="3243023"/>
          </a:xfrm>
          <a:prstGeom prst="rect">
            <a:avLst/>
          </a:prstGeom>
          <a:ln>
            <a:noFill/>
          </a:ln>
          <a:effectLst>
            <a:softEdge rad="112500"/>
          </a:effectLst>
        </p:spPr>
      </p:pic>
    </p:spTree>
    <p:extLst>
      <p:ext uri="{BB962C8B-B14F-4D97-AF65-F5344CB8AC3E}">
        <p14:creationId xmlns:p14="http://schemas.microsoft.com/office/powerpoint/2010/main" val="54205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3"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1+#ppt_w/2"/>
                                          </p:val>
                                        </p:tav>
                                        <p:tav tm="100000">
                                          <p:val>
                                            <p:strVal val="#ppt_x"/>
                                          </p:val>
                                        </p:tav>
                                      </p:tavLst>
                                    </p:anim>
                                    <p:anim calcmode="lin" valueType="num">
                                      <p:cBhvr additive="base">
                                        <p:cTn id="19" dur="500" fill="hold"/>
                                        <p:tgtEl>
                                          <p:spTgt spid="10"/>
                                        </p:tgtEl>
                                        <p:attrNameLst>
                                          <p:attrName>ppt_y</p:attrName>
                                        </p:attrNameLst>
                                      </p:cBhvr>
                                      <p:tavLst>
                                        <p:tav tm="0">
                                          <p:val>
                                            <p:strVal val="0-#ppt_h/2"/>
                                          </p:val>
                                        </p:tav>
                                        <p:tav tm="100000">
                                          <p:val>
                                            <p:strVal val="#ppt_y"/>
                                          </p:val>
                                        </p:tav>
                                      </p:tavLst>
                                    </p:anim>
                                  </p:childTnLst>
                                </p:cTn>
                              </p:par>
                            </p:childTnLst>
                          </p:cTn>
                        </p:par>
                        <p:par>
                          <p:cTn id="20" fill="hold">
                            <p:stCondLst>
                              <p:cond delay="1000"/>
                            </p:stCondLst>
                            <p:childTnLst>
                              <p:par>
                                <p:cTn id="21" presetID="2" presetClass="entr" presetSubtype="6"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55093" y="1146411"/>
            <a:ext cx="6373504" cy="5554639"/>
          </a:xfrm>
        </p:spPr>
        <p:txBody>
          <a:bodyPr>
            <a:noAutofit/>
          </a:bodyPr>
          <a:lstStyle/>
          <a:p>
            <a:pPr algn="just"/>
            <a:r>
              <a:rPr lang="vi-VN" sz="2800" b="1" i="1">
                <a:latin typeface="+mj-lt"/>
              </a:rPr>
              <a:t>A. Mở bài: </a:t>
            </a:r>
            <a:r>
              <a:rPr lang="vi-VN" sz="2800">
                <a:latin typeface="+mj-lt"/>
              </a:rPr>
              <a:t>Ngôi trường của em vào buổi sáng đầu tuần rất đẹp. Đây là nơi em có nhiều kỉ niệm tuổi ấu thơ.</a:t>
            </a:r>
          </a:p>
          <a:p>
            <a:pPr algn="just"/>
            <a:r>
              <a:rPr lang="vi-VN" sz="2800" b="1" i="1">
                <a:latin typeface="+mj-lt"/>
              </a:rPr>
              <a:t>B. Thân bài:</a:t>
            </a:r>
            <a:endParaRPr lang="vi-VN" sz="2800">
              <a:latin typeface="+mj-lt"/>
            </a:endParaRPr>
          </a:p>
          <a:p>
            <a:pPr algn="just"/>
            <a:r>
              <a:rPr lang="vi-VN" sz="2800" i="1">
                <a:latin typeface="+mj-lt"/>
              </a:rPr>
              <a:t>a) Nhìn từ xa:</a:t>
            </a:r>
            <a:endParaRPr lang="vi-VN" sz="2800">
              <a:latin typeface="+mj-lt"/>
            </a:endParaRPr>
          </a:p>
          <a:p>
            <a:pPr algn="just"/>
            <a:r>
              <a:rPr lang="vi-VN" sz="2800">
                <a:latin typeface="+mj-lt"/>
              </a:rPr>
              <a:t>- Ngôi trường thật đồ sộ giữa khu đất rộng và bằng phẳng.</a:t>
            </a:r>
          </a:p>
          <a:p>
            <a:pPr algn="just"/>
            <a:r>
              <a:rPr lang="vi-VN" sz="2800">
                <a:latin typeface="+mj-lt"/>
              </a:rPr>
              <a:t>- Mái ngói đỏ thắm, hàng cây xanh tươi, khung cảnh trường thật sáng sủa dưới ánh ban mai.</a:t>
            </a:r>
          </a:p>
          <a:p>
            <a:pPr algn="just"/>
            <a:r>
              <a:rPr lang="vi-VN" sz="2800">
                <a:latin typeface="+mj-lt"/>
              </a:rPr>
              <a:t>- Những khóm hoa trước các lớp học hé nở, phảng phất hương thơm.</a:t>
            </a:r>
          </a:p>
          <a:p>
            <a:pPr algn="just"/>
            <a:endParaRPr lang="en-US" sz="2800">
              <a:latin typeface="+mj-lt"/>
            </a:endParaRPr>
          </a:p>
        </p:txBody>
      </p:sp>
      <p:grpSp>
        <p:nvGrpSpPr>
          <p:cNvPr id="4" name="Group 3"/>
          <p:cNvGrpSpPr/>
          <p:nvPr/>
        </p:nvGrpSpPr>
        <p:grpSpPr>
          <a:xfrm>
            <a:off x="0" y="-1111508"/>
            <a:ext cx="9116704" cy="2721932"/>
            <a:chOff x="1335960" y="-1198917"/>
            <a:chExt cx="7768588" cy="2721932"/>
          </a:xfrm>
        </p:grpSpPr>
        <p:sp>
          <p:nvSpPr>
            <p:cNvPr id="6" name="TextBox 5"/>
            <p:cNvSpPr txBox="1"/>
            <p:nvPr/>
          </p:nvSpPr>
          <p:spPr>
            <a:xfrm>
              <a:off x="2448732" y="162049"/>
              <a:ext cx="6655816" cy="646331"/>
            </a:xfrm>
            <a:prstGeom prst="rect">
              <a:avLst/>
            </a:prstGeom>
            <a:solidFill>
              <a:srgbClr val="F7E8BF"/>
            </a:solidFill>
            <a:ln>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b="1">
                  <a:solidFill>
                    <a:schemeClr val="accent2">
                      <a:lumMod val="75000"/>
                    </a:schemeClr>
                  </a:solidFill>
                  <a:latin typeface="Times New Roman" panose="02020603050405020304" pitchFamily="18" charset="0"/>
                  <a:cs typeface="Times New Roman" panose="02020603050405020304" pitchFamily="18" charset="0"/>
                </a:rPr>
                <a:t>     Dàn ý bài văn miêu tả ngôi trường</a:t>
              </a:r>
            </a:p>
          </p:txBody>
        </p:sp>
        <p:pic>
          <p:nvPicPr>
            <p:cNvPr id="7" name="图片 1"/>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l="73972" t="42638" r="12312"/>
            <a:stretch/>
          </p:blipFill>
          <p:spPr>
            <a:xfrm>
              <a:off x="1335960" y="-1198917"/>
              <a:ext cx="1611955" cy="2721932"/>
            </a:xfrm>
            <a:prstGeom prst="rect">
              <a:avLst/>
            </a:prstGeom>
          </p:spPr>
        </p:pic>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2370" y="1610424"/>
            <a:ext cx="4999630" cy="3105150"/>
          </a:xfrm>
          <a:prstGeom prst="rect">
            <a:avLst/>
          </a:prstGeom>
        </p:spPr>
      </p:pic>
    </p:spTree>
    <p:extLst>
      <p:ext uri="{BB962C8B-B14F-4D97-AF65-F5344CB8AC3E}">
        <p14:creationId xmlns:p14="http://schemas.microsoft.com/office/powerpoint/2010/main" val="207292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barn(inVertical)">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barn(inVertical)">
                                      <p:cBhvr>
                                        <p:cTn id="23" dur="5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barn(inVertical)">
                                      <p:cBhvr>
                                        <p:cTn id="28" dur="500"/>
                                        <p:tgtEl>
                                          <p:spTgt spid="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barn(inVertical)">
                                      <p:cBhvr>
                                        <p:cTn id="33" dur="500"/>
                                        <p:tgtEl>
                                          <p:spTgt spid="5">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Effect transition="in" filter="barn(inVertical)">
                                      <p:cBhvr>
                                        <p:cTn id="38" dur="500"/>
                                        <p:tgtEl>
                                          <p:spTgt spid="5">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Effect transition="in" filter="barn(inVertical)">
                                      <p:cBhvr>
                                        <p:cTn id="43"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04717" y="1091821"/>
            <a:ext cx="11764370" cy="4913194"/>
          </a:xfrm>
        </p:spPr>
        <p:txBody>
          <a:bodyPr>
            <a:noAutofit/>
          </a:bodyPr>
          <a:lstStyle/>
          <a:p>
            <a:pPr algn="just"/>
            <a:r>
              <a:rPr lang="vi-VN" sz="2800" i="1">
                <a:latin typeface="+mj-lt"/>
              </a:rPr>
              <a:t>b) Đến gần:</a:t>
            </a:r>
            <a:endParaRPr lang="vi-VN" sz="2800">
              <a:latin typeface="+mj-lt"/>
            </a:endParaRPr>
          </a:p>
          <a:p>
            <a:pPr algn="just"/>
            <a:r>
              <a:rPr lang="vi-VN" sz="2800">
                <a:latin typeface="+mj-lt"/>
              </a:rPr>
              <a:t>- Tấm biển trường được sơn mới, hàng chữ trắng ghi tên trường nổi bật trên biển màu xanh đậm.</a:t>
            </a:r>
          </a:p>
          <a:p>
            <a:pPr algn="just"/>
            <a:r>
              <a:rPr lang="vi-VN" sz="2800">
                <a:latin typeface="+mj-lt"/>
              </a:rPr>
              <a:t>- Cổng sắt cao, sơn màu đỏ sẫm, cổng rộng hơn bốn mét, trông vững chãi.</a:t>
            </a:r>
          </a:p>
          <a:p>
            <a:pPr algn="just"/>
            <a:r>
              <a:rPr lang="vi-VN" sz="2800">
                <a:latin typeface="+mj-lt"/>
              </a:rPr>
              <a:t>- Tường thành cao chừng hai mét, bao bọc cả khuôn viên trường.</a:t>
            </a:r>
          </a:p>
          <a:p>
            <a:pPr algn="just"/>
            <a:r>
              <a:rPr lang="vi-VN" sz="2800" i="1">
                <a:latin typeface="+mj-lt"/>
              </a:rPr>
              <a:t>c) Vào trong:</a:t>
            </a:r>
            <a:endParaRPr lang="vi-VN" sz="2800">
              <a:latin typeface="+mj-lt"/>
            </a:endParaRPr>
          </a:p>
          <a:p>
            <a:pPr algn="just"/>
            <a:r>
              <a:rPr lang="vi-VN" sz="2800">
                <a:latin typeface="+mj-lt"/>
              </a:rPr>
              <a:t>- Con đường và sân trường được lát gạch men màu đỏ, có những hoa văn đẹp mắt. Giữa sân có trụ cờ sừng sững, lá cờ phần phật trong gió sớm.</a:t>
            </a:r>
          </a:p>
          <a:p>
            <a:pPr algn="just"/>
            <a:r>
              <a:rPr lang="vi-VN" sz="2800">
                <a:latin typeface="+mj-lt"/>
              </a:rPr>
              <a:t>- Cây cối: dọc theo sân trường là hai hàng phượng vĩ xanh tốt cùng những cây bàng đang dang cánh tay khổng lồ che bóng ở góc sân.</a:t>
            </a:r>
          </a:p>
        </p:txBody>
      </p:sp>
      <p:grpSp>
        <p:nvGrpSpPr>
          <p:cNvPr id="6" name="Group 5"/>
          <p:cNvGrpSpPr/>
          <p:nvPr/>
        </p:nvGrpSpPr>
        <p:grpSpPr>
          <a:xfrm>
            <a:off x="0" y="-1111508"/>
            <a:ext cx="9116704" cy="2721932"/>
            <a:chOff x="1335960" y="-1198917"/>
            <a:chExt cx="7768588" cy="2721932"/>
          </a:xfrm>
        </p:grpSpPr>
        <p:sp>
          <p:nvSpPr>
            <p:cNvPr id="7" name="TextBox 6"/>
            <p:cNvSpPr txBox="1"/>
            <p:nvPr/>
          </p:nvSpPr>
          <p:spPr>
            <a:xfrm>
              <a:off x="2448732" y="162049"/>
              <a:ext cx="6655816" cy="646331"/>
            </a:xfrm>
            <a:prstGeom prst="rect">
              <a:avLst/>
            </a:prstGeom>
            <a:solidFill>
              <a:srgbClr val="F7E8BF"/>
            </a:solidFill>
            <a:ln>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b="1">
                  <a:solidFill>
                    <a:schemeClr val="accent2">
                      <a:lumMod val="75000"/>
                    </a:schemeClr>
                  </a:solidFill>
                  <a:latin typeface="Times New Roman" panose="02020603050405020304" pitchFamily="18" charset="0"/>
                  <a:cs typeface="Times New Roman" panose="02020603050405020304" pitchFamily="18" charset="0"/>
                </a:rPr>
                <a:t>     Dàn ý bài văn miêu tả ngôi trường</a:t>
              </a:r>
            </a:p>
          </p:txBody>
        </p:sp>
        <p:pic>
          <p:nvPicPr>
            <p:cNvPr id="8" name="图片 1"/>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l="73972" t="42638" r="12312"/>
            <a:stretch/>
          </p:blipFill>
          <p:spPr>
            <a:xfrm>
              <a:off x="1335960" y="-1198917"/>
              <a:ext cx="1611955" cy="2721932"/>
            </a:xfrm>
            <a:prstGeom prst="rect">
              <a:avLst/>
            </a:prstGeom>
          </p:spPr>
        </p:pic>
      </p:grpSp>
    </p:spTree>
    <p:extLst>
      <p:ext uri="{BB962C8B-B14F-4D97-AF65-F5344CB8AC3E}">
        <p14:creationId xmlns:p14="http://schemas.microsoft.com/office/powerpoint/2010/main" val="155826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arn(inVertical)">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TotalTime>
  <Words>843</Words>
  <Application>Microsoft Office PowerPoint</Application>
  <PresentationFormat>Widescreen</PresentationFormat>
  <Paragraphs>44</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Times New Roman</vt:lpstr>
      <vt:lpstr>UTM Edwardian</vt:lpstr>
      <vt:lpstr>UTM French Vanilla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Le Hong Linh</cp:lastModifiedBy>
  <cp:revision>26</cp:revision>
  <dcterms:created xsi:type="dcterms:W3CDTF">2021-09-19T05:26:48Z</dcterms:created>
  <dcterms:modified xsi:type="dcterms:W3CDTF">2022-09-27T01:59:49Z</dcterms:modified>
</cp:coreProperties>
</file>