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media/audio2.wav" ContentType="audio/wav"/>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65" r:id="rId3"/>
    <p:sldId id="261" r:id="rId4"/>
    <p:sldId id="273" r:id="rId5"/>
    <p:sldId id="295" r:id="rId6"/>
    <p:sldId id="296" r:id="rId7"/>
    <p:sldId id="269" r:id="rId8"/>
    <p:sldId id="289" r:id="rId9"/>
    <p:sldId id="297" r:id="rId10"/>
    <p:sldId id="299" r:id="rId11"/>
    <p:sldId id="302" r:id="rId12"/>
    <p:sldId id="300" r:id="rId13"/>
    <p:sldId id="303" r:id="rId14"/>
    <p:sldId id="304" r:id="rId15"/>
    <p:sldId id="292" r:id="rId16"/>
    <p:sldId id="305" r:id="rId17"/>
    <p:sldId id="298" r:id="rId18"/>
    <p:sldId id="307"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B2D47"/>
    <a:srgbClr val="ECCC8F"/>
    <a:srgbClr val="003600"/>
    <a:srgbClr val="003E00"/>
    <a:srgbClr val="005C00"/>
    <a:srgbClr val="006600"/>
    <a:srgbClr val="4B4B4B"/>
    <a:srgbClr val="A88755"/>
    <a:srgbClr val="E8C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958115-CDAF-4786-B66E-BF1EE4690133}" v="2" dt="2023-02-08T02:20:08.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84" d="100"/>
          <a:sy n="84" d="100"/>
        </p:scale>
        <p:origin x="594" y="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5183112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08947" y="7726914"/>
            <a:ext cx="1146048" cy="1146048"/>
          </a:xfrm>
          <a:prstGeom prst="ellipse">
            <a:avLst/>
          </a:prstGeom>
          <a:ln>
            <a:noFill/>
          </a:ln>
          <a:effectLst>
            <a:softEdge rad="112500"/>
          </a:effectLst>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75514" y="-314624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2.xml"/><Relationship Id="rId18" Type="http://schemas.openxmlformats.org/officeDocument/2006/relationships/image" Target="../media/image30.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29.jpeg"/><Relationship Id="rId2" Type="http://schemas.openxmlformats.org/officeDocument/2006/relationships/tags" Target="../tags/tag6.xml"/><Relationship Id="rId16" Type="http://schemas.openxmlformats.org/officeDocument/2006/relationships/image" Target="../media/image2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audio" Target="../media/audio2.wav"/><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slideLayout" Target="../slideLayouts/slideLayout2.xml"/><Relationship Id="rId18" Type="http://schemas.openxmlformats.org/officeDocument/2006/relationships/image" Target="../media/image30.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29.jpeg"/><Relationship Id="rId2" Type="http://schemas.openxmlformats.org/officeDocument/2006/relationships/tags" Target="../tags/tag18.xml"/><Relationship Id="rId16" Type="http://schemas.openxmlformats.org/officeDocument/2006/relationships/image" Target="../media/image28.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audio" Target="../media/audio2.wav"/><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7" name="图片 6">
            <a:extLst>
              <a:ext uri="{FF2B5EF4-FFF2-40B4-BE49-F238E27FC236}">
                <a16:creationId xmlns:a16="http://schemas.microsoft.com/office/drawing/2014/main" id="{99E31FB0-D5BE-4DBF-ACAC-50A4D0071D5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sp>
        <p:nvSpPr>
          <p:cNvPr id="10" name="文本框 9">
            <a:extLst>
              <a:ext uri="{FF2B5EF4-FFF2-40B4-BE49-F238E27FC236}">
                <a16:creationId xmlns:a16="http://schemas.microsoft.com/office/drawing/2014/main" id="{856473D1-E42C-4445-A684-77D40100FD20}"/>
              </a:ext>
            </a:extLst>
          </p:cNvPr>
          <p:cNvSpPr txBox="1"/>
          <p:nvPr/>
        </p:nvSpPr>
        <p:spPr>
          <a:xfrm rot="21336746">
            <a:off x="4054940" y="5553135"/>
            <a:ext cx="3422792" cy="523220"/>
          </a:xfrm>
          <a:prstGeom prst="rect">
            <a:avLst/>
          </a:prstGeom>
          <a:noFill/>
        </p:spPr>
        <p:txBody>
          <a:bodyPr wrap="square" rtlCol="0">
            <a:spAutoFit/>
          </a:bodyPr>
          <a:lstStyle/>
          <a:p>
            <a:pPr algn="ctr"/>
            <a:r>
              <a:rPr lang="en-US" altLang="zh-CN" sz="2800" dirty="0">
                <a:solidFill>
                  <a:srgbClr val="4B4B4B"/>
                </a:solidFill>
                <a:effectLst>
                  <a:outerShdw blurRad="38100" dist="38100" dir="2700000" algn="tl">
                    <a:srgbClr val="000000">
                      <a:alpha val="43137"/>
                    </a:srgbClr>
                  </a:outerShdw>
                </a:effectLst>
                <a:latin typeface="仓耳意式布丁体" panose="02020400000000000000" pitchFamily="18" charset="-122"/>
                <a:ea typeface="仓耳意式布丁体" panose="02020400000000000000" pitchFamily="18" charset="-122"/>
              </a:rPr>
              <a:t>TRANG 106</a:t>
            </a:r>
            <a:endParaRPr lang="zh-CN" altLang="en-US" sz="2800" dirty="0">
              <a:solidFill>
                <a:srgbClr val="4B4B4B"/>
              </a:solidFill>
              <a:effectLst>
                <a:outerShdw blurRad="38100" dist="38100" dir="2700000" algn="tl">
                  <a:srgbClr val="000000">
                    <a:alpha val="43137"/>
                  </a:srgbClr>
                </a:outerShdw>
              </a:effectLst>
              <a:latin typeface="仓耳意式布丁体" panose="02020400000000000000" pitchFamily="18" charset="-122"/>
              <a:ea typeface="仓耳意式布丁体" panose="02020400000000000000" pitchFamily="18" charset="-122"/>
            </a:endParaRPr>
          </a:p>
        </p:txBody>
      </p:sp>
      <p:pic>
        <p:nvPicPr>
          <p:cNvPr id="11" name="图片 10">
            <a:extLst>
              <a:ext uri="{FF2B5EF4-FFF2-40B4-BE49-F238E27FC236}">
                <a16:creationId xmlns:a16="http://schemas.microsoft.com/office/drawing/2014/main" id="{9ECD9709-B409-43C3-9341-709C3D941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id="{7EA26673-450E-47B4-91B7-168FE92D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id="{2D0835ED-728B-4427-9983-191204DB3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17" name="椭圆 16">
            <a:extLst>
              <a:ext uri="{FF2B5EF4-FFF2-40B4-BE49-F238E27FC236}">
                <a16:creationId xmlns:a16="http://schemas.microsoft.com/office/drawing/2014/main" id="{847660B9-A70D-4585-937A-FB76055216E8}"/>
              </a:ext>
            </a:extLst>
          </p:cNvPr>
          <p:cNvSpPr/>
          <p:nvPr/>
        </p:nvSpPr>
        <p:spPr>
          <a:xfrm>
            <a:off x="5991827"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8" name="椭圆 17">
            <a:extLst>
              <a:ext uri="{FF2B5EF4-FFF2-40B4-BE49-F238E27FC236}">
                <a16:creationId xmlns:a16="http://schemas.microsoft.com/office/drawing/2014/main" id="{23247550-0152-40F5-89B8-447458F21C7B}"/>
              </a:ext>
            </a:extLst>
          </p:cNvPr>
          <p:cNvSpPr/>
          <p:nvPr/>
        </p:nvSpPr>
        <p:spPr>
          <a:xfrm>
            <a:off x="6187430"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9" name="椭圆 18">
            <a:extLst>
              <a:ext uri="{FF2B5EF4-FFF2-40B4-BE49-F238E27FC236}">
                <a16:creationId xmlns:a16="http://schemas.microsoft.com/office/drawing/2014/main" id="{FB394EC7-E275-4167-9CA9-4E601AD53DE9}"/>
              </a:ext>
            </a:extLst>
          </p:cNvPr>
          <p:cNvSpPr/>
          <p:nvPr/>
        </p:nvSpPr>
        <p:spPr>
          <a:xfrm>
            <a:off x="6383033"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2" name="矩形: 圆角 21">
            <a:extLst>
              <a:ext uri="{FF2B5EF4-FFF2-40B4-BE49-F238E27FC236}">
                <a16:creationId xmlns:a16="http://schemas.microsoft.com/office/drawing/2014/main" id="{20200714-B385-4FD4-BC7B-E5016E2CA784}"/>
              </a:ext>
            </a:extLst>
          </p:cNvPr>
          <p:cNvSpPr/>
          <p:nvPr/>
        </p:nvSpPr>
        <p:spPr>
          <a:xfrm rot="21096708">
            <a:off x="8725736" y="1648648"/>
            <a:ext cx="2189404" cy="535916"/>
          </a:xfrm>
          <a:prstGeom prst="roundRect">
            <a:avLst>
              <a:gd name="adj" fmla="val 50000"/>
            </a:avLst>
          </a:prstGeom>
          <a:solidFill>
            <a:srgbClr val="CB2D47"/>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a:extLst>
              <a:ext uri="{FF2B5EF4-FFF2-40B4-BE49-F238E27FC236}">
                <a16:creationId xmlns:a16="http://schemas.microsoft.com/office/drawing/2014/main" id="{659E38E8-FCB0-483E-BD80-16B7A187D505}"/>
              </a:ext>
            </a:extLst>
          </p:cNvPr>
          <p:cNvSpPr txBox="1"/>
          <p:nvPr/>
        </p:nvSpPr>
        <p:spPr>
          <a:xfrm rot="21096708">
            <a:off x="8990144" y="1757739"/>
            <a:ext cx="1643834" cy="369332"/>
          </a:xfrm>
          <a:prstGeom prst="rect">
            <a:avLst/>
          </a:prstGeom>
          <a:noFill/>
        </p:spPr>
        <p:txBody>
          <a:bodyPr wrap="square" rtlCol="0">
            <a:spAutoFit/>
          </a:bodyPr>
          <a:lstStyle/>
          <a:p>
            <a:pPr algn="dist" defTabSz="914400">
              <a:defRPr/>
            </a:pPr>
            <a:r>
              <a:rPr lang="en-US" altLang="zh-CN" b="1" kern="0" dirty="0">
                <a:solidFill>
                  <a:schemeClr val="bg1"/>
                </a:solidFill>
                <a:latin typeface="仓耳青禾体-谷力 W05" panose="02020400000000000000" pitchFamily="18" charset="-122"/>
                <a:ea typeface="仓耳青禾体-谷力 W05" panose="02020400000000000000" pitchFamily="18" charset="-122"/>
              </a:rPr>
              <a:t>EDUFIVE</a:t>
            </a:r>
            <a:endParaRPr lang="zh-CN" altLang="en-US" b="1" kern="0" dirty="0">
              <a:solidFill>
                <a:schemeClr val="bg1"/>
              </a:solidFill>
              <a:latin typeface="仓耳青禾体-谷力 W05" panose="02020400000000000000" pitchFamily="18" charset="-122"/>
              <a:ea typeface="仓耳青禾体-谷力 W05" panose="02020400000000000000" pitchFamily="18" charset="-122"/>
            </a:endParaRPr>
          </a:p>
        </p:txBody>
      </p:sp>
      <p:pic>
        <p:nvPicPr>
          <p:cNvPr id="2" name="5c00d2c094963">
            <a:hlinkClick r:id="" action="ppaction://media"/>
            <a:extLst>
              <a:ext uri="{FF2B5EF4-FFF2-40B4-BE49-F238E27FC236}">
                <a16:creationId xmlns:a16="http://schemas.microsoft.com/office/drawing/2014/main"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027" y="1040798"/>
            <a:ext cx="552450" cy="552450"/>
          </a:xfrm>
          <a:prstGeom prst="rect">
            <a:avLst/>
          </a:prstGeom>
        </p:spPr>
      </p:pic>
      <p:sp>
        <p:nvSpPr>
          <p:cNvPr id="20" name="文本框 9">
            <a:extLst>
              <a:ext uri="{FF2B5EF4-FFF2-40B4-BE49-F238E27FC236}">
                <a16:creationId xmlns:a16="http://schemas.microsoft.com/office/drawing/2014/main" id="{856473D1-E42C-4445-A684-77D40100FD20}"/>
              </a:ext>
            </a:extLst>
          </p:cNvPr>
          <p:cNvSpPr txBox="1"/>
          <p:nvPr/>
        </p:nvSpPr>
        <p:spPr>
          <a:xfrm rot="21336746">
            <a:off x="3593036" y="1104630"/>
            <a:ext cx="3422792" cy="707886"/>
          </a:xfrm>
          <a:prstGeom prst="rect">
            <a:avLst/>
          </a:prstGeom>
          <a:noFill/>
        </p:spPr>
        <p:txBody>
          <a:bodyPr wrap="square" rtlCol="0">
            <a:spAutoFit/>
          </a:bodyPr>
          <a:lstStyle/>
          <a:p>
            <a:pPr algn="ctr"/>
            <a:r>
              <a:rPr lang="en-US" altLang="zh-CN" sz="4000" b="1" dirty="0">
                <a:solidFill>
                  <a:srgbClr val="4B4B4B"/>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rPr>
              <a:t>TOÁN</a:t>
            </a:r>
            <a:endParaRPr lang="zh-CN" altLang="en-US" sz="4000" b="1" dirty="0">
              <a:solidFill>
                <a:srgbClr val="4B4B4B"/>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endParaRPr>
          </a:p>
        </p:txBody>
      </p:sp>
      <p:sp>
        <p:nvSpPr>
          <p:cNvPr id="4" name="TextBox 3"/>
          <p:cNvSpPr txBox="1"/>
          <p:nvPr/>
        </p:nvSpPr>
        <p:spPr>
          <a:xfrm>
            <a:off x="1943418" y="2473089"/>
            <a:ext cx="7396569" cy="2693045"/>
          </a:xfrm>
          <a:prstGeom prst="rect">
            <a:avLst/>
          </a:prstGeom>
          <a:noFill/>
          <a:ln>
            <a:noFill/>
          </a:ln>
        </p:spPr>
        <p:txBody>
          <a:bodyPr wrap="square" rtlCol="0">
            <a:spAutoFit/>
          </a:bodyPr>
          <a:lstStyle/>
          <a:p>
            <a:pPr algn="ctr">
              <a:spcBef>
                <a:spcPts val="3000"/>
              </a:spcBef>
            </a:pPr>
            <a:r>
              <a:rPr lang="en-US" sz="7200" dirty="0">
                <a:solidFill>
                  <a:srgbClr val="C00000"/>
                </a:solidFill>
                <a:latin typeface="UTM ThuPhap Thien An" pitchFamily="18" charset="0"/>
              </a:rPr>
              <a:t>LUYỆN TẬP </a:t>
            </a:r>
          </a:p>
          <a:p>
            <a:pPr algn="ctr">
              <a:spcBef>
                <a:spcPts val="3000"/>
              </a:spcBef>
            </a:pPr>
            <a:r>
              <a:rPr lang="en-US" sz="7200" dirty="0">
                <a:solidFill>
                  <a:srgbClr val="C00000"/>
                </a:solidFill>
                <a:latin typeface="UTM ThuPhap Thien An" pitchFamily="18" charset="0"/>
              </a:rPr>
              <a:t>CHUNG</a:t>
            </a:r>
          </a:p>
        </p:txBody>
      </p:sp>
      <p:sp>
        <p:nvSpPr>
          <p:cNvPr id="21" name="文本框 9">
            <a:extLst>
              <a:ext uri="{FF2B5EF4-FFF2-40B4-BE49-F238E27FC236}">
                <a16:creationId xmlns:a16="http://schemas.microsoft.com/office/drawing/2014/main" id="{856473D1-E42C-4445-A684-77D40100FD20}"/>
              </a:ext>
            </a:extLst>
          </p:cNvPr>
          <p:cNvSpPr txBox="1"/>
          <p:nvPr/>
        </p:nvSpPr>
        <p:spPr>
          <a:xfrm rot="21336746">
            <a:off x="3587866" y="5976941"/>
            <a:ext cx="4777531" cy="400110"/>
          </a:xfrm>
          <a:prstGeom prst="rect">
            <a:avLst/>
          </a:prstGeom>
          <a:noFill/>
        </p:spPr>
        <p:txBody>
          <a:bodyPr wrap="square" rtlCol="0">
            <a:spAutoFit/>
          </a:bodyPr>
          <a:lstStyle/>
          <a:p>
            <a:pPr algn="ctr"/>
            <a:r>
              <a:rPr lang="en-US" altLang="zh-CN" sz="2000" dirty="0">
                <a:solidFill>
                  <a:srgbClr val="A88755"/>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rPr>
              <a:t>(GIẢM TẢI THEO CÔNG VĂN 3969)</a:t>
            </a:r>
            <a:endParaRPr lang="zh-CN" altLang="en-US" sz="2000" dirty="0">
              <a:solidFill>
                <a:srgbClr val="A88755"/>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endParaRPr>
          </a:p>
        </p:txBody>
      </p:sp>
    </p:spTree>
    <p:extLst>
      <p:ext uri="{BB962C8B-B14F-4D97-AF65-F5344CB8AC3E}">
        <p14:creationId xmlns:p14="http://schemas.microsoft.com/office/powerpoint/2010/main" val="4065030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15" presetClass="entr" presetSubtype="0" fill="hold" grpId="1"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6" repeatCount="indefinite" fill="remove" display="0">
                  <p:stCondLst>
                    <p:cond delay="indefinite"/>
                  </p:stCondLst>
                  <p:endCondLst>
                    <p:cond evt="onStopAudio" delay="0">
                      <p:tgtEl>
                        <p:sldTgt/>
                      </p:tgtEl>
                    </p:cond>
                  </p:endCondLst>
                </p:cTn>
                <p:tgtEl>
                  <p:spTgt spid="2"/>
                </p:tgtEl>
              </p:cMediaNode>
            </p:audio>
          </p:childTnLst>
        </p:cTn>
      </p:par>
    </p:tnLst>
    <p:bldLst>
      <p:bldP spid="10" grpId="0"/>
      <p:bldP spid="17" grpId="0" animBg="1"/>
      <p:bldP spid="18" grpId="0" animBg="1"/>
      <p:bldP spid="19" grpId="0" animBg="1"/>
      <p:bldP spid="22" grpId="0" animBg="1"/>
      <p:bldP spid="23" grpId="0"/>
      <p:bldP spid="20" grpId="0"/>
      <p:bldP spid="4" grpId="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sp>
        <p:nvSpPr>
          <p:cNvPr id="18" name="Text Box 32"/>
          <p:cNvSpPr txBox="1">
            <a:spLocks noChangeArrowheads="1"/>
          </p:cNvSpPr>
          <p:nvPr/>
        </p:nvSpPr>
        <p:spPr bwMode="auto">
          <a:xfrm>
            <a:off x="10721746" y="1281705"/>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spcBef>
                <a:spcPct val="50000"/>
              </a:spcBef>
            </a:pPr>
            <a:r>
              <a:rPr lang="en-US" sz="2800" dirty="0">
                <a:latin typeface="VNI-Times" pitchFamily="2" charset="0"/>
              </a:rPr>
              <a:t>0,35m</a:t>
            </a:r>
          </a:p>
        </p:txBody>
      </p:sp>
      <p:sp>
        <p:nvSpPr>
          <p:cNvPr id="19" name="Line 47"/>
          <p:cNvSpPr>
            <a:spLocks noChangeShapeType="1"/>
          </p:cNvSpPr>
          <p:nvPr/>
        </p:nvSpPr>
        <p:spPr bwMode="auto">
          <a:xfrm>
            <a:off x="4732426" y="204011"/>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a:off x="4808626" y="1499411"/>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Oval 49"/>
          <p:cNvSpPr>
            <a:spLocks noChangeArrowheads="1"/>
          </p:cNvSpPr>
          <p:nvPr/>
        </p:nvSpPr>
        <p:spPr bwMode="auto">
          <a:xfrm>
            <a:off x="4122826" y="204011"/>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2" name="Oval 50"/>
          <p:cNvSpPr>
            <a:spLocks noChangeArrowheads="1"/>
          </p:cNvSpPr>
          <p:nvPr/>
        </p:nvSpPr>
        <p:spPr bwMode="auto">
          <a:xfrm>
            <a:off x="9990226" y="204011"/>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3" name="Line 51"/>
          <p:cNvSpPr>
            <a:spLocks noChangeShapeType="1"/>
          </p:cNvSpPr>
          <p:nvPr/>
        </p:nvSpPr>
        <p:spPr bwMode="auto">
          <a:xfrm rot="183329" flipV="1">
            <a:off x="10141039" y="434199"/>
            <a:ext cx="9906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a:off x="4778146" y="836471"/>
            <a:ext cx="5943600" cy="0"/>
          </a:xfrm>
          <a:prstGeom prst="line">
            <a:avLst/>
          </a:prstGeom>
          <a:noFill/>
          <a:ln w="57150">
            <a:solidFill>
              <a:schemeClr val="tx1">
                <a:lumMod val="65000"/>
                <a:lumOff val="35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53"/>
          <p:cNvSpPr txBox="1">
            <a:spLocks noChangeArrowheads="1"/>
          </p:cNvSpPr>
          <p:nvPr/>
        </p:nvSpPr>
        <p:spPr bwMode="auto">
          <a:xfrm>
            <a:off x="6561226" y="280211"/>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800">
                <a:latin typeface="VNI-Times" pitchFamily="2" charset="0"/>
              </a:rPr>
              <a:t>3,1m</a:t>
            </a:r>
          </a:p>
        </p:txBody>
      </p:sp>
      <p:sp>
        <p:nvSpPr>
          <p:cNvPr id="26" name="Line 55"/>
          <p:cNvSpPr>
            <a:spLocks noChangeShapeType="1"/>
          </p:cNvSpPr>
          <p:nvPr/>
        </p:nvSpPr>
        <p:spPr bwMode="auto">
          <a:xfrm>
            <a:off x="10904626" y="661211"/>
            <a:ext cx="434790" cy="57787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Block Arc 5"/>
          <p:cNvSpPr/>
          <p:nvPr/>
        </p:nvSpPr>
        <p:spPr>
          <a:xfrm rot="5400000">
            <a:off x="9978730" y="186111"/>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6200000" flipH="1">
            <a:off x="4103043" y="180179"/>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797242" y="199639"/>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97543" y="1492704"/>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914215" y="1848582"/>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8"/>
          <p:cNvSpPr txBox="1">
            <a:spLocks noChangeArrowheads="1"/>
          </p:cNvSpPr>
          <p:nvPr/>
        </p:nvSpPr>
        <p:spPr bwMode="auto">
          <a:xfrm>
            <a:off x="4306420" y="1956481"/>
            <a:ext cx="7096685"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ts val="600"/>
              </a:spcBef>
            </a:pPr>
            <a:r>
              <a:rPr lang="en-US" sz="3400" b="1" u="sng" dirty="0">
                <a:effectLst/>
                <a:latin typeface="Times New Roman" pitchFamily="18" charset="0"/>
                <a:cs typeface="Times New Roman" pitchFamily="18" charset="0"/>
              </a:rPr>
              <a:t>Bài </a:t>
            </a:r>
            <a:r>
              <a:rPr lang="en-US" sz="3400" b="1" u="sng" dirty="0" err="1">
                <a:effectLst/>
                <a:latin typeface="Times New Roman" pitchFamily="18" charset="0"/>
                <a:cs typeface="Times New Roman" pitchFamily="18" charset="0"/>
              </a:rPr>
              <a:t>giải</a:t>
            </a:r>
            <a:endParaRPr lang="en-US" sz="3400" b="1" u="sng" dirty="0">
              <a:effectLst/>
              <a:latin typeface="Times New Roman" pitchFamily="18" charset="0"/>
              <a:cs typeface="Times New Roman" pitchFamily="18" charset="0"/>
            </a:endParaRPr>
          </a:p>
          <a:p>
            <a:pPr algn="ctr">
              <a:spcBef>
                <a:spcPts val="600"/>
              </a:spcBef>
            </a:pPr>
            <a:r>
              <a:rPr lang="en-US" sz="3400" dirty="0" err="1">
                <a:latin typeface="Times New Roman" pitchFamily="18" charset="0"/>
                <a:cs typeface="Times New Roman" pitchFamily="18" charset="0"/>
              </a:rPr>
              <a:t>Độ</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dài</a:t>
            </a:r>
            <a:r>
              <a:rPr lang="en-US" sz="3400" dirty="0">
                <a:latin typeface="Times New Roman" pitchFamily="18" charset="0"/>
                <a:cs typeface="Times New Roman" pitchFamily="18" charset="0"/>
              </a:rPr>
              <a:t> </a:t>
            </a:r>
            <a:r>
              <a:rPr lang="en-US" sz="3400" dirty="0">
                <a:effectLst/>
                <a:latin typeface="Times New Roman" pitchFamily="18" charset="0"/>
                <a:cs typeface="Times New Roman" pitchFamily="18" charset="0"/>
              </a:rPr>
              <a:t>2 </a:t>
            </a:r>
            <a:r>
              <a:rPr lang="en-US" sz="3400" dirty="0" err="1">
                <a:effectLst/>
                <a:latin typeface="Times New Roman" pitchFamily="18" charset="0"/>
                <a:cs typeface="Times New Roman" pitchFamily="18" charset="0"/>
              </a:rPr>
              <a:t>nửa</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đường</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tròn</a:t>
            </a:r>
            <a:r>
              <a:rPr lang="en-US" sz="3400" dirty="0">
                <a:effectLst/>
                <a:latin typeface="Times New Roman" pitchFamily="18" charset="0"/>
                <a:cs typeface="Times New Roman" pitchFamily="18" charset="0"/>
              </a:rPr>
              <a:t> </a:t>
            </a:r>
            <a:r>
              <a:rPr lang="en-US" sz="3400" dirty="0" err="1">
                <a:latin typeface="Times New Roman" pitchFamily="18" charset="0"/>
                <a:cs typeface="Times New Roman" pitchFamily="18" charset="0"/>
              </a:rPr>
              <a:t>cũng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bằng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với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a:t>
            </a:r>
            <a:r>
              <a:rPr lang="en-US" sz="3400" dirty="0" err="1">
                <a:effectLst/>
                <a:latin typeface="Times New Roman" pitchFamily="18" charset="0"/>
                <a:cs typeface="Times New Roman" pitchFamily="18" charset="0"/>
              </a:rPr>
              <a:t>hu</a:t>
            </a:r>
            <a:r>
              <a:rPr lang="en-US" sz="3400" dirty="0">
                <a:effectLst/>
                <a:latin typeface="Times New Roman" pitchFamily="18" charset="0"/>
                <a:cs typeface="Times New Roman" pitchFamily="18" charset="0"/>
              </a:rPr>
              <a:t> vi </a:t>
            </a:r>
            <a:r>
              <a:rPr lang="en-US" sz="3400" dirty="0" err="1">
                <a:effectLst/>
                <a:latin typeface="Times New Roman" pitchFamily="18" charset="0"/>
                <a:cs typeface="Times New Roman" pitchFamily="18" charset="0"/>
              </a:rPr>
              <a:t>hình</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tròn</a:t>
            </a:r>
            <a:r>
              <a:rPr lang="en-US" sz="3400" dirty="0">
                <a:effectLst/>
                <a:latin typeface="Times New Roman" pitchFamily="18" charset="0"/>
                <a:cs typeface="Times New Roman" pitchFamily="18" charset="0"/>
              </a:rPr>
              <a:t>:</a:t>
            </a:r>
          </a:p>
          <a:p>
            <a:pPr algn="ctr">
              <a:spcBef>
                <a:spcPts val="600"/>
              </a:spcBef>
            </a:pPr>
            <a:r>
              <a:rPr lang="en-US" sz="3400" dirty="0">
                <a:latin typeface="Times New Roman" pitchFamily="18" charset="0"/>
                <a:cs typeface="Times New Roman" pitchFamily="18" charset="0"/>
              </a:rPr>
              <a:t>0,35 </a:t>
            </a:r>
            <a:r>
              <a:rPr lang="en-US" sz="3400" dirty="0">
                <a:latin typeface="Times New Roman"/>
                <a:cs typeface="Times New Roman"/>
              </a:rPr>
              <a:t>× 3,14 = 1,099 (m)</a:t>
            </a:r>
          </a:p>
          <a:p>
            <a:pPr algn="ctr">
              <a:spcBef>
                <a:spcPts val="600"/>
              </a:spcBef>
            </a:pPr>
            <a:r>
              <a:rPr lang="en-US" sz="3400" dirty="0" err="1">
                <a:latin typeface="Times New Roman"/>
                <a:cs typeface="Times New Roman"/>
              </a:rPr>
              <a:t>Độ</a:t>
            </a:r>
            <a:r>
              <a:rPr lang="en-US" sz="3400" dirty="0">
                <a:latin typeface="Times New Roman"/>
                <a:cs typeface="Times New Roman"/>
              </a:rPr>
              <a:t> </a:t>
            </a:r>
            <a:r>
              <a:rPr lang="en-US" sz="3400" dirty="0" err="1">
                <a:latin typeface="Times New Roman"/>
                <a:cs typeface="Times New Roman"/>
              </a:rPr>
              <a:t>dài</a:t>
            </a:r>
            <a:r>
              <a:rPr lang="en-US" sz="3400" dirty="0">
                <a:latin typeface="Times New Roman"/>
                <a:cs typeface="Times New Roman"/>
              </a:rPr>
              <a:t> </a:t>
            </a:r>
            <a:r>
              <a:rPr lang="en-US" sz="3400" dirty="0" err="1">
                <a:latin typeface="Times New Roman"/>
                <a:cs typeface="Times New Roman"/>
              </a:rPr>
              <a:t>sợi</a:t>
            </a:r>
            <a:r>
              <a:rPr lang="en-US" sz="3400" dirty="0">
                <a:latin typeface="Times New Roman"/>
                <a:cs typeface="Times New Roman"/>
              </a:rPr>
              <a:t> </a:t>
            </a:r>
            <a:r>
              <a:rPr lang="en-US" sz="3400" dirty="0" err="1">
                <a:latin typeface="Times New Roman"/>
                <a:cs typeface="Times New Roman"/>
              </a:rPr>
              <a:t>dây</a:t>
            </a:r>
            <a:r>
              <a:rPr lang="en-US" sz="3400" dirty="0">
                <a:latin typeface="Times New Roman"/>
                <a:cs typeface="Times New Roman"/>
              </a:rPr>
              <a:t>:</a:t>
            </a:r>
          </a:p>
          <a:p>
            <a:pPr algn="ctr">
              <a:spcBef>
                <a:spcPts val="600"/>
              </a:spcBef>
            </a:pPr>
            <a:r>
              <a:rPr lang="en-US" sz="3400" dirty="0">
                <a:effectLst/>
                <a:latin typeface="Times New Roman"/>
                <a:cs typeface="Times New Roman"/>
              </a:rPr>
              <a:t>1,099 + 3,1 </a:t>
            </a:r>
            <a:r>
              <a:rPr lang="en-US" sz="3400" dirty="0">
                <a:latin typeface="Times New Roman"/>
                <a:cs typeface="Times New Roman"/>
              </a:rPr>
              <a:t>×</a:t>
            </a:r>
            <a:r>
              <a:rPr lang="en-US" sz="3400" dirty="0">
                <a:effectLst/>
                <a:latin typeface="Times New Roman"/>
                <a:cs typeface="Times New Roman"/>
              </a:rPr>
              <a:t> 2 = 7,299 (m)</a:t>
            </a:r>
          </a:p>
          <a:p>
            <a:pPr algn="ctr">
              <a:spcBef>
                <a:spcPts val="600"/>
              </a:spcBef>
            </a:pPr>
            <a:r>
              <a:rPr lang="en-US" sz="3400" dirty="0" err="1">
                <a:latin typeface="Times New Roman" pitchFamily="18" charset="0"/>
                <a:cs typeface="Times New Roman" pitchFamily="18" charset="0"/>
              </a:rPr>
              <a:t>Đ</a:t>
            </a:r>
            <a:r>
              <a:rPr lang="en-US" sz="3400" dirty="0" err="1">
                <a:effectLst/>
                <a:latin typeface="Times New Roman" pitchFamily="18" charset="0"/>
                <a:cs typeface="Times New Roman" pitchFamily="18" charset="0"/>
              </a:rPr>
              <a:t>áp</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số</a:t>
            </a:r>
            <a:r>
              <a:rPr lang="en-US" sz="3400" dirty="0">
                <a:effectLst/>
                <a:latin typeface="Times New Roman" pitchFamily="18" charset="0"/>
                <a:cs typeface="Times New Roman" pitchFamily="18" charset="0"/>
              </a:rPr>
              <a:t>: 7,299m</a:t>
            </a:r>
            <a:endParaRPr lang="vi-VN" sz="3400" dirty="0">
              <a:effectLst/>
              <a:latin typeface="Times New Roman" pitchFamily="18" charset="0"/>
              <a:cs typeface="Times New Roman" pitchFamily="18" charset="0"/>
            </a:endParaRPr>
          </a:p>
        </p:txBody>
      </p:sp>
      <p:grpSp>
        <p:nvGrpSpPr>
          <p:cNvPr id="35" name="Group 34"/>
          <p:cNvGrpSpPr/>
          <p:nvPr/>
        </p:nvGrpSpPr>
        <p:grpSpPr>
          <a:xfrm>
            <a:off x="311706" y="238730"/>
            <a:ext cx="3417225" cy="1947654"/>
            <a:chOff x="3281082" y="1698569"/>
            <a:chExt cx="4473600" cy="2322103"/>
          </a:xfrm>
        </p:grpSpPr>
        <p:sp>
          <p:nvSpPr>
            <p:cNvPr id="36" name="Rectangular Callout 35"/>
            <p:cNvSpPr/>
            <p:nvPr/>
          </p:nvSpPr>
          <p:spPr>
            <a:xfrm>
              <a:off x="3407920" y="1698569"/>
              <a:ext cx="4346762" cy="2178423"/>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ular Callout 38"/>
            <p:cNvSpPr/>
            <p:nvPr/>
          </p:nvSpPr>
          <p:spPr>
            <a:xfrm>
              <a:off x="3281082" y="1842248"/>
              <a:ext cx="4346762" cy="2178424"/>
            </a:xfrm>
            <a:prstGeom prst="wedgeRectCallout">
              <a:avLst>
                <a:gd name="adj1" fmla="val -16789"/>
                <a:gd name="adj2" fmla="val 6968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8"/>
          <p:cNvSpPr txBox="1">
            <a:spLocks noChangeArrowheads="1"/>
          </p:cNvSpPr>
          <p:nvPr/>
        </p:nvSpPr>
        <p:spPr bwMode="auto">
          <a:xfrm>
            <a:off x="261836" y="319635"/>
            <a:ext cx="33702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2800" b="1" dirty="0" err="1">
                <a:solidFill>
                  <a:schemeClr val="accent2">
                    <a:lumMod val="75000"/>
                  </a:schemeClr>
                </a:solidFill>
                <a:latin typeface="Times New Roman" pitchFamily="18" charset="0"/>
                <a:cs typeface="Times New Roman" pitchFamily="18" charset="0"/>
              </a:rPr>
              <a:t>Bạn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chú</a:t>
            </a:r>
            <a:r>
              <a:rPr lang="en-US" sz="2800" b="1" dirty="0">
                <a:solidFill>
                  <a:schemeClr val="accent2">
                    <a:lumMod val="75000"/>
                  </a:schemeClr>
                </a:solidFill>
                <a:latin typeface="Times New Roman" pitchFamily="18" charset="0"/>
                <a:cs typeface="Times New Roman" pitchFamily="18" charset="0"/>
              </a:rPr>
              <a:t> ý </a:t>
            </a:r>
            <a:r>
              <a:rPr lang="en-US" sz="2800" b="1" dirty="0" err="1">
                <a:solidFill>
                  <a:schemeClr val="accent2">
                    <a:lumMod val="75000"/>
                  </a:schemeClr>
                </a:solidFill>
                <a:latin typeface="Times New Roman" pitchFamily="18" charset="0"/>
                <a:cs typeface="Times New Roman" pitchFamily="18" charset="0"/>
              </a:rPr>
              <a:t>trình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tự</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thực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hiện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của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phép</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và</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r>
              <a:rPr lang="en-US" sz="2800" b="1" dirty="0">
                <a:solidFill>
                  <a:schemeClr val="accent2">
                    <a:lumMod val="75000"/>
                  </a:schemeClr>
                </a:solidFill>
                <a:latin typeface="Times New Roman" pitchFamily="18" charset="0"/>
                <a:cs typeface="Times New Roman" pitchFamily="18" charset="0"/>
              </a:rPr>
              <a:t> </a:t>
            </a:r>
          </a:p>
          <a:p>
            <a:pPr algn="ctr"/>
            <a:r>
              <a:rPr lang="en-US" sz="2800" b="1" dirty="0" err="1">
                <a:solidFill>
                  <a:schemeClr val="accent2">
                    <a:lumMod val="75000"/>
                  </a:schemeClr>
                </a:solidFill>
                <a:latin typeface="Times New Roman" pitchFamily="18" charset="0"/>
                <a:cs typeface="Times New Roman" pitchFamily="18" charset="0"/>
              </a:rPr>
              <a:t>cẩn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thận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nha</a:t>
            </a:r>
            <a:r>
              <a:rPr lang="en-US" sz="2800" b="1" dirty="0">
                <a:solidFill>
                  <a:schemeClr val="accent2">
                    <a:lumMod val="75000"/>
                  </a:schemeClr>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561966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xEl>
                                              <p:pRg st="2" end="2"/>
                                            </p:txEl>
                                          </p:spTgt>
                                        </p:tgtEl>
                                        <p:attrNameLst>
                                          <p:attrName>style.visibility</p:attrName>
                                        </p:attrNameLst>
                                      </p:cBhvr>
                                      <p:to>
                                        <p:strVal val="visible"/>
                                      </p:to>
                                    </p:set>
                                    <p:animEffect transition="in" filter="wipe(left)">
                                      <p:cBhvr>
                                        <p:cTn id="32" dur="500"/>
                                        <p:tgtEl>
                                          <p:spTgt spid="2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xEl>
                                              <p:pRg st="3" end="3"/>
                                            </p:txEl>
                                          </p:spTgt>
                                        </p:tgtEl>
                                        <p:attrNameLst>
                                          <p:attrName>style.visibility</p:attrName>
                                        </p:attrNameLst>
                                      </p:cBhvr>
                                      <p:to>
                                        <p:strVal val="visible"/>
                                      </p:to>
                                    </p:set>
                                    <p:animEffect transition="in" filter="wipe(left)">
                                      <p:cBhvr>
                                        <p:cTn id="37" dur="500"/>
                                        <p:tgtEl>
                                          <p:spTgt spid="28">
                                            <p:txEl>
                                              <p:pRg st="3" end="3"/>
                                            </p:txEl>
                                          </p:spTgt>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xEl>
                                              <p:pRg st="4" end="4"/>
                                            </p:txEl>
                                          </p:spTgt>
                                        </p:tgtEl>
                                        <p:attrNameLst>
                                          <p:attrName>style.visibility</p:attrName>
                                        </p:attrNameLst>
                                      </p:cBhvr>
                                      <p:to>
                                        <p:strVal val="visible"/>
                                      </p:to>
                                    </p:set>
                                    <p:animEffect transition="in" filter="wipe(left)">
                                      <p:cBhvr>
                                        <p:cTn id="50" dur="500"/>
                                        <p:tgtEl>
                                          <p:spTgt spid="2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8">
                                            <p:txEl>
                                              <p:pRg st="5" end="5"/>
                                            </p:txEl>
                                          </p:spTgt>
                                        </p:tgtEl>
                                        <p:attrNameLst>
                                          <p:attrName>style.visibility</p:attrName>
                                        </p:attrNameLst>
                                      </p:cBhvr>
                                      <p:to>
                                        <p:strVal val="visible"/>
                                      </p:to>
                                    </p:set>
                                    <p:animEffect transition="in" filter="wipe(left)">
                                      <p:cBhvr>
                                        <p:cTn id="55" dur="500"/>
                                        <p:tgtEl>
                                          <p:spTgt spid="28">
                                            <p:txEl>
                                              <p:pRg st="5" end="5"/>
                                            </p:txEl>
                                          </p:spTgt>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27" grpId="0" animBg="1"/>
      <p:bldP spid="28" grpId="0" uiExpand="1" build="p"/>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3" name="图片 6">
            <a:extLst>
              <a:ext uri="{FF2B5EF4-FFF2-40B4-BE49-F238E27FC236}">
                <a16:creationId xmlns:a16="http://schemas.microsoft.com/office/drawing/2014/main" id="{99E31FB0-D5BE-4DBF-ACAC-50A4D0071D5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grpSp>
        <p:nvGrpSpPr>
          <p:cNvPr id="8" name="Group 7"/>
          <p:cNvGrpSpPr/>
          <p:nvPr/>
        </p:nvGrpSpPr>
        <p:grpSpPr>
          <a:xfrm>
            <a:off x="99984" y="-214489"/>
            <a:ext cx="8208637" cy="5791200"/>
            <a:chOff x="99984" y="-214489"/>
            <a:chExt cx="8208637" cy="5791200"/>
          </a:xfrm>
        </p:grpSpPr>
        <p:pic>
          <p:nvPicPr>
            <p:cNvPr id="6" name="图片 4">
              <a:extLst>
                <a:ext uri="{FF2B5EF4-FFF2-40B4-BE49-F238E27FC236}">
                  <a16:creationId xmlns:a16="http://schemas.microsoft.com/office/drawing/2014/main" id="{54F93534-0800-4B34-932B-5BD4A04D65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84" y="-214489"/>
              <a:ext cx="8208637" cy="5791200"/>
            </a:xfrm>
            <a:prstGeom prst="rect">
              <a:avLst/>
            </a:prstGeom>
          </p:spPr>
        </p:pic>
        <p:sp>
          <p:nvSpPr>
            <p:cNvPr id="7" name="Rectangle 6"/>
            <p:cNvSpPr/>
            <p:nvPr/>
          </p:nvSpPr>
          <p:spPr>
            <a:xfrm>
              <a:off x="1757500" y="1418006"/>
              <a:ext cx="4767478" cy="2386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8">
            <a:extLst>
              <a:ext uri="{FF2B5EF4-FFF2-40B4-BE49-F238E27FC236}">
                <a16:creationId xmlns:a16="http://schemas.microsoft.com/office/drawing/2014/main" id="{C0B78AAD-E42C-432D-8B23-4157CB7B889D}"/>
              </a:ext>
            </a:extLst>
          </p:cNvPr>
          <p:cNvSpPr txBox="1"/>
          <p:nvPr/>
        </p:nvSpPr>
        <p:spPr>
          <a:xfrm>
            <a:off x="2177934" y="1999645"/>
            <a:ext cx="3813717" cy="1107996"/>
          </a:xfrm>
          <a:prstGeom prst="rect">
            <a:avLst/>
          </a:prstGeom>
          <a:noFill/>
        </p:spPr>
        <p:txBody>
          <a:bodyPr wrap="square" rtlCol="0">
            <a:spAutoFit/>
          </a:bodyPr>
          <a:lstStyle/>
          <a:p>
            <a:pPr algn="ctr"/>
            <a:r>
              <a:rPr lang="en-US" altLang="zh-CN" sz="6600" b="1" dirty="0">
                <a:solidFill>
                  <a:schemeClr val="bg1"/>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CỦNG CỐ</a:t>
            </a:r>
            <a:endParaRPr lang="zh-CN" altLang="en-US" sz="6600" b="1" dirty="0">
              <a:solidFill>
                <a:schemeClr val="bg1"/>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Tree>
    <p:extLst>
      <p:ext uri="{BB962C8B-B14F-4D97-AF65-F5344CB8AC3E}">
        <p14:creationId xmlns:p14="http://schemas.microsoft.com/office/powerpoint/2010/main" val="130200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id="{BCE1477B-FEAC-44E2-974F-A0C385040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749" y="-1039276"/>
            <a:ext cx="8189119" cy="5783147"/>
          </a:xfrm>
          <a:prstGeom prst="rect">
            <a:avLst/>
          </a:prstGeom>
        </p:spPr>
      </p:pic>
      <p:grpSp>
        <p:nvGrpSpPr>
          <p:cNvPr id="3" name="组合 38"/>
          <p:cNvGrpSpPr/>
          <p:nvPr/>
        </p:nvGrpSpPr>
        <p:grpSpPr>
          <a:xfrm>
            <a:off x="6211621" y="598920"/>
            <a:ext cx="4572000" cy="1280160"/>
            <a:chOff x="1384299" y="984716"/>
            <a:chExt cx="3008160" cy="558403"/>
          </a:xfrm>
        </p:grpSpPr>
        <p:sp>
          <p:nvSpPr>
            <p:cNvPr id="4" name="任意多边形 10"/>
            <p:cNvSpPr>
              <a:spLocks/>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headEnd/>
              <a:tailEnd/>
            </a:ln>
          </p:spPr>
          <p:txBody>
            <a:bodyPr anchor="ctr" anchorCtr="1">
              <a:normAutofit/>
            </a:bodyPr>
            <a:lstStyle/>
            <a:p>
              <a:pPr lvl="0">
                <a:defRPr/>
              </a:pPr>
              <a:r>
                <a:rPr lang="en-US" altLang="zh-CN" sz="4400" kern="0" dirty="0">
                  <a:latin typeface="UTM Avo" pitchFamily="18" charset="0"/>
                  <a:ea typeface="微软雅黑" panose="020B0503020204020204" pitchFamily="34" charset="-122"/>
                  <a:cs typeface="Times New Roman" panose="02020603050405020304" pitchFamily="18" charset="0"/>
                </a:rPr>
                <a:t>A) </a:t>
              </a:r>
              <a:r>
                <a:rPr lang="pt-BR" altLang="zh-CN" sz="4400" kern="0" dirty="0">
                  <a:latin typeface="UTM Avo" pitchFamily="18" charset="0"/>
                  <a:ea typeface="微软雅黑" panose="020B0503020204020204" pitchFamily="34" charset="-122"/>
                  <a:cs typeface="Times New Roman" panose="02020603050405020304" pitchFamily="18" charset="0"/>
                </a:rPr>
                <a:t>h = S x a : 2</a:t>
              </a:r>
              <a:r>
                <a:rPr lang="en-US" altLang="zh-CN" sz="4400" kern="0" dirty="0">
                  <a:latin typeface="UTM Avo" pitchFamily="18" charset="0"/>
                  <a:ea typeface="微软雅黑" panose="020B0503020204020204" pitchFamily="34" charset="-122"/>
                  <a:cs typeface="Times New Roman" panose="02020603050405020304" pitchFamily="18" charset="0"/>
                </a:rPr>
                <a:t> </a:t>
              </a:r>
              <a:endParaRPr lang="zh-CN" altLang="zh-CN" sz="4400" kern="0" dirty="0">
                <a:latin typeface="UTM Avo" pitchFamily="18" charset="0"/>
                <a:ea typeface="微软雅黑" panose="020B0503020204020204" pitchFamily="34" charset="-122"/>
                <a:cs typeface="Times New Roman" panose="02020603050405020304" pitchFamily="18" charset="0"/>
              </a:endParaRPr>
            </a:p>
          </p:txBody>
        </p:sp>
        <p:sp>
          <p:nvSpPr>
            <p:cNvPr id="5" name="Freeform 4"/>
            <p:cNvSpPr>
              <a:spLocks/>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sp>
          <p:nvSpPr>
            <p:cNvPr id="6" name="Freeform 16"/>
            <p:cNvSpPr>
              <a:spLocks/>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grpSp>
      <p:grpSp>
        <p:nvGrpSpPr>
          <p:cNvPr id="7" name="组合 39"/>
          <p:cNvGrpSpPr/>
          <p:nvPr/>
        </p:nvGrpSpPr>
        <p:grpSpPr>
          <a:xfrm>
            <a:off x="6141352" y="3331186"/>
            <a:ext cx="4572000" cy="1280160"/>
            <a:chOff x="1384299" y="1757431"/>
            <a:chExt cx="3008160" cy="559594"/>
          </a:xfrm>
        </p:grpSpPr>
        <p:sp>
          <p:nvSpPr>
            <p:cNvPr id="8" name="任意多边形 13"/>
            <p:cNvSpPr>
              <a:spLocks/>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headEnd/>
              <a:tailEnd/>
            </a:ln>
          </p:spPr>
          <p:txBody>
            <a:bodyPr anchor="ctr" anchorCtr="1">
              <a:noAutofit/>
            </a:bodyPr>
            <a:lstStyle/>
            <a:p>
              <a:pPr algn="ctr">
                <a:defRPr/>
              </a:pPr>
              <a:r>
                <a:rPr lang="en-US" altLang="zh-CN" sz="4400" kern="0" dirty="0">
                  <a:latin typeface="UTM Avo" pitchFamily="18" charset="0"/>
                  <a:ea typeface="微软雅黑" panose="020B0503020204020204" pitchFamily="34" charset="-122"/>
                  <a:cs typeface="Times New Roman" panose="02020603050405020304" pitchFamily="18" charset="0"/>
                </a:rPr>
                <a:t>C) </a:t>
              </a:r>
              <a:r>
                <a:rPr lang="pt-BR" altLang="zh-CN" sz="4400" kern="0" dirty="0">
                  <a:latin typeface="UTM Avo" pitchFamily="18" charset="0"/>
                  <a:ea typeface="微软雅黑" panose="020B0503020204020204" pitchFamily="34" charset="-122"/>
                  <a:cs typeface="Times New Roman" panose="02020603050405020304" pitchFamily="18" charset="0"/>
                </a:rPr>
                <a:t>h = S : 2 x a</a:t>
              </a:r>
              <a:r>
                <a:rPr lang="en-US" altLang="zh-CN" sz="4400" kern="0" dirty="0">
                  <a:latin typeface="UTM Avo" pitchFamily="18" charset="0"/>
                  <a:ea typeface="微软雅黑" panose="020B0503020204020204" pitchFamily="34" charset="-122"/>
                  <a:cs typeface="Times New Roman" panose="02020603050405020304" pitchFamily="18" charset="0"/>
                </a:rPr>
                <a:t> </a:t>
              </a:r>
              <a:r>
                <a:rPr lang="en-US"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7"/>
            <p:cNvSpPr>
              <a:spLocks/>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0" name="Freeform 19"/>
            <p:cNvSpPr>
              <a:spLocks/>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1" name="组合 40"/>
          <p:cNvGrpSpPr/>
          <p:nvPr/>
        </p:nvGrpSpPr>
        <p:grpSpPr>
          <a:xfrm>
            <a:off x="6182130" y="1935343"/>
            <a:ext cx="4572000" cy="1280160"/>
            <a:chOff x="4751539" y="984715"/>
            <a:chExt cx="3008159" cy="559593"/>
          </a:xfrm>
        </p:grpSpPr>
        <p:sp>
          <p:nvSpPr>
            <p:cNvPr id="12" name="任意多边形 16"/>
            <p:cNvSpPr>
              <a:spLocks/>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headEnd/>
              <a:tailEnd/>
            </a:ln>
          </p:spPr>
          <p:txBody>
            <a:bodyPr anchor="ctr" anchorCtr="1">
              <a:noAutofit/>
            </a:bodyPr>
            <a:lstStyle/>
            <a:p>
              <a:pPr lvl="0">
                <a:defRPr/>
              </a:pPr>
              <a:r>
                <a:rPr lang="en-US" altLang="zh-CN" sz="4400" kern="0" dirty="0">
                  <a:latin typeface="UTM Avo" pitchFamily="18" charset="0"/>
                  <a:ea typeface="微软雅黑" panose="020B0503020204020204" pitchFamily="34" charset="-122"/>
                  <a:cs typeface="Times New Roman" panose="02020603050405020304" pitchFamily="18" charset="0"/>
                </a:rPr>
                <a:t>B) </a:t>
              </a:r>
              <a:r>
                <a:rPr lang="pt-BR" altLang="zh-CN" sz="4400" kern="0" dirty="0">
                  <a:latin typeface="UTM Avo" pitchFamily="18" charset="0"/>
                  <a:ea typeface="微软雅黑" panose="020B0503020204020204" pitchFamily="34" charset="-122"/>
                  <a:cs typeface="Times New Roman" panose="02020603050405020304" pitchFamily="18" charset="0"/>
                </a:rPr>
                <a:t>h = S : a x 2</a:t>
              </a:r>
              <a:r>
                <a:rPr lang="en-US" altLang="zh-CN" sz="4400" kern="0" dirty="0">
                  <a:latin typeface="UTM Avo" pitchFamily="18" charset="0"/>
                  <a:ea typeface="微软雅黑" panose="020B0503020204020204" pitchFamily="34" charset="-122"/>
                  <a:cs typeface="Times New Roman" panose="02020603050405020304" pitchFamily="18" charset="0"/>
                </a:rPr>
                <a:t> </a:t>
              </a:r>
              <a:endParaRPr lang="zh-CN" altLang="zh-CN" sz="4400" kern="0" dirty="0">
                <a:latin typeface="UTM Avo" pitchFamily="18" charset="0"/>
                <a:ea typeface="微软雅黑" panose="020B0503020204020204" pitchFamily="34" charset="-122"/>
                <a:cs typeface="Times New Roman" panose="02020603050405020304" pitchFamily="18" charset="0"/>
              </a:endParaRPr>
            </a:p>
          </p:txBody>
        </p:sp>
        <p:sp>
          <p:nvSpPr>
            <p:cNvPr id="13" name="Freeform 10"/>
            <p:cNvSpPr>
              <a:spLocks/>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4" name="Freeform 22"/>
            <p:cNvSpPr>
              <a:spLocks/>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5" name="组合 41"/>
          <p:cNvGrpSpPr/>
          <p:nvPr/>
        </p:nvGrpSpPr>
        <p:grpSpPr>
          <a:xfrm>
            <a:off x="6141806" y="4743871"/>
            <a:ext cx="4572000" cy="1280160"/>
            <a:chOff x="4751539" y="1757430"/>
            <a:chExt cx="3008159" cy="559595"/>
          </a:xfrm>
        </p:grpSpPr>
        <p:sp>
          <p:nvSpPr>
            <p:cNvPr id="16" name="任意多边形 19"/>
            <p:cNvSpPr>
              <a:spLocks/>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headEnd/>
              <a:tailEnd/>
            </a:ln>
          </p:spPr>
          <p:txBody>
            <a:bodyPr anchor="ctr" anchorCtr="1">
              <a:noAutofit/>
            </a:bodyPr>
            <a:lstStyle/>
            <a:p>
              <a:pPr algn="ctr">
                <a:defRPr/>
              </a:pPr>
              <a:r>
                <a:rPr lang="en-US" altLang="zh-CN" sz="4400" kern="0" dirty="0">
                  <a:latin typeface="UTM Avo" pitchFamily="18" charset="0"/>
                  <a:ea typeface="微软雅黑" panose="020B0503020204020204" pitchFamily="34" charset="-122"/>
                  <a:cs typeface="Times New Roman" panose="02020603050405020304" pitchFamily="18" charset="0"/>
                </a:rPr>
                <a:t>D) </a:t>
              </a:r>
              <a:r>
                <a:rPr lang="pt-BR" altLang="zh-CN" sz="4400" kern="0" dirty="0">
                  <a:latin typeface="UTM Avo" pitchFamily="18" charset="0"/>
                  <a:ea typeface="微软雅黑" panose="020B0503020204020204" pitchFamily="34" charset="-122"/>
                  <a:cs typeface="Times New Roman" panose="02020603050405020304" pitchFamily="18" charset="0"/>
                </a:rPr>
                <a:t>h = S : a : 2</a:t>
              </a:r>
              <a:r>
                <a:rPr lang="en-US" altLang="zh-CN" sz="4400" kern="0" dirty="0">
                  <a:latin typeface="UTM Avo" pitchFamily="18" charset="0"/>
                  <a:ea typeface="微软雅黑" panose="020B0503020204020204" pitchFamily="34" charset="-122"/>
                  <a:cs typeface="Times New Roman" panose="02020603050405020304" pitchFamily="18" charset="0"/>
                </a:rPr>
                <a:t> </a:t>
              </a:r>
              <a:r>
                <a:rPr lang="en-US"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Freeform 13"/>
            <p:cNvSpPr>
              <a:spLocks/>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8" name="Freeform 25"/>
            <p:cNvSpPr>
              <a:spLocks/>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sp>
        <p:nvSpPr>
          <p:cNvPr id="19" name="TextBox 18"/>
          <p:cNvSpPr txBox="1"/>
          <p:nvPr/>
        </p:nvSpPr>
        <p:spPr>
          <a:xfrm>
            <a:off x="1050365" y="1101425"/>
            <a:ext cx="4176890" cy="2246769"/>
          </a:xfrm>
          <a:prstGeom prst="rect">
            <a:avLst/>
          </a:prstGeom>
          <a:noFill/>
        </p:spPr>
        <p:txBody>
          <a:bodyPr wrap="square" rtlCol="0">
            <a:spAutoFit/>
          </a:bodyPr>
          <a:lstStyle/>
          <a:p>
            <a:pPr algn="ctr"/>
            <a:r>
              <a:rPr lang="en-US" sz="2800" b="1" dirty="0" err="1">
                <a:solidFill>
                  <a:srgbClr val="FF0066"/>
                </a:solidFill>
                <a:latin typeface="UTM Avo" pitchFamily="18" charset="0"/>
                <a:cs typeface="Times New Roman" panose="02020603050405020304" pitchFamily="18" charset="0"/>
              </a:rPr>
              <a:t>Muốn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tính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chiều</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cao</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của</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hình</a:t>
            </a:r>
            <a:r>
              <a:rPr lang="en-US" sz="2800" b="1" dirty="0">
                <a:solidFill>
                  <a:srgbClr val="FF0066"/>
                </a:solidFill>
                <a:latin typeface="UTM Avo" pitchFamily="18" charset="0"/>
                <a:cs typeface="Times New Roman" panose="02020603050405020304" pitchFamily="18" charset="0"/>
              </a:rPr>
              <a:t> tam </a:t>
            </a:r>
            <a:r>
              <a:rPr lang="en-US" sz="2800" b="1" dirty="0" err="1">
                <a:solidFill>
                  <a:srgbClr val="FF0066"/>
                </a:solidFill>
                <a:latin typeface="UTM Avo" pitchFamily="18" charset="0"/>
                <a:cs typeface="Times New Roman" panose="02020603050405020304" pitchFamily="18" charset="0"/>
              </a:rPr>
              <a:t>giác</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khi</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có</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diện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tích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và</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độ</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dài</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đáy</a:t>
            </a:r>
            <a:r>
              <a:rPr lang="en-US" sz="2800" b="1" dirty="0">
                <a:solidFill>
                  <a:srgbClr val="FF0066"/>
                </a:solidFill>
                <a:latin typeface="UTM Avo" pitchFamily="18" charset="0"/>
                <a:cs typeface="Times New Roman" panose="02020603050405020304" pitchFamily="18" charset="0"/>
              </a:rPr>
              <a:t> ta </a:t>
            </a:r>
            <a:r>
              <a:rPr lang="en-US" sz="2800" b="1" dirty="0" err="1">
                <a:solidFill>
                  <a:srgbClr val="FF0066"/>
                </a:solidFill>
                <a:latin typeface="UTM Avo" pitchFamily="18" charset="0"/>
                <a:cs typeface="Times New Roman" panose="02020603050405020304" pitchFamily="18" charset="0"/>
              </a:rPr>
              <a:t>làm</a:t>
            </a:r>
            <a:endParaRPr lang="en-US" sz="2800" b="1" dirty="0">
              <a:solidFill>
                <a:srgbClr val="FF0066"/>
              </a:solidFill>
              <a:latin typeface="UTM Avo" pitchFamily="18" charset="0"/>
              <a:cs typeface="Times New Roman" panose="02020603050405020304" pitchFamily="18" charset="0"/>
            </a:endParaRPr>
          </a:p>
          <a:p>
            <a:pPr algn="ctr"/>
            <a:r>
              <a:rPr lang="en-US" sz="2800" b="1" dirty="0" err="1">
                <a:solidFill>
                  <a:srgbClr val="FF0066"/>
                </a:solidFill>
                <a:latin typeface="UTM Avo" pitchFamily="18" charset="0"/>
                <a:cs typeface="Times New Roman" panose="02020603050405020304" pitchFamily="18" charset="0"/>
              </a:rPr>
              <a:t>thế</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nào</a:t>
            </a:r>
            <a:r>
              <a:rPr lang="en-US" sz="2800" b="1" dirty="0">
                <a:solidFill>
                  <a:srgbClr val="FF0066"/>
                </a:solidFill>
                <a:latin typeface="UTM Avo" pitchFamily="18" charset="0"/>
                <a:cs typeface="Times New Roman" panose="02020603050405020304" pitchFamily="18" charset="0"/>
              </a:rPr>
              <a:t>? </a:t>
            </a:r>
          </a:p>
        </p:txBody>
      </p:sp>
      <p:pic>
        <p:nvPicPr>
          <p:cNvPr id="2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83621" y="723997"/>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6104" y="3527046"/>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72385" y="4909828"/>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
            <a:extLst>
              <a:ext uri="{FF2B5EF4-FFF2-40B4-BE49-F238E27FC236}">
                <a16:creationId xmlns:a16="http://schemas.microsoft.com/office/drawing/2014/main" id="{B8415B65-5DD0-4D40-9C00-8C8875F7319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5849"/>
          <a:stretch/>
        </p:blipFill>
        <p:spPr>
          <a:xfrm>
            <a:off x="-527557" y="3175412"/>
            <a:ext cx="5681308" cy="3762880"/>
          </a:xfrm>
          <a:prstGeom prst="rect">
            <a:avLst/>
          </a:prstGeom>
        </p:spPr>
      </p:pic>
    </p:spTree>
    <p:extLst>
      <p:ext uri="{BB962C8B-B14F-4D97-AF65-F5344CB8AC3E}">
        <p14:creationId xmlns:p14="http://schemas.microsoft.com/office/powerpoint/2010/main" val="3466869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par>
                          <p:cTn id="27" fill="hold">
                            <p:stCondLst>
                              <p:cond delay="1000"/>
                            </p:stCondLst>
                            <p:childTnLst>
                              <p:par>
                                <p:cTn id="28" presetID="50"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par>
                          <p:cTn id="33" fill="hold">
                            <p:stCondLst>
                              <p:cond delay="2000"/>
                            </p:stCondLst>
                            <p:childTnLst>
                              <p:par>
                                <p:cTn id="34" presetID="50" presetClass="entr" presetSubtype="0" decel="10000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par>
                          <p:cTn id="39" fill="hold">
                            <p:stCondLst>
                              <p:cond delay="3000"/>
                            </p:stCondLst>
                            <p:childTnLst>
                              <p:par>
                                <p:cTn id="40" presetID="50" presetClass="entr" presetSubtype="0" decel="10000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3"/>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4" name="Am-thanh-tra-loi-sai-www_nhacchuongvui_com.wav"/>
                                        </p:tgtEl>
                                      </p:cMediaNode>
                                    </p:audio>
                                  </p:subTnLst>
                                </p:cTn>
                              </p:par>
                            </p:childTnLst>
                          </p:cTn>
                        </p:par>
                        <p:par>
                          <p:cTn id="50" fill="hold">
                            <p:stCondLst>
                              <p:cond delay="0"/>
                            </p:stCondLst>
                            <p:childTnLst>
                              <p:par>
                                <p:cTn id="51" presetID="16" presetClass="exit" presetSubtype="21" fill="hold" nodeType="afterEffect">
                                  <p:stCondLst>
                                    <p:cond delay="750"/>
                                  </p:stCondLst>
                                  <p:childTnLst>
                                    <p:animEffect transition="out" filter="barn(inVertic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4" name="Am-thanh-tra-loi-sai-www_nhacchuongvui_com.wav"/>
                                        </p:tgtEl>
                                      </p:cMediaNode>
                                    </p:audio>
                                  </p:subTnLst>
                                </p:cTn>
                              </p:par>
                            </p:childTnLst>
                          </p:cTn>
                        </p:par>
                        <p:par>
                          <p:cTn id="59" fill="hold">
                            <p:stCondLst>
                              <p:cond delay="0"/>
                            </p:stCondLst>
                            <p:childTnLst>
                              <p:par>
                                <p:cTn id="60" presetID="16" presetClass="exit" presetSubtype="21" fill="hold" nodeType="afterEffect">
                                  <p:stCondLst>
                                    <p:cond delay="75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4" name="Am-thanh-tra-loi-sai-www_nhacchuongvui_com.wav"/>
                                        </p:tgtEl>
                                      </p:cMediaNode>
                                    </p:audio>
                                  </p:subTnLst>
                                </p:cTn>
                              </p:par>
                            </p:childTnLst>
                          </p:cTn>
                        </p:par>
                        <p:par>
                          <p:cTn id="68" fill="hold">
                            <p:stCondLst>
                              <p:cond delay="0"/>
                            </p:stCondLst>
                            <p:childTnLst>
                              <p:par>
                                <p:cTn id="69" presetID="16" presetClass="exit" presetSubtype="21" fill="hold" nodeType="afterEffect">
                                  <p:stCondLst>
                                    <p:cond delay="750"/>
                                  </p:stCondLst>
                                  <p:childTnLst>
                                    <p:animEffect transition="out" filter="barn(inVertical)">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15" name="applause.wav"/>
                                        </p:tgtEl>
                                      </p:cMediaNode>
                                    </p:audio>
                                  </p:subTnLst>
                                </p:cTn>
                              </p:par>
                              <p:par>
                                <p:cTn id="78" presetID="16" presetClass="exit" presetSubtype="21" fill="hold" nodeType="withEffect">
                                  <p:stCondLst>
                                    <p:cond delay="0"/>
                                  </p:stCondLst>
                                  <p:childTnLst>
                                    <p:animEffect transition="out" filter="barn(inVertical)">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16" presetClass="exit" presetSubtype="21" fill="hold" nodeType="withEffect">
                                  <p:stCondLst>
                                    <p:cond delay="0"/>
                                  </p:stCondLst>
                                  <p:childTnLst>
                                    <p:animEffect transition="out" filter="barn(inVertical)">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6" presetClass="exit" presetSubtype="21" fill="hold" nodeType="withEffect">
                                  <p:stCondLst>
                                    <p:cond delay="0"/>
                                  </p:stCondLst>
                                  <p:childTnLst>
                                    <p:animEffect transition="out" filter="barn(inVertical)">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id="{BCE1477B-FEAC-44E2-974F-A0C385040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749" y="-1039276"/>
            <a:ext cx="8189119" cy="5783147"/>
          </a:xfrm>
          <a:prstGeom prst="rect">
            <a:avLst/>
          </a:prstGeom>
        </p:spPr>
      </p:pic>
      <p:grpSp>
        <p:nvGrpSpPr>
          <p:cNvPr id="3" name="组合 38"/>
          <p:cNvGrpSpPr/>
          <p:nvPr/>
        </p:nvGrpSpPr>
        <p:grpSpPr>
          <a:xfrm>
            <a:off x="6132598" y="598920"/>
            <a:ext cx="5212080" cy="1280160"/>
            <a:chOff x="1384299" y="984716"/>
            <a:chExt cx="3008160" cy="558403"/>
          </a:xfrm>
        </p:grpSpPr>
        <p:sp>
          <p:nvSpPr>
            <p:cNvPr id="4" name="任意多边形 10"/>
            <p:cNvSpPr>
              <a:spLocks/>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headEnd/>
              <a:tailEnd/>
            </a:ln>
          </p:spPr>
          <p:txBody>
            <a:bodyPr anchor="ctr" anchorCtr="1">
              <a:normAutofit/>
            </a:bodyPr>
            <a:lstStyle/>
            <a:p>
              <a:pPr lvl="0">
                <a:defRPr/>
              </a:pPr>
              <a:r>
                <a:rPr lang="en-US" altLang="zh-CN" sz="4000" kern="0" dirty="0">
                  <a:latin typeface="UTM Avo" pitchFamily="18" charset="0"/>
                  <a:ea typeface="微软雅黑" panose="020B0503020204020204" pitchFamily="34" charset="-122"/>
                  <a:cs typeface="Times New Roman" panose="02020603050405020304" pitchFamily="18" charset="0"/>
                </a:rPr>
                <a:t>A) </a:t>
              </a:r>
              <a:r>
                <a:rPr lang="pt-BR" altLang="zh-CN" sz="4000" kern="0" dirty="0">
                  <a:latin typeface="UTM Avo" pitchFamily="18" charset="0"/>
                  <a:ea typeface="微软雅黑" panose="020B0503020204020204" pitchFamily="34" charset="-122"/>
                  <a:cs typeface="Times New Roman" panose="02020603050405020304" pitchFamily="18" charset="0"/>
                </a:rPr>
                <a:t>C = r x r x 3,14</a:t>
              </a:r>
              <a:r>
                <a:rPr lang="en-US" altLang="zh-CN" sz="4000" kern="0" dirty="0">
                  <a:latin typeface="UTM Avo" pitchFamily="18" charset="0"/>
                  <a:ea typeface="微软雅黑" panose="020B0503020204020204" pitchFamily="34" charset="-122"/>
                  <a:cs typeface="Times New Roman" panose="02020603050405020304" pitchFamily="18" charset="0"/>
                </a:rPr>
                <a:t> </a:t>
              </a:r>
              <a:endParaRPr lang="zh-CN" altLang="zh-CN" sz="4000" kern="0" dirty="0">
                <a:latin typeface="UTM Avo" pitchFamily="18" charset="0"/>
                <a:ea typeface="微软雅黑" panose="020B0503020204020204" pitchFamily="34" charset="-122"/>
                <a:cs typeface="Times New Roman" panose="02020603050405020304" pitchFamily="18" charset="0"/>
              </a:endParaRPr>
            </a:p>
          </p:txBody>
        </p:sp>
        <p:sp>
          <p:nvSpPr>
            <p:cNvPr id="5" name="Freeform 4"/>
            <p:cNvSpPr>
              <a:spLocks/>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sp>
          <p:nvSpPr>
            <p:cNvPr id="6" name="Freeform 16"/>
            <p:cNvSpPr>
              <a:spLocks/>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grpSp>
      <p:grpSp>
        <p:nvGrpSpPr>
          <p:cNvPr id="7" name="组合 39"/>
          <p:cNvGrpSpPr/>
          <p:nvPr/>
        </p:nvGrpSpPr>
        <p:grpSpPr>
          <a:xfrm>
            <a:off x="6132598" y="1979858"/>
            <a:ext cx="5212080" cy="1280160"/>
            <a:chOff x="1384299" y="1757431"/>
            <a:chExt cx="3008160" cy="559594"/>
          </a:xfrm>
        </p:grpSpPr>
        <p:sp>
          <p:nvSpPr>
            <p:cNvPr id="8" name="任意多边形 13"/>
            <p:cNvSpPr>
              <a:spLocks/>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headEnd/>
              <a:tailEnd/>
            </a:ln>
          </p:spPr>
          <p:txBody>
            <a:bodyPr anchor="ctr" anchorCtr="1">
              <a:noAutofit/>
            </a:bodyPr>
            <a:lstStyle/>
            <a:p>
              <a:pPr>
                <a:defRPr/>
              </a:pPr>
              <a:r>
                <a:rPr lang="en-US" altLang="zh-CN" sz="4000" kern="0" dirty="0">
                  <a:latin typeface="UTM Avo" pitchFamily="18" charset="0"/>
                  <a:ea typeface="微软雅黑" panose="020B0503020204020204" pitchFamily="34" charset="-122"/>
                  <a:cs typeface="Times New Roman" panose="02020603050405020304" pitchFamily="18" charset="0"/>
                </a:rPr>
                <a:t>B) </a:t>
              </a:r>
              <a:r>
                <a:rPr lang="pt-BR" altLang="zh-CN" sz="4000" kern="0" dirty="0">
                  <a:latin typeface="UTM Avo" pitchFamily="18" charset="0"/>
                  <a:ea typeface="微软雅黑" panose="020B0503020204020204" pitchFamily="34" charset="-122"/>
                  <a:cs typeface="Times New Roman" panose="02020603050405020304" pitchFamily="18" charset="0"/>
                </a:rPr>
                <a:t>C = r x 3,14</a:t>
              </a:r>
              <a:r>
                <a:rPr lang="en-US" altLang="zh-CN" sz="4000" kern="0" dirty="0">
                  <a:latin typeface="UTM Avo" pitchFamily="18" charset="0"/>
                  <a:ea typeface="微软雅黑" panose="020B0503020204020204" pitchFamily="34" charset="-122"/>
                  <a:cs typeface="Times New Roman" panose="02020603050405020304" pitchFamily="18" charset="0"/>
                </a:rPr>
                <a:t> </a:t>
              </a:r>
              <a:r>
                <a:rPr lang="en-US"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7"/>
            <p:cNvSpPr>
              <a:spLocks/>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0" name="Freeform 19"/>
            <p:cNvSpPr>
              <a:spLocks/>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1" name="组合 40"/>
          <p:cNvGrpSpPr/>
          <p:nvPr/>
        </p:nvGrpSpPr>
        <p:grpSpPr>
          <a:xfrm>
            <a:off x="6191631" y="4853234"/>
            <a:ext cx="5212080" cy="1280160"/>
            <a:chOff x="4751539" y="984715"/>
            <a:chExt cx="3008159" cy="559593"/>
          </a:xfrm>
        </p:grpSpPr>
        <p:sp>
          <p:nvSpPr>
            <p:cNvPr id="12" name="任意多边形 16"/>
            <p:cNvSpPr>
              <a:spLocks/>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headEnd/>
              <a:tailEnd/>
            </a:ln>
          </p:spPr>
          <p:txBody>
            <a:bodyPr anchor="ctr" anchorCtr="1">
              <a:noAutofit/>
            </a:bodyPr>
            <a:lstStyle/>
            <a:p>
              <a:pPr lvl="0">
                <a:defRPr/>
              </a:pPr>
              <a:r>
                <a:rPr lang="en-US" altLang="zh-CN" sz="4000" kern="0" dirty="0">
                  <a:latin typeface="UTM Avo" pitchFamily="18" charset="0"/>
                  <a:ea typeface="微软雅黑" panose="020B0503020204020204" pitchFamily="34" charset="-122"/>
                  <a:cs typeface="Times New Roman" panose="02020603050405020304" pitchFamily="18" charset="0"/>
                </a:rPr>
                <a:t>D) </a:t>
              </a:r>
              <a:r>
                <a:rPr lang="pt-BR" altLang="zh-CN" sz="4000" kern="0" dirty="0">
                  <a:latin typeface="UTM Avo" pitchFamily="18" charset="0"/>
                  <a:ea typeface="微软雅黑" panose="020B0503020204020204" pitchFamily="34" charset="-122"/>
                  <a:cs typeface="Times New Roman" panose="02020603050405020304" pitchFamily="18" charset="0"/>
                </a:rPr>
                <a:t>C = d x 3,14</a:t>
              </a:r>
              <a:r>
                <a:rPr lang="en-US" altLang="zh-CN" sz="4000" kern="0" dirty="0">
                  <a:latin typeface="UTM Avo" pitchFamily="18" charset="0"/>
                  <a:ea typeface="微软雅黑" panose="020B0503020204020204" pitchFamily="34" charset="-122"/>
                  <a:cs typeface="Times New Roman" panose="02020603050405020304" pitchFamily="18" charset="0"/>
                </a:rPr>
                <a:t> </a:t>
              </a:r>
              <a:endParaRPr lang="zh-CN" altLang="zh-CN" sz="4000" kern="0" dirty="0">
                <a:latin typeface="UTM Avo" pitchFamily="18" charset="0"/>
                <a:ea typeface="微软雅黑" panose="020B0503020204020204" pitchFamily="34" charset="-122"/>
                <a:cs typeface="Times New Roman" panose="02020603050405020304" pitchFamily="18" charset="0"/>
              </a:endParaRPr>
            </a:p>
          </p:txBody>
        </p:sp>
        <p:sp>
          <p:nvSpPr>
            <p:cNvPr id="13" name="Freeform 10"/>
            <p:cNvSpPr>
              <a:spLocks/>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4" name="Freeform 22"/>
            <p:cNvSpPr>
              <a:spLocks/>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5" name="组合 41"/>
          <p:cNvGrpSpPr/>
          <p:nvPr/>
        </p:nvGrpSpPr>
        <p:grpSpPr>
          <a:xfrm>
            <a:off x="6133052" y="3392543"/>
            <a:ext cx="5212080" cy="1280160"/>
            <a:chOff x="4751539" y="1757430"/>
            <a:chExt cx="3008159" cy="559595"/>
          </a:xfrm>
        </p:grpSpPr>
        <p:sp>
          <p:nvSpPr>
            <p:cNvPr id="16" name="任意多边形 19"/>
            <p:cNvSpPr>
              <a:spLocks/>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headEnd/>
              <a:tailEnd/>
            </a:ln>
          </p:spPr>
          <p:txBody>
            <a:bodyPr anchor="ctr" anchorCtr="1">
              <a:noAutofit/>
            </a:bodyPr>
            <a:lstStyle/>
            <a:p>
              <a:pPr algn="ctr">
                <a:defRPr/>
              </a:pPr>
              <a:r>
                <a:rPr lang="en-US" altLang="zh-CN" sz="4000" kern="0" dirty="0">
                  <a:latin typeface="UTM Avo" pitchFamily="18" charset="0"/>
                  <a:ea typeface="微软雅黑" panose="020B0503020204020204" pitchFamily="34" charset="-122"/>
                  <a:cs typeface="Times New Roman" panose="02020603050405020304" pitchFamily="18" charset="0"/>
                </a:rPr>
                <a:t>C) </a:t>
              </a:r>
              <a:r>
                <a:rPr lang="pt-BR" altLang="zh-CN" sz="4000" kern="0" dirty="0">
                  <a:latin typeface="UTM Avo" pitchFamily="18" charset="0"/>
                  <a:ea typeface="微软雅黑" panose="020B0503020204020204" pitchFamily="34" charset="-122"/>
                  <a:cs typeface="Times New Roman" panose="02020603050405020304" pitchFamily="18" charset="0"/>
                </a:rPr>
                <a:t>C = d </a:t>
              </a:r>
              <a:r>
                <a:rPr lang="en-US" altLang="zh-CN" sz="4000" kern="0" dirty="0">
                  <a:latin typeface="UTM Avo" pitchFamily="18" charset="0"/>
                  <a:ea typeface="微软雅黑" panose="020B0503020204020204" pitchFamily="34" charset="-122"/>
                  <a:cs typeface="Times New Roman" panose="02020603050405020304" pitchFamily="18" charset="0"/>
                </a:rPr>
                <a:t>x 2 x 3,14</a:t>
              </a:r>
              <a:endParaRPr lang="zh-CN"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Freeform 13"/>
            <p:cNvSpPr>
              <a:spLocks/>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8" name="Freeform 25"/>
            <p:cNvSpPr>
              <a:spLocks/>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sp>
        <p:nvSpPr>
          <p:cNvPr id="19" name="TextBox 18"/>
          <p:cNvSpPr txBox="1"/>
          <p:nvPr/>
        </p:nvSpPr>
        <p:spPr>
          <a:xfrm>
            <a:off x="1050365" y="1259471"/>
            <a:ext cx="4176890" cy="1815882"/>
          </a:xfrm>
          <a:prstGeom prst="rect">
            <a:avLst/>
          </a:prstGeom>
          <a:noFill/>
        </p:spPr>
        <p:txBody>
          <a:bodyPr wrap="square" rtlCol="0">
            <a:spAutoFit/>
          </a:bodyPr>
          <a:lstStyle/>
          <a:p>
            <a:pPr algn="ctr"/>
            <a:r>
              <a:rPr lang="en-US" sz="2800" b="1" dirty="0" err="1">
                <a:solidFill>
                  <a:srgbClr val="FF0066"/>
                </a:solidFill>
                <a:latin typeface="UTM Avo" pitchFamily="18" charset="0"/>
                <a:cs typeface="Times New Roman" panose="02020603050405020304" pitchFamily="18" charset="0"/>
              </a:rPr>
              <a:t>Muốn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tính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chu</a:t>
            </a:r>
            <a:r>
              <a:rPr lang="en-US" sz="2800" b="1" dirty="0">
                <a:solidFill>
                  <a:srgbClr val="FF0066"/>
                </a:solidFill>
                <a:latin typeface="UTM Avo" pitchFamily="18" charset="0"/>
                <a:cs typeface="Times New Roman" panose="02020603050405020304" pitchFamily="18" charset="0"/>
              </a:rPr>
              <a:t> vi </a:t>
            </a:r>
            <a:r>
              <a:rPr lang="en-US" sz="2800" b="1" dirty="0" err="1">
                <a:solidFill>
                  <a:srgbClr val="FF0066"/>
                </a:solidFill>
                <a:latin typeface="UTM Avo" pitchFamily="18" charset="0"/>
                <a:cs typeface="Times New Roman" panose="02020603050405020304" pitchFamily="18" charset="0"/>
              </a:rPr>
              <a:t>của</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hình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tròn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khi</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có</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đường</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kính</a:t>
            </a:r>
            <a:r>
              <a:rPr lang="en-US" sz="2800" b="1" dirty="0">
                <a:solidFill>
                  <a:srgbClr val="FF0066"/>
                </a:solidFill>
                <a:latin typeface="UTM Avo" pitchFamily="18" charset="0"/>
                <a:cs typeface="Times New Roman" panose="02020603050405020304" pitchFamily="18" charset="0"/>
              </a:rPr>
              <a:t> ta </a:t>
            </a:r>
            <a:r>
              <a:rPr lang="en-US" sz="2800" b="1" dirty="0" err="1">
                <a:solidFill>
                  <a:srgbClr val="FF0066"/>
                </a:solidFill>
                <a:latin typeface="UTM Avo" pitchFamily="18" charset="0"/>
                <a:cs typeface="Times New Roman" panose="02020603050405020304" pitchFamily="18" charset="0"/>
              </a:rPr>
              <a:t>làm</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như</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thế</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nào</a:t>
            </a:r>
            <a:r>
              <a:rPr lang="en-US" sz="2800" b="1" dirty="0">
                <a:solidFill>
                  <a:srgbClr val="FF0066"/>
                </a:solidFill>
                <a:latin typeface="UTM Avo"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14204" y="723997"/>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26956" y="2175718"/>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73237" y="3558500"/>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
            <a:extLst>
              <a:ext uri="{FF2B5EF4-FFF2-40B4-BE49-F238E27FC236}">
                <a16:creationId xmlns:a16="http://schemas.microsoft.com/office/drawing/2014/main" id="{B8415B65-5DD0-4D40-9C00-8C8875F7319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5849"/>
          <a:stretch/>
        </p:blipFill>
        <p:spPr>
          <a:xfrm>
            <a:off x="-527557" y="3175412"/>
            <a:ext cx="5681308" cy="3762880"/>
          </a:xfrm>
          <a:prstGeom prst="rect">
            <a:avLst/>
          </a:prstGeom>
        </p:spPr>
      </p:pic>
    </p:spTree>
    <p:extLst>
      <p:ext uri="{BB962C8B-B14F-4D97-AF65-F5344CB8AC3E}">
        <p14:creationId xmlns:p14="http://schemas.microsoft.com/office/powerpoint/2010/main" val="181749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3"/>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4" name="Am-thanh-tra-loi-sai-www_nhacchuongvui_com.wav"/>
                                        </p:tgtEl>
                                      </p:cMediaNode>
                                    </p:audio>
                                  </p:subTnLst>
                                </p:cTn>
                              </p:par>
                            </p:childTnLst>
                          </p:cTn>
                        </p:par>
                        <p:par>
                          <p:cTn id="33" fill="hold">
                            <p:stCondLst>
                              <p:cond delay="0"/>
                            </p:stCondLst>
                            <p:childTnLst>
                              <p:par>
                                <p:cTn id="34" presetID="16" presetClass="exit" presetSubtype="21" fill="hold" nodeType="afterEffect">
                                  <p:stCondLst>
                                    <p:cond delay="750"/>
                                  </p:stCondLst>
                                  <p:childTnLst>
                                    <p:animEffect transition="out" filter="barn(inVertical)">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Am-thanh-tra-loi-sai-www_nhacchuongvui_com.wav"/>
                                        </p:tgtEl>
                                      </p:cMediaNode>
                                    </p:audio>
                                  </p:subTnLst>
                                </p:cTn>
                              </p:par>
                            </p:childTnLst>
                          </p:cTn>
                        </p:par>
                        <p:par>
                          <p:cTn id="42" fill="hold">
                            <p:stCondLst>
                              <p:cond delay="0"/>
                            </p:stCondLst>
                            <p:childTnLst>
                              <p:par>
                                <p:cTn id="43" presetID="16" presetClass="exit" presetSubtype="21" fill="hold" nodeType="afterEffect">
                                  <p:stCondLst>
                                    <p:cond delay="750"/>
                                  </p:stCondLst>
                                  <p:childTnLst>
                                    <p:animEffect transition="out" filter="barn(inVertic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Am-thanh-tra-loi-sai-www_nhacchuongvui_com.wav"/>
                                        </p:tgtEl>
                                      </p:cMediaNode>
                                    </p:audio>
                                  </p:subTnLst>
                                </p:cTn>
                              </p:par>
                            </p:childTnLst>
                          </p:cTn>
                        </p:par>
                        <p:par>
                          <p:cTn id="51" fill="hold">
                            <p:stCondLst>
                              <p:cond delay="0"/>
                            </p:stCondLst>
                            <p:childTnLst>
                              <p:par>
                                <p:cTn id="52" presetID="16" presetClass="exit" presetSubtype="21" fill="hold" nodeType="afterEffect">
                                  <p:stCondLst>
                                    <p:cond delay="750"/>
                                  </p:stCondLst>
                                  <p:childTnLst>
                                    <p:animEffect transition="out" filter="barn(inVertical)">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1"/>
                                        </p:tgtEl>
                                      </p:cBhvr>
                                    </p:animEffect>
                                    <p:animScale>
                                      <p:cBhvr>
                                        <p:cTn id="60" dur="250" autoRev="1" fill="hold"/>
                                        <p:tgtEl>
                                          <p:spTgt spid="11"/>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15" name="applause.wav"/>
                                        </p:tgtEl>
                                      </p:cMediaNode>
                                    </p:audio>
                                  </p:subTnLst>
                                </p:cTn>
                              </p:par>
                              <p:par>
                                <p:cTn id="61" presetID="16" presetClass="exit" presetSubtype="21" fill="hold" nodeType="withEffect">
                                  <p:stCondLst>
                                    <p:cond delay="0"/>
                                  </p:stCondLst>
                                  <p:childTnLst>
                                    <p:animEffect transition="out" filter="barn(inVertical)">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6" presetClass="exit" presetSubtype="21" fill="hold" nodeType="withEffect">
                                  <p:stCondLst>
                                    <p:cond delay="0"/>
                                  </p:stCondLst>
                                  <p:childTnLst>
                                    <p:animEffect transition="out" filter="barn(inVertical)">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AC23B3-7745-41E4-BCF5-A27AAA22C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5" name="图片 4">
            <a:extLst>
              <a:ext uri="{FF2B5EF4-FFF2-40B4-BE49-F238E27FC236}">
                <a16:creationId xmlns:a16="http://schemas.microsoft.com/office/drawing/2014/main" id="{5D3EF64F-6817-4406-BD76-8503C7388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69"/>
          <a:stretch/>
        </p:blipFill>
        <p:spPr>
          <a:xfrm>
            <a:off x="6198543" y="220954"/>
            <a:ext cx="5042614" cy="6140089"/>
          </a:xfrm>
          <a:prstGeom prst="rect">
            <a:avLst/>
          </a:prstGeom>
          <a:ln>
            <a:noFill/>
          </a:ln>
        </p:spPr>
      </p:pic>
      <p:sp>
        <p:nvSpPr>
          <p:cNvPr id="9" name="文本框 8">
            <a:extLst>
              <a:ext uri="{FF2B5EF4-FFF2-40B4-BE49-F238E27FC236}">
                <a16:creationId xmlns:a16="http://schemas.microsoft.com/office/drawing/2014/main" id="{C0B78AAD-E42C-432D-8B23-4157CB7B889D}"/>
              </a:ext>
            </a:extLst>
          </p:cNvPr>
          <p:cNvSpPr txBox="1"/>
          <p:nvPr/>
        </p:nvSpPr>
        <p:spPr>
          <a:xfrm>
            <a:off x="6950923" y="1721336"/>
            <a:ext cx="3813717" cy="830997"/>
          </a:xfrm>
          <a:prstGeom prst="rect">
            <a:avLst/>
          </a:prstGeom>
          <a:noFill/>
        </p:spPr>
        <p:txBody>
          <a:bodyPr wrap="square" rtlCol="0">
            <a:spAutoFit/>
          </a:bodyPr>
          <a:lstStyle/>
          <a:p>
            <a:pPr algn="ctr"/>
            <a:r>
              <a:rPr lang="en-US" altLang="zh-CN"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DẶN DÒ</a:t>
            </a:r>
            <a:endParaRPr lang="zh-CN" altLang="en-US"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
        <p:nvSpPr>
          <p:cNvPr id="14" name="椭圆 13">
            <a:extLst>
              <a:ext uri="{FF2B5EF4-FFF2-40B4-BE49-F238E27FC236}">
                <a16:creationId xmlns:a16="http://schemas.microsoft.com/office/drawing/2014/main" id="{1554D810-1725-4785-A37F-19059CBE4F8F}"/>
              </a:ext>
            </a:extLst>
          </p:cNvPr>
          <p:cNvSpPr/>
          <p:nvPr/>
        </p:nvSpPr>
        <p:spPr>
          <a:xfrm>
            <a:off x="8755315"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椭圆 14">
            <a:extLst>
              <a:ext uri="{FF2B5EF4-FFF2-40B4-BE49-F238E27FC236}">
                <a16:creationId xmlns:a16="http://schemas.microsoft.com/office/drawing/2014/main" id="{806A235A-C5C2-4C00-A92D-0214E7718E84}"/>
              </a:ext>
            </a:extLst>
          </p:cNvPr>
          <p:cNvSpPr/>
          <p:nvPr/>
        </p:nvSpPr>
        <p:spPr>
          <a:xfrm>
            <a:off x="8950918"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6" name="椭圆 15">
            <a:extLst>
              <a:ext uri="{FF2B5EF4-FFF2-40B4-BE49-F238E27FC236}">
                <a16:creationId xmlns:a16="http://schemas.microsoft.com/office/drawing/2014/main" id="{2C0B6FBF-AF8A-4A92-9222-94BDACED6C53}"/>
              </a:ext>
            </a:extLst>
          </p:cNvPr>
          <p:cNvSpPr/>
          <p:nvPr/>
        </p:nvSpPr>
        <p:spPr>
          <a:xfrm>
            <a:off x="9146521"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4" name="Group 3"/>
          <p:cNvGrpSpPr/>
          <p:nvPr/>
        </p:nvGrpSpPr>
        <p:grpSpPr>
          <a:xfrm>
            <a:off x="-145370" y="59634"/>
            <a:ext cx="3803374" cy="6394174"/>
            <a:chOff x="-134624" y="-443301"/>
            <a:chExt cx="3803374" cy="6394174"/>
          </a:xfrm>
        </p:grpSpPr>
        <p:pic>
          <p:nvPicPr>
            <p:cNvPr id="8" name="图片 7">
              <a:extLst>
                <a:ext uri="{FF2B5EF4-FFF2-40B4-BE49-F238E27FC236}">
                  <a16:creationId xmlns:a16="http://schemas.microsoft.com/office/drawing/2014/main" id="{367B971F-C164-4A62-8624-5EBBED8E06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01" b="96671" l="37148" r="68232">
                          <a14:backgroundMark x1="44620" y1="23668" x2="61358" y2="22518"/>
                          <a14:backgroundMark x1="43809" y1="34080" x2="60077" y2="34383"/>
                          <a14:backgroundMark x1="44705" y1="25303" x2="61486" y2="23184"/>
                          <a14:backgroundMark x1="44364" y1="20702" x2="61913" y2="25424"/>
                          <a14:backgroundMark x1="43467" y1="21368" x2="44278" y2="26271"/>
                          <a14:backgroundMark x1="44492" y1="22337" x2="54825" y2="24818"/>
                          <a14:backgroundMark x1="49189" y1="24637" x2="60418" y2="25303"/>
                          <a14:backgroundMark x1="46114" y1="22215" x2="59863" y2="20884"/>
                          <a14:backgroundMark x1="44962" y1="26090" x2="58711" y2="25121"/>
                          <a14:backgroundMark x1="43211" y1="31780" x2="60333" y2="35351"/>
                          <a14:backgroundMark x1="44962" y1="38136" x2="60760" y2="31295"/>
                          <a14:backgroundMark x1="45303" y1="31295" x2="45517" y2="36501"/>
                          <a14:backgroundMark x1="42997" y1="32930" x2="44364" y2="37288"/>
                          <a14:backgroundMark x1="42784" y1="33414" x2="46200" y2="30508"/>
                          <a14:backgroundMark x1="43553" y1="32446" x2="56191" y2="31961"/>
                          <a14:backgroundMark x1="45730" y1="36804" x2="61016" y2="37288"/>
                          <a14:backgroundMark x1="43126" y1="33111" x2="61571" y2="32748"/>
                          <a14:backgroundMark x1="43126" y1="51271" x2="59052" y2="49516"/>
                          <a14:backgroundMark x1="44364" y1="55387" x2="60547" y2="52603"/>
                          <a14:backgroundMark x1="42656" y1="46731" x2="58369" y2="52300"/>
                          <a14:backgroundMark x1="43467" y1="56477" x2="61230" y2="46550"/>
                          <a14:backgroundMark x1="57344" y1="46247" x2="60760" y2="54540"/>
                          <a14:backgroundMark x1="55252" y1="45581" x2="60333" y2="51150"/>
                          <a14:backgroundMark x1="54227" y1="48668" x2="58711" y2="45097"/>
                          <a14:backgroundMark x1="43894" y1="55206" x2="44962" y2="47215"/>
                          <a14:backgroundMark x1="60888" y1="31598" x2="60675" y2="37470"/>
                          <a14:backgroundMark x1="42997" y1="47881" x2="43467" y2="54722"/>
                          <a14:backgroundMark x1="42869" y1="48063" x2="51836" y2="46913"/>
                        </a14:backgroundRemoval>
                      </a14:imgEffect>
                    </a14:imgLayer>
                  </a14:imgProps>
                </a:ext>
                <a:ext uri="{28A0092B-C50C-407E-A947-70E740481C1C}">
                  <a14:useLocalDpi xmlns:a14="http://schemas.microsoft.com/office/drawing/2010/main" val="0"/>
                </a:ext>
              </a:extLst>
            </a:blip>
            <a:srcRect l="32550" t="4831" r="28324" b="1933"/>
            <a:stretch/>
          </p:blipFill>
          <p:spPr>
            <a:xfrm>
              <a:off x="-134624" y="-443301"/>
              <a:ext cx="3803374" cy="6394174"/>
            </a:xfrm>
            <a:prstGeom prst="rect">
              <a:avLst/>
            </a:prstGeom>
          </p:spPr>
        </p:pic>
        <p:sp>
          <p:nvSpPr>
            <p:cNvPr id="2" name="Rectangle 1"/>
            <p:cNvSpPr/>
            <p:nvPr/>
          </p:nvSpPr>
          <p:spPr>
            <a:xfrm>
              <a:off x="702527" y="111511"/>
              <a:ext cx="2107580" cy="3179487"/>
            </a:xfrm>
            <a:prstGeom prst="rect">
              <a:avLst/>
            </a:prstGeom>
            <a:solidFill>
              <a:schemeClr val="tx1">
                <a:lumMod val="75000"/>
                <a:lumOff val="25000"/>
              </a:schemeClr>
            </a:solidFill>
            <a:ln>
              <a:noFill/>
            </a:ln>
            <a:scene3d>
              <a:camera prst="orthographicFront">
                <a:rot lat="1800000" lon="2129998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id="{F3B5E54A-130B-4087-A1DB-BDCDB4CEF7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0" t="37552" r="8190" b="5499"/>
          <a:stretch/>
        </p:blipFill>
        <p:spPr>
          <a:xfrm>
            <a:off x="2001077" y="1444486"/>
            <a:ext cx="5254649" cy="5009322"/>
          </a:xfrm>
          <a:prstGeom prst="rect">
            <a:avLst/>
          </a:prstGeom>
        </p:spPr>
      </p:pic>
      <p:sp>
        <p:nvSpPr>
          <p:cNvPr id="6" name="TextBox 5"/>
          <p:cNvSpPr txBox="1"/>
          <p:nvPr/>
        </p:nvSpPr>
        <p:spPr>
          <a:xfrm>
            <a:off x="730795" y="859563"/>
            <a:ext cx="2029551" cy="2554545"/>
          </a:xfrm>
          <a:prstGeom prst="rect">
            <a:avLst/>
          </a:prstGeom>
          <a:noFill/>
        </p:spPr>
        <p:txBody>
          <a:bodyPr wrap="square" rtlCol="0">
            <a:spAutoFit/>
          </a:bodyPr>
          <a:lstStyle/>
          <a:p>
            <a:pPr algn="ctr"/>
            <a:r>
              <a:rPr lang="en-US" sz="4000" dirty="0">
                <a:solidFill>
                  <a:schemeClr val="bg1"/>
                </a:solidFill>
                <a:latin typeface="UTM Demian KT" pitchFamily="18" charset="0"/>
              </a:rPr>
              <a:t>HÌNH HỌC </a:t>
            </a:r>
          </a:p>
          <a:p>
            <a:pPr algn="ctr"/>
            <a:r>
              <a:rPr lang="en-US" sz="4000" dirty="0">
                <a:solidFill>
                  <a:schemeClr val="bg1"/>
                </a:solidFill>
                <a:latin typeface="UTM Demian KT" pitchFamily="18" charset="0"/>
              </a:rPr>
              <a:t>KHÔNG KHÓ!</a:t>
            </a:r>
          </a:p>
        </p:txBody>
      </p:sp>
    </p:spTree>
    <p:extLst>
      <p:ext uri="{BB962C8B-B14F-4D97-AF65-F5344CB8AC3E}">
        <p14:creationId xmlns:p14="http://schemas.microsoft.com/office/powerpoint/2010/main" val="1355592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375" autoRev="1" fill="hold">
                                          <p:stCondLst>
                                            <p:cond delay="0"/>
                                          </p:stCondLst>
                                        </p:cTn>
                                        <p:tgtEl>
                                          <p:spTgt spid="6"/>
                                        </p:tgtEl>
                                        <p:attrNameLst>
                                          <p:attrName>ppt_w</p:attrName>
                                        </p:attrNameLst>
                                      </p:cBhvr>
                                    </p:anim>
                                    <p:anim by="(#ppt_w*0.50)" calcmode="lin" valueType="num">
                                      <p:cBhvr>
                                        <p:cTn id="21" dur="375" decel="50000" autoRev="1" fill="hold">
                                          <p:stCondLst>
                                            <p:cond delay="0"/>
                                          </p:stCondLst>
                                        </p:cTn>
                                        <p:tgtEl>
                                          <p:spTgt spid="6"/>
                                        </p:tgtEl>
                                        <p:attrNameLst>
                                          <p:attrName>ppt_x</p:attrName>
                                        </p:attrNameLst>
                                      </p:cBhvr>
                                    </p:anim>
                                    <p:anim from="(-#ppt_h/2)" to="(#ppt_y)" calcmode="lin" valueType="num">
                                      <p:cBhvr>
                                        <p:cTn id="22" dur="750" fill="hold">
                                          <p:stCondLst>
                                            <p:cond delay="0"/>
                                          </p:stCondLst>
                                        </p:cTn>
                                        <p:tgtEl>
                                          <p:spTgt spid="6"/>
                                        </p:tgtEl>
                                        <p:attrNameLst>
                                          <p:attrName>ppt_y</p:attrName>
                                        </p:attrNameLst>
                                      </p:cBhvr>
                                    </p:anim>
                                    <p:animRot by="21600000">
                                      <p:cBhvr>
                                        <p:cTn id="23" dur="750" fill="hold">
                                          <p:stCondLst>
                                            <p:cond delay="0"/>
                                          </p:stCondLst>
                                        </p:cTn>
                                        <p:tgtEl>
                                          <p:spTgt spid="6"/>
                                        </p:tgtEl>
                                        <p:attrNameLst>
                                          <p:attrName>r</p:attrName>
                                        </p:attrNameLst>
                                      </p:cBhvr>
                                    </p:animRo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íš1iḑe">
            <a:extLst>
              <a:ext uri="{FF2B5EF4-FFF2-40B4-BE49-F238E27FC236}">
                <a16:creationId xmlns:a16="http://schemas.microsoft.com/office/drawing/2014/main" id="{48BAF56D-FACC-4E4B-B438-C70828B91F40}"/>
              </a:ext>
            </a:extLst>
          </p:cNvPr>
          <p:cNvSpPr/>
          <p:nvPr/>
        </p:nvSpPr>
        <p:spPr bwMode="auto">
          <a:xfrm>
            <a:off x="6793887" y="2767361"/>
            <a:ext cx="377211" cy="53212"/>
          </a:xfrm>
          <a:prstGeom prst="rect">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0" name="ïş1idè">
            <a:extLst>
              <a:ext uri="{FF2B5EF4-FFF2-40B4-BE49-F238E27FC236}">
                <a16:creationId xmlns:a16="http://schemas.microsoft.com/office/drawing/2014/main" id="{6D42D78F-275B-44F4-926B-4C47D7F3C3D0}"/>
              </a:ext>
            </a:extLst>
          </p:cNvPr>
          <p:cNvSpPr/>
          <p:nvPr/>
        </p:nvSpPr>
        <p:spPr bwMode="auto">
          <a:xfrm>
            <a:off x="6134525" y="1903572"/>
            <a:ext cx="154214" cy="3577236"/>
          </a:xfrm>
          <a:prstGeom prst="rect">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endParaRPr>
          </a:p>
        </p:txBody>
      </p:sp>
      <p:pic>
        <p:nvPicPr>
          <p:cNvPr id="11" name="图片 10">
            <a:extLst>
              <a:ext uri="{FF2B5EF4-FFF2-40B4-BE49-F238E27FC236}">
                <a16:creationId xmlns:a16="http://schemas.microsoft.com/office/drawing/2014/main" id="{A18AC4DD-2691-4F2F-941B-261FEADB8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35" y="1640382"/>
            <a:ext cx="5438165" cy="3840426"/>
          </a:xfrm>
          <a:prstGeom prst="rect">
            <a:avLst/>
          </a:prstGeom>
        </p:spPr>
      </p:pic>
      <p:sp>
        <p:nvSpPr>
          <p:cNvPr id="12" name="矩形: 圆角 11">
            <a:extLst>
              <a:ext uri="{FF2B5EF4-FFF2-40B4-BE49-F238E27FC236}">
                <a16:creationId xmlns:a16="http://schemas.microsoft.com/office/drawing/2014/main" id="{38765B58-F99C-4AD1-B366-1489635EF4AF}"/>
              </a:ext>
            </a:extLst>
          </p:cNvPr>
          <p:cNvSpPr/>
          <p:nvPr/>
        </p:nvSpPr>
        <p:spPr>
          <a:xfrm>
            <a:off x="6760870" y="1640382"/>
            <a:ext cx="2642774" cy="629997"/>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1AD20594-5A1A-4A02-858D-37E6CD0084D1}"/>
              </a:ext>
            </a:extLst>
          </p:cNvPr>
          <p:cNvSpPr txBox="1"/>
          <p:nvPr/>
        </p:nvSpPr>
        <p:spPr>
          <a:xfrm>
            <a:off x="6982493" y="1648230"/>
            <a:ext cx="2235314" cy="523220"/>
          </a:xfrm>
          <a:prstGeom prst="rect">
            <a:avLst/>
          </a:prstGeom>
          <a:noFill/>
        </p:spPr>
        <p:txBody>
          <a:bodyPr wrap="square" rtlCol="0">
            <a:spAutoFit/>
          </a:bodyPr>
          <a:lstStyle/>
          <a:p>
            <a:pPr algn="ctr"/>
            <a:r>
              <a:rPr lang="en-US" altLang="zh-CN" sz="2800" b="1" dirty="0" err="1">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Em</a:t>
            </a:r>
            <a:r>
              <a:rPr lang="en-US" altLang="zh-CN"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 </a:t>
            </a:r>
            <a:r>
              <a:rPr lang="en-US" altLang="zh-CN" sz="2800" b="1" dirty="0" err="1">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hãy</a:t>
            </a:r>
            <a:r>
              <a:rPr lang="en-US" altLang="zh-CN"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 </a:t>
            </a:r>
            <a:r>
              <a:rPr lang="en-US" altLang="zh-CN" sz="2800" b="1" dirty="0" err="1">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nhớ</a:t>
            </a:r>
            <a:r>
              <a:rPr lang="en-US" altLang="zh-CN"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a:t>
            </a:r>
            <a:endParaRPr lang="zh-CN" altLang="en-US"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endParaRPr>
          </a:p>
        </p:txBody>
      </p:sp>
      <p:sp>
        <p:nvSpPr>
          <p:cNvPr id="14" name="文本框 13">
            <a:extLst>
              <a:ext uri="{FF2B5EF4-FFF2-40B4-BE49-F238E27FC236}">
                <a16:creationId xmlns:a16="http://schemas.microsoft.com/office/drawing/2014/main" id="{D93B3F8A-EE7A-485A-AA76-50495CFDFC35}"/>
              </a:ext>
            </a:extLst>
          </p:cNvPr>
          <p:cNvSpPr txBox="1"/>
          <p:nvPr/>
        </p:nvSpPr>
        <p:spPr>
          <a:xfrm>
            <a:off x="7274545" y="2497455"/>
            <a:ext cx="4477187" cy="1569660"/>
          </a:xfrm>
          <a:prstGeom prst="rect">
            <a:avLst/>
          </a:prstGeom>
          <a:noFill/>
        </p:spPr>
        <p:txBody>
          <a:bodyPr wrap="square" rtlCol="0">
            <a:spAutoFit/>
          </a:bodyPr>
          <a:lstStyle/>
          <a:p>
            <a:pPr algn="just"/>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Ôn</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lại</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những</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công</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thức</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t</a:t>
            </a:r>
            <a:r>
              <a:rPr lang="vi-VN"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ìm yếu tố chưa biết của các hình đã học.</a:t>
            </a:r>
            <a:endParaRPr lang="zh-CN" altLang="en-US"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
        <p:nvSpPr>
          <p:cNvPr id="17" name="ïş1iḑe">
            <a:extLst>
              <a:ext uri="{FF2B5EF4-FFF2-40B4-BE49-F238E27FC236}">
                <a16:creationId xmlns:a16="http://schemas.microsoft.com/office/drawing/2014/main" id="{DB2E8E18-80CB-4047-9811-E565088CBE7F}"/>
              </a:ext>
            </a:extLst>
          </p:cNvPr>
          <p:cNvSpPr/>
          <p:nvPr/>
        </p:nvSpPr>
        <p:spPr bwMode="auto">
          <a:xfrm>
            <a:off x="6786894" y="4319977"/>
            <a:ext cx="506338" cy="506336"/>
          </a:xfrm>
          <a:prstGeom prst="ellipse">
            <a:avLst/>
          </a:prstGeom>
          <a:solidFill>
            <a:srgbClr val="CB2D47"/>
          </a:solidFill>
          <a:ln w="28575">
            <a:solidFill>
              <a:schemeClr val="bg1"/>
            </a:solidFill>
            <a:round/>
          </a:ln>
        </p:spPr>
        <p:txBody>
          <a:bodyPr anchor="ctr"/>
          <a:lstStyle/>
          <a:p>
            <a:pPr algn="ctr"/>
            <a:endParaRPr/>
          </a:p>
        </p:txBody>
      </p:sp>
      <p:sp>
        <p:nvSpPr>
          <p:cNvPr id="18" name="iṧļiḋê">
            <a:extLst>
              <a:ext uri="{FF2B5EF4-FFF2-40B4-BE49-F238E27FC236}">
                <a16:creationId xmlns:a16="http://schemas.microsoft.com/office/drawing/2014/main" id="{3C800539-665D-4B89-A5CF-001FEF747D64}"/>
              </a:ext>
            </a:extLst>
          </p:cNvPr>
          <p:cNvSpPr/>
          <p:nvPr/>
        </p:nvSpPr>
        <p:spPr bwMode="auto">
          <a:xfrm>
            <a:off x="6909027" y="4468154"/>
            <a:ext cx="262071" cy="237512"/>
          </a:xfrm>
          <a:custGeom>
            <a:avLst/>
            <a:gdLst>
              <a:gd name="connsiteX0" fmla="*/ 496512 w 622984"/>
              <a:gd name="connsiteY0" fmla="*/ 492841 h 564606"/>
              <a:gd name="connsiteX1" fmla="*/ 473955 w 622984"/>
              <a:gd name="connsiteY1" fmla="*/ 515853 h 564606"/>
              <a:gd name="connsiteX2" fmla="*/ 496512 w 622984"/>
              <a:gd name="connsiteY2" fmla="*/ 535354 h 564606"/>
              <a:gd name="connsiteX3" fmla="*/ 519457 w 622984"/>
              <a:gd name="connsiteY3" fmla="*/ 515853 h 564606"/>
              <a:gd name="connsiteX4" fmla="*/ 496512 w 622984"/>
              <a:gd name="connsiteY4" fmla="*/ 492841 h 564606"/>
              <a:gd name="connsiteX5" fmla="*/ 249694 w 622984"/>
              <a:gd name="connsiteY5" fmla="*/ 352049 h 564606"/>
              <a:gd name="connsiteX6" fmla="*/ 272741 w 622984"/>
              <a:gd name="connsiteY6" fmla="*/ 374570 h 564606"/>
              <a:gd name="connsiteX7" fmla="*/ 171569 w 622984"/>
              <a:gd name="connsiteY7" fmla="*/ 475137 h 564606"/>
              <a:gd name="connsiteX8" fmla="*/ 177819 w 622984"/>
              <a:gd name="connsiteY8" fmla="*/ 481738 h 564606"/>
              <a:gd name="connsiteX9" fmla="*/ 155163 w 622984"/>
              <a:gd name="connsiteY9" fmla="*/ 510860 h 564606"/>
              <a:gd name="connsiteX10" fmla="*/ 73522 w 622984"/>
              <a:gd name="connsiteY10" fmla="*/ 562891 h 564606"/>
              <a:gd name="connsiteX11" fmla="*/ 60241 w 622984"/>
              <a:gd name="connsiteY11" fmla="*/ 550077 h 564606"/>
              <a:gd name="connsiteX12" fmla="*/ 112585 w 622984"/>
              <a:gd name="connsiteY12" fmla="*/ 468925 h 564606"/>
              <a:gd name="connsiteX13" fmla="*/ 141882 w 622984"/>
              <a:gd name="connsiteY13" fmla="*/ 446015 h 564606"/>
              <a:gd name="connsiteX14" fmla="*/ 148522 w 622984"/>
              <a:gd name="connsiteY14" fmla="*/ 452616 h 564606"/>
              <a:gd name="connsiteX15" fmla="*/ 122234 w 622984"/>
              <a:gd name="connsiteY15" fmla="*/ 15041 h 564606"/>
              <a:gd name="connsiteX16" fmla="*/ 210667 w 622984"/>
              <a:gd name="connsiteY16" fmla="*/ 52502 h 564606"/>
              <a:gd name="connsiteX17" fmla="*/ 242946 w 622984"/>
              <a:gd name="connsiteY17" fmla="*/ 173410 h 564606"/>
              <a:gd name="connsiteX18" fmla="*/ 532291 w 622984"/>
              <a:gd name="connsiteY18" fmla="*/ 463589 h 564606"/>
              <a:gd name="connsiteX19" fmla="*/ 532291 w 622984"/>
              <a:gd name="connsiteY19" fmla="*/ 545105 h 564606"/>
              <a:gd name="connsiteX20" fmla="*/ 493400 w 622984"/>
              <a:gd name="connsiteY20" fmla="*/ 564606 h 564606"/>
              <a:gd name="connsiteX21" fmla="*/ 451010 w 622984"/>
              <a:gd name="connsiteY21" fmla="*/ 545105 h 564606"/>
              <a:gd name="connsiteX22" fmla="*/ 161665 w 622984"/>
              <a:gd name="connsiteY22" fmla="*/ 258046 h 564606"/>
              <a:gd name="connsiteX23" fmla="*/ 34882 w 622984"/>
              <a:gd name="connsiteY23" fmla="*/ 225674 h 564606"/>
              <a:gd name="connsiteX24" fmla="*/ 5715 w 622984"/>
              <a:gd name="connsiteY24" fmla="*/ 104766 h 564606"/>
              <a:gd name="connsiteX25" fmla="*/ 74162 w 622984"/>
              <a:gd name="connsiteY25" fmla="*/ 176530 h 564606"/>
              <a:gd name="connsiteX26" fmla="*/ 142220 w 622984"/>
              <a:gd name="connsiteY26" fmla="*/ 157029 h 564606"/>
              <a:gd name="connsiteX27" fmla="*/ 161665 w 622984"/>
              <a:gd name="connsiteY27" fmla="*/ 88385 h 564606"/>
              <a:gd name="connsiteX28" fmla="*/ 90107 w 622984"/>
              <a:gd name="connsiteY28" fmla="*/ 20130 h 564606"/>
              <a:gd name="connsiteX29" fmla="*/ 122234 w 622984"/>
              <a:gd name="connsiteY29" fmla="*/ 15041 h 564606"/>
              <a:gd name="connsiteX30" fmla="*/ 531841 w 622984"/>
              <a:gd name="connsiteY30" fmla="*/ 0 h 564606"/>
              <a:gd name="connsiteX31" fmla="*/ 622984 w 622984"/>
              <a:gd name="connsiteY31" fmla="*/ 87684 h 564606"/>
              <a:gd name="connsiteX32" fmla="*/ 463289 w 622984"/>
              <a:gd name="connsiteY32" fmla="*/ 247465 h 564606"/>
              <a:gd name="connsiteX33" fmla="*/ 424339 w 622984"/>
              <a:gd name="connsiteY33" fmla="*/ 257207 h 564606"/>
              <a:gd name="connsiteX34" fmla="*/ 362409 w 622984"/>
              <a:gd name="connsiteY34" fmla="*/ 198751 h 564606"/>
              <a:gd name="connsiteX35" fmla="*/ 375263 w 622984"/>
              <a:gd name="connsiteY35" fmla="*/ 159391 h 564606"/>
              <a:gd name="connsiteX36" fmla="*/ 531841 w 622984"/>
              <a:gd name="connsiteY36" fmla="*/ 0 h 56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84" h="564606">
                <a:moveTo>
                  <a:pt x="496512" y="492841"/>
                </a:moveTo>
                <a:cubicBezTo>
                  <a:pt x="483678" y="492841"/>
                  <a:pt x="473955" y="502592"/>
                  <a:pt x="473955" y="515853"/>
                </a:cubicBezTo>
                <a:cubicBezTo>
                  <a:pt x="473955" y="525604"/>
                  <a:pt x="483678" y="535354"/>
                  <a:pt x="496512" y="535354"/>
                </a:cubicBezTo>
                <a:cubicBezTo>
                  <a:pt x="509734" y="535354"/>
                  <a:pt x="519457" y="525604"/>
                  <a:pt x="519457" y="515853"/>
                </a:cubicBezTo>
                <a:cubicBezTo>
                  <a:pt x="519457" y="502592"/>
                  <a:pt x="509734" y="492841"/>
                  <a:pt x="496512" y="492841"/>
                </a:cubicBezTo>
                <a:close/>
                <a:moveTo>
                  <a:pt x="249694" y="352049"/>
                </a:moveTo>
                <a:lnTo>
                  <a:pt x="272741" y="374570"/>
                </a:lnTo>
                <a:lnTo>
                  <a:pt x="171569" y="475137"/>
                </a:lnTo>
                <a:lnTo>
                  <a:pt x="177819" y="481738"/>
                </a:lnTo>
                <a:lnTo>
                  <a:pt x="155163" y="510860"/>
                </a:lnTo>
                <a:lnTo>
                  <a:pt x="73522" y="562891"/>
                </a:lnTo>
                <a:lnTo>
                  <a:pt x="60241" y="550077"/>
                </a:lnTo>
                <a:lnTo>
                  <a:pt x="112585" y="468925"/>
                </a:lnTo>
                <a:lnTo>
                  <a:pt x="141882" y="446015"/>
                </a:lnTo>
                <a:lnTo>
                  <a:pt x="148522" y="452616"/>
                </a:lnTo>
                <a:close/>
                <a:moveTo>
                  <a:pt x="122234" y="15041"/>
                </a:moveTo>
                <a:cubicBezTo>
                  <a:pt x="154446" y="14694"/>
                  <a:pt x="186166" y="28223"/>
                  <a:pt x="210667" y="52502"/>
                </a:cubicBezTo>
                <a:cubicBezTo>
                  <a:pt x="242946" y="85264"/>
                  <a:pt x="256169" y="130897"/>
                  <a:pt x="242946" y="173410"/>
                </a:cubicBezTo>
                <a:lnTo>
                  <a:pt x="532291" y="463589"/>
                </a:lnTo>
                <a:cubicBezTo>
                  <a:pt x="555236" y="486211"/>
                  <a:pt x="555236" y="522093"/>
                  <a:pt x="532291" y="545105"/>
                </a:cubicBezTo>
                <a:cubicBezTo>
                  <a:pt x="522568" y="557976"/>
                  <a:pt x="506234" y="564606"/>
                  <a:pt x="493400" y="564606"/>
                </a:cubicBezTo>
                <a:cubicBezTo>
                  <a:pt x="477066" y="564606"/>
                  <a:pt x="460733" y="557976"/>
                  <a:pt x="451010" y="545105"/>
                </a:cubicBezTo>
                <a:cubicBezTo>
                  <a:pt x="451010" y="545105"/>
                  <a:pt x="451010" y="545105"/>
                  <a:pt x="161665" y="258046"/>
                </a:cubicBezTo>
                <a:cubicBezTo>
                  <a:pt x="119275" y="270917"/>
                  <a:pt x="70662" y="261556"/>
                  <a:pt x="34882" y="225674"/>
                </a:cubicBezTo>
                <a:cubicBezTo>
                  <a:pt x="2215" y="192911"/>
                  <a:pt x="-7508" y="147278"/>
                  <a:pt x="5715" y="104766"/>
                </a:cubicBezTo>
                <a:cubicBezTo>
                  <a:pt x="5715" y="104766"/>
                  <a:pt x="5715" y="104766"/>
                  <a:pt x="74162" y="176530"/>
                </a:cubicBezTo>
                <a:cubicBezTo>
                  <a:pt x="74162" y="176530"/>
                  <a:pt x="74162" y="176530"/>
                  <a:pt x="142220" y="157029"/>
                </a:cubicBezTo>
                <a:cubicBezTo>
                  <a:pt x="142220" y="157029"/>
                  <a:pt x="142220" y="157029"/>
                  <a:pt x="161665" y="88385"/>
                </a:cubicBezTo>
                <a:cubicBezTo>
                  <a:pt x="161665" y="88385"/>
                  <a:pt x="161665" y="88385"/>
                  <a:pt x="90107" y="20130"/>
                </a:cubicBezTo>
                <a:cubicBezTo>
                  <a:pt x="100704" y="16815"/>
                  <a:pt x="111497" y="15157"/>
                  <a:pt x="122234" y="15041"/>
                </a:cubicBezTo>
                <a:close/>
                <a:moveTo>
                  <a:pt x="531841" y="0"/>
                </a:moveTo>
                <a:cubicBezTo>
                  <a:pt x="531841" y="0"/>
                  <a:pt x="531841" y="0"/>
                  <a:pt x="622984" y="87684"/>
                </a:cubicBezTo>
                <a:cubicBezTo>
                  <a:pt x="622984" y="87684"/>
                  <a:pt x="622984" y="87684"/>
                  <a:pt x="463289" y="247465"/>
                </a:cubicBezTo>
                <a:cubicBezTo>
                  <a:pt x="450436" y="247465"/>
                  <a:pt x="434077" y="250582"/>
                  <a:pt x="424339" y="257207"/>
                </a:cubicBezTo>
                <a:lnTo>
                  <a:pt x="362409" y="198751"/>
                </a:lnTo>
                <a:cubicBezTo>
                  <a:pt x="372147" y="189009"/>
                  <a:pt x="375263" y="172641"/>
                  <a:pt x="375263" y="159391"/>
                </a:cubicBezTo>
                <a:cubicBezTo>
                  <a:pt x="375263" y="159391"/>
                  <a:pt x="375263" y="159391"/>
                  <a:pt x="531841" y="0"/>
                </a:cubicBezTo>
                <a:close/>
              </a:path>
            </a:pathLst>
          </a:custGeom>
          <a:solidFill>
            <a:schemeClr val="bg1"/>
          </a:solidFill>
          <a:ln>
            <a:noFill/>
          </a:ln>
          <a:effectLst/>
        </p:spPr>
        <p:txBody>
          <a:bodyPr anchor="ctr"/>
          <a:lstStyle/>
          <a:p>
            <a:pPr algn="ctr"/>
            <a:endParaRPr/>
          </a:p>
        </p:txBody>
      </p:sp>
      <p:sp>
        <p:nvSpPr>
          <p:cNvPr id="19" name="文本框 18">
            <a:extLst>
              <a:ext uri="{FF2B5EF4-FFF2-40B4-BE49-F238E27FC236}">
                <a16:creationId xmlns:a16="http://schemas.microsoft.com/office/drawing/2014/main" id="{F14557EE-D910-4A3B-9674-AF6274C04868}"/>
              </a:ext>
            </a:extLst>
          </p:cNvPr>
          <p:cNvSpPr txBox="1"/>
          <p:nvPr/>
        </p:nvSpPr>
        <p:spPr>
          <a:xfrm>
            <a:off x="7415365" y="4319977"/>
            <a:ext cx="4234768" cy="1569660"/>
          </a:xfrm>
          <a:prstGeom prst="rect">
            <a:avLst/>
          </a:prstGeom>
          <a:noFill/>
        </p:spPr>
        <p:txBody>
          <a:bodyPr wrap="square" rtlCol="0">
            <a:spAutoFit/>
          </a:bodyPr>
          <a:lstStyle/>
          <a:p>
            <a:pPr algn="just"/>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Chuẩn</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bị</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bài</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Hình</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hộp</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chữ</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nhật</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Hình</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lập</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phương</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endParaRPr lang="zh-CN" altLang="en-US"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Tree>
    <p:custDataLst>
      <p:tags r:id="rId1"/>
    </p:custDataLst>
    <p:extLst>
      <p:ext uri="{BB962C8B-B14F-4D97-AF65-F5344CB8AC3E}">
        <p14:creationId xmlns:p14="http://schemas.microsoft.com/office/powerpoint/2010/main" val="2891119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7" name="图片 6">
            <a:extLst>
              <a:ext uri="{FF2B5EF4-FFF2-40B4-BE49-F238E27FC236}">
                <a16:creationId xmlns:a16="http://schemas.microsoft.com/office/drawing/2014/main" id="{99E31FB0-D5BE-4DBF-ACAC-50A4D0071D5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pic>
        <p:nvPicPr>
          <p:cNvPr id="11" name="图片 10">
            <a:extLst>
              <a:ext uri="{FF2B5EF4-FFF2-40B4-BE49-F238E27FC236}">
                <a16:creationId xmlns:a16="http://schemas.microsoft.com/office/drawing/2014/main" id="{9ECD9709-B409-43C3-9341-709C3D941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id="{7EA26673-450E-47B4-91B7-168FE92D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id="{2D0835ED-728B-4427-9983-191204DB3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22" name="矩形: 圆角 21">
            <a:extLst>
              <a:ext uri="{FF2B5EF4-FFF2-40B4-BE49-F238E27FC236}">
                <a16:creationId xmlns:a16="http://schemas.microsoft.com/office/drawing/2014/main" id="{20200714-B385-4FD4-BC7B-E5016E2CA784}"/>
              </a:ext>
            </a:extLst>
          </p:cNvPr>
          <p:cNvSpPr/>
          <p:nvPr/>
        </p:nvSpPr>
        <p:spPr>
          <a:xfrm rot="21096708">
            <a:off x="8725736" y="1648648"/>
            <a:ext cx="2189404" cy="535916"/>
          </a:xfrm>
          <a:prstGeom prst="roundRect">
            <a:avLst>
              <a:gd name="adj" fmla="val 50000"/>
            </a:avLst>
          </a:prstGeom>
          <a:solidFill>
            <a:srgbClr val="CB2D47"/>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a:extLst>
              <a:ext uri="{FF2B5EF4-FFF2-40B4-BE49-F238E27FC236}">
                <a16:creationId xmlns:a16="http://schemas.microsoft.com/office/drawing/2014/main" id="{659E38E8-FCB0-483E-BD80-16B7A187D505}"/>
              </a:ext>
            </a:extLst>
          </p:cNvPr>
          <p:cNvSpPr txBox="1"/>
          <p:nvPr/>
        </p:nvSpPr>
        <p:spPr>
          <a:xfrm rot="21096708">
            <a:off x="8990144" y="1757739"/>
            <a:ext cx="1643834" cy="369332"/>
          </a:xfrm>
          <a:prstGeom prst="rect">
            <a:avLst/>
          </a:prstGeom>
          <a:noFill/>
        </p:spPr>
        <p:txBody>
          <a:bodyPr wrap="square" rtlCol="0">
            <a:spAutoFit/>
          </a:bodyPr>
          <a:lstStyle/>
          <a:p>
            <a:pPr algn="dist" defTabSz="914400">
              <a:defRPr/>
            </a:pPr>
            <a:r>
              <a:rPr lang="en-US" altLang="zh-CN" b="1" kern="0" dirty="0">
                <a:solidFill>
                  <a:schemeClr val="bg1"/>
                </a:solidFill>
                <a:latin typeface="仓耳青禾体-谷力 W05" panose="02020400000000000000" pitchFamily="18" charset="-122"/>
                <a:ea typeface="仓耳青禾体-谷力 W05" panose="02020400000000000000" pitchFamily="18" charset="-122"/>
              </a:rPr>
              <a:t>EDUFIVE</a:t>
            </a:r>
            <a:endParaRPr lang="zh-CN" altLang="en-US" b="1" kern="0" dirty="0">
              <a:solidFill>
                <a:schemeClr val="bg1"/>
              </a:solidFill>
              <a:latin typeface="仓耳青禾体-谷力 W05" panose="02020400000000000000" pitchFamily="18" charset="-122"/>
              <a:ea typeface="仓耳青禾体-谷力 W05" panose="02020400000000000000" pitchFamily="18" charset="-122"/>
            </a:endParaRPr>
          </a:p>
        </p:txBody>
      </p:sp>
      <p:pic>
        <p:nvPicPr>
          <p:cNvPr id="2" name="5c00d2c094963">
            <a:hlinkClick r:id="" action="ppaction://media"/>
            <a:extLst>
              <a:ext uri="{FF2B5EF4-FFF2-40B4-BE49-F238E27FC236}">
                <a16:creationId xmlns:a16="http://schemas.microsoft.com/office/drawing/2014/main"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027" y="1040798"/>
            <a:ext cx="552450" cy="552450"/>
          </a:xfrm>
          <a:prstGeom prst="rect">
            <a:avLst/>
          </a:prstGeom>
        </p:spPr>
      </p:pic>
      <p:sp>
        <p:nvSpPr>
          <p:cNvPr id="4" name="TextBox 3"/>
          <p:cNvSpPr txBox="1"/>
          <p:nvPr/>
        </p:nvSpPr>
        <p:spPr>
          <a:xfrm>
            <a:off x="2372400" y="2461800"/>
            <a:ext cx="7396569" cy="3031599"/>
          </a:xfrm>
          <a:prstGeom prst="rect">
            <a:avLst/>
          </a:prstGeom>
          <a:noFill/>
          <a:ln>
            <a:noFill/>
          </a:ln>
        </p:spPr>
        <p:txBody>
          <a:bodyPr wrap="square" rtlCol="0">
            <a:spAutoFit/>
          </a:bodyPr>
          <a:lstStyle/>
          <a:p>
            <a:pPr algn="ctr">
              <a:spcBef>
                <a:spcPts val="1200"/>
              </a:spcBef>
            </a:pPr>
            <a:r>
              <a:rPr lang="en-US" sz="8800" dirty="0" err="1">
                <a:solidFill>
                  <a:srgbClr val="C00000"/>
                </a:solidFill>
                <a:latin typeface="UTM ThuPhap Thien An" pitchFamily="18" charset="0"/>
              </a:rPr>
              <a:t>Chúc</a:t>
            </a:r>
            <a:r>
              <a:rPr lang="en-US" sz="8800" dirty="0">
                <a:solidFill>
                  <a:srgbClr val="C00000"/>
                </a:solidFill>
                <a:latin typeface="UTM ThuPhap Thien An" pitchFamily="18" charset="0"/>
              </a:rPr>
              <a:t> </a:t>
            </a:r>
            <a:r>
              <a:rPr lang="en-US" sz="8800" dirty="0" err="1">
                <a:solidFill>
                  <a:srgbClr val="C00000"/>
                </a:solidFill>
                <a:latin typeface="UTM ThuPhap Thien An" pitchFamily="18" charset="0"/>
              </a:rPr>
              <a:t>các</a:t>
            </a:r>
            <a:r>
              <a:rPr lang="en-US" sz="8800" dirty="0">
                <a:solidFill>
                  <a:srgbClr val="C00000"/>
                </a:solidFill>
                <a:latin typeface="UTM ThuPhap Thien An" pitchFamily="18" charset="0"/>
              </a:rPr>
              <a:t> </a:t>
            </a:r>
            <a:r>
              <a:rPr lang="en-US" sz="8800" dirty="0" err="1">
                <a:solidFill>
                  <a:srgbClr val="C00000"/>
                </a:solidFill>
                <a:latin typeface="UTM ThuPhap Thien An" pitchFamily="18" charset="0"/>
              </a:rPr>
              <a:t>em</a:t>
            </a:r>
            <a:r>
              <a:rPr lang="en-US" sz="8800" dirty="0">
                <a:solidFill>
                  <a:srgbClr val="C00000"/>
                </a:solidFill>
                <a:latin typeface="UTM ThuPhap Thien An" pitchFamily="18" charset="0"/>
              </a:rPr>
              <a:t> </a:t>
            </a:r>
          </a:p>
          <a:p>
            <a:pPr algn="ctr">
              <a:spcBef>
                <a:spcPts val="1200"/>
              </a:spcBef>
            </a:pPr>
            <a:r>
              <a:rPr lang="en-US" sz="8800" dirty="0" err="1">
                <a:solidFill>
                  <a:srgbClr val="C00000"/>
                </a:solidFill>
                <a:latin typeface="UTM ThuPhap Thien An" pitchFamily="18" charset="0"/>
              </a:rPr>
              <a:t>học</a:t>
            </a:r>
            <a:r>
              <a:rPr lang="en-US" sz="8800" dirty="0">
                <a:solidFill>
                  <a:srgbClr val="C00000"/>
                </a:solidFill>
                <a:latin typeface="UTM ThuPhap Thien An" pitchFamily="18" charset="0"/>
              </a:rPr>
              <a:t> </a:t>
            </a:r>
            <a:r>
              <a:rPr lang="en-US" sz="8800" dirty="0" err="1">
                <a:solidFill>
                  <a:srgbClr val="C00000"/>
                </a:solidFill>
                <a:latin typeface="UTM ThuPhap Thien An" pitchFamily="18" charset="0"/>
              </a:rPr>
              <a:t>tốt</a:t>
            </a:r>
            <a:r>
              <a:rPr lang="en-US" sz="8800" dirty="0">
                <a:solidFill>
                  <a:srgbClr val="C00000"/>
                </a:solidFill>
                <a:latin typeface="UTM ThuPhap Thien An" pitchFamily="18" charset="0"/>
              </a:rPr>
              <a:t>!</a:t>
            </a:r>
          </a:p>
        </p:txBody>
      </p:sp>
    </p:spTree>
    <p:extLst>
      <p:ext uri="{BB962C8B-B14F-4D97-AF65-F5344CB8AC3E}">
        <p14:creationId xmlns:p14="http://schemas.microsoft.com/office/powerpoint/2010/main" val="3141949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500"/>
                            </p:stCondLst>
                            <p:childTnLst>
                              <p:par>
                                <p:cTn id="24" presetID="15"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repeatCount="indefinite" fill="remove" display="0">
                  <p:stCondLst>
                    <p:cond delay="indefinite"/>
                  </p:stCondLst>
                  <p:endCondLst>
                    <p:cond evt="onStopAudio" delay="0">
                      <p:tgtEl>
                        <p:sldTgt/>
                      </p:tgtEl>
                    </p:cond>
                  </p:endCondLst>
                </p:cTn>
                <p:tgtEl>
                  <p:spTgt spid="2"/>
                </p:tgtEl>
              </p:cMediaNode>
            </p:audio>
          </p:childTnLst>
        </p:cTn>
      </p:par>
    </p:tnLst>
    <p:bldLst>
      <p:bldP spid="22" grpId="0" animBg="1"/>
      <p:bldP spid="2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564777" y="26895"/>
            <a:ext cx="11268634"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a:effectLst>
                  <a:outerShdw blurRad="38100" dist="38100" dir="2700000" algn="tl">
                    <a:srgbClr val="000000">
                      <a:alpha val="43137"/>
                    </a:srgbClr>
                  </a:outerShdw>
                </a:effectLst>
                <a:latin typeface="Times New Roman" pitchFamily="18" charset="0"/>
                <a:cs typeface="Times New Roman" pitchFamily="18" charset="0"/>
              </a:rPr>
              <a:t>2.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Một chiếc khăn trải bàn hình chữ nhật có chiều dài 2m và chiều rộng 1,5m. </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Ở</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 giữa khăn người ta thêu họa tiết trang trí hình thoi có các đường chéo bằng chiều dài và chiều rộng của hình chữ nhật. Tính diện tích khăn trải bàn và diện tích hình thoi. </a:t>
            </a:r>
          </a:p>
        </p:txBody>
      </p:sp>
      <p:cxnSp>
        <p:nvCxnSpPr>
          <p:cNvPr id="3" name="Straight Connector 2"/>
          <p:cNvCxnSpPr/>
          <p:nvPr/>
        </p:nvCxnSpPr>
        <p:spPr>
          <a:xfrm>
            <a:off x="8861321" y="579151"/>
            <a:ext cx="23372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564777" y="1116107"/>
            <a:ext cx="320571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4671442" y="1624299"/>
            <a:ext cx="6967402"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4175892" y="3084025"/>
            <a:ext cx="7192019" cy="2303930"/>
            <a:chOff x="3281082" y="1842247"/>
            <a:chExt cx="4458821" cy="2303930"/>
          </a:xfrm>
        </p:grpSpPr>
        <p:sp>
          <p:nvSpPr>
            <p:cNvPr id="32" name="Rectangular Callout 31"/>
            <p:cNvSpPr/>
            <p:nvPr/>
          </p:nvSpPr>
          <p:spPr>
            <a:xfrm>
              <a:off x="3393141" y="1967753"/>
              <a:ext cx="4346762" cy="2178424"/>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61668"/>
                <a:gd name="adj2" fmla="val 31018"/>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4356642" y="3270975"/>
            <a:ext cx="646940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khăn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bàn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cũng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chính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là</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chữ</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nhật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chiều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dài</a:t>
            </a:r>
            <a:r>
              <a:rPr lang="en-US" sz="3400" dirty="0">
                <a:latin typeface="Times New Roman" pitchFamily="18" charset="0"/>
                <a:cs typeface="Times New Roman" pitchFamily="18" charset="0"/>
              </a:rPr>
              <a:t> 2m, </a:t>
            </a:r>
            <a:r>
              <a:rPr lang="en-US" sz="3400" dirty="0" err="1">
                <a:latin typeface="Times New Roman" pitchFamily="18" charset="0"/>
                <a:cs typeface="Times New Roman" pitchFamily="18" charset="0"/>
              </a:rPr>
              <a:t>chiều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rộng</a:t>
            </a:r>
            <a:r>
              <a:rPr lang="en-US" sz="3400" dirty="0">
                <a:latin typeface="Times New Roman" pitchFamily="18" charset="0"/>
                <a:cs typeface="Times New Roman" pitchFamily="18" charset="0"/>
              </a:rPr>
              <a:t> 1,5m.</a:t>
            </a:r>
          </a:p>
        </p:txBody>
      </p:sp>
      <p:sp>
        <p:nvSpPr>
          <p:cNvPr id="34" name="Text Box 8"/>
          <p:cNvSpPr txBox="1">
            <a:spLocks noChangeArrowheads="1"/>
          </p:cNvSpPr>
          <p:nvPr/>
        </p:nvSpPr>
        <p:spPr bwMode="auto">
          <a:xfrm>
            <a:off x="4204261" y="3532584"/>
            <a:ext cx="699431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Muốn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thoi</a:t>
            </a:r>
            <a:r>
              <a:rPr lang="en-US" sz="3400" dirty="0">
                <a:latin typeface="Times New Roman" pitchFamily="18" charset="0"/>
                <a:cs typeface="Times New Roman" pitchFamily="18" charset="0"/>
              </a:rPr>
              <a:t> ta </a:t>
            </a:r>
            <a:r>
              <a:rPr lang="en-US" sz="3400" dirty="0" err="1">
                <a:latin typeface="Times New Roman" pitchFamily="18" charset="0"/>
                <a:cs typeface="Times New Roman" pitchFamily="18" charset="0"/>
              </a:rPr>
              <a:t>lấy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hai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đường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chéo</a:t>
            </a:r>
            <a:r>
              <a:rPr lang="en-US" sz="3400" dirty="0">
                <a:latin typeface="Times New Roman" pitchFamily="18" charset="0"/>
                <a:cs typeface="Times New Roman" pitchFamily="18" charset="0"/>
              </a:rPr>
              <a:t> chia 2.</a:t>
            </a:r>
            <a:endParaRPr lang="en-US" sz="3400" dirty="0">
              <a:solidFill>
                <a:schemeClr val="accent2">
                  <a:lumMod val="75000"/>
                </a:schemeClr>
              </a:solidFill>
              <a:latin typeface="Times New Roman" pitchFamily="18" charset="0"/>
              <a:cs typeface="Times New Roman" pitchFamily="18" charset="0"/>
            </a:endParaRPr>
          </a:p>
        </p:txBody>
      </p:sp>
      <p:cxnSp>
        <p:nvCxnSpPr>
          <p:cNvPr id="16" name="Straight Connector 15"/>
          <p:cNvCxnSpPr/>
          <p:nvPr/>
        </p:nvCxnSpPr>
        <p:spPr>
          <a:xfrm>
            <a:off x="632511" y="2121096"/>
            <a:ext cx="466197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6536599" y="2132385"/>
            <a:ext cx="452651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632510" y="2606312"/>
            <a:ext cx="3420201" cy="0"/>
          </a:xfrm>
          <a:prstGeom prst="line">
            <a:avLst/>
          </a:prstGeom>
          <a:ln w="38100"/>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747638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500"/>
                                        <p:tgtEl>
                                          <p:spTgt spid="3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3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3"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sp>
        <p:nvSpPr>
          <p:cNvPr id="27" name="Rounded Rectangle 26"/>
          <p:cNvSpPr/>
          <p:nvPr/>
        </p:nvSpPr>
        <p:spPr>
          <a:xfrm>
            <a:off x="4029074" y="911605"/>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8"/>
          <p:cNvSpPr txBox="1">
            <a:spLocks noChangeArrowheads="1"/>
          </p:cNvSpPr>
          <p:nvPr/>
        </p:nvSpPr>
        <p:spPr bwMode="auto">
          <a:xfrm>
            <a:off x="4421279" y="1019504"/>
            <a:ext cx="7096685"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ts val="600"/>
              </a:spcBef>
            </a:pPr>
            <a:r>
              <a:rPr lang="en-US" sz="3400" b="1" u="sng" dirty="0">
                <a:effectLst/>
                <a:latin typeface="Times New Roman" pitchFamily="18" charset="0"/>
                <a:cs typeface="Times New Roman" pitchFamily="18" charset="0"/>
              </a:rPr>
              <a:t>Bài </a:t>
            </a:r>
            <a:r>
              <a:rPr lang="en-US" sz="3400" b="1" u="sng" dirty="0" err="1">
                <a:effectLst/>
                <a:latin typeface="Times New Roman" pitchFamily="18" charset="0"/>
                <a:cs typeface="Times New Roman" pitchFamily="18" charset="0"/>
              </a:rPr>
              <a:t>giải</a:t>
            </a:r>
            <a:endParaRPr lang="en-US" sz="3400" b="1" u="sng" dirty="0">
              <a:effectLst/>
              <a:latin typeface="Times New Roman" pitchFamily="18" charset="0"/>
              <a:cs typeface="Times New Roman" pitchFamily="18" charset="0"/>
            </a:endParaRPr>
          </a:p>
          <a:p>
            <a:pPr algn="ctr">
              <a:spcBef>
                <a:spcPts val="600"/>
              </a:spcBef>
            </a:pP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khăn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bàn</a:t>
            </a:r>
            <a:r>
              <a:rPr lang="en-US" sz="3400" dirty="0">
                <a:effectLst/>
                <a:latin typeface="Times New Roman" pitchFamily="18" charset="0"/>
                <a:cs typeface="Times New Roman" pitchFamily="18" charset="0"/>
              </a:rPr>
              <a:t>:</a:t>
            </a:r>
          </a:p>
          <a:p>
            <a:pPr algn="ctr">
              <a:spcBef>
                <a:spcPts val="600"/>
              </a:spcBef>
            </a:pPr>
            <a:r>
              <a:rPr lang="en-US" sz="3400" dirty="0">
                <a:latin typeface="Times New Roman" pitchFamily="18" charset="0"/>
                <a:cs typeface="Times New Roman" pitchFamily="18" charset="0"/>
              </a:rPr>
              <a:t>1,5 </a:t>
            </a:r>
            <a:r>
              <a:rPr lang="en-US" sz="3400" dirty="0">
                <a:latin typeface="Times New Roman"/>
                <a:cs typeface="Times New Roman"/>
              </a:rPr>
              <a:t>× 2 = 3 (m</a:t>
            </a:r>
            <a:r>
              <a:rPr lang="en-US" sz="3400" baseline="30000" dirty="0">
                <a:latin typeface="Times New Roman"/>
                <a:cs typeface="Times New Roman"/>
              </a:rPr>
              <a:t>2</a:t>
            </a:r>
            <a:r>
              <a:rPr lang="en-US" sz="3400" dirty="0">
                <a:latin typeface="Times New Roman"/>
                <a:cs typeface="Times New Roman"/>
              </a:rPr>
              <a:t>)</a:t>
            </a:r>
          </a:p>
          <a:p>
            <a:pPr algn="ctr">
              <a:spcBef>
                <a:spcPts val="600"/>
              </a:spcBef>
            </a:pPr>
            <a:r>
              <a:rPr lang="en-US" sz="3400" dirty="0" err="1">
                <a:latin typeface="Times New Roman"/>
                <a:cs typeface="Times New Roman"/>
              </a:rPr>
              <a:t>Diện</a:t>
            </a:r>
            <a:r>
              <a:rPr lang="en-US" sz="3400" dirty="0">
                <a:latin typeface="Times New Roman"/>
                <a:cs typeface="Times New Roman"/>
              </a:rPr>
              <a:t> </a:t>
            </a:r>
            <a:r>
              <a:rPr lang="en-US" sz="3400" dirty="0" err="1">
                <a:latin typeface="Times New Roman"/>
                <a:cs typeface="Times New Roman"/>
              </a:rPr>
              <a:t>tích</a:t>
            </a:r>
            <a:r>
              <a:rPr lang="en-US" sz="3400" dirty="0">
                <a:latin typeface="Times New Roman"/>
                <a:cs typeface="Times New Roman"/>
              </a:rPr>
              <a:t> </a:t>
            </a:r>
            <a:r>
              <a:rPr lang="en-US" sz="3400" dirty="0" err="1">
                <a:latin typeface="Times New Roman"/>
                <a:cs typeface="Times New Roman"/>
              </a:rPr>
              <a:t>hình</a:t>
            </a:r>
            <a:r>
              <a:rPr lang="en-US" sz="3400" dirty="0">
                <a:latin typeface="Times New Roman"/>
                <a:cs typeface="Times New Roman"/>
              </a:rPr>
              <a:t> </a:t>
            </a:r>
            <a:r>
              <a:rPr lang="en-US" sz="3400" dirty="0" err="1">
                <a:latin typeface="Times New Roman"/>
                <a:cs typeface="Times New Roman"/>
              </a:rPr>
              <a:t>thoi</a:t>
            </a:r>
            <a:r>
              <a:rPr lang="en-US" sz="3400" dirty="0">
                <a:latin typeface="Times New Roman"/>
                <a:cs typeface="Times New Roman"/>
              </a:rPr>
              <a:t>:</a:t>
            </a:r>
          </a:p>
          <a:p>
            <a:pPr algn="ctr">
              <a:spcBef>
                <a:spcPts val="600"/>
              </a:spcBef>
            </a:pPr>
            <a:r>
              <a:rPr lang="en-US" sz="3400" dirty="0">
                <a:effectLst/>
                <a:latin typeface="Times New Roman"/>
                <a:cs typeface="Times New Roman"/>
              </a:rPr>
              <a:t>(</a:t>
            </a:r>
            <a:r>
              <a:rPr lang="en-US" sz="3400" dirty="0">
                <a:latin typeface="Times New Roman" pitchFamily="18" charset="0"/>
                <a:cs typeface="Times New Roman" pitchFamily="18" charset="0"/>
              </a:rPr>
              <a:t>1,5 </a:t>
            </a:r>
            <a:r>
              <a:rPr lang="en-US" sz="3400" dirty="0">
                <a:latin typeface="Times New Roman"/>
                <a:cs typeface="Times New Roman"/>
              </a:rPr>
              <a:t>× 2) : 2 </a:t>
            </a:r>
            <a:r>
              <a:rPr lang="en-US" sz="3400" dirty="0">
                <a:effectLst/>
                <a:latin typeface="Times New Roman"/>
                <a:cs typeface="Times New Roman"/>
              </a:rPr>
              <a:t>= 1,5 (m</a:t>
            </a:r>
            <a:r>
              <a:rPr lang="en-US" sz="3400" baseline="30000" dirty="0">
                <a:effectLst/>
                <a:latin typeface="Times New Roman"/>
                <a:cs typeface="Times New Roman"/>
              </a:rPr>
              <a:t>2</a:t>
            </a:r>
            <a:r>
              <a:rPr lang="en-US" sz="3400" dirty="0">
                <a:effectLst/>
                <a:latin typeface="Times New Roman"/>
                <a:cs typeface="Times New Roman"/>
              </a:rPr>
              <a:t>)</a:t>
            </a:r>
          </a:p>
          <a:p>
            <a:pPr algn="ctr">
              <a:spcBef>
                <a:spcPts val="600"/>
              </a:spcBef>
            </a:pPr>
            <a:r>
              <a:rPr lang="en-US" sz="3400" dirty="0" err="1">
                <a:latin typeface="Times New Roman" pitchFamily="18" charset="0"/>
                <a:cs typeface="Times New Roman" pitchFamily="18" charset="0"/>
              </a:rPr>
              <a:t>Đ</a:t>
            </a:r>
            <a:r>
              <a:rPr lang="en-US" sz="3400" dirty="0" err="1">
                <a:effectLst/>
                <a:latin typeface="Times New Roman" pitchFamily="18" charset="0"/>
                <a:cs typeface="Times New Roman" pitchFamily="18" charset="0"/>
              </a:rPr>
              <a:t>áp</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số</a:t>
            </a:r>
            <a:r>
              <a:rPr lang="en-US" sz="3400" dirty="0">
                <a:effectLst/>
                <a:latin typeface="Times New Roman" pitchFamily="18" charset="0"/>
                <a:cs typeface="Times New Roman" pitchFamily="18" charset="0"/>
              </a:rPr>
              <a:t>: 3</a:t>
            </a:r>
            <a:r>
              <a:rPr lang="en-US" sz="3400" dirty="0">
                <a:latin typeface="Times New Roman"/>
                <a:cs typeface="Times New Roman"/>
              </a:rPr>
              <a:t> m</a:t>
            </a:r>
            <a:r>
              <a:rPr lang="en-US" sz="3400" baseline="30000" dirty="0">
                <a:latin typeface="Times New Roman"/>
                <a:cs typeface="Times New Roman"/>
              </a:rPr>
              <a:t>2</a:t>
            </a:r>
            <a:r>
              <a:rPr lang="en-US" sz="3400" dirty="0">
                <a:latin typeface="Times New Roman"/>
                <a:cs typeface="Times New Roman"/>
              </a:rPr>
              <a:t> </a:t>
            </a:r>
            <a:r>
              <a:rPr lang="en-US" sz="3400" dirty="0" err="1">
                <a:latin typeface="Times New Roman"/>
                <a:cs typeface="Times New Roman"/>
              </a:rPr>
              <a:t>và</a:t>
            </a:r>
            <a:r>
              <a:rPr lang="en-US" sz="3400" dirty="0">
                <a:latin typeface="Times New Roman"/>
                <a:cs typeface="Times New Roman"/>
              </a:rPr>
              <a:t> 1,5m</a:t>
            </a:r>
            <a:r>
              <a:rPr lang="en-US" sz="3400" baseline="30000" dirty="0">
                <a:latin typeface="Times New Roman"/>
                <a:cs typeface="Times New Roman"/>
              </a:rPr>
              <a:t>2</a:t>
            </a:r>
            <a:endParaRPr lang="vi-VN" sz="3400" dirty="0">
              <a:effectLst/>
              <a:latin typeface="Times New Roman" pitchFamily="18" charset="0"/>
              <a:cs typeface="Times New Roman" pitchFamily="18" charset="0"/>
            </a:endParaRPr>
          </a:p>
        </p:txBody>
      </p:sp>
      <p:grpSp>
        <p:nvGrpSpPr>
          <p:cNvPr id="35" name="Group 34"/>
          <p:cNvGrpSpPr/>
          <p:nvPr/>
        </p:nvGrpSpPr>
        <p:grpSpPr>
          <a:xfrm>
            <a:off x="311706" y="238730"/>
            <a:ext cx="3417225" cy="1947654"/>
            <a:chOff x="3281082" y="1698569"/>
            <a:chExt cx="4473600" cy="2322103"/>
          </a:xfrm>
        </p:grpSpPr>
        <p:sp>
          <p:nvSpPr>
            <p:cNvPr id="36" name="Rectangular Callout 35"/>
            <p:cNvSpPr/>
            <p:nvPr/>
          </p:nvSpPr>
          <p:spPr>
            <a:xfrm>
              <a:off x="3407920" y="1698569"/>
              <a:ext cx="4346762" cy="2178423"/>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ular Callout 38"/>
            <p:cNvSpPr/>
            <p:nvPr/>
          </p:nvSpPr>
          <p:spPr>
            <a:xfrm>
              <a:off x="3281082" y="1842248"/>
              <a:ext cx="4346762" cy="2178424"/>
            </a:xfrm>
            <a:prstGeom prst="wedgeRectCallout">
              <a:avLst>
                <a:gd name="adj1" fmla="val -16789"/>
                <a:gd name="adj2" fmla="val 6968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8"/>
          <p:cNvSpPr txBox="1">
            <a:spLocks noChangeArrowheads="1"/>
          </p:cNvSpPr>
          <p:nvPr/>
        </p:nvSpPr>
        <p:spPr bwMode="auto">
          <a:xfrm>
            <a:off x="261836" y="319635"/>
            <a:ext cx="33702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2800" b="1" dirty="0" err="1">
                <a:solidFill>
                  <a:schemeClr val="accent2">
                    <a:lumMod val="75000"/>
                  </a:schemeClr>
                </a:solidFill>
                <a:latin typeface="Times New Roman" pitchFamily="18" charset="0"/>
                <a:cs typeface="Times New Roman" pitchFamily="18" charset="0"/>
              </a:rPr>
              <a:t>Bạn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chú</a:t>
            </a:r>
            <a:r>
              <a:rPr lang="en-US" sz="2800" b="1" dirty="0">
                <a:solidFill>
                  <a:schemeClr val="accent2">
                    <a:lumMod val="75000"/>
                  </a:schemeClr>
                </a:solidFill>
                <a:latin typeface="Times New Roman" pitchFamily="18" charset="0"/>
                <a:cs typeface="Times New Roman" pitchFamily="18" charset="0"/>
              </a:rPr>
              <a:t> ý </a:t>
            </a:r>
            <a:r>
              <a:rPr lang="en-US" sz="2800" b="1" dirty="0" err="1">
                <a:solidFill>
                  <a:schemeClr val="accent2">
                    <a:lumMod val="75000"/>
                  </a:schemeClr>
                </a:solidFill>
                <a:latin typeface="Times New Roman" pitchFamily="18" charset="0"/>
                <a:cs typeface="Times New Roman" pitchFamily="18" charset="0"/>
              </a:rPr>
              <a:t>trình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tự</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thực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hiện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của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phép</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và</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r>
              <a:rPr lang="en-US" sz="2800" b="1" dirty="0">
                <a:solidFill>
                  <a:schemeClr val="accent2">
                    <a:lumMod val="75000"/>
                  </a:schemeClr>
                </a:solidFill>
                <a:latin typeface="Times New Roman" pitchFamily="18" charset="0"/>
                <a:cs typeface="Times New Roman" pitchFamily="18" charset="0"/>
              </a:rPr>
              <a:t> </a:t>
            </a:r>
          </a:p>
          <a:p>
            <a:pPr algn="ctr"/>
            <a:r>
              <a:rPr lang="en-US" sz="2800" b="1" dirty="0" err="1">
                <a:solidFill>
                  <a:schemeClr val="accent2">
                    <a:lumMod val="75000"/>
                  </a:schemeClr>
                </a:solidFill>
                <a:latin typeface="Times New Roman" pitchFamily="18" charset="0"/>
                <a:cs typeface="Times New Roman" pitchFamily="18" charset="0"/>
              </a:rPr>
              <a:t>cẩn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thận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nha</a:t>
            </a:r>
            <a:r>
              <a:rPr lang="en-US" sz="2800" b="1" dirty="0">
                <a:solidFill>
                  <a:schemeClr val="accent2">
                    <a:lumMod val="75000"/>
                  </a:schemeClr>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3418272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xEl>
                                              <p:pRg st="2" end="2"/>
                                            </p:txEl>
                                          </p:spTgt>
                                        </p:tgtEl>
                                        <p:attrNameLst>
                                          <p:attrName>style.visibility</p:attrName>
                                        </p:attrNameLst>
                                      </p:cBhvr>
                                      <p:to>
                                        <p:strVal val="visible"/>
                                      </p:to>
                                    </p:set>
                                    <p:animEffect transition="in" filter="wipe(left)">
                                      <p:cBhvr>
                                        <p:cTn id="24" dur="500"/>
                                        <p:tgtEl>
                                          <p:spTgt spid="2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xEl>
                                              <p:pRg st="3" end="3"/>
                                            </p:txEl>
                                          </p:spTgt>
                                        </p:tgtEl>
                                        <p:attrNameLst>
                                          <p:attrName>style.visibility</p:attrName>
                                        </p:attrNameLst>
                                      </p:cBhvr>
                                      <p:to>
                                        <p:strVal val="visible"/>
                                      </p:to>
                                    </p:set>
                                    <p:animEffect transition="in" filter="wipe(left)">
                                      <p:cBhvr>
                                        <p:cTn id="29" dur="500"/>
                                        <p:tgtEl>
                                          <p:spTgt spid="2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xEl>
                                              <p:pRg st="4" end="4"/>
                                            </p:txEl>
                                          </p:spTgt>
                                        </p:tgtEl>
                                        <p:attrNameLst>
                                          <p:attrName>style.visibility</p:attrName>
                                        </p:attrNameLst>
                                      </p:cBhvr>
                                      <p:to>
                                        <p:strVal val="visible"/>
                                      </p:to>
                                    </p:set>
                                    <p:animEffect transition="in" filter="wipe(left)">
                                      <p:cBhvr>
                                        <p:cTn id="34" dur="500"/>
                                        <p:tgtEl>
                                          <p:spTgt spid="2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xEl>
                                              <p:pRg st="5" end="5"/>
                                            </p:txEl>
                                          </p:spTgt>
                                        </p:tgtEl>
                                        <p:attrNameLst>
                                          <p:attrName>style.visibility</p:attrName>
                                        </p:attrNameLst>
                                      </p:cBhvr>
                                      <p:to>
                                        <p:strVal val="visible"/>
                                      </p:to>
                                    </p:set>
                                    <p:animEffect transition="in" filter="wipe(left)">
                                      <p:cBhvr>
                                        <p:cTn id="39" dur="500"/>
                                        <p:tgtEl>
                                          <p:spTgt spid="28">
                                            <p:txEl>
                                              <p:pRg st="5" end="5"/>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E743DA-C536-4317-BD9A-F38160DC79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42" b="40562"/>
          <a:stretch/>
        </p:blipFill>
        <p:spPr>
          <a:xfrm>
            <a:off x="0" y="0"/>
            <a:ext cx="12192000" cy="6858000"/>
          </a:xfrm>
          <a:prstGeom prst="rect">
            <a:avLst/>
          </a:prstGeom>
        </p:spPr>
      </p:pic>
      <p:pic>
        <p:nvPicPr>
          <p:cNvPr id="10" name="图片 9">
            <a:extLst>
              <a:ext uri="{FF2B5EF4-FFF2-40B4-BE49-F238E27FC236}">
                <a16:creationId xmlns:a16="http://schemas.microsoft.com/office/drawing/2014/main" id="{029E6D4F-ECB7-48B9-827B-A52B72082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82" y="1851950"/>
            <a:ext cx="5083330" cy="3429000"/>
          </a:xfrm>
          <a:prstGeom prst="rect">
            <a:avLst/>
          </a:prstGeom>
        </p:spPr>
      </p:pic>
      <p:pic>
        <p:nvPicPr>
          <p:cNvPr id="8" name="图片 7">
            <a:extLst>
              <a:ext uri="{FF2B5EF4-FFF2-40B4-BE49-F238E27FC236}">
                <a16:creationId xmlns:a16="http://schemas.microsoft.com/office/drawing/2014/main" id="{0F8577D5-D206-49B6-9F0B-4BD5DDF1F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38" r="36492"/>
          <a:stretch/>
        </p:blipFill>
        <p:spPr>
          <a:xfrm>
            <a:off x="2885047" y="521786"/>
            <a:ext cx="2541665" cy="5814427"/>
          </a:xfrm>
          <a:prstGeom prst="rect">
            <a:avLst/>
          </a:prstGeom>
        </p:spPr>
      </p:pic>
      <p:pic>
        <p:nvPicPr>
          <p:cNvPr id="12" name="图片 11">
            <a:extLst>
              <a:ext uri="{FF2B5EF4-FFF2-40B4-BE49-F238E27FC236}">
                <a16:creationId xmlns:a16="http://schemas.microsoft.com/office/drawing/2014/main" id="{311975E8-6972-43CE-9CEC-97432FBCF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083" y="4458683"/>
            <a:ext cx="1951299" cy="1951299"/>
          </a:xfrm>
          <a:prstGeom prst="rect">
            <a:avLst/>
          </a:prstGeom>
        </p:spPr>
      </p:pic>
      <p:sp>
        <p:nvSpPr>
          <p:cNvPr id="13" name="iconfont-11910-5686862">
            <a:extLst>
              <a:ext uri="{FF2B5EF4-FFF2-40B4-BE49-F238E27FC236}">
                <a16:creationId xmlns:a16="http://schemas.microsoft.com/office/drawing/2014/main" id="{A83FC913-981B-4E17-BDC2-76570556BD0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sp>
      <p:sp>
        <p:nvSpPr>
          <p:cNvPr id="14" name="iconfont-1054-809968">
            <a:extLst>
              <a:ext uri="{FF2B5EF4-FFF2-40B4-BE49-F238E27FC236}">
                <a16:creationId xmlns:a16="http://schemas.microsoft.com/office/drawing/2014/main" id="{356A7C9B-4256-4AA6-8742-E4819E60BBD9}"/>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sp>
      <p:sp>
        <p:nvSpPr>
          <p:cNvPr id="18" name="文本框 17">
            <a:extLst>
              <a:ext uri="{FF2B5EF4-FFF2-40B4-BE49-F238E27FC236}">
                <a16:creationId xmlns:a16="http://schemas.microsoft.com/office/drawing/2014/main" id="{EFA0CB3C-92C5-455E-82D6-80E67C05E733}"/>
              </a:ext>
            </a:extLst>
          </p:cNvPr>
          <p:cNvSpPr txBox="1"/>
          <p:nvPr/>
        </p:nvSpPr>
        <p:spPr>
          <a:xfrm rot="154557">
            <a:off x="5992953" y="2329373"/>
            <a:ext cx="4331911" cy="954107"/>
          </a:xfrm>
          <a:prstGeom prst="rect">
            <a:avLst/>
          </a:prstGeom>
          <a:noFill/>
        </p:spPr>
        <p:txBody>
          <a:bodyPr wrap="square" rtlCol="0">
            <a:spAutoFit/>
          </a:bodyPr>
          <a:lstStyle/>
          <a:p>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01.</a:t>
            </a:r>
            <a:r>
              <a:rPr lang="vi-VN"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Tìm một số yếu tố chưa biết của các hình đã học.</a:t>
            </a:r>
            <a:endParaRPr lang="zh-CN" altLang="en-US"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
        <p:nvSpPr>
          <p:cNvPr id="16" name="文本框 17">
            <a:extLst>
              <a:ext uri="{FF2B5EF4-FFF2-40B4-BE49-F238E27FC236}">
                <a16:creationId xmlns:a16="http://schemas.microsoft.com/office/drawing/2014/main" id="{EFA0CB3C-92C5-455E-82D6-80E67C05E733}"/>
              </a:ext>
            </a:extLst>
          </p:cNvPr>
          <p:cNvSpPr txBox="1"/>
          <p:nvPr/>
        </p:nvSpPr>
        <p:spPr>
          <a:xfrm rot="21367123">
            <a:off x="6741974" y="593348"/>
            <a:ext cx="4900807" cy="1200329"/>
          </a:xfrm>
          <a:prstGeom prst="rect">
            <a:avLst/>
          </a:prstGeom>
          <a:noFill/>
        </p:spPr>
        <p:txBody>
          <a:bodyPr wrap="square" rtlCol="0">
            <a:spAutoFit/>
          </a:bodyPr>
          <a:lstStyle/>
          <a:p>
            <a:r>
              <a:rPr lang="en-US" altLang="zh-CN" sz="7200" dirty="0">
                <a:solidFill>
                  <a:schemeClr val="tx2">
                    <a:lumMod val="50000"/>
                  </a:schemeClr>
                </a:solidFill>
                <a:effectLst>
                  <a:outerShdw blurRad="38100" dist="38100" dir="2700000" algn="tl">
                    <a:srgbClr val="000000">
                      <a:alpha val="43137"/>
                    </a:srgbClr>
                  </a:outerShdw>
                </a:effectLst>
                <a:latin typeface="UTM Bitsumishi Pro" pitchFamily="18" charset="0"/>
                <a:ea typeface="仓耳青禾体-谷力 W05" panose="02020400000000000000" pitchFamily="18" charset="-122"/>
              </a:rPr>
              <a:t>MỤC TIÊU</a:t>
            </a:r>
            <a:endParaRPr lang="zh-CN" altLang="en-US" sz="7200" dirty="0">
              <a:solidFill>
                <a:schemeClr val="tx2">
                  <a:lumMod val="50000"/>
                </a:schemeClr>
              </a:solidFill>
              <a:effectLst>
                <a:outerShdw blurRad="38100" dist="38100" dir="2700000" algn="tl">
                  <a:srgbClr val="000000">
                    <a:alpha val="43137"/>
                  </a:srgbClr>
                </a:outerShdw>
              </a:effectLst>
              <a:latin typeface="UTM Bitsumishi Pro" pitchFamily="18" charset="0"/>
              <a:ea typeface="仓耳青禾体-谷力 W05" panose="02020400000000000000" pitchFamily="18" charset="-122"/>
            </a:endParaRPr>
          </a:p>
        </p:txBody>
      </p:sp>
      <p:sp>
        <p:nvSpPr>
          <p:cNvPr id="22" name="文本框 17">
            <a:extLst>
              <a:ext uri="{FF2B5EF4-FFF2-40B4-BE49-F238E27FC236}">
                <a16:creationId xmlns:a16="http://schemas.microsoft.com/office/drawing/2014/main" id="{EFA0CB3C-92C5-455E-82D6-80E67C05E733}"/>
              </a:ext>
            </a:extLst>
          </p:cNvPr>
          <p:cNvSpPr txBox="1"/>
          <p:nvPr/>
        </p:nvSpPr>
        <p:spPr>
          <a:xfrm rot="21367123">
            <a:off x="7714087" y="4104294"/>
            <a:ext cx="4288338" cy="954107"/>
          </a:xfrm>
          <a:prstGeom prst="rect">
            <a:avLst/>
          </a:prstGeom>
          <a:noFill/>
        </p:spPr>
        <p:txBody>
          <a:bodyPr wrap="square" rtlCol="0">
            <a:spAutoFit/>
          </a:bodyPr>
          <a:lstStyle/>
          <a:p>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02.</a:t>
            </a:r>
            <a:r>
              <a:rPr lang="vi-VN"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Vận dụng giải các bài toán có nội dung thực tế</a:t>
            </a:r>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endParaRPr lang="zh-CN" altLang="en-US"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Tree>
    <p:extLst>
      <p:ext uri="{BB962C8B-B14F-4D97-AF65-F5344CB8AC3E}">
        <p14:creationId xmlns:p14="http://schemas.microsoft.com/office/powerpoint/2010/main" val="3641065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AC23B3-7745-41E4-BCF5-A27AAA22C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5" name="图片 4">
            <a:extLst>
              <a:ext uri="{FF2B5EF4-FFF2-40B4-BE49-F238E27FC236}">
                <a16:creationId xmlns:a16="http://schemas.microsoft.com/office/drawing/2014/main" id="{5D3EF64F-6817-4406-BD76-8503C7388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69"/>
          <a:stretch/>
        </p:blipFill>
        <p:spPr>
          <a:xfrm>
            <a:off x="6198543" y="220954"/>
            <a:ext cx="5042614" cy="6140089"/>
          </a:xfrm>
          <a:prstGeom prst="rect">
            <a:avLst/>
          </a:prstGeom>
          <a:ln>
            <a:noFill/>
          </a:ln>
        </p:spPr>
      </p:pic>
      <p:sp>
        <p:nvSpPr>
          <p:cNvPr id="9" name="文本框 8">
            <a:extLst>
              <a:ext uri="{FF2B5EF4-FFF2-40B4-BE49-F238E27FC236}">
                <a16:creationId xmlns:a16="http://schemas.microsoft.com/office/drawing/2014/main" id="{C0B78AAD-E42C-432D-8B23-4157CB7B889D}"/>
              </a:ext>
            </a:extLst>
          </p:cNvPr>
          <p:cNvSpPr txBox="1"/>
          <p:nvPr/>
        </p:nvSpPr>
        <p:spPr>
          <a:xfrm>
            <a:off x="6961560" y="982674"/>
            <a:ext cx="3813717" cy="2308324"/>
          </a:xfrm>
          <a:prstGeom prst="rect">
            <a:avLst/>
          </a:prstGeom>
          <a:noFill/>
        </p:spPr>
        <p:txBody>
          <a:bodyPr wrap="square" rtlCol="0">
            <a:spAutoFit/>
          </a:bodyPr>
          <a:lstStyle/>
          <a:p>
            <a:pPr algn="ctr"/>
            <a:r>
              <a:rPr lang="en-US" altLang="zh-CN"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MỘT SỐ CÔNG THỨC ĐÃ HỌC</a:t>
            </a:r>
            <a:endParaRPr lang="zh-CN" altLang="en-US"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
        <p:nvSpPr>
          <p:cNvPr id="14" name="椭圆 13">
            <a:extLst>
              <a:ext uri="{FF2B5EF4-FFF2-40B4-BE49-F238E27FC236}">
                <a16:creationId xmlns:a16="http://schemas.microsoft.com/office/drawing/2014/main" id="{1554D810-1725-4785-A37F-19059CBE4F8F}"/>
              </a:ext>
            </a:extLst>
          </p:cNvPr>
          <p:cNvSpPr/>
          <p:nvPr/>
        </p:nvSpPr>
        <p:spPr>
          <a:xfrm>
            <a:off x="8755315"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椭圆 14">
            <a:extLst>
              <a:ext uri="{FF2B5EF4-FFF2-40B4-BE49-F238E27FC236}">
                <a16:creationId xmlns:a16="http://schemas.microsoft.com/office/drawing/2014/main" id="{806A235A-C5C2-4C00-A92D-0214E7718E84}"/>
              </a:ext>
            </a:extLst>
          </p:cNvPr>
          <p:cNvSpPr/>
          <p:nvPr/>
        </p:nvSpPr>
        <p:spPr>
          <a:xfrm>
            <a:off x="8950918"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6" name="椭圆 15">
            <a:extLst>
              <a:ext uri="{FF2B5EF4-FFF2-40B4-BE49-F238E27FC236}">
                <a16:creationId xmlns:a16="http://schemas.microsoft.com/office/drawing/2014/main" id="{2C0B6FBF-AF8A-4A92-9222-94BDACED6C53}"/>
              </a:ext>
            </a:extLst>
          </p:cNvPr>
          <p:cNvSpPr/>
          <p:nvPr/>
        </p:nvSpPr>
        <p:spPr>
          <a:xfrm>
            <a:off x="9146521"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4" name="Group 3"/>
          <p:cNvGrpSpPr/>
          <p:nvPr/>
        </p:nvGrpSpPr>
        <p:grpSpPr>
          <a:xfrm>
            <a:off x="-145370" y="59634"/>
            <a:ext cx="3803374" cy="6394174"/>
            <a:chOff x="-134624" y="-443301"/>
            <a:chExt cx="3803374" cy="6394174"/>
          </a:xfrm>
        </p:grpSpPr>
        <p:pic>
          <p:nvPicPr>
            <p:cNvPr id="8" name="图片 7">
              <a:extLst>
                <a:ext uri="{FF2B5EF4-FFF2-40B4-BE49-F238E27FC236}">
                  <a16:creationId xmlns:a16="http://schemas.microsoft.com/office/drawing/2014/main" id="{367B971F-C164-4A62-8624-5EBBED8E06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01" b="96671" l="37148" r="68232">
                          <a14:backgroundMark x1="44620" y1="23668" x2="61358" y2="22518"/>
                          <a14:backgroundMark x1="43809" y1="34080" x2="60077" y2="34383"/>
                          <a14:backgroundMark x1="44705" y1="25303" x2="61486" y2="23184"/>
                          <a14:backgroundMark x1="44364" y1="20702" x2="61913" y2="25424"/>
                          <a14:backgroundMark x1="43467" y1="21368" x2="44278" y2="26271"/>
                          <a14:backgroundMark x1="44492" y1="22337" x2="54825" y2="24818"/>
                          <a14:backgroundMark x1="49189" y1="24637" x2="60418" y2="25303"/>
                          <a14:backgroundMark x1="46114" y1="22215" x2="59863" y2="20884"/>
                          <a14:backgroundMark x1="44962" y1="26090" x2="58711" y2="25121"/>
                          <a14:backgroundMark x1="43211" y1="31780" x2="60333" y2="35351"/>
                          <a14:backgroundMark x1="44962" y1="38136" x2="60760" y2="31295"/>
                          <a14:backgroundMark x1="45303" y1="31295" x2="45517" y2="36501"/>
                          <a14:backgroundMark x1="42997" y1="32930" x2="44364" y2="37288"/>
                          <a14:backgroundMark x1="42784" y1="33414" x2="46200" y2="30508"/>
                          <a14:backgroundMark x1="43553" y1="32446" x2="56191" y2="31961"/>
                          <a14:backgroundMark x1="45730" y1="36804" x2="61016" y2="37288"/>
                          <a14:backgroundMark x1="43126" y1="33111" x2="61571" y2="32748"/>
                          <a14:backgroundMark x1="43126" y1="51271" x2="59052" y2="49516"/>
                          <a14:backgroundMark x1="44364" y1="55387" x2="60547" y2="52603"/>
                          <a14:backgroundMark x1="42656" y1="46731" x2="58369" y2="52300"/>
                          <a14:backgroundMark x1="43467" y1="56477" x2="61230" y2="46550"/>
                          <a14:backgroundMark x1="57344" y1="46247" x2="60760" y2="54540"/>
                          <a14:backgroundMark x1="55252" y1="45581" x2="60333" y2="51150"/>
                          <a14:backgroundMark x1="54227" y1="48668" x2="58711" y2="45097"/>
                          <a14:backgroundMark x1="43894" y1="55206" x2="44962" y2="47215"/>
                          <a14:backgroundMark x1="60888" y1="31598" x2="60675" y2="37470"/>
                          <a14:backgroundMark x1="42997" y1="47881" x2="43467" y2="54722"/>
                          <a14:backgroundMark x1="42869" y1="48063" x2="51836" y2="46913"/>
                        </a14:backgroundRemoval>
                      </a14:imgEffect>
                    </a14:imgLayer>
                  </a14:imgProps>
                </a:ext>
                <a:ext uri="{28A0092B-C50C-407E-A947-70E740481C1C}">
                  <a14:useLocalDpi xmlns:a14="http://schemas.microsoft.com/office/drawing/2010/main" val="0"/>
                </a:ext>
              </a:extLst>
            </a:blip>
            <a:srcRect l="32550" t="4831" r="28324" b="1933"/>
            <a:stretch/>
          </p:blipFill>
          <p:spPr>
            <a:xfrm>
              <a:off x="-134624" y="-443301"/>
              <a:ext cx="3803374" cy="6394174"/>
            </a:xfrm>
            <a:prstGeom prst="rect">
              <a:avLst/>
            </a:prstGeom>
          </p:spPr>
        </p:pic>
        <p:sp>
          <p:nvSpPr>
            <p:cNvPr id="2" name="Rectangle 1"/>
            <p:cNvSpPr/>
            <p:nvPr/>
          </p:nvSpPr>
          <p:spPr>
            <a:xfrm>
              <a:off x="702527" y="111511"/>
              <a:ext cx="2107580" cy="3179487"/>
            </a:xfrm>
            <a:prstGeom prst="rect">
              <a:avLst/>
            </a:prstGeom>
            <a:solidFill>
              <a:schemeClr val="tx1">
                <a:lumMod val="75000"/>
                <a:lumOff val="25000"/>
              </a:schemeClr>
            </a:solidFill>
            <a:ln>
              <a:noFill/>
            </a:ln>
            <a:scene3d>
              <a:camera prst="orthographicFront">
                <a:rot lat="1800000" lon="2129998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id="{F3B5E54A-130B-4087-A1DB-BDCDB4CEF7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0" t="37552" r="8190" b="5499"/>
          <a:stretch/>
        </p:blipFill>
        <p:spPr>
          <a:xfrm>
            <a:off x="2001077" y="1444486"/>
            <a:ext cx="5254649" cy="5009322"/>
          </a:xfrm>
          <a:prstGeom prst="rect">
            <a:avLst/>
          </a:prstGeom>
        </p:spPr>
      </p:pic>
      <p:sp>
        <p:nvSpPr>
          <p:cNvPr id="6" name="TextBox 5"/>
          <p:cNvSpPr txBox="1"/>
          <p:nvPr/>
        </p:nvSpPr>
        <p:spPr>
          <a:xfrm>
            <a:off x="730795" y="859563"/>
            <a:ext cx="2029551" cy="2554545"/>
          </a:xfrm>
          <a:prstGeom prst="rect">
            <a:avLst/>
          </a:prstGeom>
          <a:noFill/>
        </p:spPr>
        <p:txBody>
          <a:bodyPr wrap="square" rtlCol="0">
            <a:spAutoFit/>
          </a:bodyPr>
          <a:lstStyle/>
          <a:p>
            <a:pPr algn="ctr"/>
            <a:r>
              <a:rPr lang="en-US" sz="4000" dirty="0">
                <a:solidFill>
                  <a:schemeClr val="bg1"/>
                </a:solidFill>
                <a:latin typeface="UTM Demian KT" pitchFamily="18" charset="0"/>
              </a:rPr>
              <a:t>HÌNH HỌC </a:t>
            </a:r>
          </a:p>
          <a:p>
            <a:pPr algn="ctr"/>
            <a:r>
              <a:rPr lang="en-US" sz="4000" dirty="0">
                <a:solidFill>
                  <a:schemeClr val="bg1"/>
                </a:solidFill>
                <a:latin typeface="UTM Demian KT" pitchFamily="18" charset="0"/>
              </a:rPr>
              <a:t>KHÔNG KHÓ!</a:t>
            </a:r>
          </a:p>
        </p:txBody>
      </p:sp>
    </p:spTree>
    <p:extLst>
      <p:ext uri="{BB962C8B-B14F-4D97-AF65-F5344CB8AC3E}">
        <p14:creationId xmlns:p14="http://schemas.microsoft.com/office/powerpoint/2010/main" val="2033116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375" autoRev="1" fill="hold">
                                          <p:stCondLst>
                                            <p:cond delay="0"/>
                                          </p:stCondLst>
                                        </p:cTn>
                                        <p:tgtEl>
                                          <p:spTgt spid="6"/>
                                        </p:tgtEl>
                                        <p:attrNameLst>
                                          <p:attrName>ppt_w</p:attrName>
                                        </p:attrNameLst>
                                      </p:cBhvr>
                                    </p:anim>
                                    <p:anim by="(#ppt_w*0.50)" calcmode="lin" valueType="num">
                                      <p:cBhvr>
                                        <p:cTn id="21" dur="375" decel="50000" autoRev="1" fill="hold">
                                          <p:stCondLst>
                                            <p:cond delay="0"/>
                                          </p:stCondLst>
                                        </p:cTn>
                                        <p:tgtEl>
                                          <p:spTgt spid="6"/>
                                        </p:tgtEl>
                                        <p:attrNameLst>
                                          <p:attrName>ppt_x</p:attrName>
                                        </p:attrNameLst>
                                      </p:cBhvr>
                                    </p:anim>
                                    <p:anim from="(-#ppt_h/2)" to="(#ppt_y)" calcmode="lin" valueType="num">
                                      <p:cBhvr>
                                        <p:cTn id="22" dur="750" fill="hold">
                                          <p:stCondLst>
                                            <p:cond delay="0"/>
                                          </p:stCondLst>
                                        </p:cTn>
                                        <p:tgtEl>
                                          <p:spTgt spid="6"/>
                                        </p:tgtEl>
                                        <p:attrNameLst>
                                          <p:attrName>ppt_y</p:attrName>
                                        </p:attrNameLst>
                                      </p:cBhvr>
                                    </p:anim>
                                    <p:animRot by="21600000">
                                      <p:cBhvr>
                                        <p:cTn id="23" dur="750" fill="hold">
                                          <p:stCondLst>
                                            <p:cond delay="0"/>
                                          </p:stCondLst>
                                        </p:cTn>
                                        <p:tgtEl>
                                          <p:spTgt spid="6"/>
                                        </p:tgtEl>
                                        <p:attrNameLst>
                                          <p:attrName>r</p:attrName>
                                        </p:attrNameLst>
                                      </p:cBhvr>
                                    </p:animRo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97045D-D38D-4F20-BE1D-7A8B7ABD37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6119548" y="3345715"/>
            <a:ext cx="3041927" cy="575127"/>
          </a:xfrm>
          <a:prstGeom prst="rect">
            <a:avLst/>
          </a:prstGeom>
        </p:spPr>
      </p:pic>
      <p:sp>
        <p:nvSpPr>
          <p:cNvPr id="4" name="矩形: 圆角 3">
            <a:extLst>
              <a:ext uri="{FF2B5EF4-FFF2-40B4-BE49-F238E27FC236}">
                <a16:creationId xmlns:a16="http://schemas.microsoft.com/office/drawing/2014/main"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B3F0ECF9-F077-4488-96E4-6641AB6A608B}"/>
              </a:ext>
            </a:extLst>
          </p:cNvPr>
          <p:cNvSpPr txBox="1"/>
          <p:nvPr/>
        </p:nvSpPr>
        <p:spPr>
          <a:xfrm>
            <a:off x="1132220" y="261113"/>
            <a:ext cx="5392669" cy="769441"/>
          </a:xfrm>
          <a:prstGeom prst="rect">
            <a:avLst/>
          </a:prstGeom>
          <a:noFill/>
        </p:spPr>
        <p:txBody>
          <a:bodyPr wrap="square" rtlCol="0">
            <a:spAutoFit/>
          </a:bodyPr>
          <a:lstStyle/>
          <a:p>
            <a:r>
              <a:rPr lang="en-US" altLang="zh-CN"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TAM GIÁC</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id="{9C072751-F249-4058-852C-7A3372BD9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id="{0305F2D3-C2C9-41FC-BD72-B4FB17A3D57D}"/>
              </a:ext>
            </a:extLst>
          </p:cNvPr>
          <p:cNvSpPr/>
          <p:nvPr/>
        </p:nvSpPr>
        <p:spPr>
          <a:xfrm>
            <a:off x="917600" y="2556680"/>
            <a:ext cx="2514600" cy="1744639"/>
          </a:xfrm>
          <a:prstGeom prst="triangle">
            <a:avLst>
              <a:gd name="adj" fmla="val 27484"/>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E976ACC6-58AE-4B60-83AF-DA61D04D6CD6}"/>
              </a:ext>
            </a:extLst>
          </p:cNvPr>
          <p:cNvCxnSpPr>
            <a:cxnSpLocks/>
          </p:cNvCxnSpPr>
          <p:nvPr/>
        </p:nvCxnSpPr>
        <p:spPr>
          <a:xfrm>
            <a:off x="1603400" y="2556679"/>
            <a:ext cx="0" cy="1744639"/>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463B80-67DD-49A2-AEB6-7D1DC5DD1BF7}"/>
              </a:ext>
            </a:extLst>
          </p:cNvPr>
          <p:cNvSpPr/>
          <p:nvPr/>
        </p:nvSpPr>
        <p:spPr>
          <a:xfrm>
            <a:off x="1603400" y="4170528"/>
            <a:ext cx="152400" cy="1307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TM Avo" panose="02040603050506020204" pitchFamily="18" charset="0"/>
            </a:endParaRPr>
          </a:p>
        </p:txBody>
      </p:sp>
      <p:cxnSp>
        <p:nvCxnSpPr>
          <p:cNvPr id="15" name="Straight Arrow Connector 14">
            <a:extLst>
              <a:ext uri="{FF2B5EF4-FFF2-40B4-BE49-F238E27FC236}">
                <a16:creationId xmlns:a16="http://schemas.microsoft.com/office/drawing/2014/main" id="{3657305D-2CCC-4779-AEB9-F699A22F90B0}"/>
              </a:ext>
            </a:extLst>
          </p:cNvPr>
          <p:cNvCxnSpPr>
            <a:cxnSpLocks/>
          </p:cNvCxnSpPr>
          <p:nvPr/>
        </p:nvCxnSpPr>
        <p:spPr>
          <a:xfrm>
            <a:off x="917600" y="4551528"/>
            <a:ext cx="25146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0B79D5F-B523-46A8-9E2C-F3E58D62E410}"/>
              </a:ext>
            </a:extLst>
          </p:cNvPr>
          <p:cNvSpPr txBox="1"/>
          <p:nvPr/>
        </p:nvSpPr>
        <p:spPr>
          <a:xfrm>
            <a:off x="1617048" y="3428999"/>
            <a:ext cx="419100" cy="523220"/>
          </a:xfrm>
          <a:prstGeom prst="rect">
            <a:avLst/>
          </a:prstGeom>
          <a:noFill/>
          <a:ln w="19050">
            <a:noFill/>
          </a:ln>
        </p:spPr>
        <p:txBody>
          <a:bodyPr wrap="square" rtlCol="0">
            <a:spAutoFit/>
          </a:bodyPr>
          <a:lstStyle/>
          <a:p>
            <a:r>
              <a:rPr lang="en-US" sz="2800">
                <a:solidFill>
                  <a:schemeClr val="bg1"/>
                </a:solidFill>
                <a:latin typeface="UTM Avo" panose="02040603050506020204" pitchFamily="18" charset="0"/>
              </a:rPr>
              <a:t>h</a:t>
            </a:r>
            <a:endParaRPr lang="en-US">
              <a:solidFill>
                <a:schemeClr val="bg1"/>
              </a:solidFill>
              <a:latin typeface="UTM Avo" panose="02040603050506020204" pitchFamily="18" charset="0"/>
            </a:endParaRPr>
          </a:p>
        </p:txBody>
      </p:sp>
      <p:sp>
        <p:nvSpPr>
          <p:cNvPr id="19" name="TextBox 18">
            <a:extLst>
              <a:ext uri="{FF2B5EF4-FFF2-40B4-BE49-F238E27FC236}">
                <a16:creationId xmlns:a16="http://schemas.microsoft.com/office/drawing/2014/main" id="{CE8F68D0-6476-45B0-A57F-CFB9DA527EF3}"/>
              </a:ext>
            </a:extLst>
          </p:cNvPr>
          <p:cNvSpPr txBox="1"/>
          <p:nvPr/>
        </p:nvSpPr>
        <p:spPr>
          <a:xfrm>
            <a:off x="1889150" y="4453718"/>
            <a:ext cx="571500" cy="523220"/>
          </a:xfrm>
          <a:prstGeom prst="rect">
            <a:avLst/>
          </a:prstGeom>
          <a:noFill/>
          <a:ln w="19050">
            <a:noFill/>
          </a:ln>
        </p:spPr>
        <p:txBody>
          <a:bodyPr wrap="square" rtlCol="0">
            <a:spAutoFit/>
          </a:bodyPr>
          <a:lstStyle/>
          <a:p>
            <a:r>
              <a:rPr lang="en-US" sz="2800">
                <a:solidFill>
                  <a:schemeClr val="bg1"/>
                </a:solidFill>
                <a:latin typeface="UTM Avo" panose="02040603050506020204" pitchFamily="18" charset="0"/>
              </a:rPr>
              <a:t>a</a:t>
            </a:r>
            <a:endParaRPr lang="en-US">
              <a:solidFill>
                <a:schemeClr val="bg1"/>
              </a:solidFill>
              <a:latin typeface="UTM Avo" panose="02040603050506020204" pitchFamily="18" charset="0"/>
            </a:endParaRPr>
          </a:p>
        </p:txBody>
      </p:sp>
      <p:sp>
        <p:nvSpPr>
          <p:cNvPr id="20" name="TextBox 19">
            <a:extLst>
              <a:ext uri="{FF2B5EF4-FFF2-40B4-BE49-F238E27FC236}">
                <a16:creationId xmlns:a16="http://schemas.microsoft.com/office/drawing/2014/main" id="{94AE7AAC-C001-4CFA-A980-ADCD584C4D38}"/>
              </a:ext>
            </a:extLst>
          </p:cNvPr>
          <p:cNvSpPr txBox="1"/>
          <p:nvPr/>
        </p:nvSpPr>
        <p:spPr>
          <a:xfrm>
            <a:off x="7764873" y="1898565"/>
            <a:ext cx="3888151" cy="769441"/>
          </a:xfrm>
          <a:prstGeom prst="rect">
            <a:avLst/>
          </a:prstGeom>
          <a:noFill/>
        </p:spPr>
        <p:txBody>
          <a:bodyPr wrap="square" rtlCol="0">
            <a:spAutoFit/>
          </a:bodyPr>
          <a:lstStyle/>
          <a:p>
            <a:pPr algn="ctr"/>
            <a:r>
              <a:rPr lang="en-US" sz="4400" b="1" dirty="0">
                <a:solidFill>
                  <a:schemeClr val="tx1"/>
                </a:solidFill>
                <a:latin typeface="UTM Avo" panose="02040603050506020204" pitchFamily="18" charset="0"/>
                <a:cs typeface="Times New Roman" pitchFamily="18" charset="0"/>
              </a:rPr>
              <a:t>S = a x h : 2</a:t>
            </a:r>
            <a:endParaRPr lang="vi-VN" sz="44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869473" y="3139150"/>
            <a:ext cx="2596844" cy="1200329"/>
          </a:xfrm>
          <a:prstGeom prst="rect">
            <a:avLst/>
          </a:prstGeom>
        </p:spPr>
        <p:txBody>
          <a:bodyPr wrap="square">
            <a:spAutoFit/>
          </a:bodyPr>
          <a:lstStyle/>
          <a:p>
            <a:r>
              <a:rPr lang="en-US" sz="2400" dirty="0">
                <a:solidFill>
                  <a:schemeClr val="bg1"/>
                </a:solidFill>
                <a:latin typeface="UTM Avo" panose="02040603050506020204" pitchFamily="18" charset="0"/>
                <a:cs typeface="Times New Roman" pitchFamily="18" charset="0"/>
              </a:rPr>
              <a:t>S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diện</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tích</a:t>
            </a:r>
            <a:endParaRPr lang="en-US" sz="2400" dirty="0">
              <a:solidFill>
                <a:schemeClr val="bg1"/>
              </a:solidFill>
              <a:latin typeface="UTM Avo" panose="02040603050506020204" pitchFamily="18" charset="0"/>
              <a:cs typeface="Times New Roman" pitchFamily="18" charset="0"/>
            </a:endParaRPr>
          </a:p>
          <a:p>
            <a:r>
              <a:rPr lang="en-US" sz="2400" dirty="0">
                <a:solidFill>
                  <a:schemeClr val="bg1"/>
                </a:solidFill>
                <a:latin typeface="UTM Avo" panose="02040603050506020204" pitchFamily="18" charset="0"/>
                <a:cs typeface="Times New Roman" pitchFamily="18" charset="0"/>
              </a:rPr>
              <a:t>a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độ</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dài</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đáy</a:t>
            </a:r>
            <a:r>
              <a:rPr lang="en-US" sz="2400" dirty="0">
                <a:solidFill>
                  <a:schemeClr val="bg1"/>
                </a:solidFill>
                <a:latin typeface="UTM Avo" panose="02040603050506020204" pitchFamily="18" charset="0"/>
                <a:cs typeface="Times New Roman" pitchFamily="18" charset="0"/>
              </a:rPr>
              <a:t> </a:t>
            </a:r>
          </a:p>
          <a:p>
            <a:r>
              <a:rPr lang="en-US" sz="2400" dirty="0">
                <a:solidFill>
                  <a:schemeClr val="bg1"/>
                </a:solidFill>
                <a:latin typeface="UTM Avo" panose="02040603050506020204" pitchFamily="18" charset="0"/>
                <a:cs typeface="Times New Roman" pitchFamily="18" charset="0"/>
              </a:rPr>
              <a:t>h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chiều</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cao</a:t>
            </a:r>
            <a:endParaRPr lang="en-US" sz="2000"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id="{94AE7AAC-C001-4CFA-A980-ADCD584C4D38}"/>
              </a:ext>
            </a:extLst>
          </p:cNvPr>
          <p:cNvSpPr txBox="1"/>
          <p:nvPr/>
        </p:nvSpPr>
        <p:spPr>
          <a:xfrm>
            <a:off x="7764872" y="3182778"/>
            <a:ext cx="3888151" cy="769441"/>
          </a:xfrm>
          <a:prstGeom prst="rect">
            <a:avLst/>
          </a:prstGeom>
          <a:noFill/>
        </p:spPr>
        <p:txBody>
          <a:bodyPr wrap="square" rtlCol="0">
            <a:spAutoFit/>
          </a:bodyPr>
          <a:lstStyle/>
          <a:p>
            <a:pPr algn="ctr"/>
            <a:r>
              <a:rPr lang="en-US" sz="4400" b="1" dirty="0">
                <a:latin typeface="UTM Avo" panose="02040603050506020204" pitchFamily="18" charset="0"/>
                <a:cs typeface="Times New Roman" pitchFamily="18" charset="0"/>
              </a:rPr>
              <a:t>a</a:t>
            </a:r>
            <a:r>
              <a:rPr lang="en-US" sz="4400" b="1" dirty="0">
                <a:solidFill>
                  <a:schemeClr val="tx1"/>
                </a:solidFill>
                <a:latin typeface="UTM Avo" panose="02040603050506020204" pitchFamily="18" charset="0"/>
                <a:cs typeface="Times New Roman" pitchFamily="18" charset="0"/>
              </a:rPr>
              <a:t> = S x 2</a:t>
            </a:r>
            <a:r>
              <a:rPr lang="en-US" sz="4400" b="1" dirty="0">
                <a:latin typeface="UTM Avo" panose="02040603050506020204" pitchFamily="18" charset="0"/>
                <a:cs typeface="Times New Roman" pitchFamily="18" charset="0"/>
              </a:rPr>
              <a:t>: h</a:t>
            </a:r>
            <a:endParaRPr lang="vi-VN" sz="44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id="{94AE7AAC-C001-4CFA-A980-ADCD584C4D38}"/>
              </a:ext>
            </a:extLst>
          </p:cNvPr>
          <p:cNvSpPr txBox="1"/>
          <p:nvPr/>
        </p:nvSpPr>
        <p:spPr>
          <a:xfrm>
            <a:off x="7787175" y="4398809"/>
            <a:ext cx="3888151" cy="769441"/>
          </a:xfrm>
          <a:prstGeom prst="rect">
            <a:avLst/>
          </a:prstGeom>
          <a:noFill/>
        </p:spPr>
        <p:txBody>
          <a:bodyPr wrap="square" rtlCol="0">
            <a:spAutoFit/>
          </a:bodyPr>
          <a:lstStyle/>
          <a:p>
            <a:pPr algn="ctr"/>
            <a:r>
              <a:rPr lang="en-US" sz="4400" b="1" dirty="0">
                <a:latin typeface="UTM Avo" panose="02040603050506020204" pitchFamily="18" charset="0"/>
                <a:cs typeface="Times New Roman" pitchFamily="18" charset="0"/>
              </a:rPr>
              <a:t>h</a:t>
            </a:r>
            <a:r>
              <a:rPr lang="en-US" sz="4400" b="1" dirty="0">
                <a:solidFill>
                  <a:schemeClr val="tx1"/>
                </a:solidFill>
                <a:latin typeface="UTM Avo" panose="02040603050506020204" pitchFamily="18" charset="0"/>
                <a:cs typeface="Times New Roman" pitchFamily="18" charset="0"/>
              </a:rPr>
              <a:t> = S x 2</a:t>
            </a:r>
            <a:r>
              <a:rPr lang="en-US" sz="4400" b="1" dirty="0">
                <a:latin typeface="UTM Avo" panose="02040603050506020204" pitchFamily="18" charset="0"/>
                <a:cs typeface="Times New Roman" pitchFamily="18" charset="0"/>
              </a:rPr>
              <a:t>: a</a:t>
            </a:r>
            <a:endParaRPr lang="vi-VN" sz="4400" dirty="0">
              <a:solidFill>
                <a:schemeClr val="tx1"/>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E597045D-D38D-4F20-BE1D-7A8B7ABD37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15660443" flipH="1">
            <a:off x="7000983" y="2773029"/>
            <a:ext cx="1489398" cy="517402"/>
          </a:xfrm>
          <a:prstGeom prst="rect">
            <a:avLst/>
          </a:prstGeom>
        </p:spPr>
      </p:pic>
    </p:spTree>
    <p:extLst>
      <p:ext uri="{BB962C8B-B14F-4D97-AF65-F5344CB8AC3E}">
        <p14:creationId xmlns:p14="http://schemas.microsoft.com/office/powerpoint/2010/main" val="2434341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500"/>
                                        <p:tgtEl>
                                          <p:spTgt spid="26"/>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par>
                          <p:cTn id="76" fill="hold">
                            <p:stCondLst>
                              <p:cond delay="1000"/>
                            </p:stCondLst>
                            <p:childTnLst>
                              <p:par>
                                <p:cTn id="77" presetID="10" presetClass="exit" presetSubtype="0" fill="hold" nodeType="after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P spid="14" grpId="0" animBg="1"/>
      <p:bldP spid="18" grpId="0"/>
      <p:bldP spid="19"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97045D-D38D-4F20-BE1D-7A8B7ABD37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5667372" y="3345715"/>
            <a:ext cx="3041927" cy="575127"/>
          </a:xfrm>
          <a:prstGeom prst="rect">
            <a:avLst/>
          </a:prstGeom>
        </p:spPr>
      </p:pic>
      <p:sp>
        <p:nvSpPr>
          <p:cNvPr id="4" name="矩形: 圆角 3">
            <a:extLst>
              <a:ext uri="{FF2B5EF4-FFF2-40B4-BE49-F238E27FC236}">
                <a16:creationId xmlns:a16="http://schemas.microsoft.com/office/drawing/2014/main"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B3F0ECF9-F077-4488-96E4-6641AB6A608B}"/>
              </a:ext>
            </a:extLst>
          </p:cNvPr>
          <p:cNvSpPr txBox="1"/>
          <p:nvPr/>
        </p:nvSpPr>
        <p:spPr>
          <a:xfrm>
            <a:off x="1132220" y="261113"/>
            <a:ext cx="4675727" cy="769441"/>
          </a:xfrm>
          <a:prstGeom prst="rect">
            <a:avLst/>
          </a:prstGeom>
          <a:noFill/>
        </p:spPr>
        <p:txBody>
          <a:bodyPr wrap="square" rtlCol="0">
            <a:spAutoFit/>
          </a:bodyPr>
          <a:lstStyle/>
          <a:p>
            <a:pPr algn="ctr"/>
            <a:r>
              <a:rPr lang="en-US" altLang="zh-CN"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THANG</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id="{9C072751-F249-4058-852C-7A3372BD9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94AE7AAC-C001-4CFA-A980-ADCD584C4D38}"/>
              </a:ext>
            </a:extLst>
          </p:cNvPr>
          <p:cNvSpPr txBox="1"/>
          <p:nvPr/>
        </p:nvSpPr>
        <p:spPr>
          <a:xfrm>
            <a:off x="7604104" y="1898565"/>
            <a:ext cx="4514213" cy="677108"/>
          </a:xfrm>
          <a:prstGeom prst="rect">
            <a:avLst/>
          </a:prstGeom>
          <a:noFill/>
        </p:spPr>
        <p:txBody>
          <a:bodyPr wrap="square" rtlCol="0">
            <a:spAutoFit/>
          </a:bodyPr>
          <a:lstStyle/>
          <a:p>
            <a:pPr algn="ctr"/>
            <a:r>
              <a:rPr lang="en-US" sz="3800" b="1" dirty="0">
                <a:solidFill>
                  <a:schemeClr val="tx1"/>
                </a:solidFill>
                <a:latin typeface="UTM Avo" panose="02040603050506020204" pitchFamily="18" charset="0"/>
                <a:cs typeface="Times New Roman" pitchFamily="18" charset="0"/>
              </a:rPr>
              <a:t>S = (a + b) x h : 2</a:t>
            </a:r>
            <a:endParaRPr lang="vi-VN" sz="38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703987" y="4640433"/>
            <a:ext cx="2762330" cy="1015663"/>
          </a:xfrm>
          <a:prstGeom prst="rect">
            <a:avLst/>
          </a:prstGeom>
        </p:spPr>
        <p:txBody>
          <a:bodyPr wrap="square">
            <a:spAutoFit/>
          </a:bodyPr>
          <a:lstStyle/>
          <a:p>
            <a:r>
              <a:rPr lang="en-US" sz="2000" dirty="0">
                <a:solidFill>
                  <a:schemeClr val="bg1"/>
                </a:solidFill>
                <a:latin typeface="UTM Avo" panose="02040603050506020204" pitchFamily="18" charset="0"/>
                <a:cs typeface="Times New Roman" pitchFamily="18" charset="0"/>
              </a:rPr>
              <a:t>S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diện</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tích</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a, b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độ</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dài</a:t>
            </a:r>
            <a:r>
              <a:rPr lang="en-US" sz="2000" dirty="0">
                <a:solidFill>
                  <a:schemeClr val="bg1"/>
                </a:solidFill>
                <a:latin typeface="UTM Avo" panose="02040603050506020204" pitchFamily="18" charset="0"/>
                <a:cs typeface="Times New Roman" pitchFamily="18" charset="0"/>
              </a:rPr>
              <a:t> 2 </a:t>
            </a:r>
            <a:r>
              <a:rPr lang="en-US" sz="2000" dirty="0" err="1">
                <a:solidFill>
                  <a:schemeClr val="bg1"/>
                </a:solidFill>
                <a:latin typeface="UTM Avo" panose="02040603050506020204" pitchFamily="18" charset="0"/>
                <a:cs typeface="Times New Roman" pitchFamily="18" charset="0"/>
              </a:rPr>
              <a:t>đáy</a:t>
            </a:r>
            <a:r>
              <a:rPr lang="en-US" sz="2000" dirty="0">
                <a:solidFill>
                  <a:schemeClr val="bg1"/>
                </a:solidFill>
                <a:latin typeface="UTM Avo" panose="02040603050506020204" pitchFamily="18" charset="0"/>
                <a:cs typeface="Times New Roman" pitchFamily="18" charset="0"/>
              </a:rPr>
              <a:t> </a:t>
            </a:r>
          </a:p>
          <a:p>
            <a:r>
              <a:rPr lang="en-US" sz="2000" dirty="0">
                <a:solidFill>
                  <a:schemeClr val="bg1"/>
                </a:solidFill>
                <a:latin typeface="UTM Avo" panose="02040603050506020204" pitchFamily="18" charset="0"/>
                <a:cs typeface="Times New Roman" pitchFamily="18" charset="0"/>
              </a:rPr>
              <a:t>h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chiều</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cao</a:t>
            </a:r>
            <a:endParaRPr lang="en-US"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id="{94AE7AAC-C001-4CFA-A980-ADCD584C4D38}"/>
              </a:ext>
            </a:extLst>
          </p:cNvPr>
          <p:cNvSpPr txBox="1"/>
          <p:nvPr/>
        </p:nvSpPr>
        <p:spPr>
          <a:xfrm>
            <a:off x="7556360" y="3182778"/>
            <a:ext cx="4096663" cy="677108"/>
          </a:xfrm>
          <a:prstGeom prst="rect">
            <a:avLst/>
          </a:prstGeom>
          <a:noFill/>
        </p:spPr>
        <p:txBody>
          <a:bodyPr wrap="square" rtlCol="0">
            <a:spAutoFit/>
          </a:bodyPr>
          <a:lstStyle/>
          <a:p>
            <a:pPr algn="ctr"/>
            <a:r>
              <a:rPr lang="en-US" sz="3800" b="1" dirty="0">
                <a:latin typeface="UTM Avo" panose="02040603050506020204" pitchFamily="18" charset="0"/>
                <a:cs typeface="Times New Roman" pitchFamily="18" charset="0"/>
              </a:rPr>
              <a:t>a + b</a:t>
            </a:r>
            <a:r>
              <a:rPr lang="en-US" sz="3800" b="1" dirty="0">
                <a:solidFill>
                  <a:schemeClr val="tx1"/>
                </a:solidFill>
                <a:latin typeface="UTM Avo" panose="02040603050506020204" pitchFamily="18" charset="0"/>
                <a:cs typeface="Times New Roman" pitchFamily="18" charset="0"/>
              </a:rPr>
              <a:t> = </a:t>
            </a:r>
            <a:r>
              <a:rPr lang="en-US" sz="3800" b="1" dirty="0">
                <a:latin typeface="UTM Avo" panose="02040603050506020204" pitchFamily="18" charset="0"/>
                <a:cs typeface="Times New Roman" pitchFamily="18" charset="0"/>
              </a:rPr>
              <a:t>S x 2 :</a:t>
            </a:r>
            <a:r>
              <a:rPr lang="en-US" sz="3800" b="1" dirty="0">
                <a:solidFill>
                  <a:schemeClr val="tx1"/>
                </a:solidFill>
                <a:latin typeface="UTM Avo" panose="02040603050506020204" pitchFamily="18" charset="0"/>
                <a:cs typeface="Times New Roman" pitchFamily="18" charset="0"/>
              </a:rPr>
              <a:t> h</a:t>
            </a:r>
            <a:endParaRPr lang="vi-VN" sz="38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id="{94AE7AAC-C001-4CFA-A980-ADCD584C4D38}"/>
              </a:ext>
            </a:extLst>
          </p:cNvPr>
          <p:cNvSpPr txBox="1"/>
          <p:nvPr/>
        </p:nvSpPr>
        <p:spPr>
          <a:xfrm>
            <a:off x="7576457" y="4398809"/>
            <a:ext cx="4572000" cy="677108"/>
          </a:xfrm>
          <a:prstGeom prst="rect">
            <a:avLst/>
          </a:prstGeom>
          <a:noFill/>
        </p:spPr>
        <p:txBody>
          <a:bodyPr wrap="square" rtlCol="0">
            <a:spAutoFit/>
          </a:bodyPr>
          <a:lstStyle/>
          <a:p>
            <a:pPr algn="ctr"/>
            <a:r>
              <a:rPr lang="en-US" sz="3800" b="1" dirty="0">
                <a:latin typeface="UTM Avo" panose="02040603050506020204" pitchFamily="18" charset="0"/>
                <a:cs typeface="Times New Roman" pitchFamily="18" charset="0"/>
              </a:rPr>
              <a:t>h</a:t>
            </a:r>
            <a:r>
              <a:rPr lang="en-US" sz="3800" b="1" dirty="0">
                <a:solidFill>
                  <a:schemeClr val="tx1"/>
                </a:solidFill>
                <a:latin typeface="UTM Avo" panose="02040603050506020204" pitchFamily="18" charset="0"/>
                <a:cs typeface="Times New Roman" pitchFamily="18" charset="0"/>
              </a:rPr>
              <a:t> = </a:t>
            </a:r>
            <a:r>
              <a:rPr lang="en-US" sz="3800" b="1" dirty="0">
                <a:latin typeface="UTM Avo" panose="02040603050506020204" pitchFamily="18" charset="0"/>
                <a:cs typeface="Times New Roman" pitchFamily="18" charset="0"/>
              </a:rPr>
              <a:t>S x 2 :</a:t>
            </a:r>
            <a:r>
              <a:rPr lang="en-US" sz="3800" b="1" dirty="0">
                <a:solidFill>
                  <a:schemeClr val="tx1"/>
                </a:solidFill>
                <a:latin typeface="UTM Avo" panose="02040603050506020204" pitchFamily="18" charset="0"/>
                <a:cs typeface="Times New Roman" pitchFamily="18" charset="0"/>
              </a:rPr>
              <a:t> (a + b)</a:t>
            </a:r>
            <a:endParaRPr lang="vi-VN" sz="3800" dirty="0">
              <a:solidFill>
                <a:schemeClr val="tx1"/>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E597045D-D38D-4F20-BE1D-7A8B7ABD37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6630849" y="2655346"/>
            <a:ext cx="1489398" cy="517402"/>
          </a:xfrm>
          <a:prstGeom prst="rect">
            <a:avLst/>
          </a:prstGeom>
        </p:spPr>
      </p:pic>
      <p:sp>
        <p:nvSpPr>
          <p:cNvPr id="22" name="Text Box 39">
            <a:extLst>
              <a:ext uri="{FF2B5EF4-FFF2-40B4-BE49-F238E27FC236}">
                <a16:creationId xmlns:a16="http://schemas.microsoft.com/office/drawing/2014/main" id="{26AE22D9-DC75-4CA5-B853-4CD4CC4A1603}"/>
              </a:ext>
            </a:extLst>
          </p:cNvPr>
          <p:cNvSpPr txBox="1">
            <a:spLocks noChangeArrowheads="1"/>
          </p:cNvSpPr>
          <p:nvPr/>
        </p:nvSpPr>
        <p:spPr bwMode="auto">
          <a:xfrm>
            <a:off x="3563338" y="2169348"/>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B</a:t>
            </a:r>
          </a:p>
        </p:txBody>
      </p:sp>
      <p:sp>
        <p:nvSpPr>
          <p:cNvPr id="27" name="Text Box 40">
            <a:extLst>
              <a:ext uri="{FF2B5EF4-FFF2-40B4-BE49-F238E27FC236}">
                <a16:creationId xmlns:a16="http://schemas.microsoft.com/office/drawing/2014/main" id="{53518B8A-FAD4-4D77-BB97-B83EA846CA0C}"/>
              </a:ext>
            </a:extLst>
          </p:cNvPr>
          <p:cNvSpPr txBox="1">
            <a:spLocks noChangeArrowheads="1"/>
          </p:cNvSpPr>
          <p:nvPr/>
        </p:nvSpPr>
        <p:spPr bwMode="auto">
          <a:xfrm>
            <a:off x="4715143" y="3882932"/>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C</a:t>
            </a:r>
          </a:p>
        </p:txBody>
      </p:sp>
      <p:sp>
        <p:nvSpPr>
          <p:cNvPr id="28" name="Text Box 41">
            <a:extLst>
              <a:ext uri="{FF2B5EF4-FFF2-40B4-BE49-F238E27FC236}">
                <a16:creationId xmlns:a16="http://schemas.microsoft.com/office/drawing/2014/main" id="{E015C867-EF93-4D11-8F45-414A614A69B4}"/>
              </a:ext>
            </a:extLst>
          </p:cNvPr>
          <p:cNvSpPr txBox="1">
            <a:spLocks noChangeArrowheads="1"/>
          </p:cNvSpPr>
          <p:nvPr/>
        </p:nvSpPr>
        <p:spPr bwMode="auto">
          <a:xfrm>
            <a:off x="666065" y="3875589"/>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D</a:t>
            </a:r>
          </a:p>
        </p:txBody>
      </p:sp>
      <p:sp>
        <p:nvSpPr>
          <p:cNvPr id="29" name="Text Box 42">
            <a:extLst>
              <a:ext uri="{FF2B5EF4-FFF2-40B4-BE49-F238E27FC236}">
                <a16:creationId xmlns:a16="http://schemas.microsoft.com/office/drawing/2014/main" id="{EABC5A09-3FFC-4DDB-ADC7-62E574784857}"/>
              </a:ext>
            </a:extLst>
          </p:cNvPr>
          <p:cNvSpPr txBox="1">
            <a:spLocks noChangeArrowheads="1"/>
          </p:cNvSpPr>
          <p:nvPr/>
        </p:nvSpPr>
        <p:spPr bwMode="auto">
          <a:xfrm>
            <a:off x="1637713" y="4189044"/>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rPr>
              <a:t>H</a:t>
            </a:r>
          </a:p>
        </p:txBody>
      </p:sp>
      <p:sp>
        <p:nvSpPr>
          <p:cNvPr id="30" name="Text Box 43">
            <a:extLst>
              <a:ext uri="{FF2B5EF4-FFF2-40B4-BE49-F238E27FC236}">
                <a16:creationId xmlns:a16="http://schemas.microsoft.com/office/drawing/2014/main" id="{20299C28-9C1F-4004-8E96-EFC34F809133}"/>
              </a:ext>
            </a:extLst>
          </p:cNvPr>
          <p:cNvSpPr txBox="1">
            <a:spLocks noChangeArrowheads="1"/>
          </p:cNvSpPr>
          <p:nvPr/>
        </p:nvSpPr>
        <p:spPr bwMode="auto">
          <a:xfrm>
            <a:off x="1372587" y="2169348"/>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rPr>
              <a:t>A</a:t>
            </a:r>
          </a:p>
        </p:txBody>
      </p:sp>
      <p:sp>
        <p:nvSpPr>
          <p:cNvPr id="33" name="Line 50">
            <a:extLst>
              <a:ext uri="{FF2B5EF4-FFF2-40B4-BE49-F238E27FC236}">
                <a16:creationId xmlns:a16="http://schemas.microsoft.com/office/drawing/2014/main" id="{54FFCC0E-CE53-408C-A4D5-3D2FC091D07C}"/>
              </a:ext>
            </a:extLst>
          </p:cNvPr>
          <p:cNvSpPr>
            <a:spLocks noChangeShapeType="1"/>
          </p:cNvSpPr>
          <p:nvPr/>
        </p:nvSpPr>
        <p:spPr bwMode="auto">
          <a:xfrm>
            <a:off x="1880376" y="2626547"/>
            <a:ext cx="0" cy="1443955"/>
          </a:xfrm>
          <a:prstGeom prst="line">
            <a:avLst/>
          </a:prstGeom>
          <a:noFill/>
          <a:ln w="4445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nvGrpSpPr>
          <p:cNvPr id="34" name="Group 51">
            <a:extLst>
              <a:ext uri="{FF2B5EF4-FFF2-40B4-BE49-F238E27FC236}">
                <a16:creationId xmlns:a16="http://schemas.microsoft.com/office/drawing/2014/main" id="{6CD878D8-12DB-4928-B95F-916FDA500BB9}"/>
              </a:ext>
            </a:extLst>
          </p:cNvPr>
          <p:cNvGrpSpPr>
            <a:grpSpLocks/>
          </p:cNvGrpSpPr>
          <p:nvPr/>
        </p:nvGrpSpPr>
        <p:grpSpPr bwMode="auto">
          <a:xfrm>
            <a:off x="1891608" y="3872181"/>
            <a:ext cx="161747" cy="160439"/>
            <a:chOff x="1872" y="3024"/>
            <a:chExt cx="144" cy="144"/>
          </a:xfrm>
        </p:grpSpPr>
        <p:sp>
          <p:nvSpPr>
            <p:cNvPr id="35"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41"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2481508" y="1838277"/>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dirty="0">
                <a:solidFill>
                  <a:schemeClr val="bg1"/>
                </a:solidFill>
              </a:rPr>
              <a:t>b</a:t>
            </a:r>
          </a:p>
        </p:txBody>
      </p:sp>
      <p:sp>
        <p:nvSpPr>
          <p:cNvPr id="42" name="AutoShape 55">
            <a:extLst>
              <a:ext uri="{FF2B5EF4-FFF2-40B4-BE49-F238E27FC236}">
                <a16:creationId xmlns:a16="http://schemas.microsoft.com/office/drawing/2014/main" id="{3D2E8A63-811A-46B4-B545-C0203BE31308}"/>
              </a:ext>
            </a:extLst>
          </p:cNvPr>
          <p:cNvSpPr>
            <a:spLocks/>
          </p:cNvSpPr>
          <p:nvPr/>
        </p:nvSpPr>
        <p:spPr bwMode="auto">
          <a:xfrm rot="16200000">
            <a:off x="2573071" y="1640283"/>
            <a:ext cx="160439" cy="1523367"/>
          </a:xfrm>
          <a:prstGeom prst="rightBrace">
            <a:avLst>
              <a:gd name="adj1" fmla="val 66667"/>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solidFill>
                <a:schemeClr val="bg1"/>
              </a:solidFill>
            </a:endParaRPr>
          </a:p>
        </p:txBody>
      </p:sp>
      <p:sp>
        <p:nvSpPr>
          <p:cNvPr id="43"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2292574" y="3065424"/>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chemeClr val="bg1"/>
                </a:solidFill>
              </a:rPr>
              <a:t>h</a:t>
            </a:r>
          </a:p>
        </p:txBody>
      </p:sp>
      <p:sp>
        <p:nvSpPr>
          <p:cNvPr id="44" name="AutoShape 57">
            <a:extLst>
              <a:ext uri="{FF2B5EF4-FFF2-40B4-BE49-F238E27FC236}">
                <a16:creationId xmlns:a16="http://schemas.microsoft.com/office/drawing/2014/main" id="{53082E33-A9D3-4B4B-AC5E-2DA9FDAEC757}"/>
              </a:ext>
            </a:extLst>
          </p:cNvPr>
          <p:cNvSpPr>
            <a:spLocks/>
          </p:cNvSpPr>
          <p:nvPr/>
        </p:nvSpPr>
        <p:spPr bwMode="auto">
          <a:xfrm rot="5400000">
            <a:off x="2877486" y="2555252"/>
            <a:ext cx="71306" cy="3360135"/>
          </a:xfrm>
          <a:prstGeom prst="rightBrace">
            <a:avLst>
              <a:gd name="adj1" fmla="val 330859"/>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solidFill>
                <a:schemeClr val="bg1"/>
              </a:solidFill>
            </a:endParaRPr>
          </a:p>
        </p:txBody>
      </p:sp>
      <p:sp>
        <p:nvSpPr>
          <p:cNvPr id="45"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2749676" y="4176771"/>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dirty="0">
                <a:solidFill>
                  <a:schemeClr val="bg1"/>
                </a:solidFill>
              </a:rPr>
              <a:t>a</a:t>
            </a:r>
          </a:p>
        </p:txBody>
      </p:sp>
      <p:sp>
        <p:nvSpPr>
          <p:cNvPr id="46" name="AutoShape 59">
            <a:extLst>
              <a:ext uri="{FF2B5EF4-FFF2-40B4-BE49-F238E27FC236}">
                <a16:creationId xmlns:a16="http://schemas.microsoft.com/office/drawing/2014/main" id="{A9630C1B-3221-4E23-A57A-8E0A736DCABF}"/>
              </a:ext>
            </a:extLst>
          </p:cNvPr>
          <p:cNvSpPr>
            <a:spLocks/>
          </p:cNvSpPr>
          <p:nvPr/>
        </p:nvSpPr>
        <p:spPr bwMode="auto">
          <a:xfrm>
            <a:off x="2082446" y="2659362"/>
            <a:ext cx="178519" cy="1384904"/>
          </a:xfrm>
          <a:prstGeom prst="rightBrace">
            <a:avLst>
              <a:gd name="adj1" fmla="val 76729"/>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220" y="2607955"/>
            <a:ext cx="35242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375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up)">
                                      <p:cBhvr>
                                        <p:cTn id="78" dur="500"/>
                                        <p:tgtEl>
                                          <p:spTgt spid="25"/>
                                        </p:tgtEl>
                                      </p:cBhvr>
                                    </p:animEffect>
                                  </p:childTnLst>
                                </p:cTn>
                              </p:par>
                            </p:childTnLst>
                          </p:cTn>
                        </p:par>
                        <p:par>
                          <p:cTn id="79" fill="hold">
                            <p:stCondLst>
                              <p:cond delay="500"/>
                            </p:stCondLst>
                            <p:childTnLst>
                              <p:par>
                                <p:cTn id="80" presetID="53" presetClass="entr" presetSubtype="16"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par>
                          <p:cTn id="85" fill="hold">
                            <p:stCondLst>
                              <p:cond delay="1000"/>
                            </p:stCondLst>
                            <p:childTnLst>
                              <p:par>
                                <p:cTn id="86" presetID="10" presetClass="exit" presetSubtype="0" fill="hold" nodeType="after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childTnLst>
                          </p:cTn>
                        </p:par>
                        <p:par>
                          <p:cTn id="100" fill="hold">
                            <p:stCondLst>
                              <p:cond delay="1000"/>
                            </p:stCondLst>
                            <p:childTnLst>
                              <p:par>
                                <p:cTn id="101" presetID="10" presetClass="exit" presetSubtype="0" fill="hold" nodeType="after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P spid="21" grpId="0"/>
      <p:bldP spid="23" grpId="0"/>
      <p:bldP spid="24" grpId="0"/>
      <p:bldP spid="22" grpId="0"/>
      <p:bldP spid="27" grpId="0"/>
      <p:bldP spid="28" grpId="0"/>
      <p:bldP spid="29" grpId="0"/>
      <p:bldP spid="30" grpId="0"/>
      <p:bldP spid="33" grpId="0" animBg="1"/>
      <p:bldP spid="41" grpId="0"/>
      <p:bldP spid="42" grpId="0" animBg="1"/>
      <p:bldP spid="43" grpId="0"/>
      <p:bldP spid="44" grpId="0" animBg="1"/>
      <p:bldP spid="45" grpId="0"/>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B3F0ECF9-F077-4488-96E4-6641AB6A608B}"/>
              </a:ext>
            </a:extLst>
          </p:cNvPr>
          <p:cNvSpPr txBox="1"/>
          <p:nvPr/>
        </p:nvSpPr>
        <p:spPr>
          <a:xfrm>
            <a:off x="1132220" y="261113"/>
            <a:ext cx="4675727" cy="769441"/>
          </a:xfrm>
          <a:prstGeom prst="rect">
            <a:avLst/>
          </a:prstGeom>
          <a:noFill/>
        </p:spPr>
        <p:txBody>
          <a:bodyPr wrap="square" rtlCol="0">
            <a:spAutoFit/>
          </a:bodyPr>
          <a:lstStyle/>
          <a:p>
            <a:pPr algn="ctr"/>
            <a:r>
              <a:rPr lang="en-US" altLang="zh-CN"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TRÒN</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id="{9C072751-F249-4058-852C-7A3372BD9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94AE7AAC-C001-4CFA-A980-ADCD584C4D38}"/>
              </a:ext>
            </a:extLst>
          </p:cNvPr>
          <p:cNvSpPr txBox="1"/>
          <p:nvPr/>
        </p:nvSpPr>
        <p:spPr>
          <a:xfrm>
            <a:off x="7451362" y="4770082"/>
            <a:ext cx="4514213" cy="677108"/>
          </a:xfrm>
          <a:prstGeom prst="rect">
            <a:avLst/>
          </a:prstGeom>
          <a:noFill/>
        </p:spPr>
        <p:txBody>
          <a:bodyPr wrap="square" rtlCol="0">
            <a:spAutoFit/>
          </a:bodyPr>
          <a:lstStyle/>
          <a:p>
            <a:r>
              <a:rPr lang="en-US" sz="3800" b="1" dirty="0">
                <a:solidFill>
                  <a:schemeClr val="tx1"/>
                </a:solidFill>
                <a:latin typeface="UTM Avo" panose="02040603050506020204" pitchFamily="18" charset="0"/>
                <a:cs typeface="Times New Roman" pitchFamily="18" charset="0"/>
              </a:rPr>
              <a:t>S = r x r x 3,14</a:t>
            </a:r>
            <a:endParaRPr lang="vi-VN" sz="38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558221" y="2994746"/>
            <a:ext cx="2907119" cy="1631216"/>
          </a:xfrm>
          <a:prstGeom prst="rect">
            <a:avLst/>
          </a:prstGeom>
        </p:spPr>
        <p:txBody>
          <a:bodyPr wrap="square">
            <a:spAutoFit/>
          </a:bodyPr>
          <a:lstStyle/>
          <a:p>
            <a:r>
              <a:rPr lang="en-US" sz="2000" dirty="0">
                <a:solidFill>
                  <a:schemeClr val="bg1"/>
                </a:solidFill>
                <a:latin typeface="UTM Avo" panose="02040603050506020204" pitchFamily="18" charset="0"/>
                <a:cs typeface="Times New Roman" pitchFamily="18" charset="0"/>
              </a:rPr>
              <a:t>S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diện</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tích</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hình</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tròn</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C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chu</a:t>
            </a:r>
            <a:r>
              <a:rPr lang="en-US" sz="2000" dirty="0">
                <a:solidFill>
                  <a:schemeClr val="bg1"/>
                </a:solidFill>
                <a:latin typeface="UTM Avo" panose="02040603050506020204" pitchFamily="18" charset="0"/>
                <a:cs typeface="Times New Roman" pitchFamily="18" charset="0"/>
              </a:rPr>
              <a:t> vi </a:t>
            </a:r>
            <a:r>
              <a:rPr lang="en-US" sz="2000" dirty="0" err="1">
                <a:solidFill>
                  <a:schemeClr val="bg1"/>
                </a:solidFill>
                <a:latin typeface="UTM Avo" panose="02040603050506020204" pitchFamily="18" charset="0"/>
                <a:cs typeface="Times New Roman" pitchFamily="18" charset="0"/>
              </a:rPr>
              <a:t>hình</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tròn</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r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bán</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kính</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d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đường</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kính</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3,14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hằng</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số</a:t>
            </a:r>
            <a:endParaRPr lang="en-US" sz="2000"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id="{94AE7AAC-C001-4CFA-A980-ADCD584C4D38}"/>
              </a:ext>
            </a:extLst>
          </p:cNvPr>
          <p:cNvSpPr txBox="1"/>
          <p:nvPr/>
        </p:nvSpPr>
        <p:spPr>
          <a:xfrm>
            <a:off x="7422469" y="2084147"/>
            <a:ext cx="4096663" cy="677108"/>
          </a:xfrm>
          <a:prstGeom prst="rect">
            <a:avLst/>
          </a:prstGeom>
          <a:noFill/>
        </p:spPr>
        <p:txBody>
          <a:bodyPr wrap="square" rtlCol="0">
            <a:spAutoFit/>
          </a:bodyPr>
          <a:lstStyle/>
          <a:p>
            <a:r>
              <a:rPr lang="en-US" sz="3800" b="1" dirty="0">
                <a:latin typeface="UTM Avo" panose="02040603050506020204" pitchFamily="18" charset="0"/>
                <a:cs typeface="Times New Roman" pitchFamily="18" charset="0"/>
              </a:rPr>
              <a:t>C = r x 2 x 3,14</a:t>
            </a:r>
            <a:endParaRPr lang="vi-VN" sz="38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id="{94AE7AAC-C001-4CFA-A980-ADCD584C4D38}"/>
              </a:ext>
            </a:extLst>
          </p:cNvPr>
          <p:cNvSpPr txBox="1"/>
          <p:nvPr/>
        </p:nvSpPr>
        <p:spPr>
          <a:xfrm>
            <a:off x="7451362" y="5479464"/>
            <a:ext cx="4572000"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r x r = S : 3,14</a:t>
            </a:r>
            <a:endParaRPr lang="vi-VN" sz="3800" dirty="0">
              <a:solidFill>
                <a:schemeClr val="accent2">
                  <a:lumMod val="75000"/>
                </a:schemeClr>
              </a:solidFill>
              <a:latin typeface="UTM Avo" panose="02040603050506020204" pitchFamily="18" charset="0"/>
              <a:cs typeface="Times New Roman" pitchFamily="18" charset="0"/>
            </a:endParaRPr>
          </a:p>
        </p:txBody>
      </p:sp>
      <p:sp>
        <p:nvSpPr>
          <p:cNvPr id="31" name="Oval 30"/>
          <p:cNvSpPr/>
          <p:nvPr/>
        </p:nvSpPr>
        <p:spPr>
          <a:xfrm>
            <a:off x="833520" y="2562259"/>
            <a:ext cx="2421018" cy="242101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TextBox 36"/>
          <p:cNvSpPr txBox="1"/>
          <p:nvPr/>
        </p:nvSpPr>
        <p:spPr>
          <a:xfrm>
            <a:off x="2076581" y="3749472"/>
            <a:ext cx="481222" cy="584775"/>
          </a:xfrm>
          <a:prstGeom prst="rect">
            <a:avLst/>
          </a:prstGeom>
          <a:noFill/>
          <a:ln w="28575">
            <a:noFill/>
          </a:ln>
        </p:spPr>
        <p:txBody>
          <a:bodyPr wrap="none" rtlCol="0">
            <a:spAutoFit/>
          </a:bodyPr>
          <a:lstStyle/>
          <a:p>
            <a:r>
              <a:rPr lang="en-US" sz="3200" dirty="0">
                <a:solidFill>
                  <a:schemeClr val="bg1"/>
                </a:solidFill>
                <a:latin typeface="Times New Roman" pitchFamily="18" charset="0"/>
                <a:cs typeface="Times New Roman" pitchFamily="18" charset="0"/>
              </a:rPr>
              <a:t>O</a:t>
            </a:r>
            <a:endParaRPr lang="en-US" sz="1600" dirty="0">
              <a:solidFill>
                <a:schemeClr val="bg1"/>
              </a:solidFill>
              <a:latin typeface="Times New Roman" pitchFamily="18" charset="0"/>
              <a:cs typeface="Times New Roman" pitchFamily="18" charset="0"/>
            </a:endParaRPr>
          </a:p>
        </p:txBody>
      </p:sp>
      <p:sp>
        <p:nvSpPr>
          <p:cNvPr id="38" name="TextBox 37"/>
          <p:cNvSpPr txBox="1"/>
          <p:nvPr/>
        </p:nvSpPr>
        <p:spPr>
          <a:xfrm>
            <a:off x="1901575" y="3461630"/>
            <a:ext cx="396261" cy="646331"/>
          </a:xfrm>
          <a:prstGeom prst="rect">
            <a:avLst/>
          </a:prstGeom>
          <a:noFill/>
          <a:ln w="28575">
            <a:noFill/>
          </a:ln>
        </p:spPr>
        <p:txBody>
          <a:bodyPr wrap="none" rtlCol="0">
            <a:spAutoFit/>
          </a:bodyPr>
          <a:lstStyle/>
          <a:p>
            <a:r>
              <a:rPr lang="en-US" sz="3600" dirty="0">
                <a:solidFill>
                  <a:schemeClr val="bg1"/>
                </a:solidFill>
                <a:latin typeface="Times New Roman" pitchFamily="18" charset="0"/>
                <a:cs typeface="Times New Roman" pitchFamily="18" charset="0"/>
                <a:sym typeface="Wingdings"/>
              </a:rPr>
              <a:t></a:t>
            </a:r>
            <a:endParaRPr lang="en-US" dirty="0">
              <a:solidFill>
                <a:schemeClr val="bg1"/>
              </a:solidFill>
              <a:latin typeface="Times New Roman" pitchFamily="18" charset="0"/>
              <a:cs typeface="Times New Roman" pitchFamily="18" charset="0"/>
            </a:endParaRPr>
          </a:p>
        </p:txBody>
      </p:sp>
      <p:sp>
        <p:nvSpPr>
          <p:cNvPr id="40" name="TextBox 39"/>
          <p:cNvSpPr txBox="1"/>
          <p:nvPr/>
        </p:nvSpPr>
        <p:spPr>
          <a:xfrm>
            <a:off x="2687077" y="3189484"/>
            <a:ext cx="338554" cy="646331"/>
          </a:xfrm>
          <a:prstGeom prst="rect">
            <a:avLst/>
          </a:prstGeom>
          <a:noFill/>
          <a:ln w="28575">
            <a:noFill/>
          </a:ln>
        </p:spPr>
        <p:txBody>
          <a:bodyPr wrap="none" rtlCol="0">
            <a:spAutoFit/>
          </a:bodyPr>
          <a:lstStyle/>
          <a:p>
            <a:r>
              <a:rPr lang="en-US" sz="3600" dirty="0">
                <a:solidFill>
                  <a:schemeClr val="bg1"/>
                </a:solidFill>
                <a:latin typeface="Times New Roman" pitchFamily="18" charset="0"/>
                <a:cs typeface="Times New Roman" pitchFamily="18" charset="0"/>
              </a:rPr>
              <a:t>r</a:t>
            </a:r>
            <a:endParaRPr lang="en-US" sz="2400" dirty="0">
              <a:solidFill>
                <a:schemeClr val="bg1"/>
              </a:solidFill>
              <a:latin typeface="Times New Roman" pitchFamily="18" charset="0"/>
              <a:cs typeface="Times New Roman" pitchFamily="18" charset="0"/>
            </a:endParaRPr>
          </a:p>
        </p:txBody>
      </p:sp>
      <p:cxnSp>
        <p:nvCxnSpPr>
          <p:cNvPr id="52" name="Straight Connector 51"/>
          <p:cNvCxnSpPr>
            <a:stCxn id="37" idx="1"/>
          </p:cNvCxnSpPr>
          <p:nvPr/>
        </p:nvCxnSpPr>
        <p:spPr>
          <a:xfrm>
            <a:off x="2076581" y="4041860"/>
            <a:ext cx="31235" cy="65224"/>
          </a:xfrm>
          <a:prstGeom prst="line">
            <a:avLst/>
          </a:prstGeom>
          <a:ln w="28575">
            <a:noFill/>
          </a:ln>
        </p:spPr>
        <p:style>
          <a:lnRef idx="3">
            <a:schemeClr val="accent2"/>
          </a:lnRef>
          <a:fillRef idx="0">
            <a:schemeClr val="accent2"/>
          </a:fillRef>
          <a:effectRef idx="2">
            <a:schemeClr val="accent2"/>
          </a:effectRef>
          <a:fontRef idx="minor">
            <a:schemeClr val="tx1"/>
          </a:fontRef>
        </p:style>
      </p:cxnSp>
      <p:cxnSp>
        <p:nvCxnSpPr>
          <p:cNvPr id="53" name="Straight Connector 52"/>
          <p:cNvCxnSpPr>
            <a:endCxn id="31" idx="6"/>
          </p:cNvCxnSpPr>
          <p:nvPr/>
        </p:nvCxnSpPr>
        <p:spPr>
          <a:xfrm>
            <a:off x="2086917" y="3772768"/>
            <a:ext cx="1167621" cy="0"/>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sp>
        <p:nvSpPr>
          <p:cNvPr id="54" name="TextBox 53">
            <a:extLst>
              <a:ext uri="{FF2B5EF4-FFF2-40B4-BE49-F238E27FC236}">
                <a16:creationId xmlns:a16="http://schemas.microsoft.com/office/drawing/2014/main" id="{94AE7AAC-C001-4CFA-A980-ADCD584C4D38}"/>
              </a:ext>
            </a:extLst>
          </p:cNvPr>
          <p:cNvSpPr txBox="1"/>
          <p:nvPr/>
        </p:nvSpPr>
        <p:spPr>
          <a:xfrm>
            <a:off x="7422469" y="1374134"/>
            <a:ext cx="4514213" cy="677108"/>
          </a:xfrm>
          <a:prstGeom prst="rect">
            <a:avLst/>
          </a:prstGeom>
          <a:noFill/>
        </p:spPr>
        <p:txBody>
          <a:bodyPr wrap="square" rtlCol="0">
            <a:spAutoFit/>
          </a:bodyPr>
          <a:lstStyle/>
          <a:p>
            <a:r>
              <a:rPr lang="en-US" sz="3800" b="1" dirty="0">
                <a:solidFill>
                  <a:schemeClr val="tx1"/>
                </a:solidFill>
                <a:latin typeface="UTM Avo" panose="02040603050506020204" pitchFamily="18" charset="0"/>
                <a:cs typeface="Times New Roman" pitchFamily="18" charset="0"/>
              </a:rPr>
              <a:t>C =   d    x 3,14</a:t>
            </a:r>
            <a:endParaRPr lang="vi-VN" sz="3800" dirty="0">
              <a:solidFill>
                <a:schemeClr val="tx1"/>
              </a:solidFill>
              <a:latin typeface="UTM Avo" panose="02040603050506020204" pitchFamily="18" charset="0"/>
              <a:cs typeface="Times New Roman" pitchFamily="18" charset="0"/>
            </a:endParaRPr>
          </a:p>
        </p:txBody>
      </p:sp>
      <p:sp>
        <p:nvSpPr>
          <p:cNvPr id="56" name="TextBox 55">
            <a:extLst>
              <a:ext uri="{FF2B5EF4-FFF2-40B4-BE49-F238E27FC236}">
                <a16:creationId xmlns:a16="http://schemas.microsoft.com/office/drawing/2014/main" id="{94AE7AAC-C001-4CFA-A980-ADCD584C4D38}"/>
              </a:ext>
            </a:extLst>
          </p:cNvPr>
          <p:cNvSpPr txBox="1"/>
          <p:nvPr/>
        </p:nvSpPr>
        <p:spPr>
          <a:xfrm>
            <a:off x="7422469" y="2847676"/>
            <a:ext cx="4096663"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d = C : 3,14</a:t>
            </a:r>
            <a:endParaRPr lang="vi-VN" sz="3800" dirty="0">
              <a:solidFill>
                <a:schemeClr val="accent2">
                  <a:lumMod val="75000"/>
                </a:schemeClr>
              </a:solidFill>
              <a:latin typeface="UTM Avo" panose="02040603050506020204" pitchFamily="18" charset="0"/>
              <a:cs typeface="Times New Roman" pitchFamily="18" charset="0"/>
            </a:endParaRPr>
          </a:p>
        </p:txBody>
      </p:sp>
      <p:sp>
        <p:nvSpPr>
          <p:cNvPr id="57" name="TextBox 56">
            <a:extLst>
              <a:ext uri="{FF2B5EF4-FFF2-40B4-BE49-F238E27FC236}">
                <a16:creationId xmlns:a16="http://schemas.microsoft.com/office/drawing/2014/main" id="{94AE7AAC-C001-4CFA-A980-ADCD584C4D38}"/>
              </a:ext>
            </a:extLst>
          </p:cNvPr>
          <p:cNvSpPr txBox="1"/>
          <p:nvPr/>
        </p:nvSpPr>
        <p:spPr>
          <a:xfrm>
            <a:off x="7422469" y="3573903"/>
            <a:ext cx="4096663"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r = C : 3,14 : 2</a:t>
            </a:r>
            <a:endParaRPr lang="vi-VN" sz="3800" dirty="0">
              <a:solidFill>
                <a:schemeClr val="accent2">
                  <a:lumMod val="75000"/>
                </a:schemeClr>
              </a:solidFill>
              <a:latin typeface="UTM Avo" panose="02040603050506020204" pitchFamily="18" charset="0"/>
              <a:cs typeface="Times New Roman" pitchFamily="18" charset="0"/>
            </a:endParaRPr>
          </a:p>
        </p:txBody>
      </p:sp>
      <p:cxnSp>
        <p:nvCxnSpPr>
          <p:cNvPr id="59" name="Straight Connector 58"/>
          <p:cNvCxnSpPr/>
          <p:nvPr/>
        </p:nvCxnSpPr>
        <p:spPr>
          <a:xfrm flipV="1">
            <a:off x="1121462" y="2994746"/>
            <a:ext cx="1869164" cy="1576823"/>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sp>
        <p:nvSpPr>
          <p:cNvPr id="64" name="TextBox 63"/>
          <p:cNvSpPr txBox="1"/>
          <p:nvPr/>
        </p:nvSpPr>
        <p:spPr>
          <a:xfrm rot="19178209">
            <a:off x="1128529" y="3637861"/>
            <a:ext cx="415498" cy="646331"/>
          </a:xfrm>
          <a:prstGeom prst="rect">
            <a:avLst/>
          </a:prstGeom>
          <a:noFill/>
          <a:ln w="28575">
            <a:noFill/>
          </a:ln>
        </p:spPr>
        <p:txBody>
          <a:bodyPr wrap="none" rtlCol="0">
            <a:spAutoFit/>
          </a:bodyPr>
          <a:lstStyle/>
          <a:p>
            <a:r>
              <a:rPr lang="en-US" sz="3600" dirty="0">
                <a:solidFill>
                  <a:schemeClr val="bg1"/>
                </a:solidFill>
                <a:latin typeface="Times New Roman" pitchFamily="18" charset="0"/>
                <a:cs typeface="Times New Roman" pitchFamily="18" charset="0"/>
              </a:rPr>
              <a:t>d</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54401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p:cTn id="53" dur="500" fill="hold"/>
                                        <p:tgtEl>
                                          <p:spTgt spid="54"/>
                                        </p:tgtEl>
                                        <p:attrNameLst>
                                          <p:attrName>ppt_w</p:attrName>
                                        </p:attrNameLst>
                                      </p:cBhvr>
                                      <p:tavLst>
                                        <p:tav tm="0">
                                          <p:val>
                                            <p:fltVal val="0"/>
                                          </p:val>
                                        </p:tav>
                                        <p:tav tm="100000">
                                          <p:val>
                                            <p:strVal val="#ppt_w"/>
                                          </p:val>
                                        </p:tav>
                                      </p:tavLst>
                                    </p:anim>
                                    <p:anim calcmode="lin" valueType="num">
                                      <p:cBhvr>
                                        <p:cTn id="54" dur="500" fill="hold"/>
                                        <p:tgtEl>
                                          <p:spTgt spid="54"/>
                                        </p:tgtEl>
                                        <p:attrNameLst>
                                          <p:attrName>ppt_h</p:attrName>
                                        </p:attrNameLst>
                                      </p:cBhvr>
                                      <p:tavLst>
                                        <p:tav tm="0">
                                          <p:val>
                                            <p:fltVal val="0"/>
                                          </p:val>
                                        </p:tav>
                                        <p:tav tm="100000">
                                          <p:val>
                                            <p:strVal val="#ppt_h"/>
                                          </p:val>
                                        </p:tav>
                                      </p:tavLst>
                                    </p:anim>
                                    <p:animEffect transition="in" filter="fade">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p:cTn id="74" dur="500" fill="hold"/>
                                        <p:tgtEl>
                                          <p:spTgt spid="57"/>
                                        </p:tgtEl>
                                        <p:attrNameLst>
                                          <p:attrName>ppt_w</p:attrName>
                                        </p:attrNameLst>
                                      </p:cBhvr>
                                      <p:tavLst>
                                        <p:tav tm="0">
                                          <p:val>
                                            <p:fltVal val="0"/>
                                          </p:val>
                                        </p:tav>
                                        <p:tav tm="100000">
                                          <p:val>
                                            <p:strVal val="#ppt_w"/>
                                          </p:val>
                                        </p:tav>
                                      </p:tavLst>
                                    </p:anim>
                                    <p:anim calcmode="lin" valueType="num">
                                      <p:cBhvr>
                                        <p:cTn id="75" dur="500" fill="hold"/>
                                        <p:tgtEl>
                                          <p:spTgt spid="57"/>
                                        </p:tgtEl>
                                        <p:attrNameLst>
                                          <p:attrName>ppt_h</p:attrName>
                                        </p:attrNameLst>
                                      </p:cBhvr>
                                      <p:tavLst>
                                        <p:tav tm="0">
                                          <p:val>
                                            <p:fltVal val="0"/>
                                          </p:val>
                                        </p:tav>
                                        <p:tav tm="100000">
                                          <p:val>
                                            <p:strVal val="#ppt_h"/>
                                          </p:val>
                                        </p:tav>
                                      </p:tavLst>
                                    </p:anim>
                                    <p:animEffect transition="in" filter="fad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P spid="21" grpId="0"/>
      <p:bldP spid="23" grpId="0"/>
      <p:bldP spid="24" grpId="0"/>
      <p:bldP spid="31" grpId="0" animBg="1"/>
      <p:bldP spid="37" grpId="0"/>
      <p:bldP spid="38" grpId="0"/>
      <p:bldP spid="40" grpId="0"/>
      <p:bldP spid="54" grpId="0"/>
      <p:bldP spid="56" grpId="0"/>
      <p:bldP spid="57"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5" name="图片 4">
            <a:extLst>
              <a:ext uri="{FF2B5EF4-FFF2-40B4-BE49-F238E27FC236}">
                <a16:creationId xmlns:a16="http://schemas.microsoft.com/office/drawing/2014/main" id="{62583395-4904-407B-BD09-DB650CEC42C2}"/>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b="46275"/>
          <a:stretch/>
        </p:blipFill>
        <p:spPr>
          <a:xfrm>
            <a:off x="4218248" y="194115"/>
            <a:ext cx="7875114" cy="6347012"/>
          </a:xfrm>
          <a:prstGeom prst="rect">
            <a:avLst/>
          </a:prstGeom>
        </p:spPr>
      </p:pic>
      <p:pic>
        <p:nvPicPr>
          <p:cNvPr id="7" name="图片 6">
            <a:extLst>
              <a:ext uri="{FF2B5EF4-FFF2-40B4-BE49-F238E27FC236}">
                <a16:creationId xmlns:a16="http://schemas.microsoft.com/office/drawing/2014/main" id="{B651715B-813F-4D72-B539-49286D1CE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44" y="316873"/>
            <a:ext cx="9711145" cy="6858000"/>
          </a:xfrm>
          <a:prstGeom prst="rect">
            <a:avLst/>
          </a:prstGeom>
        </p:spPr>
      </p:pic>
      <p:sp>
        <p:nvSpPr>
          <p:cNvPr id="13" name="iconfont-11910-5686862">
            <a:extLst>
              <a:ext uri="{FF2B5EF4-FFF2-40B4-BE49-F238E27FC236}">
                <a16:creationId xmlns:a16="http://schemas.microsoft.com/office/drawing/2014/main" id="{953D5B06-2FE0-4ED9-A454-41E23A19128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sp>
      <p:sp>
        <p:nvSpPr>
          <p:cNvPr id="14" name="iconfont-1054-809968">
            <a:extLst>
              <a:ext uri="{FF2B5EF4-FFF2-40B4-BE49-F238E27FC236}">
                <a16:creationId xmlns:a16="http://schemas.microsoft.com/office/drawing/2014/main" id="{86357334-3EBB-46F9-8481-F9B7BB8B629C}"/>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sp>
      <p:sp>
        <p:nvSpPr>
          <p:cNvPr id="11" name="文本框 8">
            <a:extLst>
              <a:ext uri="{FF2B5EF4-FFF2-40B4-BE49-F238E27FC236}">
                <a16:creationId xmlns:a16="http://schemas.microsoft.com/office/drawing/2014/main" id="{C0B78AAD-E42C-432D-8B23-4157CB7B889D}"/>
              </a:ext>
            </a:extLst>
          </p:cNvPr>
          <p:cNvSpPr txBox="1"/>
          <p:nvPr/>
        </p:nvSpPr>
        <p:spPr>
          <a:xfrm>
            <a:off x="6096001" y="1574345"/>
            <a:ext cx="3813717" cy="2554545"/>
          </a:xfrm>
          <a:prstGeom prst="rect">
            <a:avLst/>
          </a:prstGeom>
          <a:noFill/>
        </p:spPr>
        <p:txBody>
          <a:bodyPr wrap="square" rtlCol="0">
            <a:spAutoFit/>
            <a:scene3d>
              <a:camera prst="isometricOffAxis1Right"/>
              <a:lightRig rig="threePt" dir="t"/>
            </a:scene3d>
          </a:bodyPr>
          <a:lstStyle/>
          <a:p>
            <a:pPr algn="ctr"/>
            <a:r>
              <a:rPr lang="en-US" altLang="zh-CN" sz="80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VẬN DỤNG</a:t>
            </a:r>
            <a:endParaRPr lang="zh-CN" altLang="en-US" sz="80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Tree>
    <p:extLst>
      <p:ext uri="{BB962C8B-B14F-4D97-AF65-F5344CB8AC3E}">
        <p14:creationId xmlns:p14="http://schemas.microsoft.com/office/powerpoint/2010/main" val="689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 Box 8"/>
              <p:cNvSpPr txBox="1">
                <a:spLocks noChangeArrowheads="1"/>
              </p:cNvSpPr>
              <p:nvPr/>
            </p:nvSpPr>
            <p:spPr bwMode="auto">
              <a:xfrm>
                <a:off x="134471" y="228600"/>
                <a:ext cx="11739282" cy="13664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a:effectLst>
                      <a:outerShdw blurRad="38100" dist="38100" dir="2700000" algn="tl">
                        <a:srgbClr val="000000">
                          <a:alpha val="43137"/>
                        </a:srgbClr>
                      </a:outerShdw>
                    </a:effectLst>
                    <a:latin typeface="Times New Roman" pitchFamily="18" charset="0"/>
                    <a:cs typeface="Times New Roman" pitchFamily="18" charset="0"/>
                  </a:rPr>
                  <a:t>1. Cho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hình</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tam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giác</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diện</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tích</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14:m>
                  <m:oMath xmlns:m="http://schemas.openxmlformats.org/officeDocument/2006/math">
                    <m:f>
                      <m:fPr>
                        <m:ctrlPr>
                          <a:rPr lang="en-US" sz="3400" b="1" i="1" smtClean="0">
                            <a:effectLst>
                              <a:outerShdw blurRad="38100" dist="38100" dir="2700000" algn="tl">
                                <a:srgbClr val="000000">
                                  <a:alpha val="43137"/>
                                </a:srgbClr>
                              </a:outerShdw>
                            </a:effectLst>
                            <a:latin typeface="Cambria Math" panose="02040503050406030204" pitchFamily="18" charset="0"/>
                          </a:rPr>
                        </m:ctrlPr>
                      </m:fPr>
                      <m:num>
                        <m:r>
                          <a:rPr lang="en-US" sz="3400" b="1" i="1" smtClean="0">
                            <a:effectLst>
                              <a:outerShdw blurRad="38100" dist="38100" dir="2700000" algn="tl">
                                <a:srgbClr val="000000">
                                  <a:alpha val="43137"/>
                                </a:srgbClr>
                              </a:outerShdw>
                            </a:effectLst>
                            <a:latin typeface="Cambria Math"/>
                          </a:rPr>
                          <m:t>𝟓</m:t>
                        </m:r>
                      </m:num>
                      <m:den>
                        <m:r>
                          <a:rPr lang="en-US" sz="3400" b="1" i="1" smtClean="0">
                            <a:effectLst>
                              <a:outerShdw blurRad="38100" dist="38100" dir="2700000" algn="tl">
                                <a:srgbClr val="000000">
                                  <a:alpha val="43137"/>
                                </a:srgbClr>
                              </a:outerShdw>
                            </a:effectLst>
                            <a:latin typeface="Cambria Math"/>
                          </a:rPr>
                          <m:t>𝟖</m:t>
                        </m:r>
                      </m:den>
                    </m:f>
                  </m:oMath>
                </a14:m>
                <a:r>
                  <a:rPr lang="en-US" sz="3400" b="1" dirty="0">
                    <a:effectLst>
                      <a:outerShdw blurRad="38100" dist="38100" dir="2700000" algn="tl">
                        <a:srgbClr val="000000">
                          <a:alpha val="43137"/>
                        </a:srgbClr>
                      </a:outerShdw>
                    </a:effectLst>
                    <a:latin typeface="Times New Roman" pitchFamily="18" charset="0"/>
                    <a:cs typeface="Times New Roman" pitchFamily="18" charset="0"/>
                  </a:rPr>
                  <a:t> m</a:t>
                </a:r>
                <a:r>
                  <a:rPr lang="en-US" sz="3400" b="1" baseline="30000" dirty="0">
                    <a:effectLst>
                      <a:outerShdw blurRad="38100" dist="38100" dir="2700000" algn="tl">
                        <a:srgbClr val="000000">
                          <a:alpha val="43137"/>
                        </a:srgbClr>
                      </a:outerShdw>
                    </a:effectLst>
                    <a:latin typeface="Times New Roman" pitchFamily="18" charset="0"/>
                    <a:cs typeface="Times New Roman" pitchFamily="18" charset="0"/>
                  </a:rPr>
                  <a:t>2</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chiều</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cao</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14:m>
                  <m:oMath xmlns:m="http://schemas.openxmlformats.org/officeDocument/2006/math">
                    <m:f>
                      <m:fPr>
                        <m:ctrlPr>
                          <a:rPr lang="en-US" sz="3400" b="1" i="1" smtClean="0">
                            <a:effectLst>
                              <a:outerShdw blurRad="38100" dist="38100" dir="2700000" algn="tl">
                                <a:srgbClr val="000000">
                                  <a:alpha val="43137"/>
                                </a:srgbClr>
                              </a:outerShdw>
                            </a:effectLst>
                            <a:latin typeface="Cambria Math" panose="02040503050406030204" pitchFamily="18" charset="0"/>
                          </a:rPr>
                        </m:ctrlPr>
                      </m:fPr>
                      <m:num>
                        <m:r>
                          <a:rPr lang="en-US" sz="3400" b="1" i="1" smtClean="0">
                            <a:effectLst>
                              <a:outerShdw blurRad="38100" dist="38100" dir="2700000" algn="tl">
                                <a:srgbClr val="000000">
                                  <a:alpha val="43137"/>
                                </a:srgbClr>
                              </a:outerShdw>
                            </a:effectLst>
                            <a:latin typeface="Cambria Math"/>
                          </a:rPr>
                          <m:t>𝟏</m:t>
                        </m:r>
                      </m:num>
                      <m:den>
                        <m:r>
                          <a:rPr lang="en-US" sz="3400" b="1" i="1" smtClean="0">
                            <a:effectLst>
                              <a:outerShdw blurRad="38100" dist="38100" dir="2700000" algn="tl">
                                <a:srgbClr val="000000">
                                  <a:alpha val="43137"/>
                                </a:srgbClr>
                              </a:outerShdw>
                            </a:effectLst>
                            <a:latin typeface="Cambria Math"/>
                          </a:rPr>
                          <m:t>𝟐</m:t>
                        </m:r>
                      </m:den>
                    </m:f>
                  </m:oMath>
                </a14:m>
                <a:r>
                  <a:rPr lang="en-US" sz="3400" b="1" dirty="0">
                    <a:effectLst>
                      <a:outerShdw blurRad="38100" dist="38100" dir="2700000" algn="tl">
                        <a:srgbClr val="000000">
                          <a:alpha val="43137"/>
                        </a:srgbClr>
                      </a:outerShdw>
                    </a:effectLst>
                    <a:latin typeface="Times New Roman" pitchFamily="18" charset="0"/>
                    <a:cs typeface="Times New Roman" pitchFamily="18" charset="0"/>
                  </a:rPr>
                  <a:t> m.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Tính độ dài đáy của hình tam giác đó.</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mc:Choice>
        <mc:Fallback xmlns="">
          <p:sp>
            <p:nvSpPr>
              <p:cNvPr id="15" name="Text Box 8"/>
              <p:cNvSpPr txBox="1">
                <a:spLocks noRot="1" noChangeAspect="1" noMove="1" noResize="1" noEditPoints="1" noAdjustHandles="1" noChangeArrowheads="1" noChangeShapeType="1" noTextEdit="1"/>
              </p:cNvSpPr>
              <p:nvPr/>
            </p:nvSpPr>
            <p:spPr bwMode="auto">
              <a:xfrm>
                <a:off x="134471" y="228600"/>
                <a:ext cx="11739282" cy="1366464"/>
              </a:xfrm>
              <a:prstGeom prst="rect">
                <a:avLst/>
              </a:prstGeom>
              <a:blipFill rotWithShape="1">
                <a:blip r:embed="rId3"/>
                <a:stretch>
                  <a:fillRect l="-1506" r="-1869" b="-17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3" name="Straight Connector 2"/>
          <p:cNvCxnSpPr/>
          <p:nvPr/>
        </p:nvCxnSpPr>
        <p:spPr>
          <a:xfrm>
            <a:off x="4914900" y="1089212"/>
            <a:ext cx="252132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8111938" y="1089212"/>
            <a:ext cx="252132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134471" y="1595064"/>
            <a:ext cx="1976717"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3281082" y="1842247"/>
            <a:ext cx="4458821" cy="2303930"/>
            <a:chOff x="3281082" y="1842247"/>
            <a:chExt cx="4458821" cy="2303930"/>
          </a:xfrm>
        </p:grpSpPr>
        <p:sp>
          <p:nvSpPr>
            <p:cNvPr id="32" name="Rectangular Callout 31"/>
            <p:cNvSpPr/>
            <p:nvPr/>
          </p:nvSpPr>
          <p:spPr>
            <a:xfrm>
              <a:off x="3393141" y="1967753"/>
              <a:ext cx="4346762" cy="2178424"/>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61668"/>
                <a:gd name="adj2" fmla="val 31018"/>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3393141" y="1837378"/>
            <a:ext cx="423470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Muốn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tính</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độ</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dài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đáy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của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hình</a:t>
            </a:r>
            <a:r>
              <a:rPr lang="en-US" sz="3400" dirty="0">
                <a:latin typeface="Times New Roman" pitchFamily="18" charset="0"/>
                <a:cs typeface="Times New Roman" pitchFamily="18" charset="0"/>
              </a:rPr>
              <a:t> tam </a:t>
            </a:r>
            <a:r>
              <a:rPr lang="en-US" sz="3400" dirty="0" err="1">
                <a:latin typeface="Times New Roman" pitchFamily="18" charset="0"/>
                <a:cs typeface="Times New Roman" pitchFamily="18" charset="0"/>
              </a:rPr>
              <a:t>giác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diện</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và</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chiều</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cao</a:t>
            </a:r>
            <a:r>
              <a:rPr lang="en-US" sz="3400" b="1" i="1" dirty="0">
                <a:latin typeface="Times New Roman" pitchFamily="18" charset="0"/>
                <a:cs typeface="Times New Roman" pitchFamily="18" charset="0"/>
              </a:rPr>
              <a:t> </a:t>
            </a:r>
            <a:r>
              <a:rPr lang="en-US" sz="3400" dirty="0">
                <a:latin typeface="Times New Roman" pitchFamily="18" charset="0"/>
                <a:cs typeface="Times New Roman" pitchFamily="18" charset="0"/>
              </a:rPr>
              <a:t>ta </a:t>
            </a:r>
            <a:r>
              <a:rPr lang="en-US" sz="3400" dirty="0" err="1">
                <a:latin typeface="Times New Roman" pitchFamily="18" charset="0"/>
                <a:cs typeface="Times New Roman" pitchFamily="18" charset="0"/>
              </a:rPr>
              <a:t>làm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thế</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nào</a:t>
            </a:r>
            <a:r>
              <a:rPr lang="en-US" sz="3400" dirty="0">
                <a:latin typeface="Times New Roman" pitchFamily="18" charset="0"/>
                <a:cs typeface="Times New Roman" pitchFamily="18" charset="0"/>
              </a:rPr>
              <a:t>?</a:t>
            </a:r>
          </a:p>
        </p:txBody>
      </p:sp>
      <p:sp>
        <p:nvSpPr>
          <p:cNvPr id="34" name="Text Box 8"/>
          <p:cNvSpPr txBox="1">
            <a:spLocks noChangeArrowheads="1"/>
          </p:cNvSpPr>
          <p:nvPr/>
        </p:nvSpPr>
        <p:spPr bwMode="auto">
          <a:xfrm>
            <a:off x="3393141" y="1842247"/>
            <a:ext cx="404308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b="1" i="1" dirty="0" err="1">
                <a:latin typeface="Times New Roman" pitchFamily="18" charset="0"/>
                <a:cs typeface="Times New Roman" pitchFamily="18" charset="0"/>
              </a:rPr>
              <a:t>Độ</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dài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đáy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bằng</a:t>
            </a:r>
            <a:r>
              <a:rPr lang="en-US" sz="3400" dirty="0">
                <a:latin typeface="Times New Roman" pitchFamily="18" charset="0"/>
                <a:cs typeface="Times New Roman" pitchFamily="18" charset="0"/>
              </a:rPr>
              <a:t> </a:t>
            </a:r>
          </a:p>
          <a:p>
            <a:pPr algn="ctr"/>
            <a:r>
              <a:rPr lang="en-US" sz="3400" b="1" i="1" dirty="0" err="1">
                <a:latin typeface="Times New Roman" pitchFamily="18" charset="0"/>
                <a:cs typeface="Times New Roman" pitchFamily="18" charset="0"/>
              </a:rPr>
              <a:t>diện</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chia </a:t>
            </a:r>
            <a:r>
              <a:rPr lang="en-US" sz="3400" dirty="0" err="1">
                <a:latin typeface="Times New Roman" pitchFamily="18" charset="0"/>
                <a:cs typeface="Times New Roman" pitchFamily="18" charset="0"/>
              </a:rPr>
              <a:t>cho</a:t>
            </a:r>
            <a:r>
              <a:rPr lang="en-US" sz="3400" dirty="0">
                <a:latin typeface="Times New Roman" pitchFamily="18" charset="0"/>
                <a:cs typeface="Times New Roman" pitchFamily="18" charset="0"/>
              </a:rPr>
              <a:t> </a:t>
            </a:r>
          </a:p>
          <a:p>
            <a:pPr algn="ctr"/>
            <a:r>
              <a:rPr lang="en-US" sz="3400" b="1" i="1" dirty="0" err="1">
                <a:latin typeface="Times New Roman" pitchFamily="18" charset="0"/>
                <a:cs typeface="Times New Roman" pitchFamily="18" charset="0"/>
              </a:rPr>
              <a:t>chiều</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cao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rồi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nhân</a:t>
            </a:r>
            <a:r>
              <a:rPr lang="en-US" sz="3400" dirty="0">
                <a:latin typeface="Times New Roman" pitchFamily="18" charset="0"/>
                <a:cs typeface="Times New Roman" pitchFamily="18" charset="0"/>
              </a:rPr>
              <a:t> 2.</a:t>
            </a:r>
          </a:p>
          <a:p>
            <a:pPr algn="ctr"/>
            <a:r>
              <a:rPr lang="en-US" sz="3400" b="1" dirty="0">
                <a:solidFill>
                  <a:schemeClr val="accent2">
                    <a:lumMod val="75000"/>
                  </a:schemeClr>
                </a:solidFill>
                <a:latin typeface="Times New Roman" pitchFamily="18" charset="0"/>
                <a:cs typeface="Times New Roman" pitchFamily="18" charset="0"/>
              </a:rPr>
              <a:t>a = S : h </a:t>
            </a:r>
            <a:r>
              <a:rPr lang="en-US" sz="3400" b="1" dirty="0">
                <a:solidFill>
                  <a:schemeClr val="accent2">
                    <a:lumMod val="75000"/>
                  </a:schemeClr>
                </a:solidFill>
                <a:latin typeface="Times New Roman"/>
                <a:cs typeface="Times New Roman"/>
              </a:rPr>
              <a:t>×</a:t>
            </a:r>
            <a:r>
              <a:rPr lang="en-US" sz="3400" b="1" dirty="0">
                <a:solidFill>
                  <a:schemeClr val="accent2">
                    <a:lumMod val="75000"/>
                  </a:schemeClr>
                </a:solidFill>
                <a:latin typeface="Times New Roman" pitchFamily="18" charset="0"/>
                <a:cs typeface="Times New Roman" pitchFamily="18" charset="0"/>
              </a:rPr>
              <a:t> 2</a:t>
            </a:r>
          </a:p>
        </p:txBody>
      </p:sp>
      <p:sp>
        <p:nvSpPr>
          <p:cNvPr id="35" name="Rounded Rectangle 34"/>
          <p:cNvSpPr/>
          <p:nvPr/>
        </p:nvSpPr>
        <p:spPr>
          <a:xfrm>
            <a:off x="3914215" y="1848582"/>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6" name="Text Box 8"/>
              <p:cNvSpPr txBox="1">
                <a:spLocks noChangeArrowheads="1"/>
              </p:cNvSpPr>
              <p:nvPr/>
            </p:nvSpPr>
            <p:spPr bwMode="auto">
              <a:xfrm>
                <a:off x="4306420" y="1956481"/>
                <a:ext cx="7096685" cy="41770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b="1" u="sng" dirty="0">
                    <a:effectLst/>
                    <a:latin typeface="Times New Roman" pitchFamily="18" charset="0"/>
                    <a:cs typeface="Times New Roman" pitchFamily="18" charset="0"/>
                  </a:rPr>
                  <a:t>Bài </a:t>
                </a:r>
                <a:r>
                  <a:rPr lang="en-US" sz="3400" b="1" u="sng" dirty="0" err="1">
                    <a:effectLst/>
                    <a:latin typeface="Times New Roman" pitchFamily="18" charset="0"/>
                    <a:cs typeface="Times New Roman" pitchFamily="18" charset="0"/>
                  </a:rPr>
                  <a:t>giải</a:t>
                </a:r>
                <a:endParaRPr lang="en-US" sz="3400" b="1" u="sng" dirty="0">
                  <a:effectLst/>
                  <a:latin typeface="Times New Roman" pitchFamily="18" charset="0"/>
                  <a:cs typeface="Times New Roman" pitchFamily="18" charset="0"/>
                </a:endParaRPr>
              </a:p>
              <a:p>
                <a:pPr algn="ctr">
                  <a:lnSpc>
                    <a:spcPct val="150000"/>
                  </a:lnSpc>
                </a:pPr>
                <a:r>
                  <a:rPr lang="vi-VN" sz="3400" dirty="0">
                    <a:effectLst/>
                    <a:latin typeface="Times New Roman" pitchFamily="18" charset="0"/>
                    <a:cs typeface="Times New Roman" pitchFamily="18" charset="0"/>
                  </a:rPr>
                  <a:t>Độ dài cạnh đáy của hình tam giác là</a:t>
                </a:r>
                <a:r>
                  <a:rPr lang="en-US" sz="3400" dirty="0">
                    <a:effectLst/>
                    <a:latin typeface="Times New Roman" pitchFamily="18" charset="0"/>
                    <a:cs typeface="Times New Roman" pitchFamily="18" charset="0"/>
                  </a:rPr>
                  <a:t>:</a:t>
                </a:r>
              </a:p>
              <a:p>
                <a:pPr algn="ctr">
                  <a:lnSpc>
                    <a:spcPct val="150000"/>
                  </a:lnSpc>
                </a:pPr>
                <a14:m>
                  <m:oMath xmlns:m="http://schemas.openxmlformats.org/officeDocument/2006/math">
                    <m:f>
                      <m:fPr>
                        <m:ctrlPr>
                          <a:rPr lang="vi-VN" sz="4400" i="1" smtClean="0">
                            <a:effectLst/>
                            <a:latin typeface="Cambria Math" panose="02040503050406030204" pitchFamily="18" charset="0"/>
                            <a:cs typeface="Times New Roman" pitchFamily="18" charset="0"/>
                          </a:rPr>
                        </m:ctrlPr>
                      </m:fPr>
                      <m:num>
                        <m:r>
                          <a:rPr lang="en-US" sz="4400" b="0" i="0" smtClean="0">
                            <a:effectLst/>
                            <a:latin typeface="Cambria Math"/>
                            <a:cs typeface="Times New Roman" pitchFamily="18" charset="0"/>
                          </a:rPr>
                          <m:t>5</m:t>
                        </m:r>
                      </m:num>
                      <m:den>
                        <m:r>
                          <a:rPr lang="en-US" sz="4400" b="0" i="0" smtClean="0">
                            <a:effectLst/>
                            <a:latin typeface="Cambria Math"/>
                            <a:cs typeface="Times New Roman" pitchFamily="18" charset="0"/>
                          </a:rPr>
                          <m:t>8</m:t>
                        </m:r>
                      </m:den>
                    </m:f>
                    <m:r>
                      <a:rPr lang="en-US" sz="4400" b="0" i="0" smtClean="0">
                        <a:effectLst/>
                        <a:latin typeface="Cambria Math"/>
                        <a:cs typeface="Times New Roman" pitchFamily="18" charset="0"/>
                      </a:rPr>
                      <m:t>  </m:t>
                    </m:r>
                  </m:oMath>
                </a14:m>
                <a:r>
                  <a:rPr lang="en-US" sz="3400" dirty="0">
                    <a:effectLst/>
                    <a:latin typeface="Times New Roman"/>
                    <a:cs typeface="Times New Roman"/>
                  </a:rPr>
                  <a:t>×</a:t>
                </a:r>
                <a:r>
                  <a:rPr lang="en-US" sz="3400" dirty="0">
                    <a:effectLst/>
                    <a:latin typeface="Times New Roman" pitchFamily="18" charset="0"/>
                    <a:cs typeface="Times New Roman" pitchFamily="18" charset="0"/>
                  </a:rPr>
                  <a:t> 2 </a:t>
                </a:r>
                <a14:m>
                  <m:oMath xmlns:m="http://schemas.openxmlformats.org/officeDocument/2006/math">
                    <m:r>
                      <a:rPr lang="en-US" sz="3600">
                        <a:latin typeface="Cambria Math"/>
                        <a:cs typeface="Times New Roman" pitchFamily="18" charset="0"/>
                      </a:rPr>
                      <m:t>: </m:t>
                    </m:r>
                    <m:f>
                      <m:fPr>
                        <m:ctrlPr>
                          <a:rPr lang="en-US" sz="3600" i="1">
                            <a:latin typeface="Cambria Math" panose="02040503050406030204" pitchFamily="18" charset="0"/>
                            <a:cs typeface="Times New Roman" pitchFamily="18" charset="0"/>
                          </a:rPr>
                        </m:ctrlPr>
                      </m:fPr>
                      <m:num>
                        <m:r>
                          <a:rPr lang="en-US" sz="3600">
                            <a:latin typeface="Cambria Math"/>
                            <a:cs typeface="Times New Roman" pitchFamily="18" charset="0"/>
                          </a:rPr>
                          <m:t>1</m:t>
                        </m:r>
                      </m:num>
                      <m:den>
                        <m:r>
                          <a:rPr lang="en-US" sz="3600">
                            <a:latin typeface="Cambria Math"/>
                            <a:cs typeface="Times New Roman" pitchFamily="18" charset="0"/>
                          </a:rPr>
                          <m:t>2</m:t>
                        </m:r>
                      </m:den>
                    </m:f>
                  </m:oMath>
                </a14:m>
                <a:r>
                  <a:rPr lang="en-US" sz="3400" dirty="0">
                    <a:effectLst/>
                    <a:latin typeface="Times New Roman" pitchFamily="18" charset="0"/>
                    <a:cs typeface="Times New Roman" pitchFamily="18" charset="0"/>
                  </a:rPr>
                  <a:t> = </a:t>
                </a:r>
                <a14:m>
                  <m:oMath xmlns:m="http://schemas.openxmlformats.org/officeDocument/2006/math">
                    <m:r>
                      <a:rPr lang="en-US" sz="4400" b="0" i="0">
                        <a:effectLst/>
                        <a:latin typeface="Cambria Math"/>
                        <a:ea typeface="Cambria Math"/>
                        <a:cs typeface="Times New Roman" pitchFamily="18" charset="0"/>
                      </a:rPr>
                      <m:t> </m:t>
                    </m:r>
                    <m:f>
                      <m:fPr>
                        <m:ctrlPr>
                          <a:rPr lang="en-US" sz="4400" i="1">
                            <a:effectLst/>
                            <a:latin typeface="Cambria Math" panose="02040503050406030204" pitchFamily="18" charset="0"/>
                            <a:ea typeface="Cambria Math"/>
                            <a:cs typeface="Times New Roman" pitchFamily="18" charset="0"/>
                          </a:rPr>
                        </m:ctrlPr>
                      </m:fPr>
                      <m:num>
                        <m:r>
                          <a:rPr lang="en-US" sz="4400" b="0" i="0">
                            <a:effectLst/>
                            <a:latin typeface="Cambria Math"/>
                            <a:ea typeface="Cambria Math"/>
                            <a:cs typeface="Times New Roman" pitchFamily="18" charset="0"/>
                          </a:rPr>
                          <m:t>5</m:t>
                        </m:r>
                      </m:num>
                      <m:den>
                        <m:r>
                          <a:rPr lang="en-US" sz="4400" b="0" i="0">
                            <a:effectLst/>
                            <a:latin typeface="Cambria Math"/>
                            <a:ea typeface="Cambria Math"/>
                            <a:cs typeface="Times New Roman" pitchFamily="18" charset="0"/>
                          </a:rPr>
                          <m:t>2</m:t>
                        </m:r>
                      </m:den>
                    </m:f>
                    <m:r>
                      <a:rPr lang="en-US" sz="4400" b="0" i="0">
                        <a:effectLst/>
                        <a:latin typeface="Cambria Math"/>
                        <a:ea typeface="Cambria Math"/>
                        <a:cs typeface="Times New Roman" pitchFamily="18" charset="0"/>
                      </a:rPr>
                      <m:t> </m:t>
                    </m:r>
                  </m:oMath>
                </a14:m>
                <a:r>
                  <a:rPr lang="en-US" sz="3400" dirty="0">
                    <a:effectLst/>
                    <a:latin typeface="Times New Roman" pitchFamily="18" charset="0"/>
                    <a:cs typeface="Times New Roman" pitchFamily="18" charset="0"/>
                  </a:rPr>
                  <a:t>(m)</a:t>
                </a:r>
              </a:p>
              <a:p>
                <a:pPr algn="ctr">
                  <a:lnSpc>
                    <a:spcPct val="150000"/>
                  </a:lnSpc>
                </a:pPr>
                <a:r>
                  <a:rPr lang="en-US" sz="3400" dirty="0" err="1">
                    <a:effectLst/>
                    <a:latin typeface="Times New Roman" pitchFamily="18" charset="0"/>
                    <a:cs typeface="Times New Roman" pitchFamily="18" charset="0"/>
                  </a:rPr>
                  <a:t>Đáp</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số</a:t>
                </a:r>
                <a:r>
                  <a:rPr lang="en-US" sz="3400" dirty="0">
                    <a:effectLst/>
                    <a:latin typeface="Times New Roman" pitchFamily="18" charset="0"/>
                    <a:cs typeface="Times New Roman" pitchFamily="18" charset="0"/>
                  </a:rPr>
                  <a:t>: </a:t>
                </a:r>
                <a14:m>
                  <m:oMath xmlns:m="http://schemas.openxmlformats.org/officeDocument/2006/math">
                    <m:f>
                      <m:fPr>
                        <m:ctrlPr>
                          <a:rPr lang="en-US" sz="4000" i="1" smtClean="0">
                            <a:effectLst/>
                            <a:latin typeface="Cambria Math" panose="02040503050406030204" pitchFamily="18" charset="0"/>
                            <a:cs typeface="Times New Roman" pitchFamily="18" charset="0"/>
                          </a:rPr>
                        </m:ctrlPr>
                      </m:fPr>
                      <m:num>
                        <m:r>
                          <a:rPr lang="en-US" sz="4000" b="0" i="0" smtClean="0">
                            <a:effectLst/>
                            <a:latin typeface="Cambria Math"/>
                            <a:cs typeface="Times New Roman" pitchFamily="18" charset="0"/>
                          </a:rPr>
                          <m:t>5</m:t>
                        </m:r>
                      </m:num>
                      <m:den>
                        <m:r>
                          <a:rPr lang="en-US" sz="4000" b="0" i="0" smtClean="0">
                            <a:effectLst/>
                            <a:latin typeface="Cambria Math"/>
                            <a:cs typeface="Times New Roman" pitchFamily="18" charset="0"/>
                          </a:rPr>
                          <m:t>2</m:t>
                        </m:r>
                      </m:den>
                    </m:f>
                  </m:oMath>
                </a14:m>
                <a:r>
                  <a:rPr lang="en-US" sz="4000" dirty="0">
                    <a:effectLst/>
                    <a:latin typeface="Times New Roman" pitchFamily="18" charset="0"/>
                    <a:cs typeface="Times New Roman" pitchFamily="18" charset="0"/>
                  </a:rPr>
                  <a:t> </a:t>
                </a:r>
                <a:r>
                  <a:rPr lang="en-US" sz="3400" dirty="0">
                    <a:effectLst/>
                    <a:latin typeface="Times New Roman" pitchFamily="18" charset="0"/>
                    <a:cs typeface="Times New Roman" pitchFamily="18" charset="0"/>
                  </a:rPr>
                  <a:t>m</a:t>
                </a:r>
                <a:endParaRPr lang="vi-VN" sz="3400" dirty="0">
                  <a:effectLst/>
                  <a:latin typeface="Times New Roman" pitchFamily="18" charset="0"/>
                  <a:cs typeface="Times New Roman" pitchFamily="18" charset="0"/>
                </a:endParaRPr>
              </a:p>
            </p:txBody>
          </p:sp>
        </mc:Choice>
        <mc:Fallback>
          <p:sp>
            <p:nvSpPr>
              <p:cNvPr id="36" name="Text Box 8"/>
              <p:cNvSpPr txBox="1">
                <a:spLocks noRot="1" noChangeAspect="1" noMove="1" noResize="1" noEditPoints="1" noAdjustHandles="1" noChangeArrowheads="1" noChangeShapeType="1" noTextEdit="1"/>
              </p:cNvSpPr>
              <p:nvPr/>
            </p:nvSpPr>
            <p:spPr bwMode="auto">
              <a:xfrm>
                <a:off x="4306420" y="1956481"/>
                <a:ext cx="7096685" cy="4177041"/>
              </a:xfrm>
              <a:prstGeom prst="rect">
                <a:avLst/>
              </a:prstGeom>
              <a:blipFill>
                <a:blip r:embed="rId5"/>
                <a:stretch>
                  <a:fillRect t="-21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28976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anim calcmode="lin" valueType="num">
                                      <p:cBhvr>
                                        <p:cTn id="58" dur="500" fill="hold"/>
                                        <p:tgtEl>
                                          <p:spTgt spid="35"/>
                                        </p:tgtEl>
                                        <p:attrNameLst>
                                          <p:attrName>ppt_x</p:attrName>
                                        </p:attrNameLst>
                                      </p:cBhvr>
                                      <p:tavLst>
                                        <p:tav tm="0">
                                          <p:val>
                                            <p:strVal val="#ppt_x"/>
                                          </p:val>
                                        </p:tav>
                                        <p:tav tm="100000">
                                          <p:val>
                                            <p:strVal val="#ppt_x"/>
                                          </p:val>
                                        </p:tav>
                                      </p:tavLst>
                                    </p:anim>
                                    <p:anim calcmode="lin" valueType="num">
                                      <p:cBhvr>
                                        <p:cTn id="5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wipe(left)">
                                      <p:cBhvr>
                                        <p:cTn id="64" dur="500"/>
                                        <p:tgtEl>
                                          <p:spTgt spid="3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6">
                                            <p:txEl>
                                              <p:pRg st="1" end="1"/>
                                            </p:txEl>
                                          </p:spTgt>
                                        </p:tgtEl>
                                        <p:attrNameLst>
                                          <p:attrName>style.visibility</p:attrName>
                                        </p:attrNameLst>
                                      </p:cBhvr>
                                      <p:to>
                                        <p:strVal val="visible"/>
                                      </p:to>
                                    </p:set>
                                    <p:animEffect transition="in" filter="wipe(left)">
                                      <p:cBhvr>
                                        <p:cTn id="69" dur="500"/>
                                        <p:tgtEl>
                                          <p:spTgt spid="36">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xEl>
                                              <p:pRg st="2" end="2"/>
                                            </p:txEl>
                                          </p:spTgt>
                                        </p:tgtEl>
                                        <p:attrNameLst>
                                          <p:attrName>style.visibility</p:attrName>
                                        </p:attrNameLst>
                                      </p:cBhvr>
                                      <p:to>
                                        <p:strVal val="visible"/>
                                      </p:to>
                                    </p:set>
                                    <p:animEffect transition="in" filter="wipe(left)">
                                      <p:cBhvr>
                                        <p:cTn id="74" dur="500"/>
                                        <p:tgtEl>
                                          <p:spTgt spid="36">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6">
                                            <p:txEl>
                                              <p:pRg st="3" end="3"/>
                                            </p:txEl>
                                          </p:spTgt>
                                        </p:tgtEl>
                                        <p:attrNameLst>
                                          <p:attrName>style.visibility</p:attrName>
                                        </p:attrNameLst>
                                      </p:cBhvr>
                                      <p:to>
                                        <p:strVal val="visible"/>
                                      </p:to>
                                    </p:set>
                                    <p:animEffect transition="in" filter="wipe(left)">
                                      <p:cBhvr>
                                        <p:cTn id="79"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3" grpId="1"/>
      <p:bldP spid="34" grpId="0"/>
      <p:bldP spid="34" grpId="1"/>
      <p:bldP spid="35" grpId="0" animBg="1"/>
      <p:bldP spid="3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564777" y="26895"/>
            <a:ext cx="1126863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a:effectLst>
                  <a:outerShdw blurRad="38100" dist="38100" dir="2700000" algn="tl">
                    <a:srgbClr val="000000">
                      <a:alpha val="43137"/>
                    </a:srgbClr>
                  </a:outerShdw>
                </a:effectLst>
                <a:latin typeface="Times New Roman" pitchFamily="18" charset="0"/>
                <a:cs typeface="Times New Roman" pitchFamily="18" charset="0"/>
              </a:rPr>
              <a:t>3.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Một sợi dây nối hai bánh xe ròng rọc (như hình vẽ). Đường kính của bánh xe có độ dài 0,35m. Hai trục cách nhau 3,1m. Tính độ dài sợi dây.</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 name="Straight Connector 2"/>
          <p:cNvCxnSpPr/>
          <p:nvPr/>
        </p:nvCxnSpPr>
        <p:spPr>
          <a:xfrm>
            <a:off x="657785" y="1116107"/>
            <a:ext cx="81231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9044267" y="1116107"/>
            <a:ext cx="262778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605118" y="1646877"/>
            <a:ext cx="1976717"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3806638" y="3540672"/>
            <a:ext cx="7606555" cy="2618080"/>
            <a:chOff x="3281082" y="1842247"/>
            <a:chExt cx="4443113" cy="2339986"/>
          </a:xfrm>
        </p:grpSpPr>
        <p:sp>
          <p:nvSpPr>
            <p:cNvPr id="32" name="Rectangular Callout 31"/>
            <p:cNvSpPr/>
            <p:nvPr/>
          </p:nvSpPr>
          <p:spPr>
            <a:xfrm>
              <a:off x="3377433" y="2003809"/>
              <a:ext cx="4346762" cy="2178424"/>
            </a:xfrm>
            <a:prstGeom prst="wedgeRectCallout">
              <a:avLst>
                <a:gd name="adj1" fmla="val -51432"/>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59138"/>
                <a:gd name="adj2" fmla="val -2525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3823673" y="3540672"/>
            <a:ext cx="723675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Muốn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tính</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độ</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dài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của</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sợi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dây</a:t>
            </a:r>
            <a:r>
              <a:rPr lang="en-US" sz="3400" b="1" i="1" dirty="0">
                <a:latin typeface="Times New Roman" pitchFamily="18" charset="0"/>
                <a:cs typeface="Times New Roman" pitchFamily="18" charset="0"/>
              </a:rPr>
              <a:t> </a:t>
            </a:r>
          </a:p>
          <a:p>
            <a:pPr algn="ctr"/>
            <a:r>
              <a:rPr lang="en-US" sz="3400" dirty="0">
                <a:latin typeface="Times New Roman" pitchFamily="18" charset="0"/>
                <a:cs typeface="Times New Roman" pitchFamily="18" charset="0"/>
              </a:rPr>
              <a:t>ta </a:t>
            </a:r>
            <a:r>
              <a:rPr lang="en-US" sz="3400" dirty="0" err="1">
                <a:latin typeface="Times New Roman" pitchFamily="18" charset="0"/>
                <a:cs typeface="Times New Roman" pitchFamily="18" charset="0"/>
              </a:rPr>
              <a:t>làm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thế</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nào</a:t>
            </a:r>
            <a:r>
              <a:rPr lang="en-US" sz="3400" dirty="0">
                <a:latin typeface="Times New Roman" pitchFamily="18" charset="0"/>
                <a:cs typeface="Times New Roman" pitchFamily="18" charset="0"/>
              </a:rPr>
              <a:t>?</a:t>
            </a:r>
          </a:p>
        </p:txBody>
      </p:sp>
      <p:sp>
        <p:nvSpPr>
          <p:cNvPr id="34" name="Text Box 8"/>
          <p:cNvSpPr txBox="1">
            <a:spLocks noChangeArrowheads="1"/>
          </p:cNvSpPr>
          <p:nvPr/>
        </p:nvSpPr>
        <p:spPr bwMode="auto">
          <a:xfrm>
            <a:off x="3751729" y="4751834"/>
            <a:ext cx="745662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Ta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tính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độ</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dài</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2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nửa</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chu</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vi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tròn</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lần</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khoảng</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cách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giữa</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tâm</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tròn</a:t>
            </a:r>
            <a:endPar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6" name="Straight Connector 15"/>
          <p:cNvCxnSpPr/>
          <p:nvPr/>
        </p:nvCxnSpPr>
        <p:spPr>
          <a:xfrm>
            <a:off x="2925856" y="1635673"/>
            <a:ext cx="3273238"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8" name="Text Box 32"/>
          <p:cNvSpPr txBox="1">
            <a:spLocks noChangeArrowheads="1"/>
          </p:cNvSpPr>
          <p:nvPr/>
        </p:nvSpPr>
        <p:spPr bwMode="auto">
          <a:xfrm>
            <a:off x="10601886" y="2944132"/>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spcBef>
                <a:spcPct val="50000"/>
              </a:spcBef>
            </a:pPr>
            <a:r>
              <a:rPr lang="en-US" sz="2800" dirty="0">
                <a:latin typeface="VNI-Times" pitchFamily="2" charset="0"/>
              </a:rPr>
              <a:t>0,35m</a:t>
            </a:r>
          </a:p>
        </p:txBody>
      </p:sp>
      <p:sp>
        <p:nvSpPr>
          <p:cNvPr id="19" name="Line 47"/>
          <p:cNvSpPr>
            <a:spLocks noChangeShapeType="1"/>
          </p:cNvSpPr>
          <p:nvPr/>
        </p:nvSpPr>
        <p:spPr bwMode="auto">
          <a:xfrm>
            <a:off x="4456581" y="1909062"/>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a:off x="4532781" y="3204462"/>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Oval 49"/>
          <p:cNvSpPr>
            <a:spLocks noChangeArrowheads="1"/>
          </p:cNvSpPr>
          <p:nvPr/>
        </p:nvSpPr>
        <p:spPr bwMode="auto">
          <a:xfrm>
            <a:off x="3846981" y="1909062"/>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2" name="Oval 50"/>
          <p:cNvSpPr>
            <a:spLocks noChangeArrowheads="1"/>
          </p:cNvSpPr>
          <p:nvPr/>
        </p:nvSpPr>
        <p:spPr bwMode="auto">
          <a:xfrm>
            <a:off x="9714381" y="1909062"/>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3" name="Line 51"/>
          <p:cNvSpPr>
            <a:spLocks noChangeShapeType="1"/>
          </p:cNvSpPr>
          <p:nvPr/>
        </p:nvSpPr>
        <p:spPr bwMode="auto">
          <a:xfrm rot="183329" flipV="1">
            <a:off x="9865194" y="2139250"/>
            <a:ext cx="9906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a:off x="4502301" y="2541522"/>
            <a:ext cx="5943600" cy="0"/>
          </a:xfrm>
          <a:prstGeom prst="line">
            <a:avLst/>
          </a:prstGeom>
          <a:noFill/>
          <a:ln w="57150">
            <a:solidFill>
              <a:schemeClr val="tx1">
                <a:lumMod val="65000"/>
                <a:lumOff val="35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53"/>
          <p:cNvSpPr txBox="1">
            <a:spLocks noChangeArrowheads="1"/>
          </p:cNvSpPr>
          <p:nvPr/>
        </p:nvSpPr>
        <p:spPr bwMode="auto">
          <a:xfrm>
            <a:off x="6285381" y="1985262"/>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800">
                <a:latin typeface="VNI-Times" pitchFamily="2" charset="0"/>
              </a:rPr>
              <a:t>3,1m</a:t>
            </a:r>
          </a:p>
        </p:txBody>
      </p:sp>
      <p:sp>
        <p:nvSpPr>
          <p:cNvPr id="26" name="Line 55"/>
          <p:cNvSpPr>
            <a:spLocks noChangeShapeType="1"/>
          </p:cNvSpPr>
          <p:nvPr/>
        </p:nvSpPr>
        <p:spPr bwMode="auto">
          <a:xfrm>
            <a:off x="10628781" y="2366262"/>
            <a:ext cx="434790" cy="57787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Block Arc 5"/>
          <p:cNvSpPr/>
          <p:nvPr/>
        </p:nvSpPr>
        <p:spPr>
          <a:xfrm rot="5400000">
            <a:off x="9702885" y="1891162"/>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6200000" flipH="1">
            <a:off x="3827198" y="1885230"/>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521397" y="1904690"/>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521698" y="3197755"/>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680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Effect transition="in" filter="fade">
                                      <p:cBhvr>
                                        <p:cTn id="75" dur="500"/>
                                        <p:tgtEl>
                                          <p:spTgt spid="3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childTnLst>
                          </p:cTn>
                        </p:par>
                        <p:par>
                          <p:cTn id="81" fill="hold">
                            <p:stCondLst>
                              <p:cond delay="500"/>
                            </p:stCondLst>
                            <p:childTnLst>
                              <p:par>
                                <p:cTn id="82" presetID="22" presetClass="entr" presetSubtype="4"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down)">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xEl>
                                              <p:pRg st="1" end="1"/>
                                            </p:txEl>
                                          </p:spTgt>
                                        </p:tgtEl>
                                        <p:attrNameLst>
                                          <p:attrName>style.visibility</p:attrName>
                                        </p:attrNameLst>
                                      </p:cBhvr>
                                      <p:to>
                                        <p:strVal val="visible"/>
                                      </p:to>
                                    </p:set>
                                    <p:animEffect transition="in" filter="fade">
                                      <p:cBhvr>
                                        <p:cTn id="89" dur="500"/>
                                        <p:tgtEl>
                                          <p:spTgt spid="34">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par>
                                <p:cTn id="95" presetID="22" presetClass="entr" presetSubtype="8"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left)">
                                      <p:cBhvr>
                                        <p:cTn id="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uiExpand="1" build="p"/>
      <p:bldP spid="18" grpId="0"/>
      <p:bldP spid="19" grpId="0" animBg="1"/>
      <p:bldP spid="20" grpId="0" animBg="1"/>
      <p:bldP spid="21" grpId="0" animBg="1"/>
      <p:bldP spid="22" grpId="0" animBg="1"/>
      <p:bldP spid="23" grpId="0" animBg="1"/>
      <p:bldP spid="24" grpId="0" animBg="1"/>
      <p:bldP spid="25" grpId="0"/>
      <p:bldP spid="26" grpId="0" animBg="1"/>
      <p:bldP spid="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1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2.xml><?xml version="1.0" encoding="utf-8"?>
<p:tagLst xmlns:a="http://schemas.openxmlformats.org/drawingml/2006/main" xmlns:r="http://schemas.openxmlformats.org/officeDocument/2006/relationships" xmlns:p="http://schemas.openxmlformats.org/presentationml/2006/main">
  <p:tag name="ISLIDE.DIAGRAM" val="#332015;"/>
</p:tagLst>
</file>

<file path=ppt/tags/tag2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2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2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2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2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2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2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2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2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29.xml><?xml version="1.0" encoding="utf-8"?>
<p:tagLst xmlns:a="http://schemas.openxmlformats.org/drawingml/2006/main" xmlns:r="http://schemas.openxmlformats.org/officeDocument/2006/relationships" xmlns:p="http://schemas.openxmlformats.org/presentationml/2006/main">
  <p:tag name="ISLIDE.DIAGRAM" val="#331970;"/>
</p:tagLst>
</file>

<file path=ppt/tags/tag3.xml><?xml version="1.0" encoding="utf-8"?>
<p:tagLst xmlns:a="http://schemas.openxmlformats.org/drawingml/2006/main" xmlns:r="http://schemas.openxmlformats.org/officeDocument/2006/relationships" xmlns:p="http://schemas.openxmlformats.org/presentationml/2006/main">
  <p:tag name="ISLIDE.DIAGRAM" val="#332015;"/>
</p:tagLst>
</file>

<file path=ppt/tags/tag30.xml><?xml version="1.0" encoding="utf-8"?>
<p:tagLst xmlns:a="http://schemas.openxmlformats.org/drawingml/2006/main" xmlns:r="http://schemas.openxmlformats.org/officeDocument/2006/relationships" xmlns:p="http://schemas.openxmlformats.org/presentationml/2006/main">
  <p:tag name="ISLIDE.DIAGRAM" val="#332015;"/>
</p:tagLst>
</file>

<file path=ppt/tags/tag31.xml><?xml version="1.0" encoding="utf-8"?>
<p:tagLst xmlns:a="http://schemas.openxmlformats.org/drawingml/2006/main" xmlns:r="http://schemas.openxmlformats.org/officeDocument/2006/relationships" xmlns:p="http://schemas.openxmlformats.org/presentationml/2006/main">
  <p:tag name="ISLIDE.DIAGRAM" val="#332015;"/>
</p:tagLst>
</file>

<file path=ppt/tags/tag4.xml><?xml version="1.0" encoding="utf-8"?>
<p:tagLst xmlns:a="http://schemas.openxmlformats.org/drawingml/2006/main" xmlns:r="http://schemas.openxmlformats.org/officeDocument/2006/relationships" xmlns:p="http://schemas.openxmlformats.org/presentationml/2006/main">
  <p:tag name="ISLIDE.DIAGRAM" val="#33201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TotalTime>
  <Words>760</Words>
  <Application>Microsoft Office PowerPoint</Application>
  <PresentationFormat>Widescreen</PresentationFormat>
  <Paragraphs>112</Paragraphs>
  <Slides>18</Slides>
  <Notes>0</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等线</vt:lpstr>
      <vt:lpstr>Arial</vt:lpstr>
      <vt:lpstr>Calibri</vt:lpstr>
      <vt:lpstr>Calibri Light</vt:lpstr>
      <vt:lpstr>Cambria Math</vt:lpstr>
      <vt:lpstr>Times New Roman</vt:lpstr>
      <vt:lpstr>UTM Avo</vt:lpstr>
      <vt:lpstr>UTM Bitsumishi Pro</vt:lpstr>
      <vt:lpstr>UTM Demian KT</vt:lpstr>
      <vt:lpstr>UTM Facebook</vt:lpstr>
      <vt:lpstr>UTM ThuPhap Thien An</vt:lpstr>
      <vt:lpstr>VNI-Times</vt:lpstr>
      <vt:lpstr>仓耳意式布丁体</vt:lpstr>
      <vt:lpstr>仓耳青禾体-谷力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Le Hong Linh</cp:lastModifiedBy>
  <cp:revision>278</cp:revision>
  <dcterms:created xsi:type="dcterms:W3CDTF">2019-03-29T12:25:33Z</dcterms:created>
  <dcterms:modified xsi:type="dcterms:W3CDTF">2023-02-08T02:30:25Z</dcterms:modified>
</cp:coreProperties>
</file>