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313" r:id="rId3"/>
    <p:sldId id="314" r:id="rId4"/>
    <p:sldId id="315" r:id="rId5"/>
    <p:sldId id="298" r:id="rId6"/>
    <p:sldId id="316" r:id="rId7"/>
    <p:sldId id="317" r:id="rId8"/>
    <p:sldId id="319" r:id="rId9"/>
    <p:sldId id="320" r:id="rId10"/>
    <p:sldId id="323" r:id="rId11"/>
    <p:sldId id="309" r:id="rId12"/>
    <p:sldId id="297" r:id="rId13"/>
    <p:sldId id="321" r:id="rId14"/>
    <p:sldId id="322" r:id="rId15"/>
    <p:sldId id="324" r:id="rId16"/>
    <p:sldId id="325" r:id="rId17"/>
    <p:sldId id="326" r:id="rId18"/>
    <p:sldId id="328" r:id="rId19"/>
    <p:sldId id="329" r:id="rId20"/>
    <p:sldId id="330" r:id="rId21"/>
    <p:sldId id="331" r:id="rId22"/>
    <p:sldId id="332" r:id="rId23"/>
    <p:sldId id="334" r:id="rId24"/>
    <p:sldId id="336" r:id="rId25"/>
    <p:sldId id="33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62C"/>
    <a:srgbClr val="371C0D"/>
    <a:srgbClr val="F6BD34"/>
    <a:srgbClr val="F5BD35"/>
    <a:srgbClr val="F6B954"/>
    <a:srgbClr val="AECB9C"/>
    <a:srgbClr val="F9CF48"/>
    <a:srgbClr val="86B06A"/>
    <a:srgbClr val="D2C883"/>
    <a:srgbClr val="F9E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84" d="100"/>
          <a:sy n="84" d="100"/>
        </p:scale>
        <p:origin x="804" y="84"/>
      </p:cViewPr>
      <p:guideLst>
        <p:guide orient="horz" pos="2159"/>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035605B0-FDE4-41F4-B811-899D21B6B2BC}"/>
    <pc:docChg chg="modSld">
      <pc:chgData name="Le Hong Linh" userId="0acb0f2b-bad6-40ee-ad82-940a3c11b991" providerId="ADAL" clId="{035605B0-FDE4-41F4-B811-899D21B6B2BC}" dt="2023-02-06T01:14:15.096" v="63" actId="1076"/>
      <pc:docMkLst>
        <pc:docMk/>
      </pc:docMkLst>
      <pc:sldChg chg="modSp mod">
        <pc:chgData name="Le Hong Linh" userId="0acb0f2b-bad6-40ee-ad82-940a3c11b991" providerId="ADAL" clId="{035605B0-FDE4-41F4-B811-899D21B6B2BC}" dt="2023-02-06T01:14:15.096" v="63" actId="1076"/>
        <pc:sldMkLst>
          <pc:docMk/>
          <pc:sldMk cId="0" sldId="256"/>
        </pc:sldMkLst>
        <pc:spChg chg="mod">
          <ac:chgData name="Le Hong Linh" userId="0acb0f2b-bad6-40ee-ad82-940a3c11b991" providerId="ADAL" clId="{035605B0-FDE4-41F4-B811-899D21B6B2BC}" dt="2023-02-06T01:14:15.096" v="63" actId="1076"/>
          <ac:spMkLst>
            <pc:docMk/>
            <pc:sldMk cId="0" sldId="256"/>
            <ac:spMk id="24" creationId="{4ABE2F58-5E6B-4506-BEAE-1ADD9749BF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3A01-DC64-4351-B2C1-111CCC6BA5FA}" type="datetimeFigureOut">
              <a:rPr lang="zh-CN" altLang="en-US" smtClean="0"/>
              <a:t>2023/2/6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2F25B8-DC20-4242-8C1A-2B77DDA649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E2327-C0FA-4074-A020-0B9D54045138}"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8ECA-3B26-4036-842E-AA35C4485E9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14</a:t>
            </a:fld>
            <a:endParaRPr lang="zh-CN" altLang="en-US"/>
          </a:p>
        </p:txBody>
      </p:sp>
    </p:spTree>
    <p:extLst>
      <p:ext uri="{BB962C8B-B14F-4D97-AF65-F5344CB8AC3E}">
        <p14:creationId xmlns:p14="http://schemas.microsoft.com/office/powerpoint/2010/main" val="53574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15</a:t>
            </a:fld>
            <a:endParaRPr lang="zh-CN" altLang="en-US"/>
          </a:p>
        </p:txBody>
      </p:sp>
    </p:spTree>
    <p:extLst>
      <p:ext uri="{BB962C8B-B14F-4D97-AF65-F5344CB8AC3E}">
        <p14:creationId xmlns:p14="http://schemas.microsoft.com/office/powerpoint/2010/main" val="380591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16</a:t>
            </a:fld>
            <a:endParaRPr lang="zh-CN" altLang="en-US"/>
          </a:p>
        </p:txBody>
      </p:sp>
    </p:spTree>
    <p:extLst>
      <p:ext uri="{BB962C8B-B14F-4D97-AF65-F5344CB8AC3E}">
        <p14:creationId xmlns:p14="http://schemas.microsoft.com/office/powerpoint/2010/main" val="413057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17</a:t>
            </a:fld>
            <a:endParaRPr lang="zh-CN" altLang="en-US"/>
          </a:p>
        </p:txBody>
      </p:sp>
    </p:spTree>
    <p:extLst>
      <p:ext uri="{BB962C8B-B14F-4D97-AF65-F5344CB8AC3E}">
        <p14:creationId xmlns:p14="http://schemas.microsoft.com/office/powerpoint/2010/main" val="278925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20</a:t>
            </a:fld>
            <a:endParaRPr lang="zh-CN" altLang="en-US"/>
          </a:p>
        </p:txBody>
      </p:sp>
    </p:spTree>
    <p:extLst>
      <p:ext uri="{BB962C8B-B14F-4D97-AF65-F5344CB8AC3E}">
        <p14:creationId xmlns:p14="http://schemas.microsoft.com/office/powerpoint/2010/main" val="48811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22</a:t>
            </a:fld>
            <a:endParaRPr lang="zh-CN" altLang="en-US"/>
          </a:p>
        </p:txBody>
      </p:sp>
    </p:spTree>
    <p:extLst>
      <p:ext uri="{BB962C8B-B14F-4D97-AF65-F5344CB8AC3E}">
        <p14:creationId xmlns:p14="http://schemas.microsoft.com/office/powerpoint/2010/main" val="414424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23</a:t>
            </a:fld>
            <a:endParaRPr lang="zh-CN" altLang="en-US"/>
          </a:p>
        </p:txBody>
      </p:sp>
    </p:spTree>
    <p:extLst>
      <p:ext uri="{BB962C8B-B14F-4D97-AF65-F5344CB8AC3E}">
        <p14:creationId xmlns:p14="http://schemas.microsoft.com/office/powerpoint/2010/main" val="378742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24</a:t>
            </a:fld>
            <a:endParaRPr lang="zh-CN" altLang="en-US"/>
          </a:p>
        </p:txBody>
      </p:sp>
    </p:spTree>
    <p:extLst>
      <p:ext uri="{BB962C8B-B14F-4D97-AF65-F5344CB8AC3E}">
        <p14:creationId xmlns:p14="http://schemas.microsoft.com/office/powerpoint/2010/main" val="1497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a:t>
            </a:fld>
            <a:endParaRPr lang="zh-CN" altLang="en-US"/>
          </a:p>
        </p:txBody>
      </p:sp>
    </p:spTree>
    <p:extLst>
      <p:ext uri="{BB962C8B-B14F-4D97-AF65-F5344CB8AC3E}">
        <p14:creationId xmlns:p14="http://schemas.microsoft.com/office/powerpoint/2010/main" val="104387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4</a:t>
            </a:fld>
            <a:endParaRPr lang="zh-CN" altLang="en-US"/>
          </a:p>
        </p:txBody>
      </p:sp>
    </p:spTree>
    <p:extLst>
      <p:ext uri="{BB962C8B-B14F-4D97-AF65-F5344CB8AC3E}">
        <p14:creationId xmlns:p14="http://schemas.microsoft.com/office/powerpoint/2010/main" val="24810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8</a:t>
            </a:fld>
            <a:endParaRPr lang="zh-CN" altLang="en-US"/>
          </a:p>
        </p:txBody>
      </p:sp>
    </p:spTree>
    <p:extLst>
      <p:ext uri="{BB962C8B-B14F-4D97-AF65-F5344CB8AC3E}">
        <p14:creationId xmlns:p14="http://schemas.microsoft.com/office/powerpoint/2010/main" val="389584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9</a:t>
            </a:fld>
            <a:endParaRPr lang="zh-CN" altLang="en-US"/>
          </a:p>
        </p:txBody>
      </p:sp>
    </p:spTree>
    <p:extLst>
      <p:ext uri="{BB962C8B-B14F-4D97-AF65-F5344CB8AC3E}">
        <p14:creationId xmlns:p14="http://schemas.microsoft.com/office/powerpoint/2010/main" val="36312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10</a:t>
            </a:fld>
            <a:endParaRPr lang="zh-CN" altLang="en-US"/>
          </a:p>
        </p:txBody>
      </p:sp>
    </p:spTree>
    <p:extLst>
      <p:ext uri="{BB962C8B-B14F-4D97-AF65-F5344CB8AC3E}">
        <p14:creationId xmlns:p14="http://schemas.microsoft.com/office/powerpoint/2010/main" val="326999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701290" y="-2772410"/>
            <a:ext cx="16029940" cy="13395960"/>
            <a:chOff x="-4254" y="-4366"/>
            <a:chExt cx="25244" cy="21096"/>
          </a:xfrm>
        </p:grpSpPr>
        <p:grpSp>
          <p:nvGrpSpPr>
            <p:cNvPr id="23" name="组合 22"/>
            <p:cNvGrpSpPr/>
            <p:nvPr/>
          </p:nvGrpSpPr>
          <p:grpSpPr>
            <a:xfrm>
              <a:off x="-4254" y="-2851"/>
              <a:ext cx="25244" cy="19581"/>
              <a:chOff x="-4254" y="-2851"/>
              <a:chExt cx="25244" cy="19581"/>
            </a:xfrm>
          </p:grpSpPr>
          <p:pic>
            <p:nvPicPr>
              <p:cNvPr id="4" name="图片 3"/>
              <p:cNvPicPr>
                <a:picLocks noChangeAspect="1"/>
              </p:cNvPicPr>
              <p:nvPr/>
            </p:nvPicPr>
            <p:blipFill>
              <a:blip r:embed="rId3" cstate="screen"/>
              <a:stretch>
                <a:fillRect/>
              </a:stretch>
            </p:blipFill>
            <p:spPr>
              <a:xfrm>
                <a:off x="11835" y="-2851"/>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7" name="Rectangle 16">
            <a:extLst>
              <a:ext uri="{FF2B5EF4-FFF2-40B4-BE49-F238E27FC236}">
                <a16:creationId xmlns:a16="http://schemas.microsoft.com/office/drawing/2014/main" id="{03B5B003-AD20-4ADD-B14F-0003E7A215DA}"/>
              </a:ext>
            </a:extLst>
          </p:cNvPr>
          <p:cNvSpPr/>
          <p:nvPr/>
        </p:nvSpPr>
        <p:spPr>
          <a:xfrm>
            <a:off x="1540105" y="314673"/>
            <a:ext cx="9111790" cy="4508927"/>
          </a:xfrm>
          <a:prstGeom prst="rect">
            <a:avLst/>
          </a:prstGeom>
          <a:noFill/>
        </p:spPr>
        <p:txBody>
          <a:bodyPr wrap="none" lIns="91440" tIns="45720" rIns="91440" bIns="45720">
            <a:spAutoFit/>
          </a:bodyPr>
          <a:lstStyle/>
          <a:p>
            <a:pPr algn="ctr"/>
            <a:r>
              <a:rPr lang="vi-VN" sz="287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Tập đọc</a:t>
            </a:r>
          </a:p>
        </p:txBody>
      </p:sp>
      <p:sp>
        <p:nvSpPr>
          <p:cNvPr id="24" name="TextBox 23">
            <a:extLst>
              <a:ext uri="{FF2B5EF4-FFF2-40B4-BE49-F238E27FC236}">
                <a16:creationId xmlns:a16="http://schemas.microsoft.com/office/drawing/2014/main" id="{4ABE2F58-5E6B-4506-BEAE-1ADD9749BF34}"/>
              </a:ext>
            </a:extLst>
          </p:cNvPr>
          <p:cNvSpPr txBox="1"/>
          <p:nvPr/>
        </p:nvSpPr>
        <p:spPr>
          <a:xfrm>
            <a:off x="5726429" y="5437255"/>
            <a:ext cx="6235511" cy="1200329"/>
          </a:xfrm>
          <a:prstGeom prst="rect">
            <a:avLst/>
          </a:prstGeom>
          <a:noFill/>
        </p:spPr>
        <p:txBody>
          <a:bodyPr wrap="square">
            <a:spAutoFit/>
          </a:bodyPr>
          <a:lstStyle/>
          <a:p>
            <a:pPr algn="ctr"/>
            <a:r>
              <a:rPr lang="en-US" sz="7200" b="1" cap="none" spc="0" dirty="0" err="1">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GV:Lê</a:t>
            </a:r>
            <a:r>
              <a:rPr lang="en-US" sz="7200" b="1" cap="none" spc="0" dirty="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 </a:t>
            </a:r>
            <a:r>
              <a:rPr lang="en-US" sz="7200" b="1" cap="none" spc="0" dirty="0" err="1">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Hồng</a:t>
            </a:r>
            <a:r>
              <a:rPr lang="en-US" sz="7200" b="1" cap="none" spc="0" dirty="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 Linh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1</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969"/>
            </a:xfrm>
            <a:prstGeom prst="rect">
              <a:avLst/>
            </a:prstGeom>
            <a:noFill/>
          </p:spPr>
          <p:txBody>
            <a:bodyPr wrap="square" lIns="0" tIns="0" rIns="0" bIns="0" rtlCol="0">
              <a:spAutoFit/>
            </a:bodyPr>
            <a:lstStyle/>
            <a:p>
              <a:pPr eaLnBrk="1" hangingPunct="1"/>
              <a:r>
                <a:rPr lang="en-US" altLang="vi-VN" sz="2000" b="1">
                  <a:solidFill>
                    <a:srgbClr val="371C0D"/>
                  </a:solidFill>
                  <a:latin typeface="Calibri" panose="020F0502020204030204" pitchFamily="34" charset="0"/>
                  <a:cs typeface="Calibri" panose="020F0502020204030204" pitchFamily="34" charset="0"/>
                </a:rPr>
                <a:t>Từ đầu … cho ra lẽ.</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2</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636" y="5311"/>
              <a:ext cx="2523" cy="1626"/>
            </a:xfrm>
            <a:prstGeom prst="rect">
              <a:avLst/>
            </a:prstGeom>
            <a:noFill/>
          </p:spPr>
          <p:txBody>
            <a:bodyPr wrap="square" lIns="0" tIns="0" rIns="0" bIns="0" rtlCol="0">
              <a:spAutoFit/>
            </a:bodyPr>
            <a:lstStyle/>
            <a:p>
              <a:pPr algn="just">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Thám hoa ... đền mạng cho Liễu Thăng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3</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757" y="5311"/>
              <a:ext cx="2280" cy="1074"/>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Lần khác ... ám hại ông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4</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775" y="5306"/>
              <a:ext cx="2280" cy="521"/>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Còn lại</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sp>
        <p:nvSpPr>
          <p:cNvPr id="48" name="Rectangle 47">
            <a:extLst>
              <a:ext uri="{FF2B5EF4-FFF2-40B4-BE49-F238E27FC236}">
                <a16:creationId xmlns:a16="http://schemas.microsoft.com/office/drawing/2014/main" id="{797AB1C5-24FB-4D71-B1BE-08E57BC3CBC8}"/>
              </a:ext>
            </a:extLst>
          </p:cNvPr>
          <p:cNvSpPr/>
          <p:nvPr/>
        </p:nvSpPr>
        <p:spPr>
          <a:xfrm>
            <a:off x="1710210" y="727119"/>
            <a:ext cx="7651454" cy="1569660"/>
          </a:xfrm>
          <a:prstGeom prst="rect">
            <a:avLst/>
          </a:prstGeom>
          <a:noFill/>
        </p:spPr>
        <p:txBody>
          <a:bodyPr wrap="none" lIns="91440" tIns="45720" rIns="91440" bIns="45720">
            <a:spAutoFit/>
          </a:bodyPr>
          <a:lstStyle/>
          <a:p>
            <a:pPr algn="ctr"/>
            <a:r>
              <a:rPr lang="vi-VN"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Bài văn được chia làm 4 đoạn:</a:t>
            </a: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9240" y="790"/>
                <a:ext cx="8626" cy="9217"/>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47" name="Rectangle 1">
            <a:extLst>
              <a:ext uri="{FF2B5EF4-FFF2-40B4-BE49-F238E27FC236}">
                <a16:creationId xmlns:a16="http://schemas.microsoft.com/office/drawing/2014/main" id="{8F192FDA-CFF8-4D47-9484-899B150F7F33}"/>
              </a:ext>
            </a:extLst>
          </p:cNvPr>
          <p:cNvSpPr>
            <a:spLocks noChangeArrowheads="1"/>
          </p:cNvSpPr>
          <p:nvPr/>
        </p:nvSpPr>
        <p:spPr bwMode="auto">
          <a:xfrm>
            <a:off x="5981700" y="1012636"/>
            <a:ext cx="524891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vi-VN" altLang="en-US" sz="2800" b="1">
                <a:solidFill>
                  <a:srgbClr val="F2A62C"/>
                </a:solidFill>
                <a:effectLst>
                  <a:outerShdw blurRad="38100" dist="38100" dir="2700000" algn="tl">
                    <a:srgbClr val="000000">
                      <a:alpha val="43137"/>
                    </a:srgbClr>
                  </a:outerShdw>
                </a:effectLst>
                <a:cs typeface="Times New Roman" panose="02020603050405020304" pitchFamily="18" charset="0"/>
              </a:rPr>
              <a:t>Giang Văn Minh (</a:t>
            </a:r>
            <a:r>
              <a:rPr lang="en-US"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1573 - 1638)</a:t>
            </a:r>
            <a:endParaRPr lang="vi-VN"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a:p>
            <a:pPr algn="ctr"/>
            <a:endParaRPr lang="en-US" altLang="ja-JP" sz="2800">
              <a:solidFill>
                <a:srgbClr val="F2A62C"/>
              </a:solidFill>
              <a:ea typeface="ＭＳ Ｐゴシック" panose="020B0600070205080204" pitchFamily="34" charset="-128"/>
              <a:cs typeface="Times New Roman" panose="02020603050405020304" pitchFamily="18" charset="0"/>
            </a:endParaRPr>
          </a:p>
          <a:p>
            <a:pPr algn="just"/>
            <a:r>
              <a:rPr lang="vi-VN" altLang="en-US" sz="2800">
                <a:solidFill>
                  <a:srgbClr val="202122"/>
                </a:solidFill>
                <a:cs typeface="Times New Roman" panose="02020603050405020304" pitchFamily="18" charset="0"/>
              </a:rPr>
              <a:t>- </a:t>
            </a:r>
            <a:r>
              <a:rPr lang="en-US" altLang="en-US" sz="2800">
                <a:solidFill>
                  <a:srgbClr val="202122"/>
                </a:solidFill>
                <a:cs typeface="Times New Roman" panose="02020603050405020304" pitchFamily="18" charset="0"/>
              </a:rPr>
              <a:t>T</a:t>
            </a:r>
            <a:r>
              <a:rPr lang="vi-VN" altLang="en-US" sz="2800">
                <a:solidFill>
                  <a:srgbClr val="202122"/>
                </a:solidFill>
                <a:cs typeface="Times New Roman" panose="02020603050405020304" pitchFamily="18" charset="0"/>
              </a:rPr>
              <a:t>ự Quốc Hoa, hiệu Văn Chung.</a:t>
            </a:r>
            <a:endParaRPr lang="en-US" altLang="en-US" sz="2800">
              <a:solidFill>
                <a:srgbClr val="202122"/>
              </a:solidFill>
              <a:cs typeface="Times New Roman" panose="02020603050405020304" pitchFamily="18" charset="0"/>
            </a:endParaRPr>
          </a:p>
          <a:p>
            <a:pPr algn="just"/>
            <a:r>
              <a:rPr lang="vi-VN" altLang="en-US" sz="2800">
                <a:solidFill>
                  <a:srgbClr val="202122"/>
                </a:solidFill>
                <a:cs typeface="Times New Roman" panose="02020603050405020304" pitchFamily="18" charset="0"/>
              </a:rPr>
              <a:t>- Là đại thần nhà Lê. </a:t>
            </a:r>
          </a:p>
          <a:p>
            <a:pPr algn="just"/>
            <a:r>
              <a:rPr lang="vi-VN" altLang="en-US" sz="2800">
                <a:solidFill>
                  <a:srgbClr val="202122"/>
                </a:solidFill>
                <a:cs typeface="Times New Roman" panose="02020603050405020304" pitchFamily="18" charset="0"/>
              </a:rPr>
              <a:t>- Trong lịch sử Việt Nam, ông được mệnh danh là vị sứ thần "Bất nhục quân mệnh" (</a:t>
            </a:r>
            <a:r>
              <a:rPr lang="vi-VN" altLang="en-US" sz="2800" i="1">
                <a:solidFill>
                  <a:srgbClr val="202122"/>
                </a:solidFill>
                <a:cs typeface="Times New Roman" panose="02020603050405020304" pitchFamily="18" charset="0"/>
              </a:rPr>
              <a:t>Không để nhục mệnh vua</a:t>
            </a:r>
            <a:r>
              <a:rPr lang="vi-VN" altLang="en-US" sz="2800">
                <a:solidFill>
                  <a:srgbClr val="202122"/>
                </a:solidFill>
                <a:cs typeface="Times New Roman" panose="02020603050405020304" pitchFamily="18" charset="0"/>
              </a:rPr>
              <a:t>) vì đã đối đáp thẳng thắn trước triều đình Trung Quốc và bị vua Minh Tư Tông hành hình vào năm 1638, thọ 65 tuổi.</a:t>
            </a:r>
            <a:endParaRPr lang="vi-VN" altLang="en-US" sz="2800">
              <a:cs typeface="Times New Roman" panose="02020603050405020304" pitchFamily="18" charset="0"/>
            </a:endParaRPr>
          </a:p>
        </p:txBody>
      </p:sp>
      <p:pic>
        <p:nvPicPr>
          <p:cNvPr id="48" name="Picture 2" descr="Tha chet khong de nhuc menh vua, Tham hoa Giang Van Minh khi phach sao?">
            <a:extLst>
              <a:ext uri="{FF2B5EF4-FFF2-40B4-BE49-F238E27FC236}">
                <a16:creationId xmlns:a16="http://schemas.microsoft.com/office/drawing/2014/main" id="{7A05275F-33E1-4FBE-A63D-83DF5A2963E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a:off x="-2379203" y="0"/>
            <a:ext cx="8246603" cy="68187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448794" y="2060575"/>
            <a:ext cx="11172217" cy="3323987"/>
          </a:xfrm>
          <a:prstGeom prst="rect">
            <a:avLst/>
          </a:prstGeom>
          <a:noFill/>
        </p:spPr>
        <p:txBody>
          <a:bodyPr wrap="square">
            <a:spAutoFit/>
          </a:bodyPr>
          <a:lstStyle/>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Trí dũng song toàn</a:t>
            </a:r>
            <a:r>
              <a:rPr lang="vi-VN" sz="3000" b="0" i="0">
                <a:solidFill>
                  <a:srgbClr val="000000"/>
                </a:solidFill>
                <a:effectLst/>
                <a:latin typeface="Calibri" panose="020F0502020204030204" pitchFamily="34" charset="0"/>
                <a:cs typeface="Calibri" panose="020F0502020204030204" pitchFamily="34" charset="0"/>
              </a:rPr>
              <a:t>: Vừa mưu trí vừa dũng cảm</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Thám hoa</a:t>
            </a:r>
            <a:r>
              <a:rPr lang="vi-VN" sz="3000" b="0" i="0">
                <a:solidFill>
                  <a:srgbClr val="000000"/>
                </a:solidFill>
                <a:effectLst/>
                <a:latin typeface="Calibri" panose="020F0502020204030204" pitchFamily="34" charset="0"/>
                <a:cs typeface="Calibri" panose="020F0502020204030204" pitchFamily="34" charset="0"/>
              </a:rPr>
              <a:t>: Người đỗ thứ ba (sau trạng nguyên, bảng nhãn) trong kì thi Đình được tổ chức sau kì thi tiến sĩ thời xưa.</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Liễu Thăng</a:t>
            </a:r>
            <a:r>
              <a:rPr lang="vi-VN" sz="3000" b="0" i="0">
                <a:solidFill>
                  <a:srgbClr val="000000"/>
                </a:solidFill>
                <a:effectLst/>
                <a:latin typeface="Calibri" panose="020F0502020204030204" pitchFamily="34" charset="0"/>
                <a:cs typeface="Calibri" panose="020F0502020204030204" pitchFamily="34" charset="0"/>
              </a:rPr>
              <a:t>: tướng nhà Minh, năm 1427 bị nghĩa quân Lam Sơn phục kích giết chết ở ải Chi Lăng (nay thuộc tỉnh Lạng Sơn)</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Đồng trụ</a:t>
            </a:r>
            <a:r>
              <a:rPr lang="vi-VN" sz="3000" b="0" i="0">
                <a:solidFill>
                  <a:srgbClr val="000000"/>
                </a:solidFill>
                <a:effectLst/>
                <a:latin typeface="Calibri" panose="020F0502020204030204" pitchFamily="34" charset="0"/>
                <a:cs typeface="Calibri" panose="020F0502020204030204" pitchFamily="34" charset="0"/>
              </a:rPr>
              <a:t>: tương truyền là cây cột đồng do Mã Viện, tướng nhà Hán, dựng ở biên giới sau khi đà áp cuộc khởi nghĩa của Hai Bà Trưng.</a:t>
            </a:r>
          </a:p>
        </p:txBody>
      </p:sp>
      <p:sp>
        <p:nvSpPr>
          <p:cNvPr id="62" name="Rectangle 61">
            <a:extLst>
              <a:ext uri="{FF2B5EF4-FFF2-40B4-BE49-F238E27FC236}">
                <a16:creationId xmlns:a16="http://schemas.microsoft.com/office/drawing/2014/main" id="{D58BBDF2-8007-477A-9B90-252071784C6F}"/>
              </a:ext>
            </a:extLst>
          </p:cNvPr>
          <p:cNvSpPr/>
          <p:nvPr/>
        </p:nvSpPr>
        <p:spPr>
          <a:xfrm>
            <a:off x="362434" y="804484"/>
            <a:ext cx="5485797" cy="2308324"/>
          </a:xfrm>
          <a:prstGeom prst="rect">
            <a:avLst/>
          </a:prstGeom>
          <a:noFill/>
        </p:spPr>
        <p:txBody>
          <a:bodyPr wrap="none" lIns="91440" tIns="45720" rIns="91440" bIns="45720">
            <a:spAutoFit/>
          </a:bodyPr>
          <a:lstStyle/>
          <a:p>
            <a:pPr algn="ctr"/>
            <a:r>
              <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Giải nghĩa </a:t>
            </a: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từ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35862" cy="5859011"/>
            <a:chOff x="-315833" y="0"/>
            <a:chExt cx="20078596"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2</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8214371" y="3442940"/>
              <a:ext cx="11548392"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Tìm hiểu bài</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9"/>
            <a:ext cx="8915400" cy="3048000"/>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r>
              <a:rPr lang="en-US" altLang="vi-VN"/>
              <a:t>Ông vờ khóc than vì không có mặt ở nhà để cúng giỗ cụ tổ </a:t>
            </a:r>
          </a:p>
          <a:p>
            <a:pPr algn="ctr" eaLnBrk="1" hangingPunct="1">
              <a:spcBef>
                <a:spcPct val="20000"/>
              </a:spcBef>
              <a:buFont typeface="Wingdings" panose="05000000000000000000" pitchFamily="2" charset="2"/>
              <a:buNone/>
            </a:pPr>
            <a:r>
              <a:rPr lang="en-US" altLang="vi-VN"/>
              <a:t>năm đời. Vua Minh phán: </a:t>
            </a:r>
            <a:r>
              <a:rPr lang="en-US" altLang="vi-VN" i="1"/>
              <a:t>Không ai phải giỗ người đã chết </a:t>
            </a:r>
          </a:p>
          <a:p>
            <a:pPr algn="ctr" eaLnBrk="1" hangingPunct="1">
              <a:spcBef>
                <a:spcPct val="20000"/>
              </a:spcBef>
              <a:buFont typeface="Wingdings" panose="05000000000000000000" pitchFamily="2" charset="2"/>
              <a:buNone/>
            </a:pPr>
            <a:r>
              <a:rPr lang="en-US" altLang="vi-VN" i="1"/>
              <a:t>từ năm đời</a:t>
            </a:r>
            <a:r>
              <a:rPr lang="en-US" altLang="vi-VN"/>
              <a:t>. Giang Văn Minh tâu luôn: </a:t>
            </a:r>
            <a:r>
              <a:rPr lang="en-US" altLang="vi-VN" i="1"/>
              <a:t>Vậy, tướng Liễu Thăng tử </a:t>
            </a:r>
          </a:p>
          <a:p>
            <a:pPr algn="ctr" eaLnBrk="1" hangingPunct="1">
              <a:spcBef>
                <a:spcPct val="20000"/>
              </a:spcBef>
              <a:buFont typeface="Wingdings" panose="05000000000000000000" pitchFamily="2" charset="2"/>
              <a:buNone/>
            </a:pPr>
            <a:r>
              <a:rPr lang="en-US" altLang="vi-VN" i="1"/>
              <a:t>trận đã mấy trăm năm, sao hàng năm nhà vua vẫn bắt nước</a:t>
            </a:r>
          </a:p>
          <a:p>
            <a:pPr algn="ctr" eaLnBrk="1" hangingPunct="1">
              <a:spcBef>
                <a:spcPct val="20000"/>
              </a:spcBef>
              <a:buFont typeface="Wingdings" panose="05000000000000000000" pitchFamily="2" charset="2"/>
              <a:buNone/>
            </a:pPr>
            <a:r>
              <a:rPr lang="en-US" altLang="vi-VN" i="1"/>
              <a:t> tôi cử người mang lễ vật sang cúng giỗ ?</a:t>
            </a:r>
            <a:r>
              <a:rPr lang="en-US" altLang="vi-VN"/>
              <a:t> Vua Minh biết đã </a:t>
            </a:r>
          </a:p>
          <a:p>
            <a:pPr algn="ctr" eaLnBrk="1" hangingPunct="1">
              <a:spcBef>
                <a:spcPct val="20000"/>
              </a:spcBef>
              <a:buFont typeface="Wingdings" panose="05000000000000000000" pitchFamily="2" charset="2"/>
              <a:buNone/>
            </a:pPr>
            <a:r>
              <a:rPr lang="en-US" altLang="vi-VN"/>
              <a:t>mắc mưu đành phải tuyên bố bỏ lệ góp giỗ Liễu Thăng.</a:t>
            </a:r>
            <a:endParaRPr lang="en-US" altLang="vi-VN">
              <a:latin typeface="Amazone" pitchFamily="66" charset="0"/>
            </a:endParaRP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1</a:t>
            </a:r>
            <a:r>
              <a:rPr lang="en-US" altLang="vi-VN" sz="3200" b="1">
                <a:solidFill>
                  <a:srgbClr val="C00000"/>
                </a:solidFill>
              </a:rPr>
              <a:t>: Sứ thần Giang Văn Minh làm cách nào để </a:t>
            </a:r>
          </a:p>
          <a:p>
            <a:pPr algn="ctr" eaLnBrk="1" hangingPunct="1"/>
            <a:r>
              <a:rPr lang="en-US" altLang="vi-VN" sz="3200" b="1">
                <a:solidFill>
                  <a:srgbClr val="C00000"/>
                </a:solidFill>
              </a:rPr>
              <a:t>vua nhà Minh bãi bỏ lệ “góp giỗ Liễu Thăng”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8"/>
            <a:ext cx="8915400" cy="2233137"/>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vi-VN"/>
              <a:t>Đại thần nhà Minh ra vế đối:</a:t>
            </a:r>
            <a:r>
              <a:rPr lang="en-US" altLang="vi-VN" b="1"/>
              <a:t> Đồng trụ đến giờ rêu vẫn mọc.</a:t>
            </a:r>
          </a:p>
          <a:p>
            <a:r>
              <a:rPr lang="en-US" altLang="vi-VN" b="1"/>
              <a:t> </a:t>
            </a:r>
            <a:r>
              <a:rPr lang="en-US" altLang="vi-VN"/>
              <a:t>Ông đối lại ngay:</a:t>
            </a:r>
            <a:r>
              <a:rPr lang="en-US" altLang="vi-VN" b="1"/>
              <a:t> Bạch Đằng thuở trước máu còn loang.</a:t>
            </a: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2</a:t>
            </a:r>
            <a:r>
              <a:rPr lang="en-US" altLang="vi-VN" sz="3200" b="1">
                <a:solidFill>
                  <a:srgbClr val="C00000"/>
                </a:solidFill>
              </a:rPr>
              <a:t>: Nhắc lại nội dung cuộc đối đáp giữa</a:t>
            </a:r>
            <a:endParaRPr lang="vi-VN" altLang="vi-VN" sz="3200" b="1">
              <a:solidFill>
                <a:srgbClr val="C00000"/>
              </a:solidFill>
            </a:endParaRPr>
          </a:p>
          <a:p>
            <a:pPr algn="ctr" eaLnBrk="1" hangingPunct="1"/>
            <a:r>
              <a:rPr lang="en-US" altLang="vi-VN" sz="3200" b="1">
                <a:solidFill>
                  <a:srgbClr val="C00000"/>
                </a:solidFill>
              </a:rPr>
              <a:t>ông Giang Văn Minh với đại thần nhà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vi-VN" sz="3200" b="1" u="sng">
                <a:solidFill>
                  <a:srgbClr val="C00000"/>
                </a:solidFill>
              </a:rPr>
              <a:t>Câu 3:</a:t>
            </a:r>
            <a:r>
              <a:rPr lang="vi-VN" altLang="vi-VN" sz="3200" b="1">
                <a:solidFill>
                  <a:srgbClr val="C00000"/>
                </a:solidFill>
              </a:rPr>
              <a:t> Vì sao vua nhà Minh sai người ám hại ông </a:t>
            </a:r>
          </a:p>
          <a:p>
            <a:pPr algn="ctr" eaLnBrk="1" hangingPunct="1"/>
            <a:r>
              <a:rPr lang="vi-VN" altLang="vi-VN" sz="3200" b="1">
                <a:solidFill>
                  <a:srgbClr val="C00000"/>
                </a:solidFill>
              </a:rPr>
              <a:t>Giang Văn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Rectangle 6">
            <a:extLst>
              <a:ext uri="{FF2B5EF4-FFF2-40B4-BE49-F238E27FC236}">
                <a16:creationId xmlns:a16="http://schemas.microsoft.com/office/drawing/2014/main" id="{2CBF694C-D744-4BF3-985C-E5924D66F074}"/>
              </a:ext>
            </a:extLst>
          </p:cNvPr>
          <p:cNvSpPr>
            <a:spLocks noChangeArrowheads="1"/>
          </p:cNvSpPr>
          <p:nvPr/>
        </p:nvSpPr>
        <p:spPr bwMode="auto">
          <a:xfrm>
            <a:off x="1017904" y="200989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A. Vì vua Minh mắc mưu Giang Văn Minh, phải bỏ lệ góp giỗ Liễu Thăng nên căm ghét ông.</a:t>
            </a:r>
          </a:p>
        </p:txBody>
      </p:sp>
      <p:sp>
        <p:nvSpPr>
          <p:cNvPr id="20" name="Rectangle 7">
            <a:extLst>
              <a:ext uri="{FF2B5EF4-FFF2-40B4-BE49-F238E27FC236}">
                <a16:creationId xmlns:a16="http://schemas.microsoft.com/office/drawing/2014/main" id="{908D412B-A88E-4449-A1C0-556187B97616}"/>
              </a:ext>
            </a:extLst>
          </p:cNvPr>
          <p:cNvSpPr>
            <a:spLocks noChangeArrowheads="1"/>
          </p:cNvSpPr>
          <p:nvPr/>
        </p:nvSpPr>
        <p:spPr bwMode="auto">
          <a:xfrm>
            <a:off x="1017904" y="2750588"/>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B. Vì vua Minh tức giận Giang Văn Minh không chịu nhúng nhường trước câu đối của đại thần trong triều.</a:t>
            </a:r>
          </a:p>
        </p:txBody>
      </p:sp>
      <p:sp>
        <p:nvSpPr>
          <p:cNvPr id="21" name="Rectangle 8">
            <a:extLst>
              <a:ext uri="{FF2B5EF4-FFF2-40B4-BE49-F238E27FC236}">
                <a16:creationId xmlns:a16="http://schemas.microsoft.com/office/drawing/2014/main" id="{B3E9D5E3-D917-4F27-B133-3D2A2ED93C8B}"/>
              </a:ext>
            </a:extLst>
          </p:cNvPr>
          <p:cNvSpPr>
            <a:spLocks noChangeArrowheads="1"/>
          </p:cNvSpPr>
          <p:nvPr/>
        </p:nvSpPr>
        <p:spPr bwMode="auto">
          <a:xfrm>
            <a:off x="1017904" y="3572364"/>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C. Vì vua Minh tức giận Giang Văn Minh dám lấy việc quân đội cả ba triều đại Nam Hán, Tống và Nguyên đều thảm bại trên sông Bạch Đằng để đối lại.</a:t>
            </a:r>
          </a:p>
        </p:txBody>
      </p:sp>
      <p:sp>
        <p:nvSpPr>
          <p:cNvPr id="22" name="Rectangle 11">
            <a:extLst>
              <a:ext uri="{FF2B5EF4-FFF2-40B4-BE49-F238E27FC236}">
                <a16:creationId xmlns:a16="http://schemas.microsoft.com/office/drawing/2014/main" id="{BE67F49D-9CC7-485F-BAAA-50FAA35F9419}"/>
              </a:ext>
            </a:extLst>
          </p:cNvPr>
          <p:cNvSpPr>
            <a:spLocks noChangeArrowheads="1"/>
          </p:cNvSpPr>
          <p:nvPr/>
        </p:nvSpPr>
        <p:spPr bwMode="auto">
          <a:xfrm>
            <a:off x="1001859" y="41275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D. Vì vua Minh mắc mưu Giang Văn Minh, phải bỏ lệ góp giỗ Liễu Thăng nên căm ghét ông; vì tức giận Giang Văn Minh không chịu nhúng nhường trước câu đối của đại thần trong triều; vì tức giận Giang Văn Minh dám lấy việc quân đội cả ba triều đại Nam Hán, Tống và Nguyên đều thảm bại trên sông Bạch Đằng để đối lại.</a:t>
            </a:r>
          </a:p>
        </p:txBody>
      </p:sp>
    </p:spTree>
    <p:extLst>
      <p:ext uri="{BB962C8B-B14F-4D97-AF65-F5344CB8AC3E}">
        <p14:creationId xmlns:p14="http://schemas.microsoft.com/office/powerpoint/2010/main" val="397824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3" presetClass="exit" presetSubtype="10" fill="hold" grpId="1" nodeType="withEffect">
                                  <p:stCondLst>
                                    <p:cond delay="0"/>
                                  </p:stCondLst>
                                  <p:iterate type="lt">
                                    <p:tmPct val="0"/>
                                  </p:iterate>
                                  <p:childTnLst>
                                    <p:animEffect transition="out" filter="blinds(horizontal)">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grpId="1" nodeType="afterEffect">
                                  <p:stCondLst>
                                    <p:cond delay="0"/>
                                  </p:stCondLst>
                                  <p:iterate type="lt">
                                    <p:tmPct val="0"/>
                                  </p:iterate>
                                  <p:childTnLst>
                                    <p:animMotion origin="layout" path="M 3.54167E-6 3.7037E-7 L -0.00287 -0.27963 " pathEditMode="relative" rAng="0" ptsTypes="AA">
                                      <p:cBhvr>
                                        <p:cTn id="36" dur="2000" fill="hold"/>
                                        <p:tgtEl>
                                          <p:spTgt spid="22"/>
                                        </p:tgtEl>
                                        <p:attrNameLst>
                                          <p:attrName>ppt_x</p:attrName>
                                          <p:attrName>ppt_y</p:attrName>
                                        </p:attrNameLst>
                                      </p:cBhvr>
                                      <p:rCtr x="-143" y="-13981"/>
                                    </p:animMotion>
                                  </p:childTnLst>
                                </p:cTn>
                              </p:par>
                              <p:par>
                                <p:cTn id="37" presetID="16" presetClass="emph" presetSubtype="0" fill="hold" grpId="2" nodeType="withEffect">
                                  <p:stCondLst>
                                    <p:cond delay="0"/>
                                  </p:stCondLst>
                                  <p:iterate type="lt">
                                    <p:tmPct val="4000"/>
                                  </p:iterate>
                                  <p:childTnLst>
                                    <p:set>
                                      <p:cBhvr override="childStyle">
                                        <p:cTn id="38" dur="500" fill="hold"/>
                                        <p:tgtEl>
                                          <p:spTgt spid="22"/>
                                        </p:tgtEl>
                                        <p:attrNameLst>
                                          <p:attrName>style.color</p:attrName>
                                        </p:attrNameLst>
                                      </p:cBhvr>
                                      <p:to>
                                        <p:clrVal>
                                          <a:schemeClr val="accent2"/>
                                        </p:clrVal>
                                      </p:to>
                                    </p:set>
                                    <p:set>
                                      <p:cBhvr>
                                        <p:cTn id="39" dur="500" fill="hold"/>
                                        <p:tgtEl>
                                          <p:spTgt spid="22"/>
                                        </p:tgtEl>
                                        <p:attrNameLst>
                                          <p:attrName>fillcolor</p:attrName>
                                        </p:attrNameLst>
                                      </p:cBhvr>
                                      <p:to>
                                        <p:clrVal>
                                          <a:schemeClr val="accent2"/>
                                        </p:clrVal>
                                      </p:to>
                                    </p:set>
                                    <p:set>
                                      <p:cBhvr>
                                        <p:cTn id="40"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21" grpId="0"/>
      <p:bldP spid="21" grpId="1"/>
      <p:bldP spid="22" grpId="0"/>
      <p:bldP spid="22" grpId="1"/>
      <p:bldP spid="2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r>
              <a:rPr lang="en-US" altLang="en-US" sz="3200" b="1" u="sng">
                <a:solidFill>
                  <a:srgbClr val="C00000"/>
                </a:solidFill>
              </a:rPr>
              <a:t>Câu 4.</a:t>
            </a:r>
            <a:r>
              <a:rPr lang="en-US" altLang="en-US" sz="3200" b="1">
                <a:solidFill>
                  <a:srgbClr val="C00000"/>
                </a:solidFill>
              </a:rPr>
              <a:t> Vì sao có thể nói ông Giang Văn Minh</a:t>
            </a:r>
            <a:endParaRPr lang="vi-VN" altLang="en-US" sz="3200" b="1">
              <a:solidFill>
                <a:srgbClr val="C00000"/>
              </a:solidFill>
            </a:endParaRPr>
          </a:p>
          <a:p>
            <a:pPr algn="ctr">
              <a:defRPr/>
            </a:pPr>
            <a:r>
              <a:rPr lang="en-US" altLang="en-US" sz="3200" b="1">
                <a:solidFill>
                  <a:srgbClr val="C00000"/>
                </a:solidFill>
              </a:rPr>
              <a:t>là người trí dũng song toàn?</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3" name="Rectangle 2">
            <a:extLst>
              <a:ext uri="{FF2B5EF4-FFF2-40B4-BE49-F238E27FC236}">
                <a16:creationId xmlns:a16="http://schemas.microsoft.com/office/drawing/2014/main" id="{37A9FF9A-A554-496F-B05C-88CB99B1961F}"/>
              </a:ext>
            </a:extLst>
          </p:cNvPr>
          <p:cNvSpPr>
            <a:spLocks noRot="1" noChangeArrowheads="1"/>
          </p:cNvSpPr>
          <p:nvPr/>
        </p:nvSpPr>
        <p:spPr bwMode="auto">
          <a:xfrm>
            <a:off x="1099815" y="2441257"/>
            <a:ext cx="2247035" cy="3234883"/>
          </a:xfrm>
          <a:prstGeom prst="ellipse">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1800" b="1">
                <a:solidFill>
                  <a:srgbClr val="FF0000"/>
                </a:solidFill>
                <a:effectLst>
                  <a:outerShdw blurRad="38100" dist="38100" dir="2700000" algn="tl">
                    <a:srgbClr val="C0C0C0"/>
                  </a:outerShdw>
                </a:effectLst>
                <a:latin typeface="Times New Roman" panose="02020603050405020304" pitchFamily="18" charset="0"/>
              </a:rPr>
              <a:t>Chọn một trong các từ ngữ sau điền vào chỗ chấm phù hợp.</a:t>
            </a:r>
            <a:br>
              <a:rPr lang="en-US" altLang="en-US" sz="1800" b="1">
                <a:solidFill>
                  <a:srgbClr val="FF0000"/>
                </a:solidFill>
                <a:effectLst>
                  <a:outerShdw blurRad="38100" dist="38100" dir="2700000" algn="tl">
                    <a:srgbClr val="C0C0C0"/>
                  </a:outerShdw>
                </a:effectLst>
                <a:latin typeface="Times New Roman" panose="02020603050405020304" pitchFamily="18" charset="0"/>
              </a:rPr>
            </a:br>
            <a:r>
              <a:rPr lang="en-US" altLang="en-US" sz="1800" b="1" i="1">
                <a:solidFill>
                  <a:srgbClr val="111111"/>
                </a:solidFill>
                <a:effectLst>
                  <a:outerShdw blurRad="38100" dist="38100" dir="2700000" algn="tl">
                    <a:srgbClr val="C0C0C0"/>
                  </a:outerShdw>
                </a:effectLst>
                <a:latin typeface="Times New Roman" panose="02020603050405020304" pitchFamily="18" charset="0"/>
              </a:rPr>
              <a:t>( mưu, dũng cảm, bất khuất, tự hào)</a:t>
            </a:r>
          </a:p>
        </p:txBody>
      </p:sp>
      <p:sp>
        <p:nvSpPr>
          <p:cNvPr id="24" name="Rectangle 23">
            <a:extLst>
              <a:ext uri="{FF2B5EF4-FFF2-40B4-BE49-F238E27FC236}">
                <a16:creationId xmlns:a16="http://schemas.microsoft.com/office/drawing/2014/main" id="{9F540ECF-6746-439A-A2BE-D5A7EC2AD225}"/>
              </a:ext>
            </a:extLst>
          </p:cNvPr>
          <p:cNvSpPr>
            <a:spLocks noRot="1" noChangeArrowheads="1"/>
          </p:cNvSpPr>
          <p:nvPr/>
        </p:nvSpPr>
        <p:spPr bwMode="auto">
          <a:xfrm>
            <a:off x="3465447" y="3112463"/>
            <a:ext cx="576625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là người vừa mưu trí, vừa ………</a:t>
            </a:r>
          </a:p>
        </p:txBody>
      </p:sp>
      <p:sp>
        <p:nvSpPr>
          <p:cNvPr id="25" name="Rectangle 2">
            <a:extLst>
              <a:ext uri="{FF2B5EF4-FFF2-40B4-BE49-F238E27FC236}">
                <a16:creationId xmlns:a16="http://schemas.microsoft.com/office/drawing/2014/main" id="{D3FEE5F4-425E-4AD7-B208-52DBE82488CB}"/>
              </a:ext>
            </a:extLst>
          </p:cNvPr>
          <p:cNvSpPr>
            <a:spLocks noRot="1" noChangeArrowheads="1"/>
          </p:cNvSpPr>
          <p:nvPr/>
        </p:nvSpPr>
        <p:spPr bwMode="auto">
          <a:xfrm>
            <a:off x="3465447" y="3645863"/>
            <a:ext cx="67076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biết dùng ……..để vua nhà Minh buộc phải bỏ lệ góp giỗ Liễu Thăng.</a:t>
            </a:r>
          </a:p>
        </p:txBody>
      </p:sp>
      <p:sp>
        <p:nvSpPr>
          <p:cNvPr id="26" name="Rectangle 2">
            <a:extLst>
              <a:ext uri="{FF2B5EF4-FFF2-40B4-BE49-F238E27FC236}">
                <a16:creationId xmlns:a16="http://schemas.microsoft.com/office/drawing/2014/main" id="{AC7B4B53-A3B2-4E7A-B77D-99443C7CE38A}"/>
              </a:ext>
            </a:extLst>
          </p:cNvPr>
          <p:cNvSpPr>
            <a:spLocks noRot="1" noChangeArrowheads="1"/>
          </p:cNvSpPr>
          <p:nvPr/>
        </p:nvSpPr>
        <p:spPr bwMode="auto">
          <a:xfrm>
            <a:off x="3347768" y="4788863"/>
            <a:ext cx="6531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  không sợ chết dám đối lại một vế đối tràn đầy lòng ………  dân tộc.</a:t>
            </a:r>
          </a:p>
        </p:txBody>
      </p:sp>
      <p:sp>
        <p:nvSpPr>
          <p:cNvPr id="27" name="Rectangle 2">
            <a:extLst>
              <a:ext uri="{FF2B5EF4-FFF2-40B4-BE49-F238E27FC236}">
                <a16:creationId xmlns:a16="http://schemas.microsoft.com/office/drawing/2014/main" id="{FD6BE5F6-7CDC-4C38-97DA-8BDC6B8D8DB1}"/>
              </a:ext>
            </a:extLst>
          </p:cNvPr>
          <p:cNvSpPr>
            <a:spLocks noRot="1" noChangeArrowheads="1"/>
          </p:cNvSpPr>
          <p:nvPr/>
        </p:nvSpPr>
        <p:spPr bwMode="auto">
          <a:xfrm>
            <a:off x="3406607" y="2502863"/>
            <a:ext cx="76855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F2A62C"/>
                </a:solidFill>
                <a:effectLst>
                  <a:outerShdw blurRad="38100" dist="38100" dir="2700000" algn="tl">
                    <a:srgbClr val="C0C0C0"/>
                  </a:outerShdw>
                </a:effectLst>
                <a:latin typeface="Times New Roman" panose="02020603050405020304" pitchFamily="18" charset="0"/>
              </a:rPr>
              <a:t>Nói ông Giang Văn Minh là người trí dũng song toàn vì:</a:t>
            </a:r>
          </a:p>
        </p:txBody>
      </p:sp>
      <p:sp>
        <p:nvSpPr>
          <p:cNvPr id="28" name="Rectangle 2">
            <a:extLst>
              <a:ext uri="{FF2B5EF4-FFF2-40B4-BE49-F238E27FC236}">
                <a16:creationId xmlns:a16="http://schemas.microsoft.com/office/drawing/2014/main" id="{950A182C-DC48-40A7-912F-AEB53BACFD9F}"/>
              </a:ext>
            </a:extLst>
          </p:cNvPr>
          <p:cNvSpPr>
            <a:spLocks noRot="1" noChangeArrowheads="1"/>
          </p:cNvSpPr>
          <p:nvPr/>
        </p:nvSpPr>
        <p:spPr bwMode="auto">
          <a:xfrm>
            <a:off x="7944768" y="3262938"/>
            <a:ext cx="1588662" cy="380375"/>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bất khuất.</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29" name="Rectangle 2">
            <a:extLst>
              <a:ext uri="{FF2B5EF4-FFF2-40B4-BE49-F238E27FC236}">
                <a16:creationId xmlns:a16="http://schemas.microsoft.com/office/drawing/2014/main" id="{C9C54D14-4EE7-4B00-A818-E44970E84323}"/>
              </a:ext>
            </a:extLst>
          </p:cNvPr>
          <p:cNvSpPr>
            <a:spLocks noRot="1" noChangeArrowheads="1"/>
          </p:cNvSpPr>
          <p:nvPr/>
        </p:nvSpPr>
        <p:spPr bwMode="auto">
          <a:xfrm>
            <a:off x="5854635" y="3945096"/>
            <a:ext cx="823751" cy="310526"/>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mưu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0" name="Rectangle 2">
            <a:extLst>
              <a:ext uri="{FF2B5EF4-FFF2-40B4-BE49-F238E27FC236}">
                <a16:creationId xmlns:a16="http://schemas.microsoft.com/office/drawing/2014/main" id="{D5AD0623-B61C-41AF-B708-C8B56AC3712C}"/>
              </a:ext>
            </a:extLst>
          </p:cNvPr>
          <p:cNvSpPr>
            <a:spLocks noRot="1" noChangeArrowheads="1"/>
          </p:cNvSpPr>
          <p:nvPr/>
        </p:nvSpPr>
        <p:spPr bwMode="auto">
          <a:xfrm>
            <a:off x="4498783" y="4962524"/>
            <a:ext cx="1529823" cy="445464"/>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dũng cảm</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1" name="Rectangle 2">
            <a:extLst>
              <a:ext uri="{FF2B5EF4-FFF2-40B4-BE49-F238E27FC236}">
                <a16:creationId xmlns:a16="http://schemas.microsoft.com/office/drawing/2014/main" id="{0590352D-B258-45F3-8E58-576E079A34D8}"/>
              </a:ext>
            </a:extLst>
          </p:cNvPr>
          <p:cNvSpPr>
            <a:spLocks noRot="1" noChangeArrowheads="1"/>
          </p:cNvSpPr>
          <p:nvPr/>
        </p:nvSpPr>
        <p:spPr bwMode="auto">
          <a:xfrm>
            <a:off x="6648443" y="5360363"/>
            <a:ext cx="1059108" cy="381000"/>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tự hào</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269063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6" name="Rectangle 25">
            <a:extLst>
              <a:ext uri="{FF2B5EF4-FFF2-40B4-BE49-F238E27FC236}">
                <a16:creationId xmlns:a16="http://schemas.microsoft.com/office/drawing/2014/main" id="{D66B603E-B764-49D2-88CA-F77C72C710BB}"/>
              </a:ext>
            </a:extLst>
          </p:cNvPr>
          <p:cNvSpPr/>
          <p:nvPr/>
        </p:nvSpPr>
        <p:spPr>
          <a:xfrm>
            <a:off x="2557209" y="655002"/>
            <a:ext cx="7077580" cy="2215991"/>
          </a:xfrm>
          <a:prstGeom prst="rect">
            <a:avLst/>
          </a:prstGeom>
          <a:noFill/>
        </p:spPr>
        <p:txBody>
          <a:bodyPr wrap="none" lIns="91440" tIns="45720" rIns="91440" bIns="45720">
            <a:spAutoFit/>
          </a:bodyPr>
          <a:lstStyle/>
          <a:p>
            <a:pPr algn="ctr"/>
            <a:r>
              <a:rPr lang="vi-VN"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rPr>
              <a:t>Nội dung bài</a:t>
            </a:r>
            <a:endParaRPr lang="en-US"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algn="just" eaLnBrk="1" hangingPunct="1"/>
            <a:r>
              <a:rPr lang="en-US" altLang="vi-VN" sz="4400" b="1">
                <a:latin typeface="Calibri" panose="020F0502020204030204" pitchFamily="34" charset="0"/>
                <a:cs typeface="Calibri" panose="020F0502020204030204" pitchFamily="34" charset="0"/>
              </a:rPr>
              <a:t>Bài văn ca ngợi sứ thần Giang Văn Minh trí dũng song toàn, bảo vệ được quyền lợi và danh dự của đất nước khi đi sứ nước ngoài. </a:t>
            </a:r>
          </a:p>
        </p:txBody>
      </p:sp>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3</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algn="ctr"/>
              <a:r>
                <a:rPr lang="vi-VN"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 hay</a:t>
              </a:r>
              <a:endParaRPr lang="en-US"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173277" y="3271392"/>
              <a:ext cx="9172569" cy="3618559"/>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Khởi động</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847090"/>
            <a:ext cx="9988792" cy="526516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Chờ rất lâu mà vẫn không được vua nhà Minh cho tiếp kiến, ông vờ </a:t>
            </a:r>
            <a:r>
              <a:rPr lang="en-US" altLang="en-US" sz="2800" b="1">
                <a:solidFill>
                  <a:srgbClr val="CC0000"/>
                </a:solidFill>
                <a:latin typeface="Calibri" panose="020F0502020204030204" pitchFamily="34" charset="0"/>
                <a:cs typeface="Calibri" panose="020F0502020204030204" pitchFamily="34" charset="0"/>
              </a:rPr>
              <a:t>khóc lóc</a:t>
            </a:r>
            <a:r>
              <a:rPr lang="en-US" altLang="en-US" sz="2800" b="1">
                <a:solidFill>
                  <a:srgbClr val="111111"/>
                </a:solidFill>
                <a:latin typeface="Calibri" panose="020F0502020204030204" pitchFamily="34" charset="0"/>
                <a:cs typeface="Calibri" panose="020F0502020204030204" pitchFamily="34" charset="0"/>
              </a:rPr>
              <a:t> rất </a:t>
            </a:r>
            <a:r>
              <a:rPr lang="en-US" altLang="en-US" sz="2800" b="1">
                <a:solidFill>
                  <a:srgbClr val="CC0000"/>
                </a:solidFill>
                <a:latin typeface="Calibri" panose="020F0502020204030204" pitchFamily="34" charset="0"/>
                <a:cs typeface="Calibri" panose="020F0502020204030204" pitchFamily="34" charset="0"/>
              </a:rPr>
              <a:t>thảm thiết</a:t>
            </a:r>
            <a:r>
              <a:rPr lang="en-US" altLang="en-US" sz="2800" b="1">
                <a:solidFill>
                  <a:srgbClr val="111111"/>
                </a:solidFill>
                <a:latin typeface="Calibri" panose="020F0502020204030204" pitchFamily="34" charset="0"/>
                <a:cs typeface="Calibri" panose="020F0502020204030204" pitchFamily="34" charset="0"/>
              </a:rPr>
              <a:t>. Vua Minh liền </a:t>
            </a:r>
            <a:r>
              <a:rPr lang="en-US" altLang="en-US" sz="2800" b="1">
                <a:solidFill>
                  <a:srgbClr val="CC0000"/>
                </a:solidFill>
                <a:latin typeface="Calibri" panose="020F0502020204030204" pitchFamily="34" charset="0"/>
                <a:cs typeface="Calibri" panose="020F0502020204030204" pitchFamily="34" charset="0"/>
              </a:rPr>
              <a:t>hạ chỉ</a:t>
            </a:r>
            <a:r>
              <a:rPr lang="en-US" altLang="en-US" sz="2800" b="1">
                <a:solidFill>
                  <a:srgbClr val="111111"/>
                </a:solidFill>
                <a:latin typeface="Calibri" panose="020F0502020204030204" pitchFamily="34" charset="0"/>
                <a:cs typeface="Calibri" panose="020F0502020204030204" pitchFamily="34" charset="0"/>
              </a:rPr>
              <a:t> mời ông đến hỏi cho ra lẽ.</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Thám hoa </a:t>
            </a:r>
            <a:r>
              <a:rPr lang="en-US" altLang="en-US" sz="2800" b="1">
                <a:solidFill>
                  <a:srgbClr val="CC0000"/>
                </a:solidFill>
                <a:latin typeface="Calibri" panose="020F0502020204030204" pitchFamily="34" charset="0"/>
                <a:cs typeface="Calibri" panose="020F0502020204030204" pitchFamily="34" charset="0"/>
              </a:rPr>
              <a:t>vừa khóc vừa than</a:t>
            </a:r>
            <a:r>
              <a:rPr lang="en-US" altLang="en-US" sz="2800" b="1">
                <a:solidFill>
                  <a:srgbClr val="111111"/>
                </a:solidFill>
                <a:latin typeface="Calibri" panose="020F0502020204030204" pitchFamily="34" charset="0"/>
                <a:cs typeface="Calibri" panose="020F0502020204030204" pitchFamily="34" charset="0"/>
              </a:rPr>
              <a:t> rằng:</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Hôm nay là ngày </a:t>
            </a:r>
            <a:r>
              <a:rPr lang="en-US" altLang="en-US" sz="2800" b="1">
                <a:solidFill>
                  <a:srgbClr val="CC0000"/>
                </a:solidFill>
                <a:latin typeface="Calibri" panose="020F0502020204030204" pitchFamily="34" charset="0"/>
                <a:cs typeface="Calibri" panose="020F0502020204030204" pitchFamily="34" charset="0"/>
              </a:rPr>
              <a:t>giỗ cụ tổ năm đời</a:t>
            </a:r>
            <a:r>
              <a:rPr lang="en-US" altLang="en-US" sz="2800" b="1">
                <a:solidFill>
                  <a:srgbClr val="111111"/>
                </a:solidFill>
                <a:latin typeface="Calibri" panose="020F0502020204030204" pitchFamily="34" charset="0"/>
                <a:cs typeface="Calibri" panose="020F0502020204030204" pitchFamily="34" charset="0"/>
              </a:rPr>
              <a:t> của thần, nhưng thần không có mặt ở nhà để cúng giỗ. Thật là </a:t>
            </a:r>
            <a:r>
              <a:rPr lang="en-US" altLang="en-US" sz="2800" b="1">
                <a:solidFill>
                  <a:srgbClr val="CC0000"/>
                </a:solidFill>
                <a:latin typeface="Calibri" panose="020F0502020204030204" pitchFamily="34" charset="0"/>
                <a:cs typeface="Calibri" panose="020F0502020204030204" pitchFamily="34" charset="0"/>
              </a:rPr>
              <a:t>bất hiếu</a:t>
            </a:r>
            <a:r>
              <a:rPr lang="en-US" altLang="en-US" sz="2800" b="1">
                <a:solidFill>
                  <a:srgbClr val="111111"/>
                </a:solidFill>
                <a:latin typeface="Calibri" panose="020F0502020204030204" pitchFamily="34" charset="0"/>
                <a:cs typeface="Calibri" panose="020F0502020204030204" pitchFamily="34" charset="0"/>
              </a:rPr>
              <a:t> với tổ tiên!</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Vua Minh </a:t>
            </a:r>
            <a:r>
              <a:rPr lang="en-US" altLang="en-US" sz="2800" b="1">
                <a:solidFill>
                  <a:srgbClr val="CC0000"/>
                </a:solidFill>
                <a:latin typeface="Calibri" panose="020F0502020204030204" pitchFamily="34" charset="0"/>
                <a:cs typeface="Calibri" panose="020F0502020204030204" pitchFamily="34" charset="0"/>
              </a:rPr>
              <a:t>phán</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CC0000"/>
                </a:solidFill>
                <a:latin typeface="Calibri" panose="020F0502020204030204" pitchFamily="34" charset="0"/>
                <a:cs typeface="Calibri" panose="020F0502020204030204" pitchFamily="34" charset="0"/>
              </a:rPr>
              <a:t>   - Không ai</a:t>
            </a:r>
            <a:r>
              <a:rPr lang="en-US" altLang="en-US" sz="2800" b="1">
                <a:solidFill>
                  <a:srgbClr val="111111"/>
                </a:solidFill>
                <a:latin typeface="Calibri" panose="020F0502020204030204" pitchFamily="34" charset="0"/>
                <a:cs typeface="Calibri" panose="020F0502020204030204" pitchFamily="34" charset="0"/>
              </a:rPr>
              <a:t> phải giỗ người đã chết </a:t>
            </a:r>
            <a:r>
              <a:rPr lang="en-US" altLang="en-US" sz="2800" b="1">
                <a:solidFill>
                  <a:srgbClr val="CC0000"/>
                </a:solidFill>
                <a:latin typeface="Calibri" panose="020F0502020204030204" pitchFamily="34" charset="0"/>
                <a:cs typeface="Calibri" panose="020F0502020204030204" pitchFamily="34" charset="0"/>
              </a:rPr>
              <a:t>từ năm đời</a:t>
            </a:r>
            <a:r>
              <a:rPr lang="en-US" altLang="en-US" sz="2800" b="1">
                <a:solidFill>
                  <a:srgbClr val="111111"/>
                </a:solidFill>
                <a:latin typeface="Calibri" panose="020F0502020204030204" pitchFamily="34" charset="0"/>
                <a:cs typeface="Calibri" panose="020F0502020204030204" pitchFamily="34" charset="0"/>
              </a:rPr>
              <a:t>. Sứ thần khóc lóc như vậy thật </a:t>
            </a:r>
            <a:r>
              <a:rPr lang="en-US" altLang="en-US" sz="2800" b="1">
                <a:solidFill>
                  <a:srgbClr val="CC0000"/>
                </a:solidFill>
                <a:latin typeface="Calibri" panose="020F0502020204030204" pitchFamily="34" charset="0"/>
                <a:cs typeface="Calibri" panose="020F0502020204030204" pitchFamily="34" charset="0"/>
              </a:rPr>
              <a:t>không phải lẽ</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Giang Văn Minh nghe vậy, </a:t>
            </a:r>
            <a:r>
              <a:rPr lang="en-US" altLang="en-US" sz="2800" b="1">
                <a:solidFill>
                  <a:srgbClr val="CC0000"/>
                </a:solidFill>
                <a:latin typeface="Calibri" panose="020F0502020204030204" pitchFamily="34" charset="0"/>
                <a:cs typeface="Calibri" panose="020F0502020204030204" pitchFamily="34" charset="0"/>
              </a:rPr>
              <a:t>bèn tâu</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Vậy, tướng Liễu Thăng tử trận đã </a:t>
            </a:r>
            <a:r>
              <a:rPr lang="en-US" altLang="en-US" sz="2800" b="1">
                <a:solidFill>
                  <a:srgbClr val="CC0000"/>
                </a:solidFill>
                <a:latin typeface="Calibri" panose="020F0502020204030204" pitchFamily="34" charset="0"/>
                <a:cs typeface="Calibri" panose="020F0502020204030204" pitchFamily="34" charset="0"/>
              </a:rPr>
              <a:t>mấy trăm năm</a:t>
            </a:r>
            <a:r>
              <a:rPr lang="en-US" altLang="en-US" sz="2800" b="1">
                <a:solidFill>
                  <a:srgbClr val="111111"/>
                </a:solidFill>
                <a:latin typeface="Calibri" panose="020F0502020204030204" pitchFamily="34" charset="0"/>
                <a:cs typeface="Calibri" panose="020F0502020204030204" pitchFamily="34" charset="0"/>
              </a:rPr>
              <a:t>, sao hằng năm nhà vua vẫn bắt nước tôi cử người mang lễ vật sang cúng giỗ?</a:t>
            </a: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3615090" y="2769953"/>
              <a:ext cx="10926389" cy="5538904"/>
            </a:xfrm>
            <a:prstGeom prst="rect">
              <a:avLst/>
            </a:prstGeom>
            <a:noFill/>
          </p:spPr>
          <p:txBody>
            <a:bodyPr wrap="none" lIns="91440" tIns="45720" rIns="91440" bIns="45720">
              <a:spAutoFit/>
            </a:bodyPr>
            <a:lstStyle/>
            <a:p>
              <a:pPr algn="ctr"/>
              <a:r>
                <a:rPr lang="vi-VN"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Củng cố</a:t>
              </a:r>
              <a:endParaRPr lang="en-US"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68245" y="-2772410"/>
            <a:ext cx="4958715" cy="7073265"/>
          </a:xfrm>
          <a:prstGeom prst="rect">
            <a:avLst/>
          </a:prstGeom>
        </p:spPr>
      </p:pic>
    </p:spTree>
    <p:extLst>
      <p:ext uri="{BB962C8B-B14F-4D97-AF65-F5344CB8AC3E}">
        <p14:creationId xmlns:p14="http://schemas.microsoft.com/office/powerpoint/2010/main" val="41054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4098" name="Picture 2">
            <a:extLst>
              <a:ext uri="{FF2B5EF4-FFF2-40B4-BE49-F238E27FC236}">
                <a16:creationId xmlns:a16="http://schemas.microsoft.com/office/drawing/2014/main" id="{89352EEF-FDFA-44C0-A92E-2468725E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593" y="404773"/>
            <a:ext cx="7008813" cy="525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DC82F795-517D-4DBE-8F11-F891E5EAC6F7}"/>
              </a:ext>
            </a:extLst>
          </p:cNvPr>
          <p:cNvSpPr/>
          <p:nvPr/>
        </p:nvSpPr>
        <p:spPr>
          <a:xfrm>
            <a:off x="2758387" y="5905907"/>
            <a:ext cx="6675224"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Mộ Thám hoa Giang Văn Minh</a:t>
            </a:r>
            <a:endParaRPr lang="en-US"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40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3" name="Rectangle 12">
            <a:extLst>
              <a:ext uri="{FF2B5EF4-FFF2-40B4-BE49-F238E27FC236}">
                <a16:creationId xmlns:a16="http://schemas.microsoft.com/office/drawing/2014/main" id="{DC82F795-517D-4DBE-8F11-F891E5EAC6F7}"/>
              </a:ext>
            </a:extLst>
          </p:cNvPr>
          <p:cNvSpPr/>
          <p:nvPr/>
        </p:nvSpPr>
        <p:spPr>
          <a:xfrm>
            <a:off x="2660603" y="5905907"/>
            <a:ext cx="6870792"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Khu di tích thờ Giang Văn Minh</a:t>
            </a:r>
          </a:p>
        </p:txBody>
      </p:sp>
      <p:pic>
        <p:nvPicPr>
          <p:cNvPr id="16386" name="Picture 2" descr="Kinh nghiệm du lịch Đường Lâm, Hà Nội (Cập nhật 01/2022)">
            <a:extLst>
              <a:ext uri="{FF2B5EF4-FFF2-40B4-BE49-F238E27FC236}">
                <a16:creationId xmlns:a16="http://schemas.microsoft.com/office/drawing/2014/main" id="{D079CBD4-6D22-4B53-85D7-9E92D7EEA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494665"/>
            <a:ext cx="7620000" cy="507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409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359894" y="2826172"/>
            <a:ext cx="11172217" cy="1754326"/>
          </a:xfrm>
          <a:prstGeom prst="rect">
            <a:avLst/>
          </a:prstGeom>
          <a:noFill/>
        </p:spPr>
        <p:txBody>
          <a:bodyPr wrap="square">
            <a:spAutoFit/>
          </a:bodyPr>
          <a:lstStyle/>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Luyện đọc lại bài</a:t>
            </a:r>
          </a:p>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Chuẩn bị bài: </a:t>
            </a:r>
            <a:r>
              <a:rPr lang="vi-VN" sz="5400" b="1" i="1">
                <a:solidFill>
                  <a:srgbClr val="C00000"/>
                </a:solidFill>
                <a:effectLst/>
                <a:latin typeface="Calibri" panose="020F0502020204030204" pitchFamily="34" charset="0"/>
                <a:cs typeface="Calibri" panose="020F0502020204030204" pitchFamily="34" charset="0"/>
              </a:rPr>
              <a:t>Tiếng rao đêm</a:t>
            </a:r>
          </a:p>
        </p:txBody>
      </p:sp>
      <p:sp>
        <p:nvSpPr>
          <p:cNvPr id="62" name="Rectangle 61">
            <a:extLst>
              <a:ext uri="{FF2B5EF4-FFF2-40B4-BE49-F238E27FC236}">
                <a16:creationId xmlns:a16="http://schemas.microsoft.com/office/drawing/2014/main" id="{D58BBDF2-8007-477A-9B90-252071784C6F}"/>
              </a:ext>
            </a:extLst>
          </p:cNvPr>
          <p:cNvSpPr/>
          <p:nvPr/>
        </p:nvSpPr>
        <p:spPr>
          <a:xfrm>
            <a:off x="1373196" y="1570081"/>
            <a:ext cx="3286477" cy="1200329"/>
          </a:xfrm>
          <a:prstGeom prst="rect">
            <a:avLst/>
          </a:prstGeom>
          <a:noFill/>
        </p:spPr>
        <p:txBody>
          <a:bodyPr wrap="none" lIns="91440" tIns="45720" rIns="91440" bIns="45720">
            <a:spAutoFit/>
          </a:bodyPr>
          <a:lstStyle/>
          <a:p>
            <a:pPr algn="ct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Dặn dò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14" name="Picture 13">
            <a:extLst>
              <a:ext uri="{FF2B5EF4-FFF2-40B4-BE49-F238E27FC236}">
                <a16:creationId xmlns:a16="http://schemas.microsoft.com/office/drawing/2014/main" id="{F93ECA19-0F7E-4010-99C8-71DD2F1A81C3}"/>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35488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524888" y="3271392"/>
              <a:ext cx="8469346"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Tạm biệt</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Text Box 9">
            <a:extLst>
              <a:ext uri="{FF2B5EF4-FFF2-40B4-BE49-F238E27FC236}">
                <a16:creationId xmlns:a16="http://schemas.microsoft.com/office/drawing/2014/main" id="{19991950-DEE1-454E-901B-B07537832370}"/>
              </a:ext>
            </a:extLst>
          </p:cNvPr>
          <p:cNvSpPr txBox="1">
            <a:spLocks noChangeArrowheads="1"/>
          </p:cNvSpPr>
          <p:nvPr/>
        </p:nvSpPr>
        <p:spPr bwMode="auto">
          <a:xfrm>
            <a:off x="1806481" y="657771"/>
            <a:ext cx="951493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spcBef>
                <a:spcPts val="1200"/>
              </a:spcBef>
              <a:defRPr/>
            </a:pPr>
            <a:r>
              <a:rPr lang="en-US" altLang="en-US" sz="2600" b="1" u="sng">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altLang="en-US" sz="26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hãy lựa chọn một đáp áp mà em cho rằng hợp lí nhất</a:t>
            </a:r>
          </a:p>
          <a:p>
            <a:pPr algn="just" eaLnBrk="1" hangingPunct="1">
              <a:spcBef>
                <a:spcPts val="1200"/>
              </a:spcBef>
              <a:defRPr/>
            </a:pPr>
            <a:r>
              <a:rPr lang="en-US" altLang="en-US" sz="2600" b="1">
                <a:solidFill>
                  <a:srgbClr val="F2A6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Việc làm của ông Thiện thể hiện những phẩm chất gì?</a:t>
            </a:r>
          </a:p>
        </p:txBody>
      </p:sp>
      <p:sp>
        <p:nvSpPr>
          <p:cNvPr id="17" name="Text Box 10">
            <a:extLst>
              <a:ext uri="{FF2B5EF4-FFF2-40B4-BE49-F238E27FC236}">
                <a16:creationId xmlns:a16="http://schemas.microsoft.com/office/drawing/2014/main" id="{F560E9B0-AFDD-4C5E-9B6C-D70CEB0A90CD}"/>
              </a:ext>
            </a:extLst>
          </p:cNvPr>
          <p:cNvSpPr txBox="1">
            <a:spLocks noChangeArrowheads="1"/>
          </p:cNvSpPr>
          <p:nvPr/>
        </p:nvSpPr>
        <p:spPr bwMode="auto">
          <a:xfrm>
            <a:off x="1032958" y="1902411"/>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A. Việc làm của ông Thiện cho thấy ông là một công dân yêu nước.</a:t>
            </a:r>
          </a:p>
        </p:txBody>
      </p:sp>
      <p:sp>
        <p:nvSpPr>
          <p:cNvPr id="18" name="Text Box 10">
            <a:extLst>
              <a:ext uri="{FF2B5EF4-FFF2-40B4-BE49-F238E27FC236}">
                <a16:creationId xmlns:a16="http://schemas.microsoft.com/office/drawing/2014/main" id="{5F5A9226-11E3-43C1-9AB9-7FB6284FB0CC}"/>
              </a:ext>
            </a:extLst>
          </p:cNvPr>
          <p:cNvSpPr txBox="1">
            <a:spLocks noChangeArrowheads="1"/>
          </p:cNvSpPr>
          <p:nvPr/>
        </p:nvSpPr>
        <p:spPr bwMode="auto">
          <a:xfrm>
            <a:off x="1023433" y="2739024"/>
            <a:ext cx="85315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B. Việc làm của ông Thiện cho thấy ông có tấm lòng vì đại nghĩa.</a:t>
            </a:r>
          </a:p>
        </p:txBody>
      </p:sp>
      <p:sp>
        <p:nvSpPr>
          <p:cNvPr id="19" name="Text Box 10">
            <a:extLst>
              <a:ext uri="{FF2B5EF4-FFF2-40B4-BE49-F238E27FC236}">
                <a16:creationId xmlns:a16="http://schemas.microsoft.com/office/drawing/2014/main" id="{BD56D181-B752-4112-B9C4-1F71350E1BD1}"/>
              </a:ext>
            </a:extLst>
          </p:cNvPr>
          <p:cNvSpPr txBox="1">
            <a:spLocks noChangeArrowheads="1"/>
          </p:cNvSpPr>
          <p:nvPr/>
        </p:nvSpPr>
        <p:spPr bwMode="auto">
          <a:xfrm>
            <a:off x="1013790" y="3570021"/>
            <a:ext cx="86111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C. Việc làm của ông Thiện cho thấy ông là một công dân yêu nước, có tấm lòng vì đại nghĩa, sẵn sàng hiến tặng số tài sản rất lớn của mình cho Cách mạng vì mong muốn được góp sức mình vào sự nghiệp chung. </a:t>
            </a:r>
          </a:p>
        </p:txBody>
      </p:sp>
      <p:sp>
        <p:nvSpPr>
          <p:cNvPr id="20" name="Text Box 10">
            <a:extLst>
              <a:ext uri="{FF2B5EF4-FFF2-40B4-BE49-F238E27FC236}">
                <a16:creationId xmlns:a16="http://schemas.microsoft.com/office/drawing/2014/main" id="{306BCF99-0265-4599-AA1D-66F00F70F2FA}"/>
              </a:ext>
            </a:extLst>
          </p:cNvPr>
          <p:cNvSpPr txBox="1">
            <a:spLocks noChangeArrowheads="1"/>
          </p:cNvSpPr>
          <p:nvPr/>
        </p:nvSpPr>
        <p:spPr bwMode="auto">
          <a:xfrm>
            <a:off x="1013790" y="5136332"/>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D. Việc làm của ông thiện cho thấy ông mong muốn được góp sức mình vào sự nghiệp Cách mạng.</a:t>
            </a:r>
          </a:p>
        </p:txBody>
      </p:sp>
    </p:spTree>
    <p:extLst>
      <p:ext uri="{BB962C8B-B14F-4D97-AF65-F5344CB8AC3E}">
        <p14:creationId xmlns:p14="http://schemas.microsoft.com/office/powerpoint/2010/main" val="459133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64" presetClass="path" presetSubtype="0" accel="50000" decel="50000" fill="hold" grpId="1" nodeType="withEffect">
                                  <p:stCondLst>
                                    <p:cond delay="0"/>
                                  </p:stCondLst>
                                  <p:iterate type="lt">
                                    <p:tmPct val="0"/>
                                  </p:iterate>
                                  <p:childTnLst>
                                    <p:animMotion origin="layout" path="M 1.875E-6 0.1 L -0.00417 -0.21296 " pathEditMode="relative" rAng="0" ptsTypes="AA">
                                      <p:cBhvr>
                                        <p:cTn id="48" dur="2000" fill="hold"/>
                                        <p:tgtEl>
                                          <p:spTgt spid="19"/>
                                        </p:tgtEl>
                                        <p:attrNameLst>
                                          <p:attrName>ppt_x</p:attrName>
                                          <p:attrName>ppt_y</p:attrName>
                                        </p:attrNameLst>
                                      </p:cBhvr>
                                      <p:rCtr x="-208" y="-15648"/>
                                    </p:animMotion>
                                  </p:childTnLst>
                                </p:cTn>
                              </p:par>
                              <p:par>
                                <p:cTn id="49" presetID="16" presetClass="emph" presetSubtype="0" fill="hold" nodeType="withEffect">
                                  <p:stCondLst>
                                    <p:cond delay="0"/>
                                  </p:stCondLst>
                                  <p:iterate type="lt">
                                    <p:tmPct val="4000"/>
                                  </p:iterate>
                                  <p:childTnLst>
                                    <p:set>
                                      <p:cBhvr override="childStyle">
                                        <p:cTn id="50" dur="500" fill="hold"/>
                                        <p:tgtEl>
                                          <p:spTgt spid="19"/>
                                        </p:tgtEl>
                                        <p:attrNameLst>
                                          <p:attrName>style.color</p:attrName>
                                        </p:attrNameLst>
                                      </p:cBhvr>
                                      <p:to>
                                        <p:clrVal>
                                          <a:srgbClr val="00B050"/>
                                        </p:clrVal>
                                      </p:to>
                                    </p:set>
                                    <p:set>
                                      <p:cBhvr>
                                        <p:cTn id="51" dur="500" fill="hold"/>
                                        <p:tgtEl>
                                          <p:spTgt spid="19"/>
                                        </p:tgtEl>
                                        <p:attrNameLst>
                                          <p:attrName>fillcolor</p:attrName>
                                        </p:attrNameLst>
                                      </p:cBhvr>
                                      <p:to>
                                        <p:clrVal>
                                          <a:srgbClr val="00B050"/>
                                        </p:clrVal>
                                      </p:to>
                                    </p:set>
                                    <p:set>
                                      <p:cBhvr>
                                        <p:cTn id="52"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18" grpId="1"/>
      <p:bldP spid="19" grpId="0"/>
      <p:bldP spid="19"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1" name="Rectangle 6">
            <a:extLst>
              <a:ext uri="{FF2B5EF4-FFF2-40B4-BE49-F238E27FC236}">
                <a16:creationId xmlns:a16="http://schemas.microsoft.com/office/drawing/2014/main" id="{C971C74C-7826-450A-8007-1A65A32C538A}"/>
              </a:ext>
            </a:extLst>
          </p:cNvPr>
          <p:cNvSpPr>
            <a:spLocks noChangeArrowheads="1"/>
          </p:cNvSpPr>
          <p:nvPr/>
        </p:nvSpPr>
        <p:spPr bwMode="auto">
          <a:xfrm>
            <a:off x="1292644" y="2177321"/>
            <a:ext cx="8382000" cy="1838801"/>
          </a:xfrm>
          <a:prstGeom prst="roundRect">
            <a:avLst/>
          </a:prstGeom>
          <a:solidFill>
            <a:srgbClr val="F6BD34"/>
          </a:solidFill>
          <a:ln w="9525">
            <a:noFill/>
            <a:miter lim="800000"/>
            <a:headEnd/>
            <a:tailEnd/>
          </a:ln>
          <a:effec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defRPr/>
            </a:pPr>
            <a:r>
              <a:rPr lang="en-US" altLang="en-US" sz="3400" b="1">
                <a:solidFill>
                  <a:srgbClr val="371C0D"/>
                </a:solidFill>
                <a:latin typeface="Times New Roman" panose="02020603050405020304" pitchFamily="18" charset="0"/>
                <a:cs typeface="Times New Roman" panose="02020603050405020304" pitchFamily="18" charset="0"/>
              </a:rPr>
              <a:t>Biểu dương nhà tư sản yêu nước Đỗ Đình Thiện đã ủng hộ và tài trợ tiền của cho Cách mạng.</a:t>
            </a:r>
          </a:p>
        </p:txBody>
      </p:sp>
      <p:sp>
        <p:nvSpPr>
          <p:cNvPr id="22" name="Text Box 9">
            <a:extLst>
              <a:ext uri="{FF2B5EF4-FFF2-40B4-BE49-F238E27FC236}">
                <a16:creationId xmlns:a16="http://schemas.microsoft.com/office/drawing/2014/main" id="{1345DDF0-A55C-4604-938F-1DE3D3E117A2}"/>
              </a:ext>
            </a:extLst>
          </p:cNvPr>
          <p:cNvSpPr txBox="1">
            <a:spLocks noChangeArrowheads="1"/>
          </p:cNvSpPr>
          <p:nvPr/>
        </p:nvSpPr>
        <p:spPr bwMode="auto">
          <a:xfrm>
            <a:off x="1680210" y="747872"/>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sz="3200" b="1">
                <a:solidFill>
                  <a:srgbClr val="C00000"/>
                </a:solidFill>
                <a:cs typeface="Times New Roman" panose="02020603050405020304" pitchFamily="18" charset="0"/>
              </a:rPr>
              <a:t>   </a:t>
            </a:r>
            <a:r>
              <a:rPr lang="en-US" altLang="en-US" sz="3200" b="1" u="sng">
                <a:solidFill>
                  <a:srgbClr val="C00000"/>
                </a:solidFill>
                <a:cs typeface="Times New Roman" panose="02020603050405020304" pitchFamily="18" charset="0"/>
              </a:rPr>
              <a:t>Câu 2</a:t>
            </a:r>
            <a:r>
              <a:rPr lang="en-US" altLang="en-US" sz="3200" b="1">
                <a:solidFill>
                  <a:srgbClr val="C00000"/>
                </a:solidFill>
                <a:cs typeface="Times New Roman" panose="02020603050405020304" pitchFamily="18" charset="0"/>
              </a:rPr>
              <a:t>: Ý nghĩa của câu chuyện Nhà tài trợ đặc biệt của Cách mạng?</a:t>
            </a:r>
          </a:p>
        </p:txBody>
      </p:sp>
    </p:spTree>
    <p:extLst>
      <p:ext uri="{BB962C8B-B14F-4D97-AF65-F5344CB8AC3E}">
        <p14:creationId xmlns:p14="http://schemas.microsoft.com/office/powerpoint/2010/main" val="238633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748790" y="-2772410"/>
            <a:ext cx="15350490" cy="11572875"/>
            <a:chOff x="-2754" y="-4366"/>
            <a:chExt cx="24174" cy="18225"/>
          </a:xfrm>
        </p:grpSpPr>
        <p:grpSp>
          <p:nvGrpSpPr>
            <p:cNvPr id="23" name="组合 22"/>
            <p:cNvGrpSpPr/>
            <p:nvPr/>
          </p:nvGrpSpPr>
          <p:grpSpPr>
            <a:xfrm>
              <a:off x="-2645" y="-2498"/>
              <a:ext cx="24065" cy="16357"/>
              <a:chOff x="-2645" y="-2498"/>
              <a:chExt cx="24065" cy="16357"/>
            </a:xfrm>
          </p:grpSpPr>
          <p:pic>
            <p:nvPicPr>
              <p:cNvPr id="4" name="图片 3"/>
              <p:cNvPicPr>
                <a:picLocks noChangeAspect="1"/>
              </p:cNvPicPr>
              <p:nvPr/>
            </p:nvPicPr>
            <p:blipFill>
              <a:blip r:embed="rId3" cstate="screen"/>
              <a:stretch>
                <a:fillRect/>
              </a:stretch>
            </p:blipFill>
            <p:spPr>
              <a:xfrm>
                <a:off x="-2645" y="5122"/>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9600" y="-2498"/>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grpSp>
        <p:nvGrpSpPr>
          <p:cNvPr id="2" name="Group 1">
            <a:extLst>
              <a:ext uri="{FF2B5EF4-FFF2-40B4-BE49-F238E27FC236}">
                <a16:creationId xmlns:a16="http://schemas.microsoft.com/office/drawing/2014/main" id="{9053A2C8-2D93-4DFB-A476-EA799FD0315D}"/>
              </a:ext>
            </a:extLst>
          </p:cNvPr>
          <p:cNvGrpSpPr/>
          <p:nvPr/>
        </p:nvGrpSpPr>
        <p:grpSpPr>
          <a:xfrm>
            <a:off x="172250" y="39251"/>
            <a:ext cx="14685951" cy="7379513"/>
            <a:chOff x="237136" y="0"/>
            <a:chExt cx="22225158" cy="11167874"/>
          </a:xfrm>
        </p:grpSpPr>
        <p:pic>
          <p:nvPicPr>
            <p:cNvPr id="17" name="Picture 2" descr="Tha chet khong de nhuc menh vua, Tham hoa Giang Van Minh khi phach sao?">
              <a:extLst>
                <a:ext uri="{FF2B5EF4-FFF2-40B4-BE49-F238E27FC236}">
                  <a16:creationId xmlns:a16="http://schemas.microsoft.com/office/drawing/2014/main" id="{994B5836-7CD9-452E-ACC9-9B2DDD5E9D2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flipH="1">
              <a:off x="9982200" y="0"/>
              <a:ext cx="12480094" cy="1031923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52B79841-AA19-4AE2-BB9E-A94D8FD8496F}"/>
                </a:ext>
              </a:extLst>
            </p:cNvPr>
            <p:cNvSpPr/>
            <p:nvPr/>
          </p:nvSpPr>
          <p:spPr>
            <a:xfrm>
              <a:off x="237136" y="1886803"/>
              <a:ext cx="11674028" cy="2468620"/>
            </a:xfrm>
            <a:prstGeom prst="rect">
              <a:avLst/>
            </a:prstGeom>
            <a:noFill/>
          </p:spPr>
          <p:txBody>
            <a:bodyPr wrap="none" lIns="91440" tIns="45720" rIns="91440" bIns="45720">
              <a:spAutoFit/>
            </a:bodyPr>
            <a:lstStyle/>
            <a:p>
              <a:pPr algn="ctr"/>
              <a:r>
                <a:rPr lang="vi-VN"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7" name="Rectangle 26">
              <a:extLst>
                <a:ext uri="{FF2B5EF4-FFF2-40B4-BE49-F238E27FC236}">
                  <a16:creationId xmlns:a16="http://schemas.microsoft.com/office/drawing/2014/main" id="{3980D800-E034-41EA-88F3-8F8B44686473}"/>
                </a:ext>
              </a:extLst>
            </p:cNvPr>
            <p:cNvSpPr/>
            <p:nvPr/>
          </p:nvSpPr>
          <p:spPr>
            <a:xfrm>
              <a:off x="3926895" y="186537"/>
              <a:ext cx="4611393" cy="2282426"/>
            </a:xfrm>
            <a:prstGeom prst="rect">
              <a:avLst/>
            </a:prstGeom>
            <a:noFill/>
          </p:spPr>
          <p:txBody>
            <a:bodyPr wrap="none" lIns="91440" tIns="45720" rIns="91440" bIns="45720">
              <a:spAutoFit/>
            </a:bodyPr>
            <a:lstStyle/>
            <a:p>
              <a:pPr algn="ctr"/>
              <a:r>
                <a:rPr lang="vi-VN"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
          <p:nvSpPr>
            <p:cNvPr id="29" name="Rectangle 28">
              <a:extLst>
                <a:ext uri="{FF2B5EF4-FFF2-40B4-BE49-F238E27FC236}">
                  <a16:creationId xmlns:a16="http://schemas.microsoft.com/office/drawing/2014/main" id="{DAB4D7BF-1E56-43B2-B569-2455CB19FE8A}"/>
                </a:ext>
              </a:extLst>
            </p:cNvPr>
            <p:cNvSpPr/>
            <p:nvPr/>
          </p:nvSpPr>
          <p:spPr>
            <a:xfrm>
              <a:off x="2573882" y="8978720"/>
              <a:ext cx="7000536" cy="2189154"/>
            </a:xfrm>
            <a:prstGeom prst="rect">
              <a:avLst/>
            </a:prstGeom>
            <a:noFill/>
          </p:spPr>
          <p:txBody>
            <a:bodyPr wrap="none" lIns="91440" tIns="45720" rIns="91440" bIns="45720">
              <a:spAutoFit/>
            </a:bodyPr>
            <a:lstStyle/>
            <a:p>
              <a:pPr algn="ctr"/>
              <a:r>
                <a:rPr lang="vi-VN"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SGK t</a:t>
              </a:r>
              <a:r>
                <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rang 25, 26</a:t>
              </a:r>
            </a:p>
            <a:p>
              <a:pPr algn="ctr"/>
              <a:endPar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0854770" cy="5859011"/>
            <a:chOff x="-315833" y="0"/>
            <a:chExt cx="19058339"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1</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9234616" y="3442940"/>
              <a:ext cx="9507890"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7">
            <a:extLst>
              <a:ext uri="{FF2B5EF4-FFF2-40B4-BE49-F238E27FC236}">
                <a16:creationId xmlns:a16="http://schemas.microsoft.com/office/drawing/2014/main" id="{CAE61FAE-885C-4E27-9037-28C7276FDA88}"/>
              </a:ext>
            </a:extLst>
          </p:cNvPr>
          <p:cNvGrpSpPr/>
          <p:nvPr/>
        </p:nvGrpSpPr>
        <p:grpSpPr>
          <a:xfrm>
            <a:off x="-2701290" y="-2772410"/>
            <a:ext cx="16029940" cy="13395960"/>
            <a:chOff x="-4254" y="-4366"/>
            <a:chExt cx="25244" cy="21096"/>
          </a:xfrm>
        </p:grpSpPr>
        <p:grpSp>
          <p:nvGrpSpPr>
            <p:cNvPr id="6" name="组合 22">
              <a:extLst>
                <a:ext uri="{FF2B5EF4-FFF2-40B4-BE49-F238E27FC236}">
                  <a16:creationId xmlns:a16="http://schemas.microsoft.com/office/drawing/2014/main" id="{115DB460-278C-4B5B-B8F5-3ACE3D7B6588}"/>
                </a:ext>
              </a:extLst>
            </p:cNvPr>
            <p:cNvGrpSpPr/>
            <p:nvPr/>
          </p:nvGrpSpPr>
          <p:grpSpPr>
            <a:xfrm>
              <a:off x="-4254" y="-2851"/>
              <a:ext cx="25244" cy="19581"/>
              <a:chOff x="-4254" y="-2851"/>
              <a:chExt cx="25244" cy="19581"/>
            </a:xfrm>
          </p:grpSpPr>
          <p:pic>
            <p:nvPicPr>
              <p:cNvPr id="8" name="图片 3">
                <a:extLst>
                  <a:ext uri="{FF2B5EF4-FFF2-40B4-BE49-F238E27FC236}">
                    <a16:creationId xmlns:a16="http://schemas.microsoft.com/office/drawing/2014/main" id="{3AB095F1-499C-41D2-933D-33B458600951}"/>
                  </a:ext>
                </a:extLst>
              </p:cNvPr>
              <p:cNvPicPr>
                <a:picLocks noChangeAspect="1"/>
              </p:cNvPicPr>
              <p:nvPr/>
            </p:nvPicPr>
            <p:blipFill>
              <a:blip r:embed="rId2" cstate="screen"/>
              <a:stretch>
                <a:fillRect/>
              </a:stretch>
            </p:blipFill>
            <p:spPr>
              <a:xfrm>
                <a:off x="11835" y="-2851"/>
                <a:ext cx="9155" cy="8737"/>
              </a:xfrm>
              <a:prstGeom prst="rect">
                <a:avLst/>
              </a:prstGeom>
            </p:spPr>
          </p:pic>
          <p:pic>
            <p:nvPicPr>
              <p:cNvPr id="9" name="图片 5">
                <a:extLst>
                  <a:ext uri="{FF2B5EF4-FFF2-40B4-BE49-F238E27FC236}">
                    <a16:creationId xmlns:a16="http://schemas.microsoft.com/office/drawing/2014/main" id="{DCB7659F-9C70-4293-9B86-AA02A77A78F2}"/>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7" name="图片 25" descr="图片包含 鲜花, 植物, 室内&#10;&#10;已生成高可信度的说明">
              <a:extLst>
                <a:ext uri="{FF2B5EF4-FFF2-40B4-BE49-F238E27FC236}">
                  <a16:creationId xmlns:a16="http://schemas.microsoft.com/office/drawing/2014/main" id="{AE60F718-9A55-4DCC-9609-509C15319460}"/>
                </a:ext>
              </a:extLst>
            </p:cNvPr>
            <p:cNvPicPr>
              <a:picLocks noChangeAspect="1"/>
            </p:cNvPicPr>
            <p:nvPr/>
          </p:nvPicPr>
          <p:blipFill>
            <a:blip r:embed="rId4"/>
            <a:stretch>
              <a:fillRect/>
            </a:stretch>
          </p:blipFill>
          <p:spPr>
            <a:xfrm rot="19466769">
              <a:off x="-2754" y="-4366"/>
              <a:ext cx="7809" cy="11139"/>
            </a:xfrm>
            <a:prstGeom prst="rect">
              <a:avLst/>
            </a:prstGeom>
          </p:spPr>
        </p:pic>
      </p:grpSp>
      <p:pic>
        <p:nvPicPr>
          <p:cNvPr id="1026" name="Picture 2" descr="Tập đọc lớp 5: Trí dũng song toàn - Giải bài tập SGK Tiếng Việt 5 tập 2 -  VnDoc.com">
            <a:extLst>
              <a:ext uri="{FF2B5EF4-FFF2-40B4-BE49-F238E27FC236}">
                <a16:creationId xmlns:a16="http://schemas.microsoft.com/office/drawing/2014/main" id="{96E65F59-A973-476E-8663-559DD1F1AEF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0" t="4607" r="4111" b="7752"/>
          <a:stretch/>
        </p:blipFill>
        <p:spPr bwMode="auto">
          <a:xfrm>
            <a:off x="1612900" y="2362200"/>
            <a:ext cx="9004300" cy="413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1CFDC2F8-5F03-48C4-911A-4A663846E26E}"/>
              </a:ext>
            </a:extLst>
          </p:cNvPr>
          <p:cNvSpPr/>
          <p:nvPr/>
        </p:nvSpPr>
        <p:spPr>
          <a:xfrm>
            <a:off x="3295393" y="944695"/>
            <a:ext cx="5601213" cy="1200329"/>
          </a:xfrm>
          <a:prstGeom prst="rect">
            <a:avLst/>
          </a:prstGeom>
          <a:noFill/>
        </p:spPr>
        <p:txBody>
          <a:bodyPr wrap="none" lIns="91440" tIns="45720" rIns="91440" bIns="45720">
            <a:spAutoFit/>
          </a:bodyPr>
          <a:lstStyle/>
          <a:p>
            <a:pPr algn="ctr"/>
            <a:r>
              <a:rPr lang="vi-VN"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4" name="Rectangle 3">
            <a:extLst>
              <a:ext uri="{FF2B5EF4-FFF2-40B4-BE49-F238E27FC236}">
                <a16:creationId xmlns:a16="http://schemas.microsoft.com/office/drawing/2014/main" id="{55050E7C-C557-4D0D-B4BE-498255725C5A}"/>
              </a:ext>
            </a:extLst>
          </p:cNvPr>
          <p:cNvSpPr/>
          <p:nvPr/>
        </p:nvSpPr>
        <p:spPr>
          <a:xfrm>
            <a:off x="5175413" y="0"/>
            <a:ext cx="2050561" cy="1015663"/>
          </a:xfrm>
          <a:prstGeom prst="rect">
            <a:avLst/>
          </a:prstGeom>
          <a:noFill/>
        </p:spPr>
        <p:txBody>
          <a:bodyPr wrap="none" lIns="91440" tIns="45720" rIns="91440" bIns="45720">
            <a:spAutoFit/>
          </a:bodyPr>
          <a:lstStyle/>
          <a:p>
            <a:pPr algn="ctr"/>
            <a:r>
              <a:rPr lang="vi-VN"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Tree>
    <p:extLst>
      <p:ext uri="{BB962C8B-B14F-4D97-AF65-F5344CB8AC3E}">
        <p14:creationId xmlns:p14="http://schemas.microsoft.com/office/powerpoint/2010/main" val="226145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0277" y="641182"/>
            <a:ext cx="10276523" cy="5386090"/>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liền hạ chỉ mời ông đến hỏi cho ra lẽ.</a:t>
            </a:r>
          </a:p>
          <a:p>
            <a:pPr algn="just"/>
            <a:r>
              <a:rPr lang="vi-VN" sz="2200" b="0" i="0">
                <a:solidFill>
                  <a:srgbClr val="000000"/>
                </a:solidFill>
                <a:effectLst/>
                <a:latin typeface="Calibri" panose="020F0502020204030204" pitchFamily="34" charset="0"/>
                <a:cs typeface="Calibri" panose="020F0502020204030204" pitchFamily="34" charset="0"/>
              </a:rPr>
              <a:t>	Thám hoa vừa khóc vừa than rằng:</a:t>
            </a:r>
          </a:p>
          <a:p>
            <a:pPr algn="just"/>
            <a:r>
              <a:rPr lang="vi-VN" sz="2200" b="0" i="0">
                <a:solidFill>
                  <a:srgbClr val="000000"/>
                </a:solidFill>
                <a:effectLst/>
                <a:latin typeface="Calibri" panose="020F0502020204030204" pitchFamily="34" charset="0"/>
                <a:cs typeface="Calibri" panose="020F0502020204030204" pitchFamily="34" charset="0"/>
              </a:rPr>
              <a:t>	- Hôm nay là ngày giỗ cụ tổ năm đời của thần, nhưng thần không có mặt ở nhà để cúng giỗ. Thật là bất hiếu với tổ tiên!</a:t>
            </a:r>
          </a:p>
          <a:p>
            <a:pPr algn="just"/>
            <a:r>
              <a:rPr lang="vi-VN" sz="2200" b="0" i="0">
                <a:solidFill>
                  <a:srgbClr val="000000"/>
                </a:solidFill>
                <a:effectLst/>
                <a:latin typeface="Calibri" panose="020F0502020204030204" pitchFamily="34" charset="0"/>
                <a:cs typeface="Calibri" panose="020F0502020204030204" pitchFamily="34" charset="0"/>
              </a:rPr>
              <a:t>	Vua Minh phán:</a:t>
            </a:r>
          </a:p>
          <a:p>
            <a:pPr algn="just"/>
            <a:r>
              <a:rPr lang="vi-VN" sz="2200" b="0" i="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r>
              <a:rPr lang="vi-VN" sz="2200" b="0" i="0">
                <a:solidFill>
                  <a:srgbClr val="000000"/>
                </a:solidFill>
                <a:effectLst/>
                <a:latin typeface="Calibri" panose="020F0502020204030204" pitchFamily="34" charset="0"/>
                <a:cs typeface="Calibri" panose="020F0502020204030204" pitchFamily="34" charset="0"/>
              </a:rPr>
              <a:t>	Giang Văn Minh nghe vậy, bèn tâu:</a:t>
            </a:r>
          </a:p>
          <a:p>
            <a:pPr algn="just"/>
            <a:r>
              <a:rPr lang="vi-VN" sz="2200" b="0" i="0">
                <a:solidFill>
                  <a:srgbClr val="000000"/>
                </a:solidFill>
                <a:effectLst/>
                <a:latin typeface="Calibri" panose="020F0502020204030204" pitchFamily="34" charset="0"/>
                <a:cs typeface="Calibri" panose="020F0502020204030204" pitchFamily="34" charset="0"/>
              </a:rPr>
              <a:t>	- Vậy, tướng Liễu Thăng tử trận đã mấy trăm năm, sao hàng năm nhà vua vẫn bắt nước tôi cử người mang lễ vật sang cúng giỗ?</a:t>
            </a:r>
          </a:p>
          <a:p>
            <a:pPr algn="just"/>
            <a:r>
              <a:rPr lang="vi-VN" sz="2200" b="0" i="0">
                <a:solidFill>
                  <a:srgbClr val="000000"/>
                </a:solidFill>
                <a:effectLst/>
                <a:latin typeface="Calibri" panose="020F0502020204030204" pitchFamily="34" charset="0"/>
                <a:cs typeface="Calibri" panose="020F0502020204030204" pitchFamily="34" charset="0"/>
              </a:rPr>
              <a:t>	Biết đã mắc mưu sứ thần, vua Minh vẫn phải nói:</a:t>
            </a:r>
          </a:p>
          <a:p>
            <a:pPr algn="just"/>
            <a:r>
              <a:rPr lang="vi-VN" sz="2200" b="0" i="0">
                <a:solidFill>
                  <a:srgbClr val="000000"/>
                </a:solidFill>
                <a:effectLst/>
                <a:latin typeface="Calibri" panose="020F0502020204030204" pitchFamily="34" charset="0"/>
                <a:cs typeface="Calibri" panose="020F0502020204030204" pitchFamily="34" charset="0"/>
              </a:rPr>
              <a:t>	- Từ nay trở đi, nước ngươi không phải góp giỗ Liễu Thăng nữa.</a:t>
            </a:r>
          </a:p>
        </p:txBody>
      </p:sp>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7420" y="510540"/>
            <a:ext cx="10276523" cy="6063198"/>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Calibri" panose="020F0502020204030204" pitchFamily="34" charset="0"/>
                <a:cs typeface="Calibri" panose="020F0502020204030204" pitchFamily="34" charset="0"/>
              </a:rPr>
              <a:t>Từ đó, nước ta mới thoát khỏi nạn mỗi năm cống nạp một lượng vàng để đền mạng Liễu Thăng.</a:t>
            </a:r>
          </a:p>
          <a:p>
            <a:pPr algn="just"/>
            <a:r>
              <a:rPr lang="vi-VN" sz="2100">
                <a:solidFill>
                  <a:srgbClr val="000000"/>
                </a:solidFill>
                <a:latin typeface="Calibri" panose="020F0502020204030204" pitchFamily="34" charset="0"/>
                <a:cs typeface="Calibri" panose="020F0502020204030204" pitchFamily="34" charset="0"/>
              </a:rPr>
              <a:t>	Lần khác, khi Giang Văn Minh vào yết kiến, vua Minh sai một đại thần ra vế đối:</a:t>
            </a:r>
          </a:p>
          <a:p>
            <a:pPr algn="just"/>
            <a:r>
              <a:rPr lang="vi-VN" sz="21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OpenSans"/>
              </a:rPr>
              <a:t>- Đồng trụ đến giờ rêu vẫn mọc.</a:t>
            </a:r>
          </a:p>
          <a:p>
            <a:pPr algn="just"/>
            <a:r>
              <a:rPr lang="vi-VN" sz="2100" b="0" i="0">
                <a:solidFill>
                  <a:srgbClr val="000000"/>
                </a:solidFill>
                <a:effectLst/>
                <a:latin typeface="OpenSans"/>
              </a:rPr>
              <a:t>	Biết họ ngạo mạn nhắc chuyện Mã Viện dẹp cuộc nổi dậy của Hai Bà Trưng, Giang Văn Minh cứng cỏi đáp lại:</a:t>
            </a:r>
          </a:p>
          <a:p>
            <a:pPr algn="just"/>
            <a:r>
              <a:rPr lang="vi-VN" sz="2100" b="0" i="0">
                <a:solidFill>
                  <a:srgbClr val="000000"/>
                </a:solidFill>
                <a:effectLst/>
                <a:latin typeface="OpenSans"/>
              </a:rPr>
              <a:t>	- Bạch Đằng thuở trước máu còn loang.</a:t>
            </a:r>
          </a:p>
          <a:p>
            <a:pPr algn="just"/>
            <a:r>
              <a:rPr lang="vi-VN" sz="2100" b="0" i="0">
                <a:solidFill>
                  <a:srgbClr val="000000"/>
                </a:solidFill>
                <a:effectLst/>
                <a:latin typeface="OpenSans"/>
              </a:rPr>
              <a:t>	Thấy sứ thần Việt Nam dám lấy việc quân đội cả ba triều đại Nam Hán, Tống và Nguyên đều thảm bại trên sông Bạch Đằng để đối lại, vua Minh giận quá, sai người ám hại ông.</a:t>
            </a:r>
          </a:p>
          <a:p>
            <a:pPr algn="just"/>
            <a:r>
              <a:rPr lang="vi-VN" sz="2100" b="0" i="0">
                <a:solidFill>
                  <a:srgbClr val="000000"/>
                </a:solidFill>
                <a:effectLst/>
                <a:latin typeface="OpenSans"/>
              </a:rPr>
              <a:t>	Thi hài Giang Văn Minh được đưa về nước. Vua Lê Thần Tông đến tận linh cữu ông, khóc rằng:</a:t>
            </a:r>
          </a:p>
          <a:p>
            <a:pPr algn="just"/>
            <a:r>
              <a:rPr lang="vi-VN" sz="2100" b="0" i="0">
                <a:solidFill>
                  <a:srgbClr val="000000"/>
                </a:solidFill>
                <a:effectLst/>
                <a:latin typeface="OpenSans"/>
              </a:rPr>
              <a:t>	- Sứ thần không làm nhục mệnh vua, xứng đáng là anh hùng thiên cổ.</a:t>
            </a:r>
          </a:p>
          <a:p>
            <a:pPr algn="just"/>
            <a:r>
              <a:rPr lang="vi-VN" sz="2100" b="0" i="0">
                <a:solidFill>
                  <a:srgbClr val="000000"/>
                </a:solidFill>
                <a:effectLst/>
                <a:latin typeface="OpenSans"/>
              </a:rPr>
              <a:t>	Điếu văn của vua Lê còn có câu: “Ai cũng sống, sống như ông, thật đáng sống. Ai cũng chết, chết như ông, chết như sống’’</a:t>
            </a:r>
          </a:p>
          <a:p>
            <a:pPr algn="r"/>
            <a:r>
              <a:rPr lang="vi-VN" sz="2100" b="0" i="1">
                <a:solidFill>
                  <a:srgbClr val="000000"/>
                </a:solidFill>
                <a:effectLst/>
                <a:latin typeface="OpenSans"/>
              </a:rPr>
              <a:t>Theo </a:t>
            </a:r>
            <a:r>
              <a:rPr lang="vi-VN" sz="2100" b="1" i="0">
                <a:solidFill>
                  <a:srgbClr val="000000"/>
                </a:solidFill>
                <a:effectLst/>
                <a:latin typeface="OpenSans"/>
              </a:rPr>
              <a:t>ĐINH XUÂN LÂM – TRƯƠNG HỮU QUỲNH </a:t>
            </a:r>
            <a:r>
              <a:rPr lang="vi-VN" sz="2100" b="0" i="0">
                <a:solidFill>
                  <a:srgbClr val="000000"/>
                </a:solidFill>
                <a:effectLst/>
                <a:latin typeface="OpenSans"/>
              </a:rPr>
              <a:t>và </a:t>
            </a:r>
            <a:r>
              <a:rPr lang="vi-VN" sz="2100" b="1" i="0">
                <a:solidFill>
                  <a:srgbClr val="000000"/>
                </a:solidFill>
                <a:effectLst/>
                <a:latin typeface="OpenSans"/>
              </a:rPr>
              <a:t>TRUNG LƯU</a:t>
            </a:r>
            <a:endParaRPr lang="vi-VN" sz="2100" b="0" i="0">
              <a:solidFill>
                <a:srgbClr val="000000"/>
              </a:solidFill>
              <a:effectLst/>
              <a:latin typeface="OpenSans"/>
            </a:endParaRPr>
          </a:p>
        </p:txBody>
      </p:sp>
    </p:spTree>
    <p:extLst>
      <p:ext uri="{BB962C8B-B14F-4D97-AF65-F5344CB8AC3E}">
        <p14:creationId xmlns:p14="http://schemas.microsoft.com/office/powerpoint/2010/main" val="3607908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74C22C6-C2DE-42F4-BA8D-23D8F2C22A8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批待发作品\292027"/>
  <p:tag name="ISPRING_PRESENTATION_TITLE" val="59941c8f72cd4"/>
  <p:tag name="ISPRING_FIRST_PUBLI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1559</Words>
  <Application>Microsoft Office PowerPoint</Application>
  <PresentationFormat>Widescreen</PresentationFormat>
  <Paragraphs>124</Paragraphs>
  <Slides>25</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等线</vt:lpstr>
      <vt:lpstr>微软雅黑</vt:lpstr>
      <vt:lpstr>Amazone</vt:lpstr>
      <vt:lpstr>Arial</vt:lpstr>
      <vt:lpstr>Calibri</vt:lpstr>
      <vt:lpstr>OpenSans</vt:lpstr>
      <vt:lpstr>Times New Roman</vt:lpstr>
      <vt:lpstr>UTM Caviar</vt:lpstr>
      <vt:lpstr>UTM Flamenco</vt:lpstr>
      <vt:lpstr>UTM Loko</vt:lpstr>
      <vt:lpstr>UTM Ong Do Gia</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 Hong Linh</cp:lastModifiedBy>
  <cp:revision>27</cp:revision>
  <dcterms:created xsi:type="dcterms:W3CDTF">2017-08-16T08:47:00Z</dcterms:created>
  <dcterms:modified xsi:type="dcterms:W3CDTF">2023-02-06T01:14:23Z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716AD6C92D5A4F4B8E2EB7963C4CFAD5</vt:lpwstr>
  </property>
  <property fmtid="{D5CDD505-2E9C-101B-9397-08002B2CF9AE}" pid="3" name="KSOProductBuildVer">
    <vt:lpwstr>2052-11.1.0.10700</vt:lpwstr>
  </property>
</Properties>
</file>