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8690" r:id="rId3"/>
    <p:sldId id="311" r:id="rId4"/>
    <p:sldId id="282" r:id="rId5"/>
    <p:sldId id="307" r:id="rId6"/>
    <p:sldId id="8687" r:id="rId7"/>
    <p:sldId id="257" r:id="rId8"/>
    <p:sldId id="258" r:id="rId9"/>
    <p:sldId id="8676" r:id="rId10"/>
    <p:sldId id="260" r:id="rId11"/>
    <p:sldId id="8678" r:id="rId12"/>
    <p:sldId id="8650" r:id="rId13"/>
    <p:sldId id="8677" r:id="rId14"/>
    <p:sldId id="8652" r:id="rId15"/>
    <p:sldId id="8653" r:id="rId16"/>
    <p:sldId id="8680" r:id="rId17"/>
    <p:sldId id="8681" r:id="rId18"/>
    <p:sldId id="8664" r:id="rId19"/>
    <p:sldId id="8683" r:id="rId20"/>
    <p:sldId id="8684" r:id="rId21"/>
    <p:sldId id="8688" r:id="rId22"/>
    <p:sldId id="8685" r:id="rId23"/>
    <p:sldId id="8665" r:id="rId24"/>
    <p:sldId id="868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E59"/>
    <a:srgbClr val="93AD59"/>
    <a:srgbClr val="619B13"/>
    <a:srgbClr val="0A2B11"/>
    <a:srgbClr val="9BB803"/>
    <a:srgbClr val="E73554"/>
    <a:srgbClr val="EC667F"/>
    <a:srgbClr val="F9D7E0"/>
    <a:srgbClr val="D17030"/>
    <a:srgbClr val="FAE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94" autoAdjust="0"/>
    <p:restoredTop sz="94660"/>
  </p:normalViewPr>
  <p:slideViewPr>
    <p:cSldViewPr snapToGrid="0">
      <p:cViewPr>
        <p:scale>
          <a:sx n="33" d="100"/>
          <a:sy n="33" d="100"/>
        </p:scale>
        <p:origin x="2622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2203-9D3E-40AF-9021-74521AA71F9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8A6AD-F5A1-4067-94D3-813992C07B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92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574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9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296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0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194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749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656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18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6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504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17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54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6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43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751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12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02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37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EED6-F3CE-4989-8114-EA4976C9ED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6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7D23F-CF4D-4FC0-897D-9550A601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067241-51E5-434B-B9A4-1CC619AA1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7CF17F-11B5-43BC-93A0-AE7B61CD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5970F3-6628-45FB-BEBD-155D7ACC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995FB-3283-4388-AAA1-F8064C7B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6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A49BF-4686-4053-80D9-9A788E1E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3F4542-4774-4403-9F41-8B58D822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D87918-DA36-4575-86B6-2A7B3553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A5CC5B-FB18-4D4B-87D7-67EC3B1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880E9B-4D52-4633-977F-A517DBF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7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DB57C7-DB21-45F0-A6C3-B7B122F7A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5749F6-D89F-4BAA-976C-61ECB2A49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0AC281-C3B3-4887-8B18-23CF0BA9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323AA9-8E16-4D3A-BD47-7DE4FF1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5C34A9-8584-46BD-9E5E-AB6902F2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6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07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784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6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63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999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419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16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B2F5F-5B3D-4F39-9FDD-CA5EB2C8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1F2F49-4592-450D-AF26-954205EFC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A5565-63C5-4097-8338-032F49A8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642D3B-E031-4BF2-A8DF-9361CBD7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45456-8552-4063-AE0B-F48BF59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06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9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389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199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401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DC12DB-F01C-4E64-8E18-FFED8D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60927E-DB4C-4876-A45B-E99D530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B7F915-4587-4B39-B56B-6175491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F017CD-D680-4A06-A217-2767CB23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FD0B76-36D7-4775-955D-63FC6E93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9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531344-38C9-4BBD-9764-18268345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CC1B85-AD7C-42DB-AA16-F0044828D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E6874A-92AE-46CD-A646-3721A4511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E362D8-9EB2-45ED-98F1-645CA3F9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93D09E-E1F7-454C-B4C3-D840DF2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25D5-39A1-4BBE-9348-FBC78B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69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2F822-EDDB-432A-BC97-B86594AC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C4A-5DAC-4256-B1C1-A9457121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E821AE-5447-4CB5-B748-00B46CE4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78DDC4-3ED0-4187-904F-5F74F77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107532-4F1A-47BF-8051-770B2C1BD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E972A9-376F-4CFE-BF21-4BF6622F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68918A8-6FBB-4161-A59B-83782781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F8547C-B031-401C-9B36-49C756CA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2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BD538-7B7B-4CF7-91D5-70996431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680D02-9900-4A09-8CD0-2CF95EDF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611BAA-811A-4F18-98E7-ACAE9D7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025BC0-0621-4A17-8999-6F8CE4A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10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D9B83C-F7C5-4F35-9E10-9A12CBE6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E2D35-9BD8-4FEA-8266-2608A17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C48F75-AB76-4DDF-B819-A2069E1B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0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43DE1-4271-4592-A091-D48FC1E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DB5824-961B-4F74-8E4E-75E094B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931356-A34D-4903-B46B-93630698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BDAE9B-385F-4F27-A6FA-B0A1DCA7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504EE8-CBE9-4625-B096-09B51A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2B8AA-63F0-42E7-A335-D16E3B9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7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58878-D6EC-4223-8D72-DB169560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0C6AB8B-32C3-462F-8761-7A9764B13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01A19E-5EDE-44FA-B386-B2DB26268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CF96AF-7AE0-41CC-B9AC-E1A3EB2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E846DD-0207-487C-97AC-8BDA5381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E97AF8-CFB9-4333-8ED0-8B61EB7D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9Slide.vn - 2019">
            <a:extLst>
              <a:ext uri="{FF2B5EF4-FFF2-40B4-BE49-F238E27FC236}">
                <a16:creationId xmlns:a16="http://schemas.microsoft.com/office/drawing/2014/main" id="{8C4CA080-C239-472D-9C3B-FBEE246F66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8" name="组合 13">
            <a:extLst>
              <a:ext uri="{FF2B5EF4-FFF2-40B4-BE49-F238E27FC236}">
                <a16:creationId xmlns:a16="http://schemas.microsoft.com/office/drawing/2014/main" id="{9DC87EFD-D7FA-4383-A578-828A6767C5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662298" cy="6858000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5BA9DFA-1753-431A-8094-3F8CECC8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766" y="0"/>
              <a:ext cx="4220766" cy="6858000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1EDEE8C2-B544-45A3-B4C7-ACD19B504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20766" cy="6858000"/>
            </a:xfrm>
            <a:prstGeom prst="rect">
              <a:avLst/>
            </a:prstGeom>
          </p:spPr>
        </p:pic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A36A3C7B-9D88-4A49-81EF-92D68D22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1532" y="0"/>
              <a:ext cx="4220766" cy="6858000"/>
            </a:xfrm>
            <a:prstGeom prst="rect">
              <a:avLst/>
            </a:prstGeom>
          </p:spPr>
        </p:pic>
      </p:grp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46090A-BE49-466F-87F5-B31A0A77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9291C7-40D6-47F5-BD9A-510FA842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2A4E78-AE2A-4CE0-AE66-A403F9497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905FC-CF9B-4ECA-A0B9-752F163B5B5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77C89-5121-4E0F-8655-7E285C84D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932CC7-ACB3-4B30-AE3E-3A14C2544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5D94EC0-C0AF-41BE-BBA0-2E85EFE4A117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6784258" y="-4070555"/>
            <a:ext cx="1504336" cy="1504336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B160EB-C1C4-46E0-9DFF-B07E94B750FA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8027445" y="10535264"/>
            <a:ext cx="1504336" cy="1504336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8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9Slide.vn - 2019">
            <a:extLst>
              <a:ext uri="{FF2B5EF4-FFF2-40B4-BE49-F238E27FC236}">
                <a16:creationId xmlns:a16="http://schemas.microsoft.com/office/drawing/2014/main" id="{1C650637-351F-4622-879B-8F1A3192C8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9D20F-BEB0-4012-B897-2C9053B9BB0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07DA0-4BCF-49E0-974B-3E2E9EEDCB3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"/>
            <a:ext cx="12192000" cy="6854637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03D8500-47FA-475C-94BD-08248F047164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6784258" y="-4070555"/>
            <a:ext cx="1504336" cy="1504336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BE3E326-DA5D-4933-849F-9E97D99A219A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8027445" y="10535264"/>
            <a:ext cx="1504336" cy="1504336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3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3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7.png"/><Relationship Id="rId5" Type="http://schemas.openxmlformats.org/officeDocument/2006/relationships/tags" Target="../tags/tag10.xml"/><Relationship Id="rId10" Type="http://schemas.openxmlformats.org/officeDocument/2006/relationships/image" Target="../media/image19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jpe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jpe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A1A6E735-7CB3-46D7-87DC-FEA8FEBA43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2462" y="-784205"/>
            <a:ext cx="3739598" cy="81284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433" y="-1243422"/>
            <a:ext cx="3977136" cy="89638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16" y="3057099"/>
            <a:ext cx="4648584" cy="3800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92" y="422329"/>
            <a:ext cx="2160416" cy="13784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-1"/>
            <a:ext cx="6264871" cy="5967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6" y="88586"/>
            <a:ext cx="2800803" cy="397713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97307" y="1815267"/>
            <a:ext cx="79973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 flip="none" rotWithShape="1">
                  <a:gsLst>
                    <a:gs pos="88000">
                      <a:srgbClr val="0A2B11"/>
                    </a:gs>
                    <a:gs pos="62000">
                      <a:srgbClr val="607E09"/>
                    </a:gs>
                    <a:gs pos="39000">
                      <a:srgbClr val="9BB803"/>
                    </a:gs>
                    <a:gs pos="19000">
                      <a:srgbClr val="016A2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NỐI CÁC VẾ CÂU GHÉP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0">
                      <a:srgbClr val="FAE25B"/>
                    </a:gs>
                    <a:gs pos="100000">
                      <a:srgbClr val="D17030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BẰNG QUAN HỆ TỪ</a:t>
            </a:r>
            <a:endParaRPr lang="zh-CN" altLang="en-US" sz="6600" b="1">
              <a:gradFill flip="none" rotWithShape="1">
                <a:gsLst>
                  <a:gs pos="0">
                    <a:srgbClr val="FAE25B"/>
                  </a:gs>
                  <a:gs pos="100000">
                    <a:srgbClr val="D17030"/>
                  </a:gs>
                </a:gsLst>
                <a:lin ang="5400000" scaled="1"/>
                <a:tileRect/>
              </a:gradFill>
              <a:latin typeface="UTM Arruba KT" panose="02040603050506020204" pitchFamily="18" charset="0"/>
              <a:ea typeface="字魂67号-勾玉行书" panose="00000500000000000000" pitchFamily="2" charset="-122"/>
            </a:endParaRPr>
          </a:p>
        </p:txBody>
      </p:sp>
      <p:cxnSp>
        <p:nvCxnSpPr>
          <p:cNvPr id="11" name="直接连接符 1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6161308" y="1476789"/>
            <a:ext cx="0" cy="4680000"/>
          </a:xfrm>
          <a:prstGeom prst="line">
            <a:avLst/>
          </a:prstGeom>
          <a:ln w="38100">
            <a:solidFill>
              <a:srgbClr val="619B1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8">
            <a:extLst>
              <a:ext uri="{FF2B5EF4-FFF2-40B4-BE49-F238E27FC236}">
                <a16:creationId xmlns:a16="http://schemas.microsoft.com/office/drawing/2014/main" id="{09E96B24-CEEE-4122-9B7E-4CF93D437759}"/>
              </a:ext>
            </a:extLst>
          </p:cNvPr>
          <p:cNvSpPr txBox="1"/>
          <p:nvPr/>
        </p:nvSpPr>
        <p:spPr>
          <a:xfrm>
            <a:off x="5081656" y="3931393"/>
            <a:ext cx="1947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Trang: 32-33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15" name="文本框 38">
            <a:extLst>
              <a:ext uri="{FF2B5EF4-FFF2-40B4-BE49-F238E27FC236}">
                <a16:creationId xmlns:a16="http://schemas.microsoft.com/office/drawing/2014/main" id="{B05C939F-50BF-41FB-BC3D-EA384192673A}"/>
              </a:ext>
            </a:extLst>
          </p:cNvPr>
          <p:cNvSpPr txBox="1"/>
          <p:nvPr/>
        </p:nvSpPr>
        <p:spPr>
          <a:xfrm>
            <a:off x="4854511" y="4399006"/>
            <a:ext cx="240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Thực hiện: EduFive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A07B1D4-B177-4E57-9397-42BF68C904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1882" y="5030890"/>
            <a:ext cx="5100632" cy="1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7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1">
            <a:extLst>
              <a:ext uri="{FF2B5EF4-FFF2-40B4-BE49-F238E27FC236}">
                <a16:creationId xmlns:a16="http://schemas.microsoft.com/office/drawing/2014/main" id="{31D49EAF-C84E-4DB0-83FA-E18667EB5FED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6FD86AE0-9ECA-4767-BFE5-A8C905CA7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336A3BA6-03AF-4918-805D-415B3F0E6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4751" y="-1706253"/>
            <a:ext cx="4942498" cy="1027050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3693675"/>
            <a:ext cx="3456417" cy="316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43350"/>
            <a:ext cx="3564680" cy="29146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041" y="1"/>
            <a:ext cx="5096177" cy="48541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513499" y="1802144"/>
            <a:ext cx="9086849" cy="325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Để thể hiện quan hệ nguyên nhân - kết quả giữa hai vế câu ghép, ta có thể nối chúng bằng: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4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rPr>
              <a:t>- Một</a:t>
            </a:r>
            <a:r>
              <a:rPr kumimoji="0" lang="en-US" altLang="zh-CN" sz="2800" i="0" u="none" strike="noStrike" kern="1200" cap="none" spc="40" normalizeH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rPr>
              <a:t> quan hệ từ: </a:t>
            </a:r>
            <a:r>
              <a:rPr kumimoji="0" lang="en-US" altLang="zh-CN" sz="2800" i="1" u="none" strike="noStrike" kern="1200" cap="none" spc="40" normalizeH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rPr>
              <a:t>vì , bởi vì, nên, cho nên,...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 spc="40" baseline="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-</a:t>
            </a:r>
            <a:r>
              <a:rPr lang="en-US" altLang="zh-CN" sz="2800" i="1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Hoặc một cặp quan hệ từ: </a:t>
            </a:r>
            <a:r>
              <a:rPr lang="en-US" altLang="zh-CN" sz="2800" i="1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vì ... nên; bởi vì ... cho nên; tại vì ... cho nên; do ... nên; do ... mà; nhờ ... mà...</a:t>
            </a:r>
            <a:endParaRPr kumimoji="0" lang="zh-CN" altLang="en-US" sz="2800" i="0" u="none" strike="noStrike" kern="1200" cap="none" spc="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57" y="0"/>
            <a:ext cx="2455592" cy="2022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EC513-2A14-46E5-8221-B94E5951397E}"/>
              </a:ext>
            </a:extLst>
          </p:cNvPr>
          <p:cNvSpPr txBox="1"/>
          <p:nvPr/>
        </p:nvSpPr>
        <p:spPr>
          <a:xfrm>
            <a:off x="2690206" y="131160"/>
            <a:ext cx="7459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70000">
                      <a:srgbClr val="F6B2CD"/>
                    </a:gs>
                    <a:gs pos="38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Ghi nhớ: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364678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96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1">
            <a:extLst>
              <a:ext uri="{FF2B5EF4-FFF2-40B4-BE49-F238E27FC236}">
                <a16:creationId xmlns:a16="http://schemas.microsoft.com/office/drawing/2014/main" id="{EA1C5F21-5B20-4385-9D65-C3CBB7E174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19" y="4813675"/>
            <a:ext cx="3382508" cy="2025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C641963-F3F4-4D87-AD3A-23BABC6BD91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233" y="-784205"/>
            <a:ext cx="3739598" cy="81284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FDC80C-4C00-43B3-8CDE-01B4BAAE35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42664" y="-1112205"/>
            <a:ext cx="3604986" cy="506573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sp>
        <p:nvSpPr>
          <p:cNvPr id="15" name="PA_MH_Number_1">
            <a:hlinkClick r:id="" action="ppaction://noaction"/>
            <a:extLst>
              <a:ext uri="{FF2B5EF4-FFF2-40B4-BE49-F238E27FC236}">
                <a16:creationId xmlns:a16="http://schemas.microsoft.com/office/drawing/2014/main" id="{2DA6E021-04CB-4713-ABE6-B325F3B44ED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H="1">
            <a:off x="2988512" y="2159828"/>
            <a:ext cx="742499" cy="580820"/>
          </a:xfrm>
          <a:custGeom>
            <a:avLst/>
            <a:gdLst>
              <a:gd name="T0" fmla="*/ 0 w 528877"/>
              <a:gd name="T1" fmla="*/ 0 h 495119"/>
              <a:gd name="T2" fmla="*/ 445750 w 528877"/>
              <a:gd name="T3" fmla="*/ 0 h 495119"/>
              <a:gd name="T4" fmla="*/ 528160 w 528877"/>
              <a:gd name="T5" fmla="*/ 82611 h 495119"/>
              <a:gd name="T6" fmla="*/ 528160 w 528877"/>
              <a:gd name="T7" fmla="*/ 495662 h 495119"/>
              <a:gd name="T8" fmla="*/ 0 w 528877"/>
              <a:gd name="T9" fmla="*/ 495662 h 495119"/>
              <a:gd name="T10" fmla="*/ 0 w 528877"/>
              <a:gd name="T11" fmla="*/ 0 h 495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877"/>
              <a:gd name="T19" fmla="*/ 0 h 495119"/>
              <a:gd name="T20" fmla="*/ 528877 w 528877"/>
              <a:gd name="T21" fmla="*/ 495119 h 4951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658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1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kumimoji="0" lang="zh-CN" altLang="en-US" sz="3412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PA_MH_Entry_1">
            <a:hlinkClick r:id="" action="ppaction://noaction"/>
            <a:extLst>
              <a:ext uri="{FF2B5EF4-FFF2-40B4-BE49-F238E27FC236}">
                <a16:creationId xmlns:a16="http://schemas.microsoft.com/office/drawing/2014/main" id="{08591F7F-A814-4D1F-BEF9-AD01A1E3B0F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53980" y="2159828"/>
            <a:ext cx="7268020" cy="860114"/>
          </a:xfrm>
          <a:prstGeom prst="rect">
            <a:avLst/>
          </a:prstGeom>
          <a:solidFill>
            <a:srgbClr val="658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anchor="ctr">
            <a:normAutofit/>
          </a:bodyPr>
          <a:lstStyle/>
          <a:p>
            <a:pPr lvl="0" algn="just" defTabSz="913765">
              <a:spcBef>
                <a:spcPct val="0"/>
              </a:spcBef>
              <a:defRPr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trời mưa to, nên đường rất trơn.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A_MH_Number_2">
            <a:hlinkClick r:id="" action="ppaction://noaction"/>
            <a:extLst>
              <a:ext uri="{FF2B5EF4-FFF2-40B4-BE49-F238E27FC236}">
                <a16:creationId xmlns:a16="http://schemas.microsoft.com/office/drawing/2014/main" id="{8B86D8DB-D8D3-4003-B205-D9AD5189B3B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2988514" y="3663119"/>
            <a:ext cx="742498" cy="580820"/>
          </a:xfrm>
          <a:custGeom>
            <a:avLst/>
            <a:gdLst>
              <a:gd name="T0" fmla="*/ 0 w 528877"/>
              <a:gd name="T1" fmla="*/ 0 h 495119"/>
              <a:gd name="T2" fmla="*/ 445749 w 528877"/>
              <a:gd name="T3" fmla="*/ 0 h 495119"/>
              <a:gd name="T4" fmla="*/ 528157 w 528877"/>
              <a:gd name="T5" fmla="*/ 82611 h 495119"/>
              <a:gd name="T6" fmla="*/ 528157 w 528877"/>
              <a:gd name="T7" fmla="*/ 495662 h 495119"/>
              <a:gd name="T8" fmla="*/ 0 w 528877"/>
              <a:gd name="T9" fmla="*/ 495662 h 495119"/>
              <a:gd name="T10" fmla="*/ 0 w 528877"/>
              <a:gd name="T11" fmla="*/ 0 h 495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877"/>
              <a:gd name="T19" fmla="*/ 0 h 495119"/>
              <a:gd name="T20" fmla="*/ 528877 w 528877"/>
              <a:gd name="T21" fmla="*/ 495119 h 4951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65030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1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02</a:t>
            </a:r>
            <a:endParaRPr kumimoji="0" lang="zh-CN" altLang="en-US" sz="3412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PA_MH_Entry_2">
            <a:hlinkClick r:id="" action="ppaction://noaction"/>
            <a:extLst>
              <a:ext uri="{FF2B5EF4-FFF2-40B4-BE49-F238E27FC236}">
                <a16:creationId xmlns:a16="http://schemas.microsoft.com/office/drawing/2014/main" id="{0CA28E01-2212-4FC7-A8B4-F8600E88F31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3669905" y="3663119"/>
            <a:ext cx="7268020" cy="860114"/>
          </a:xfrm>
          <a:prstGeom prst="rect">
            <a:avLst/>
          </a:prstGeom>
          <a:solidFill>
            <a:srgbClr val="65030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anchor="ctr">
            <a:normAutofit/>
          </a:bodyPr>
          <a:lstStyle/>
          <a:p>
            <a:pPr lvl="0" algn="just" defTabSz="913765">
              <a:spcBef>
                <a:spcPct val="0"/>
              </a:spcBef>
              <a:defRPr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khỏe mạnh bởi vì tôi chăm chỉ tập thể dục.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PA_MH_Number_3">
            <a:hlinkClick r:id="" action="ppaction://noaction"/>
            <a:extLst>
              <a:ext uri="{FF2B5EF4-FFF2-40B4-BE49-F238E27FC236}">
                <a16:creationId xmlns:a16="http://schemas.microsoft.com/office/drawing/2014/main" id="{92749AB5-9123-4A9F-83D2-E976A24233E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2988512" y="4945334"/>
            <a:ext cx="742499" cy="580820"/>
          </a:xfrm>
          <a:custGeom>
            <a:avLst/>
            <a:gdLst>
              <a:gd name="T0" fmla="*/ 0 w 528877"/>
              <a:gd name="T1" fmla="*/ 0 h 495119"/>
              <a:gd name="T2" fmla="*/ 445750 w 528877"/>
              <a:gd name="T3" fmla="*/ 0 h 495119"/>
              <a:gd name="T4" fmla="*/ 528160 w 528877"/>
              <a:gd name="T5" fmla="*/ 82611 h 495119"/>
              <a:gd name="T6" fmla="*/ 528160 w 528877"/>
              <a:gd name="T7" fmla="*/ 495662 h 495119"/>
              <a:gd name="T8" fmla="*/ 0 w 528877"/>
              <a:gd name="T9" fmla="*/ 495662 h 495119"/>
              <a:gd name="T10" fmla="*/ 0 w 528877"/>
              <a:gd name="T11" fmla="*/ 0 h 495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8877"/>
              <a:gd name="T19" fmla="*/ 0 h 495119"/>
              <a:gd name="T20" fmla="*/ 528877 w 528877"/>
              <a:gd name="T21" fmla="*/ 495119 h 4951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1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03</a:t>
            </a:r>
            <a:endParaRPr kumimoji="0" lang="zh-CN" altLang="en-US" sz="341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0" name="PA_MH_Entry_3">
            <a:hlinkClick r:id="" action="ppaction://noaction"/>
            <a:extLst>
              <a:ext uri="{FF2B5EF4-FFF2-40B4-BE49-F238E27FC236}">
                <a16:creationId xmlns:a16="http://schemas.microsoft.com/office/drawing/2014/main" id="{D4F899ED-1A0B-4DE6-9C62-7F47E08AAF1F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53980" y="4945334"/>
            <a:ext cx="7268020" cy="860114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anchor="ctr">
            <a:noAutofit/>
          </a:bodyPr>
          <a:lstStyle/>
          <a:p>
            <a:pPr lvl="0" algn="just" defTabSz="913765">
              <a:spcBef>
                <a:spcPct val="0"/>
              </a:spcBef>
              <a:defRPr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công lao dạy dỗ của thầy cô mà lớp tôi đã vươn lên đầu khối.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PA_MH_Others_1">
            <a:extLst>
              <a:ext uri="{FF2B5EF4-FFF2-40B4-BE49-F238E27FC236}">
                <a16:creationId xmlns:a16="http://schemas.microsoft.com/office/drawing/2014/main" id="{DF19EE5E-C583-441C-A418-AF97C2947CB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5846453" y="-4277565"/>
            <a:ext cx="1386606" cy="10771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đặt câu ghép có nối bằng quan hệ từ thể hiện nguyên nhân - kết quả.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Guanine" panose="020406030505060202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6" name="图片 12">
            <a:extLst>
              <a:ext uri="{FF2B5EF4-FFF2-40B4-BE49-F238E27FC236}">
                <a16:creationId xmlns:a16="http://schemas.microsoft.com/office/drawing/2014/main" id="{8CED6D31-3411-4E3E-8A7B-7E2CA3D65E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05" y="4844338"/>
            <a:ext cx="189098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7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4112" y="-704840"/>
            <a:ext cx="2903775" cy="70719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89" y="3466531"/>
            <a:ext cx="3704528" cy="33914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408"/>
            <a:ext cx="3793314" cy="310159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041" y="1"/>
            <a:ext cx="5096177" cy="48541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795818" y="2230970"/>
            <a:ext cx="660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rgbClr val="377636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77636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57" y="0"/>
            <a:ext cx="2455592" cy="2022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EC513-2A14-46E5-8221-B94E5951397E}"/>
              </a:ext>
            </a:extLst>
          </p:cNvPr>
          <p:cNvSpPr txBox="1"/>
          <p:nvPr/>
        </p:nvSpPr>
        <p:spPr>
          <a:xfrm>
            <a:off x="5823518" y="642546"/>
            <a:ext cx="544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70000">
                      <a:srgbClr val="F6B2CD"/>
                    </a:gs>
                    <a:gs pos="38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II.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399501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3529" y="6579924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D08A044-FE32-4C48-A92B-9D7B7E19D7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19177" y="-735070"/>
            <a:ext cx="3778207" cy="62240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8D32D7A-54BB-4305-BDC4-DEB6DE5267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56133" y="-1388626"/>
            <a:ext cx="4315163" cy="85508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70EF5-9056-4519-8F3D-C169FA6D3D7D}"/>
              </a:ext>
            </a:extLst>
          </p:cNvPr>
          <p:cNvSpPr txBox="1"/>
          <p:nvPr/>
        </p:nvSpPr>
        <p:spPr>
          <a:xfrm>
            <a:off x="228600" y="53461"/>
            <a:ext cx="1152525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1. Tìm các vế câu chỉ nguyên nhân, chỉ kết quả và quan hệ từ, cặp quan hệ từ nối các vế câu trong những ví dụ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51E7F-13B5-44E8-9028-AFD0AC7D9B3C}"/>
              </a:ext>
            </a:extLst>
          </p:cNvPr>
          <p:cNvSpPr txBox="1"/>
          <p:nvPr/>
        </p:nvSpPr>
        <p:spPr>
          <a:xfrm>
            <a:off x="1073283" y="1353445"/>
            <a:ext cx="9929442" cy="235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a) Bởi chưng bác mẹ tôi nghèo</a:t>
            </a:r>
          </a:p>
          <a:p>
            <a:pPr algn="ctr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Cho nên tôi phải băm bèo, thái khoai.</a:t>
            </a:r>
          </a:p>
          <a:p>
            <a:pPr algn="r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CA DAO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34AD34-3E61-49BD-A3FC-374F5BEE808F}"/>
              </a:ext>
            </a:extLst>
          </p:cNvPr>
          <p:cNvSpPr txBox="1"/>
          <p:nvPr/>
        </p:nvSpPr>
        <p:spPr>
          <a:xfrm>
            <a:off x="2041719" y="3148996"/>
            <a:ext cx="9929442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b) Vì nhà nghèo quá, chú phải bỏ học.</a:t>
            </a:r>
          </a:p>
          <a:p>
            <a:pPr algn="r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TRINH ĐƯỜNG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95CCEF-07FD-4433-BA88-9313BF7EE151}"/>
              </a:ext>
            </a:extLst>
          </p:cNvPr>
          <p:cNvSpPr txBox="1"/>
          <p:nvPr/>
        </p:nvSpPr>
        <p:spPr>
          <a:xfrm>
            <a:off x="1727200" y="4360346"/>
            <a:ext cx="10243961" cy="235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c) Lúa gạo quý vì ta phải đổ bao mồ hôi mới làm ra được. Vàng cũng quý vì nó rất đắt và hiếm.</a:t>
            </a:r>
          </a:p>
          <a:p>
            <a:pPr algn="r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TRỊNH MẠNH</a:t>
            </a: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C1577140-5332-43C4-A9BF-A39EC61D5B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2910" y="1604969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BC82FDE8-776C-40E0-8156-CBD82B6CDF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3318" y="2078269"/>
            <a:ext cx="281823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BB6FF2DF-8F5F-4F1C-886F-0C5E2562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418" y="2000238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E982C7B2-9538-4CC1-BC93-C67D5A65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152" y="2849994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F6A689C-D338-44FB-8BCD-8F9D9AE832E4}"/>
              </a:ext>
            </a:extLst>
          </p:cNvPr>
          <p:cNvSpPr/>
          <p:nvPr/>
        </p:nvSpPr>
        <p:spPr>
          <a:xfrm>
            <a:off x="3717925" y="1500513"/>
            <a:ext cx="2055393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1871DCB3-8A0C-4BE7-9F42-6D709CE1C9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92488" y="2851861"/>
            <a:ext cx="4808661" cy="361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7DFB4C68-E7CD-4B40-BE7C-D2095B07EAB2}"/>
              </a:ext>
            </a:extLst>
          </p:cNvPr>
          <p:cNvSpPr/>
          <p:nvPr/>
        </p:nvSpPr>
        <p:spPr>
          <a:xfrm>
            <a:off x="2692256" y="2277198"/>
            <a:ext cx="1579450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Line 20">
            <a:extLst>
              <a:ext uri="{FF2B5EF4-FFF2-40B4-BE49-F238E27FC236}">
                <a16:creationId xmlns:a16="http://schemas.microsoft.com/office/drawing/2014/main" id="{7F50ABB1-198E-417D-A72F-03808547F6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4567" y="3394840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39F82159-7237-4C54-BE45-5EEBA0E3B5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42075" y="3868140"/>
            <a:ext cx="238113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id="{D88F4955-D216-46D6-8808-D0E2E5B9B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075" y="3790109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331EFD3B-8BBB-41CA-9830-0F9562F11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896" y="3852550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586E6F9C-D824-430D-878B-57749E254C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2102" y="3865720"/>
            <a:ext cx="2449355" cy="186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C2CEB474-786C-485A-97BD-87647C86FFD0}"/>
              </a:ext>
            </a:extLst>
          </p:cNvPr>
          <p:cNvSpPr/>
          <p:nvPr/>
        </p:nvSpPr>
        <p:spPr>
          <a:xfrm>
            <a:off x="2490950" y="3227144"/>
            <a:ext cx="639765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Line 20">
            <a:extLst>
              <a:ext uri="{FF2B5EF4-FFF2-40B4-BE49-F238E27FC236}">
                <a16:creationId xmlns:a16="http://schemas.microsoft.com/office/drawing/2014/main" id="{37338651-9A51-4BA8-BE93-45763E4895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5789" y="4580410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21">
            <a:extLst>
              <a:ext uri="{FF2B5EF4-FFF2-40B4-BE49-F238E27FC236}">
                <a16:creationId xmlns:a16="http://schemas.microsoft.com/office/drawing/2014/main" id="{BA99C667-0C2D-43C2-B039-838B5E3F41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5552" y="5095634"/>
            <a:ext cx="216421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21">
            <a:extLst>
              <a:ext uri="{FF2B5EF4-FFF2-40B4-BE49-F238E27FC236}">
                <a16:creationId xmlns:a16="http://schemas.microsoft.com/office/drawing/2014/main" id="{2CB82494-BBAD-4023-922B-2AADF18AD1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07772" y="5090751"/>
            <a:ext cx="674607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B5EB838D-7524-4E8B-A27E-AC6967192EF0}"/>
              </a:ext>
            </a:extLst>
          </p:cNvPr>
          <p:cNvSpPr/>
          <p:nvPr/>
        </p:nvSpPr>
        <p:spPr>
          <a:xfrm>
            <a:off x="4538189" y="4580409"/>
            <a:ext cx="469583" cy="555081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ext Box 30">
            <a:extLst>
              <a:ext uri="{FF2B5EF4-FFF2-40B4-BE49-F238E27FC236}">
                <a16:creationId xmlns:a16="http://schemas.microsoft.com/office/drawing/2014/main" id="{ABCC5784-E7E2-47B9-8A4D-01B00007D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684" y="5090751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49" name="Text Box 29">
            <a:extLst>
              <a:ext uri="{FF2B5EF4-FFF2-40B4-BE49-F238E27FC236}">
                <a16:creationId xmlns:a16="http://schemas.microsoft.com/office/drawing/2014/main" id="{AFD811AC-5666-4339-AE7B-8108F0E07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566" y="5001311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9D90B3DD-BC7E-4385-A7D6-54E8EDEEC4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07435" y="5371065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BCCD2A0F-CDE7-4037-89E3-DB771DAA28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7914" y="5886209"/>
            <a:ext cx="243787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21">
            <a:extLst>
              <a:ext uri="{FF2B5EF4-FFF2-40B4-BE49-F238E27FC236}">
                <a16:creationId xmlns:a16="http://schemas.microsoft.com/office/drawing/2014/main" id="{4EF190B9-A503-4F6B-8ED6-A5539EDE5E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08646" y="5886209"/>
            <a:ext cx="32571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134AEAE4-DEF8-4FEF-8E2F-29DB5BA5BDC0}"/>
              </a:ext>
            </a:extLst>
          </p:cNvPr>
          <p:cNvSpPr/>
          <p:nvPr/>
        </p:nvSpPr>
        <p:spPr>
          <a:xfrm>
            <a:off x="4525763" y="5376849"/>
            <a:ext cx="469583" cy="555081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1968224C-6764-4574-A205-029F1A5FA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30" y="5887922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55" name="Text Box 29">
            <a:extLst>
              <a:ext uri="{FF2B5EF4-FFF2-40B4-BE49-F238E27FC236}">
                <a16:creationId xmlns:a16="http://schemas.microsoft.com/office/drawing/2014/main" id="{A366CA53-BF2C-4F66-92CD-17A62ECCA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174" y="5891415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</p:spTree>
    <p:extLst>
      <p:ext uri="{BB962C8B-B14F-4D97-AF65-F5344CB8AC3E}">
        <p14:creationId xmlns:p14="http://schemas.microsoft.com/office/powerpoint/2010/main" val="197294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2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75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uiExpand="1" build="p"/>
      <p:bldP spid="18" grpId="0" uiExpand="1" build="p"/>
      <p:bldP spid="19" grpId="0" uiExpand="1" build="p"/>
      <p:bldP spid="25" grpId="0" animBg="1"/>
      <p:bldP spid="26" grpId="0"/>
      <p:bldP spid="27" grpId="0"/>
      <p:bldP spid="28" grpId="0" animBg="1"/>
      <p:bldP spid="31" grpId="0" animBg="1"/>
      <p:bldP spid="36" grpId="0" animBg="1"/>
      <p:bldP spid="37" grpId="0"/>
      <p:bldP spid="39" grpId="0"/>
      <p:bldP spid="43" grpId="0" animBg="1"/>
      <p:bldP spid="45" grpId="0" animBg="1"/>
      <p:bldP spid="47" grpId="0" animBg="1"/>
      <p:bldP spid="48" grpId="0"/>
      <p:bldP spid="49" grpId="0"/>
      <p:bldP spid="51" grpId="0" animBg="1"/>
      <p:bldP spid="52" grpId="0" animBg="1"/>
      <p:bldP spid="53" grpId="0" animBg="1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B32EA-4D51-4940-A023-EEFD292C6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531" y="5545882"/>
            <a:ext cx="3605848" cy="1312883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5846629-DD8C-45A9-B1FD-C9F23FE60F73}"/>
              </a:ext>
            </a:extLst>
          </p:cNvPr>
          <p:cNvSpPr txBox="1"/>
          <p:nvPr/>
        </p:nvSpPr>
        <p:spPr>
          <a:xfrm>
            <a:off x="1003663" y="121757"/>
            <a:ext cx="1080135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2. Từ một câu ghép đã dẫn ở bài tập 1, hãy tạo ra một câu ghép mới bằng cách thay đổi vị trí của các vế câu (có thể thêm bớt từ nếu thấy cần thiết).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2C427F2-5C9A-4F50-8862-5C7B73FCC181}"/>
              </a:ext>
            </a:extLst>
          </p:cNvPr>
          <p:cNvSpPr txBox="1"/>
          <p:nvPr/>
        </p:nvSpPr>
        <p:spPr>
          <a:xfrm>
            <a:off x="2985261" y="3788874"/>
            <a:ext cx="733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bác, mẹ: Bố mẹ, thầy bu, ba má.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1426A18-C2AE-487C-A811-EBEE24748878}"/>
              </a:ext>
            </a:extLst>
          </p:cNvPr>
          <p:cNvSpPr txBox="1"/>
          <p:nvPr/>
        </p:nvSpPr>
        <p:spPr>
          <a:xfrm>
            <a:off x="1837875" y="4476624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Tôi phải băm bèo, thái khoai vì bố mẹ tôi nghèo.</a:t>
            </a:r>
          </a:p>
        </p:txBody>
      </p:sp>
      <p:pic>
        <p:nvPicPr>
          <p:cNvPr id="102" name="图片 37">
            <a:extLst>
              <a:ext uri="{FF2B5EF4-FFF2-40B4-BE49-F238E27FC236}">
                <a16:creationId xmlns:a16="http://schemas.microsoft.com/office/drawing/2014/main" id="{2D548A39-E8DB-4ACD-8B3C-3F7690C458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5" r="11381" b="5792"/>
          <a:stretch/>
        </p:blipFill>
        <p:spPr>
          <a:xfrm>
            <a:off x="-2023903" y="0"/>
            <a:ext cx="3824082" cy="685800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3FE8A71-1F90-4816-93C1-8EFD84DEF5B6}"/>
              </a:ext>
            </a:extLst>
          </p:cNvPr>
          <p:cNvSpPr txBox="1"/>
          <p:nvPr/>
        </p:nvSpPr>
        <p:spPr>
          <a:xfrm>
            <a:off x="1167904" y="1925180"/>
            <a:ext cx="9929442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a) Bởi chưng bác mẹ tôi nghèo</a:t>
            </a:r>
          </a:p>
          <a:p>
            <a:pPr algn="ctr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Cho nên tôi phải băm bèo, thái khoai.</a:t>
            </a:r>
          </a:p>
        </p:txBody>
      </p:sp>
      <p:sp>
        <p:nvSpPr>
          <p:cNvPr id="104" name="Line 20">
            <a:extLst>
              <a:ext uri="{FF2B5EF4-FFF2-40B4-BE49-F238E27FC236}">
                <a16:creationId xmlns:a16="http://schemas.microsoft.com/office/drawing/2014/main" id="{9C601447-2D03-4FB5-8F9E-2D1A6DEC4F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7531" y="2176704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Line 21">
            <a:extLst>
              <a:ext uri="{FF2B5EF4-FFF2-40B4-BE49-F238E27FC236}">
                <a16:creationId xmlns:a16="http://schemas.microsoft.com/office/drawing/2014/main" id="{DD6236F2-80E1-4BD3-B104-1F9D9313F2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939" y="2650004"/>
            <a:ext cx="281823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Text Box 29">
            <a:extLst>
              <a:ext uri="{FF2B5EF4-FFF2-40B4-BE49-F238E27FC236}">
                <a16:creationId xmlns:a16="http://schemas.microsoft.com/office/drawing/2014/main" id="{62C6559F-6154-4052-9246-2A5A3042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039" y="2571973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107" name="Text Box 30">
            <a:extLst>
              <a:ext uri="{FF2B5EF4-FFF2-40B4-BE49-F238E27FC236}">
                <a16:creationId xmlns:a16="http://schemas.microsoft.com/office/drawing/2014/main" id="{88476D09-77A8-4115-830D-413C56366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773" y="3421729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108" name="Flowchart: Connector 107">
            <a:extLst>
              <a:ext uri="{FF2B5EF4-FFF2-40B4-BE49-F238E27FC236}">
                <a16:creationId xmlns:a16="http://schemas.microsoft.com/office/drawing/2014/main" id="{FB3D83C5-AF40-4FBF-B7FB-7D1143907C67}"/>
              </a:ext>
            </a:extLst>
          </p:cNvPr>
          <p:cNvSpPr/>
          <p:nvPr/>
        </p:nvSpPr>
        <p:spPr>
          <a:xfrm>
            <a:off x="3812546" y="2072248"/>
            <a:ext cx="2055393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Line 21">
            <a:extLst>
              <a:ext uri="{FF2B5EF4-FFF2-40B4-BE49-F238E27FC236}">
                <a16:creationId xmlns:a16="http://schemas.microsoft.com/office/drawing/2014/main" id="{C241991F-BD12-4D57-AAF0-A5A51FDB3F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87109" y="3423596"/>
            <a:ext cx="4808661" cy="361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Flowchart: Connector 110">
            <a:extLst>
              <a:ext uri="{FF2B5EF4-FFF2-40B4-BE49-F238E27FC236}">
                <a16:creationId xmlns:a16="http://schemas.microsoft.com/office/drawing/2014/main" id="{62000E49-9C83-47D1-908A-124767F4082B}"/>
              </a:ext>
            </a:extLst>
          </p:cNvPr>
          <p:cNvSpPr/>
          <p:nvPr/>
        </p:nvSpPr>
        <p:spPr>
          <a:xfrm>
            <a:off x="2786877" y="2848933"/>
            <a:ext cx="1579450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Line 20">
            <a:extLst>
              <a:ext uri="{FF2B5EF4-FFF2-40B4-BE49-F238E27FC236}">
                <a16:creationId xmlns:a16="http://schemas.microsoft.com/office/drawing/2014/main" id="{F628F45D-E923-446C-9DB4-C4D0617F94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5412" y="4586041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21">
            <a:extLst>
              <a:ext uri="{FF2B5EF4-FFF2-40B4-BE49-F238E27FC236}">
                <a16:creationId xmlns:a16="http://schemas.microsoft.com/office/drawing/2014/main" id="{615D3529-8F0D-42D9-B545-97F4FBF4C5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68393" y="5060000"/>
            <a:ext cx="5296749" cy="39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21">
            <a:extLst>
              <a:ext uri="{FF2B5EF4-FFF2-40B4-BE49-F238E27FC236}">
                <a16:creationId xmlns:a16="http://schemas.microsoft.com/office/drawing/2014/main" id="{0A015FA8-79A6-4679-9C1A-2016BBA609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60430" y="5060000"/>
            <a:ext cx="322196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Flowchart: Connector 114">
            <a:extLst>
              <a:ext uri="{FF2B5EF4-FFF2-40B4-BE49-F238E27FC236}">
                <a16:creationId xmlns:a16="http://schemas.microsoft.com/office/drawing/2014/main" id="{C6807721-4FDC-4CFD-826A-48F825F71B4F}"/>
              </a:ext>
            </a:extLst>
          </p:cNvPr>
          <p:cNvSpPr/>
          <p:nvPr/>
        </p:nvSpPr>
        <p:spPr>
          <a:xfrm>
            <a:off x="8040444" y="4544622"/>
            <a:ext cx="479442" cy="515377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Text Box 30">
            <a:extLst>
              <a:ext uri="{FF2B5EF4-FFF2-40B4-BE49-F238E27FC236}">
                <a16:creationId xmlns:a16="http://schemas.microsoft.com/office/drawing/2014/main" id="{AE15993C-9606-4BF0-B4C8-A5F1CC823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517" y="5082872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117" name="Text Box 29">
            <a:extLst>
              <a:ext uri="{FF2B5EF4-FFF2-40B4-BE49-F238E27FC236}">
                <a16:creationId xmlns:a16="http://schemas.microsoft.com/office/drawing/2014/main" id="{546612CE-7505-4FEF-9430-87C39DFED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831" y="4987552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</p:spTree>
    <p:extLst>
      <p:ext uri="{BB962C8B-B14F-4D97-AF65-F5344CB8AC3E}">
        <p14:creationId xmlns:p14="http://schemas.microsoft.com/office/powerpoint/2010/main" val="2501708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25"/>
                            </p:stCondLst>
                            <p:childTnLst>
                              <p:par>
                                <p:cTn id="8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0" grpId="0"/>
      <p:bldP spid="100" grpId="1"/>
      <p:bldP spid="101" grpId="0" build="p"/>
      <p:bldP spid="101" grpId="1" build="allAtOnce"/>
      <p:bldP spid="103" grpId="0" uiExpand="1" build="p"/>
      <p:bldP spid="105" grpId="0" animBg="1"/>
      <p:bldP spid="106" grpId="0"/>
      <p:bldP spid="107" grpId="0"/>
      <p:bldP spid="108" grpId="0" animBg="1"/>
      <p:bldP spid="111" grpId="0" animBg="1"/>
      <p:bldP spid="114" grpId="0" animBg="1"/>
      <p:bldP spid="115" grpId="0" animBg="1"/>
      <p:bldP spid="116" grpId="0"/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B32EA-4D51-4940-A023-EEFD292C6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660" y="5046069"/>
            <a:ext cx="4275614" cy="15567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597B1C-7E54-4D7D-BAEE-BF74D93008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4572" y="0"/>
            <a:ext cx="1591191" cy="2078943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5846629-DD8C-45A9-B1FD-C9F23FE60F73}"/>
              </a:ext>
            </a:extLst>
          </p:cNvPr>
          <p:cNvSpPr txBox="1"/>
          <p:nvPr/>
        </p:nvSpPr>
        <p:spPr>
          <a:xfrm>
            <a:off x="1003663" y="155923"/>
            <a:ext cx="1080135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2. Từ một câu ghép đã dẫn ở bài tập 1, hãy tạo ra một câu ghép mới bằng cách thay đổi vị trí của các vế câu (có thể thêm bớt từ nếu thấy cần thiết).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1426A18-C2AE-487C-A811-EBEE24748878}"/>
              </a:ext>
            </a:extLst>
          </p:cNvPr>
          <p:cNvSpPr txBox="1"/>
          <p:nvPr/>
        </p:nvSpPr>
        <p:spPr>
          <a:xfrm>
            <a:off x="1131279" y="3819954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spc="1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Chú phải bỏ học vì nhà nghèo quá.</a:t>
            </a:r>
          </a:p>
        </p:txBody>
      </p:sp>
      <p:pic>
        <p:nvPicPr>
          <p:cNvPr id="15" name="图片 37">
            <a:extLst>
              <a:ext uri="{FF2B5EF4-FFF2-40B4-BE49-F238E27FC236}">
                <a16:creationId xmlns:a16="http://schemas.microsoft.com/office/drawing/2014/main" id="{E4C284EF-8D50-4E7E-A177-6F5AC9CC28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5" r="11381" b="5792"/>
          <a:stretch/>
        </p:blipFill>
        <p:spPr>
          <a:xfrm>
            <a:off x="-2023903" y="0"/>
            <a:ext cx="3824082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6FD3DE-F65B-48A2-B3B6-B3456D55038F}"/>
              </a:ext>
            </a:extLst>
          </p:cNvPr>
          <p:cNvSpPr txBox="1"/>
          <p:nvPr/>
        </p:nvSpPr>
        <p:spPr>
          <a:xfrm>
            <a:off x="2422832" y="2132750"/>
            <a:ext cx="9929442" cy="78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b) Vì nhà nghèo quá, chú phải bỏ học.</a:t>
            </a:r>
          </a:p>
        </p:txBody>
      </p:sp>
      <p:sp>
        <p:nvSpPr>
          <p:cNvPr id="17" name="Line 20">
            <a:extLst>
              <a:ext uri="{FF2B5EF4-FFF2-40B4-BE49-F238E27FC236}">
                <a16:creationId xmlns:a16="http://schemas.microsoft.com/office/drawing/2014/main" id="{9FFC2A94-E626-4BC7-80F6-5835196F99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5680" y="2378594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EC0922C2-FA79-4C89-A79C-3B36BC1A78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3188" y="2851894"/>
            <a:ext cx="238113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AE572683-4C57-46E6-89C7-04EF1F97E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188" y="2773863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CDD750BB-808C-4C26-A5EA-1E19059E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009" y="2836304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9B18CD72-D8AA-4BCA-91AD-336EF15673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3215" y="2849474"/>
            <a:ext cx="2449355" cy="186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F01E3D92-720A-477B-9D70-9B58A124D7BD}"/>
              </a:ext>
            </a:extLst>
          </p:cNvPr>
          <p:cNvSpPr/>
          <p:nvPr/>
        </p:nvSpPr>
        <p:spPr>
          <a:xfrm>
            <a:off x="2872063" y="2210898"/>
            <a:ext cx="639765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7C23B1A-2024-488D-8B7C-38D2CE0945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5680" y="3947675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303A716F-BA20-4816-BF86-EC1F9F21F9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2063" y="4420975"/>
            <a:ext cx="313225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id="{9E823566-84A7-4838-AAEB-886F110B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864" y="4473620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FFCE50CA-4116-4B9F-AAF1-044597210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869" y="4463476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1970E40A-C3C8-4EF4-9775-E6B8AA3D54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3113" y="4420422"/>
            <a:ext cx="302861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539F6EA5-3EC4-409B-A7B4-D314685D0A29}"/>
              </a:ext>
            </a:extLst>
          </p:cNvPr>
          <p:cNvSpPr/>
          <p:nvPr/>
        </p:nvSpPr>
        <p:spPr>
          <a:xfrm>
            <a:off x="6255775" y="3861154"/>
            <a:ext cx="514347" cy="549771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23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25"/>
                            </p:stCondLst>
                            <p:childTnLst>
                              <p:par>
                                <p:cTn id="4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101" grpId="1" build="allAtOnce"/>
      <p:bldP spid="16" grpId="0" uiExpand="1" build="p"/>
      <p:bldP spid="18" grpId="0" animBg="1"/>
      <p:bldP spid="19" grpId="0"/>
      <p:bldP spid="20" grpId="0"/>
      <p:bldP spid="22" grpId="0" animBg="1"/>
      <p:bldP spid="24" grpId="0" animBg="1"/>
      <p:bldP spid="25" grpId="0"/>
      <p:bldP spid="26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B32EA-4D51-4940-A023-EEFD292C6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40" y="5376160"/>
            <a:ext cx="4093645" cy="14904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597B1C-7E54-4D7D-BAEE-BF74D93008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4572" y="-760364"/>
            <a:ext cx="1591191" cy="2078943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5846629-DD8C-45A9-B1FD-C9F23FE60F73}"/>
              </a:ext>
            </a:extLst>
          </p:cNvPr>
          <p:cNvSpPr txBox="1"/>
          <p:nvPr/>
        </p:nvSpPr>
        <p:spPr>
          <a:xfrm>
            <a:off x="762000" y="94113"/>
            <a:ext cx="11043013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2. Từ một câu ghép đã dẫn ở bài tập 1, hãy tạo ra một câu ghép mới bằng cách thay đổi vị trí của các vế câu (có thể thêm bớt từ nếu thấy cần thiết).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1426A18-C2AE-487C-A811-EBEE24748878}"/>
              </a:ext>
            </a:extLst>
          </p:cNvPr>
          <p:cNvSpPr txBox="1"/>
          <p:nvPr/>
        </p:nvSpPr>
        <p:spPr>
          <a:xfrm>
            <a:off x="1332941" y="3667924"/>
            <a:ext cx="10307515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Vì người ta đã đổ bao mồ hôi mới làm ra được lúa gạo nên nó rất quý. Vì vàng rất đắt và hiếm nên vàng cũng rất quý.</a:t>
            </a:r>
          </a:p>
        </p:txBody>
      </p:sp>
      <p:pic>
        <p:nvPicPr>
          <p:cNvPr id="11" name="图片 37">
            <a:extLst>
              <a:ext uri="{FF2B5EF4-FFF2-40B4-BE49-F238E27FC236}">
                <a16:creationId xmlns:a16="http://schemas.microsoft.com/office/drawing/2014/main" id="{03B5D6FD-3F31-4F5E-81A8-B5353466F3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5" r="11381" b="5792"/>
          <a:stretch/>
        </p:blipFill>
        <p:spPr>
          <a:xfrm>
            <a:off x="-2295501" y="0"/>
            <a:ext cx="3824082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F9E5D1-AA3E-4523-AA30-9C915C5E23DD}"/>
              </a:ext>
            </a:extLst>
          </p:cNvPr>
          <p:cNvSpPr txBox="1"/>
          <p:nvPr/>
        </p:nvSpPr>
        <p:spPr>
          <a:xfrm>
            <a:off x="1332941" y="1652876"/>
            <a:ext cx="10243961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c) Lúa gạo quý vì ta phải đổ bao mồ hôi mới làm ra được. Vàng cũng quý vì nó rất đắt và hiếm.</a:t>
            </a:r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6685F221-516B-49CE-994D-ED4160F4A6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1530" y="1872940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id="{1A91B91F-856C-4059-B008-942F10906E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1293" y="2388164"/>
            <a:ext cx="216421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A52E67F2-13C8-46EF-ABD2-7B7515D07B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3513" y="2383281"/>
            <a:ext cx="674607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E5FB1AD-39D3-4AA4-9529-17CEB07B4484}"/>
              </a:ext>
            </a:extLst>
          </p:cNvPr>
          <p:cNvSpPr/>
          <p:nvPr/>
        </p:nvSpPr>
        <p:spPr>
          <a:xfrm>
            <a:off x="4143930" y="1872939"/>
            <a:ext cx="469583" cy="555081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47558FE0-49BE-4F58-BB8E-7931DD4FC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425" y="2383281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3226A383-B05E-40DC-86D8-91FC2D870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307" y="2293841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04289FAD-D684-4D24-8C50-DEBCABECFE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3176" y="2663595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9F1A6DAA-4FD2-47C8-86EC-87055EC28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53655" y="3178739"/>
            <a:ext cx="243787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51E072B5-8B1F-44AE-B53A-FAA75903A4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387" y="3178739"/>
            <a:ext cx="32571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B2C10B8D-4337-48E4-954C-4AFE95275719}"/>
              </a:ext>
            </a:extLst>
          </p:cNvPr>
          <p:cNvSpPr/>
          <p:nvPr/>
        </p:nvSpPr>
        <p:spPr>
          <a:xfrm>
            <a:off x="4131504" y="2669379"/>
            <a:ext cx="469583" cy="555081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DB2644DB-0DBA-4545-8022-B1ACBA417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771" y="3180452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2772D8A2-6380-4D0A-BFC8-1C7C6B89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15" y="3183945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28" name="Line 20">
            <a:extLst>
              <a:ext uri="{FF2B5EF4-FFF2-40B4-BE49-F238E27FC236}">
                <a16:creationId xmlns:a16="http://schemas.microsoft.com/office/drawing/2014/main" id="{4A5B1141-F8B2-4FAA-8D71-43512A56F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62225" y="4725690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CDB35517-489B-49DE-9DC2-D99277ED78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3702" y="4441624"/>
            <a:ext cx="903319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C6D33008-99BF-4422-BB76-4B37A4C24B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2941" y="5264057"/>
            <a:ext cx="67003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1">
            <a:extLst>
              <a:ext uri="{FF2B5EF4-FFF2-40B4-BE49-F238E27FC236}">
                <a16:creationId xmlns:a16="http://schemas.microsoft.com/office/drawing/2014/main" id="{9D2A613B-81F1-483C-9B2A-BE19A1F892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844" y="5252171"/>
            <a:ext cx="192849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EF5F0829-95FB-4CB2-BB6A-D95FB33906A0}"/>
              </a:ext>
            </a:extLst>
          </p:cNvPr>
          <p:cNvSpPr/>
          <p:nvPr/>
        </p:nvSpPr>
        <p:spPr>
          <a:xfrm>
            <a:off x="1792686" y="3840689"/>
            <a:ext cx="673364" cy="61311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30E3203-7842-4606-BB41-B783EEA3C416}"/>
              </a:ext>
            </a:extLst>
          </p:cNvPr>
          <p:cNvSpPr/>
          <p:nvPr/>
        </p:nvSpPr>
        <p:spPr>
          <a:xfrm>
            <a:off x="2177340" y="4735835"/>
            <a:ext cx="885018" cy="61311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6B59C9D3-4C4B-4CA3-B7F4-EBF71C0E3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371" y="4385233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id="{C9DF7B02-494E-4022-A78C-FEAED8B61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50" y="5216987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37" name="Line 20">
            <a:extLst>
              <a:ext uri="{FF2B5EF4-FFF2-40B4-BE49-F238E27FC236}">
                <a16:creationId xmlns:a16="http://schemas.microsoft.com/office/drawing/2014/main" id="{F480FC6E-0108-4FC8-9EB0-8ECFC67AD5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76443" y="4698043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1">
            <a:extLst>
              <a:ext uri="{FF2B5EF4-FFF2-40B4-BE49-F238E27FC236}">
                <a16:creationId xmlns:a16="http://schemas.microsoft.com/office/drawing/2014/main" id="{790E5C15-E2BD-45AD-9366-6FEE78A82A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78393" y="5331667"/>
            <a:ext cx="3715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id="{C0CA39A5-8B28-4E7D-85BE-FBFE18035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76208" y="5294943"/>
            <a:ext cx="96424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D2FEAD41-58A7-4C16-8F3A-3C7843AE3509}"/>
              </a:ext>
            </a:extLst>
          </p:cNvPr>
          <p:cNvSpPr/>
          <p:nvPr/>
        </p:nvSpPr>
        <p:spPr>
          <a:xfrm>
            <a:off x="5127377" y="4730732"/>
            <a:ext cx="673364" cy="61311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D2D1B555-13EB-45CC-9EBD-CAABF137FBFF}"/>
              </a:ext>
            </a:extLst>
          </p:cNvPr>
          <p:cNvSpPr/>
          <p:nvPr/>
        </p:nvSpPr>
        <p:spPr>
          <a:xfrm>
            <a:off x="9785300" y="4763045"/>
            <a:ext cx="846605" cy="61311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Text Box 29">
            <a:extLst>
              <a:ext uri="{FF2B5EF4-FFF2-40B4-BE49-F238E27FC236}">
                <a16:creationId xmlns:a16="http://schemas.microsoft.com/office/drawing/2014/main" id="{49A85BF3-75BA-4D8E-A5C2-BC6AB329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57" y="5275276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43" name="Text Box 30">
            <a:extLst>
              <a:ext uri="{FF2B5EF4-FFF2-40B4-BE49-F238E27FC236}">
                <a16:creationId xmlns:a16="http://schemas.microsoft.com/office/drawing/2014/main" id="{8F1900D5-9206-4F1F-89FB-23418B9E7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977" y="6060068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44" name="Line 21">
            <a:extLst>
              <a:ext uri="{FF2B5EF4-FFF2-40B4-BE49-F238E27FC236}">
                <a16:creationId xmlns:a16="http://schemas.microsoft.com/office/drawing/2014/main" id="{FF89EF05-524D-4F34-985F-FB036861D0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6618" y="6106131"/>
            <a:ext cx="246889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61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100"/>
                            </p:stCondLst>
                            <p:childTnLst>
                              <p:par>
                                <p:cTn id="7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101" grpId="1" build="allAtOnce"/>
      <p:bldP spid="15" grpId="0" uiExpand="1" build="p"/>
      <p:bldP spid="17" grpId="0" animBg="1"/>
      <p:bldP spid="19" grpId="0" animBg="1"/>
      <p:bldP spid="20" grpId="0"/>
      <p:bldP spid="21" grpId="0"/>
      <p:bldP spid="23" grpId="0" animBg="1"/>
      <p:bldP spid="24" grpId="0" animBg="1"/>
      <p:bldP spid="25" grpId="0" animBg="1"/>
      <p:bldP spid="26" grpId="0"/>
      <p:bldP spid="27" grpId="0"/>
      <p:bldP spid="29" grpId="0" animBg="1"/>
      <p:bldP spid="33" grpId="0" animBg="1"/>
      <p:bldP spid="34" grpId="0" animBg="1"/>
      <p:bldP spid="35" grpId="0"/>
      <p:bldP spid="36" grpId="0"/>
      <p:bldP spid="38" grpId="0" animBg="1"/>
      <p:bldP spid="40" grpId="0" animBg="1"/>
      <p:bldP spid="41" grpId="0" animBg="1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B32EA-4D51-4940-A023-EEFD292C6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385" y="5317673"/>
            <a:ext cx="3824082" cy="13923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597B1C-7E54-4D7D-BAEE-BF74D93008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4572" y="-191616"/>
            <a:ext cx="1591191" cy="207894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AC93A27-8BD3-4DEF-9B9A-F4AD14003B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058" y="5524732"/>
            <a:ext cx="1380000" cy="138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7B75DD9-1052-4E08-841A-FF39455DB1D2}"/>
              </a:ext>
            </a:extLst>
          </p:cNvPr>
          <p:cNvSpPr txBox="1"/>
          <p:nvPr/>
        </p:nvSpPr>
        <p:spPr>
          <a:xfrm>
            <a:off x="1003663" y="59160"/>
            <a:ext cx="1080135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3. Chọn quan hệ từ trong ngoặc đơn thích hợp với mỗi chỗ trống. Giải thích vì sao em chọn quan hệ từ ấy.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74F813-FDAA-4EB1-A5AA-9EC8949179DB}"/>
              </a:ext>
            </a:extLst>
          </p:cNvPr>
          <p:cNvSpPr txBox="1"/>
          <p:nvPr/>
        </p:nvSpPr>
        <p:spPr>
          <a:xfrm>
            <a:off x="1332942" y="2643684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a) ......... thời tiết thuận nên lúa tốt.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C00668-4E4B-4354-AE18-D5505137B189}"/>
              </a:ext>
            </a:extLst>
          </p:cNvPr>
          <p:cNvSpPr txBox="1"/>
          <p:nvPr/>
        </p:nvSpPr>
        <p:spPr>
          <a:xfrm>
            <a:off x="1332942" y="4506940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b) .......... thời tiết không thuận nên lúa tốt.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C0587E-1303-43CC-A329-A5EB80D6A276}"/>
              </a:ext>
            </a:extLst>
          </p:cNvPr>
          <p:cNvSpPr txBox="1"/>
          <p:nvPr/>
        </p:nvSpPr>
        <p:spPr>
          <a:xfrm>
            <a:off x="4355447" y="1813488"/>
            <a:ext cx="348110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i="1"/>
              <a:t>(tại, nhờ)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042688-49F8-460D-9872-E0F00055116B}"/>
              </a:ext>
            </a:extLst>
          </p:cNvPr>
          <p:cNvSpPr txBox="1"/>
          <p:nvPr/>
        </p:nvSpPr>
        <p:spPr>
          <a:xfrm>
            <a:off x="1957289" y="2622516"/>
            <a:ext cx="138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4E7E59-1CFE-4C7B-8FEA-8EA0B3A1AE9E}"/>
              </a:ext>
            </a:extLst>
          </p:cNvPr>
          <p:cNvSpPr txBox="1"/>
          <p:nvPr/>
        </p:nvSpPr>
        <p:spPr>
          <a:xfrm>
            <a:off x="1776303" y="4365457"/>
            <a:ext cx="13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BB1B20-D88F-43BC-A914-62C33C7D1D23}"/>
              </a:ext>
            </a:extLst>
          </p:cNvPr>
          <p:cNvSpPr txBox="1"/>
          <p:nvPr/>
        </p:nvSpPr>
        <p:spPr>
          <a:xfrm>
            <a:off x="1131279" y="3535261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600" i="1" spc="10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 chỉ nguyên nhân mang đến kết quả tốt.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5F74B3-9843-4A17-A855-501C807A1DE1}"/>
              </a:ext>
            </a:extLst>
          </p:cNvPr>
          <p:cNvSpPr txBox="1"/>
          <p:nvPr/>
        </p:nvSpPr>
        <p:spPr>
          <a:xfrm>
            <a:off x="1131279" y="5311300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600" i="1" spc="10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 chỉ nguyên nhân mang đến kết quả xấu.</a:t>
            </a:r>
          </a:p>
        </p:txBody>
      </p:sp>
    </p:spTree>
    <p:extLst>
      <p:ext uri="{BB962C8B-B14F-4D97-AF65-F5344CB8AC3E}">
        <p14:creationId xmlns:p14="http://schemas.microsoft.com/office/powerpoint/2010/main" val="170392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7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 animBg="1"/>
      <p:bldP spid="47" grpId="0" build="p"/>
      <p:bldP spid="48" grpId="0" build="p"/>
      <p:bldP spid="49" grpId="0" build="p"/>
      <p:bldP spid="51" grpId="0" build="p"/>
      <p:bldP spid="52" grpId="0" build="p"/>
      <p:bldP spid="53" grpId="0" build="p"/>
      <p:bldP spid="53" grpId="1" build="allAtOnce"/>
      <p:bldP spid="54" grpId="0" build="p"/>
      <p:bldP spid="54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B32EA-4D51-4940-A023-EEFD292C6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385" y="5317673"/>
            <a:ext cx="3824082" cy="13923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597B1C-7E54-4D7D-BAEE-BF74D93008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4572" y="-106829"/>
            <a:ext cx="1591191" cy="207894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AC93A27-8BD3-4DEF-9B9A-F4AD14003B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058" y="5524732"/>
            <a:ext cx="1380000" cy="138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7B75DD9-1052-4E08-841A-FF39455DB1D2}"/>
              </a:ext>
            </a:extLst>
          </p:cNvPr>
          <p:cNvSpPr txBox="1"/>
          <p:nvPr/>
        </p:nvSpPr>
        <p:spPr>
          <a:xfrm>
            <a:off x="622300" y="25921"/>
            <a:ext cx="1118271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3. Chọn quan hệ từ trong ngoặc đơn thích hợp với mỗi chỗ trống. Giải thích vì sao em chọn quan hệ từ ấy.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74F813-FDAA-4EB1-A5AA-9EC8949179DB}"/>
              </a:ext>
            </a:extLst>
          </p:cNvPr>
          <p:cNvSpPr txBox="1"/>
          <p:nvPr/>
        </p:nvSpPr>
        <p:spPr>
          <a:xfrm>
            <a:off x="1332942" y="2244006"/>
            <a:ext cx="99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a) ......... thời tiết thuận nên lúa tốt.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C0587E-1303-43CC-A329-A5EB80D6A276}"/>
              </a:ext>
            </a:extLst>
          </p:cNvPr>
          <p:cNvSpPr txBox="1"/>
          <p:nvPr/>
        </p:nvSpPr>
        <p:spPr>
          <a:xfrm>
            <a:off x="4355447" y="1625419"/>
            <a:ext cx="348110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i="1"/>
              <a:t>(tại, nhờ)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042688-49F8-460D-9872-E0F00055116B}"/>
              </a:ext>
            </a:extLst>
          </p:cNvPr>
          <p:cNvSpPr txBox="1"/>
          <p:nvPr/>
        </p:nvSpPr>
        <p:spPr>
          <a:xfrm>
            <a:off x="1957289" y="2142918"/>
            <a:ext cx="138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4E7E59-1CFE-4C7B-8FEA-8EA0B3A1AE9E}"/>
              </a:ext>
            </a:extLst>
          </p:cNvPr>
          <p:cNvSpPr txBox="1"/>
          <p:nvPr/>
        </p:nvSpPr>
        <p:spPr>
          <a:xfrm>
            <a:off x="3337290" y="4098244"/>
            <a:ext cx="445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Do, bởi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BB1B20-D88F-43BC-A914-62C33C7D1D23}"/>
              </a:ext>
            </a:extLst>
          </p:cNvPr>
          <p:cNvSpPr txBox="1"/>
          <p:nvPr/>
        </p:nvSpPr>
        <p:spPr>
          <a:xfrm>
            <a:off x="386987" y="2956221"/>
            <a:ext cx="1141802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100">
                <a:latin typeface="Times New Roman" panose="02020603050405020304" pitchFamily="18" charset="0"/>
                <a:cs typeface="Times New Roman" panose="02020603050405020304" pitchFamily="18" charset="0"/>
              </a:rPr>
              <a:t>Ngoài từ </a:t>
            </a:r>
            <a:r>
              <a:rPr lang="en-US" sz="3600" b="1" i="1" spc="10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spc="100">
                <a:latin typeface="Times New Roman" panose="02020603050405020304" pitchFamily="18" charset="0"/>
                <a:cs typeface="Times New Roman" panose="02020603050405020304" pitchFamily="18" charset="0"/>
              </a:rPr>
              <a:t> còn có thể thêm quan hệ từ nào nữa mà câu văn vẫn hợp nghĩa?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07AD0-2481-4E1B-BCCF-E735C7CB90EF}"/>
              </a:ext>
            </a:extLst>
          </p:cNvPr>
          <p:cNvSpPr txBox="1"/>
          <p:nvPr/>
        </p:nvSpPr>
        <p:spPr>
          <a:xfrm>
            <a:off x="1439617" y="4754587"/>
            <a:ext cx="9929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u="sng" spc="10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 thời tiết thuận nên lúa tốt.</a:t>
            </a:r>
          </a:p>
          <a:p>
            <a:pPr algn="just"/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u="sng" spc="10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spc="100">
                <a:latin typeface="Times New Roman" panose="02020603050405020304" pitchFamily="18" charset="0"/>
                <a:cs typeface="Times New Roman" panose="02020603050405020304" pitchFamily="18" charset="0"/>
              </a:rPr>
              <a:t> thời tiết thuận nên lúa tốt.</a:t>
            </a:r>
          </a:p>
        </p:txBody>
      </p:sp>
    </p:spTree>
    <p:extLst>
      <p:ext uri="{BB962C8B-B14F-4D97-AF65-F5344CB8AC3E}">
        <p14:creationId xmlns:p14="http://schemas.microsoft.com/office/powerpoint/2010/main" val="344431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1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8">
            <a:extLst>
              <a:ext uri="{FF2B5EF4-FFF2-40B4-BE49-F238E27FC236}">
                <a16:creationId xmlns:a16="http://schemas.microsoft.com/office/drawing/2014/main" id="{CA891A22-C87C-4122-8C00-048DE19DC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29" y="-1"/>
            <a:ext cx="6264871" cy="59673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65" y="435611"/>
            <a:ext cx="2160416" cy="13784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874147"/>
            <a:ext cx="3370997" cy="20189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85" y="4667996"/>
            <a:ext cx="2430543" cy="22251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73" y="153631"/>
            <a:ext cx="1659935" cy="23571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1FC3A2-C139-4C66-9561-0B3297C9D296}"/>
              </a:ext>
            </a:extLst>
          </p:cNvPr>
          <p:cNvSpPr txBox="1"/>
          <p:nvPr/>
        </p:nvSpPr>
        <p:spPr>
          <a:xfrm>
            <a:off x="208426" y="173912"/>
            <a:ext cx="1163078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4. Thêm vào chỗ trống một vế câu thích hợp để tạo thành câu ghép chỉ nguyên nhân - kết quả: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CD819-B1AE-4E89-8946-B96136E461FC}"/>
              </a:ext>
            </a:extLst>
          </p:cNvPr>
          <p:cNvSpPr txBox="1"/>
          <p:nvPr/>
        </p:nvSpPr>
        <p:spPr>
          <a:xfrm>
            <a:off x="352792" y="1843470"/>
            <a:ext cx="1096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 Vì bạn Dũng không thuộc bài ....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AAC03-FC1A-4441-9324-3DB190CFE400}"/>
              </a:ext>
            </a:extLst>
          </p:cNvPr>
          <p:cNvSpPr txBox="1"/>
          <p:nvPr/>
        </p:nvSpPr>
        <p:spPr>
          <a:xfrm>
            <a:off x="352792" y="2913021"/>
            <a:ext cx="1096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b) Do nó chủ quan ...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759DE-D635-4880-9711-DC75940F8E37}"/>
              </a:ext>
            </a:extLst>
          </p:cNvPr>
          <p:cNvSpPr txBox="1"/>
          <p:nvPr/>
        </p:nvSpPr>
        <p:spPr>
          <a:xfrm>
            <a:off x="352792" y="3982572"/>
            <a:ext cx="112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c) ...............................  nên Bích Vân đã có nhiều tiến bộ trong học tập.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5061B-362C-4142-AD0E-CB6DD2F5B829}"/>
              </a:ext>
            </a:extLst>
          </p:cNvPr>
          <p:cNvSpPr txBox="1"/>
          <p:nvPr/>
        </p:nvSpPr>
        <p:spPr>
          <a:xfrm>
            <a:off x="6472959" y="1814035"/>
            <a:ext cx="51039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Dũng bị điểm kém.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8E8459-D2C5-42AB-B272-0D77DAA211DE}"/>
              </a:ext>
            </a:extLst>
          </p:cNvPr>
          <p:cNvSpPr txBox="1"/>
          <p:nvPr/>
        </p:nvSpPr>
        <p:spPr>
          <a:xfrm>
            <a:off x="3955655" y="2900160"/>
            <a:ext cx="29785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nó bị ngã.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A64F6-C01A-4F1B-88FC-A6BE37D1BA2F}"/>
              </a:ext>
            </a:extLst>
          </p:cNvPr>
          <p:cNvSpPr txBox="1"/>
          <p:nvPr/>
        </p:nvSpPr>
        <p:spPr>
          <a:xfrm>
            <a:off x="919909" y="3916674"/>
            <a:ext cx="35954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cả tổ giúp đỡ</a:t>
            </a:r>
          </a:p>
        </p:txBody>
      </p:sp>
    </p:spTree>
    <p:extLst>
      <p:ext uri="{BB962C8B-B14F-4D97-AF65-F5344CB8AC3E}">
        <p14:creationId xmlns:p14="http://schemas.microsoft.com/office/powerpoint/2010/main" val="281062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9" grpId="0"/>
      <p:bldP spid="20" grpId="0" build="p" animBg="1"/>
      <p:bldP spid="23" grpId="0" build="p" animBg="1"/>
      <p:bldP spid="2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37">
            <a:extLst>
              <a:ext uri="{FF2B5EF4-FFF2-40B4-BE49-F238E27FC236}">
                <a16:creationId xmlns:a16="http://schemas.microsoft.com/office/drawing/2014/main" id="{F192BE75-33B3-406D-B1D1-B498950FF20A}"/>
              </a:ext>
            </a:extLst>
          </p:cNvPr>
          <p:cNvSpPr txBox="1"/>
          <p:nvPr/>
        </p:nvSpPr>
        <p:spPr>
          <a:xfrm>
            <a:off x="3240416" y="2241491"/>
            <a:ext cx="58416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b="1">
                <a:gradFill flip="none" rotWithShape="1">
                  <a:gsLst>
                    <a:gs pos="0">
                      <a:srgbClr val="FAE25B"/>
                    </a:gs>
                    <a:gs pos="100000">
                      <a:srgbClr val="D17030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BÁNH GIÒ</a:t>
            </a: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B7398613-0B80-46D7-85E7-F296C8B9C1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529" y="-784205"/>
            <a:ext cx="3739598" cy="81284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4B12D1C-4B82-4BCA-AAD8-BF98BD681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A20B759-0335-4336-89BF-2B622382F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-1"/>
            <a:ext cx="6264871" cy="5967353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0B707C8A-BD16-4A1C-BB50-DF71F3E82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3" y="88586"/>
            <a:ext cx="2800803" cy="397713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8CAA4902-994B-47D1-A44A-00C66B3B3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16" y="3057099"/>
            <a:ext cx="4648584" cy="3800901"/>
          </a:xfrm>
          <a:prstGeom prst="rect">
            <a:avLst/>
          </a:prstGeom>
        </p:spPr>
      </p:pic>
      <p:pic>
        <p:nvPicPr>
          <p:cNvPr id="33" name="图片 3">
            <a:extLst>
              <a:ext uri="{FF2B5EF4-FFF2-40B4-BE49-F238E27FC236}">
                <a16:creationId xmlns:a16="http://schemas.microsoft.com/office/drawing/2014/main" id="{0EFAEF83-5CD6-4777-8D70-4711BF9343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625" y="4743744"/>
            <a:ext cx="5819634" cy="2118919"/>
          </a:xfrm>
          <a:prstGeom prst="rect">
            <a:avLst/>
          </a:prstGeom>
        </p:spPr>
      </p:pic>
      <p:sp>
        <p:nvSpPr>
          <p:cNvPr id="34" name="文本框 37">
            <a:extLst>
              <a:ext uri="{FF2B5EF4-FFF2-40B4-BE49-F238E27FC236}">
                <a16:creationId xmlns:a16="http://schemas.microsoft.com/office/drawing/2014/main" id="{6E479B97-5738-4910-B8F7-DF0009449875}"/>
              </a:ext>
            </a:extLst>
          </p:cNvPr>
          <p:cNvSpPr txBox="1"/>
          <p:nvPr/>
        </p:nvSpPr>
        <p:spPr>
          <a:xfrm>
            <a:off x="2883840" y="610275"/>
            <a:ext cx="66928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b="1">
                <a:gradFill flip="none" rotWithShape="1">
                  <a:gsLst>
                    <a:gs pos="0">
                      <a:srgbClr val="88C123"/>
                    </a:gs>
                    <a:gs pos="100000">
                      <a:srgbClr val="016A2D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503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60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7 L 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3.33333E-6 L 1.45833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4" grpId="0"/>
      <p:bldP spid="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1">
            <a:extLst>
              <a:ext uri="{FF2B5EF4-FFF2-40B4-BE49-F238E27FC236}">
                <a16:creationId xmlns:a16="http://schemas.microsoft.com/office/drawing/2014/main" id="{43029221-5720-4935-83F0-52B9B968E1CD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95444E46-C4A8-4FB9-ADF9-BCFB7688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id="{0D90D58D-5A79-43BD-A3CD-5C9C04BC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4113" y="-185889"/>
            <a:ext cx="2903775" cy="60340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89" y="3466531"/>
            <a:ext cx="3704528" cy="33914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408"/>
            <a:ext cx="3793314" cy="310159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041" y="1"/>
            <a:ext cx="5096177" cy="48541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676107" y="2107858"/>
            <a:ext cx="4839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rgbClr val="377636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CỦNG CỐ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77636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57" y="0"/>
            <a:ext cx="2455592" cy="20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2129" y="-1404643"/>
            <a:ext cx="4527742" cy="1027050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3693675"/>
            <a:ext cx="3456417" cy="316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43350"/>
            <a:ext cx="3564680" cy="29146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041" y="1"/>
            <a:ext cx="5096177" cy="48541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513499" y="2137550"/>
            <a:ext cx="9086849" cy="325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Để thể hiện quan hệ nguyên nhân - kết quả giữa hai vế câu ghép, ta có thể nối chúng bằng: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4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rPr>
              <a:t>- Một</a:t>
            </a:r>
            <a:r>
              <a:rPr kumimoji="0" lang="en-US" altLang="zh-CN" sz="2800" i="0" u="none" strike="noStrike" kern="1200" cap="none" spc="40" normalizeH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rPr>
              <a:t> quan hệ từ: </a:t>
            </a:r>
            <a:r>
              <a:rPr kumimoji="0" lang="en-US" altLang="zh-CN" sz="2800" i="1" u="none" strike="noStrike" kern="1200" cap="none" spc="40" normalizeH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rPr>
              <a:t>vì , bởi vì, nên, cho nên,...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 spc="40" baseline="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-</a:t>
            </a:r>
            <a:r>
              <a:rPr lang="en-US" altLang="zh-CN" sz="2800" i="1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Hoặc một cặp quan hệ từ: </a:t>
            </a:r>
            <a:r>
              <a:rPr lang="en-US" altLang="zh-CN" sz="2800" i="1" spc="40" noProof="0">
                <a:solidFill>
                  <a:srgbClr val="002060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vì ... nên; bởi vì ... cho nên; tại vì ... cho nên; do ... nên; do ... mà; nhờ ... mà...</a:t>
            </a:r>
            <a:endParaRPr kumimoji="0" lang="zh-CN" altLang="en-US" sz="2800" i="0" u="none" strike="noStrike" kern="1200" cap="none" spc="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57" y="0"/>
            <a:ext cx="2455592" cy="2022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EC513-2A14-46E5-8221-B94E5951397E}"/>
              </a:ext>
            </a:extLst>
          </p:cNvPr>
          <p:cNvSpPr txBox="1"/>
          <p:nvPr/>
        </p:nvSpPr>
        <p:spPr>
          <a:xfrm>
            <a:off x="34068" y="114859"/>
            <a:ext cx="12123864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70000">
                      <a:srgbClr val="F6B2CD"/>
                    </a:gs>
                    <a:gs pos="38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Để thể hiện quan hệ nguyên nhân - kết quả giữa hai vế câu ghép, ta có thể nối bằng gì?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80276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9C89B5-7D74-4F98-806A-7D7E2AE98460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3E9353-B6A3-4DAB-9113-F5DAD010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999534-163B-4000-A127-28E6C51C8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B3666DB1-2EFD-444D-8A32-6AF4AE6B29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391" y="-14672"/>
            <a:ext cx="3824081" cy="22054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3B32EA-4D51-4940-A023-EEFD292C69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660" y="5046069"/>
            <a:ext cx="4275614" cy="155674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6FDE525C-C288-4206-A590-705B334B50D7}"/>
              </a:ext>
            </a:extLst>
          </p:cNvPr>
          <p:cNvSpPr/>
          <p:nvPr/>
        </p:nvSpPr>
        <p:spPr>
          <a:xfrm>
            <a:off x="5215683" y="1917289"/>
            <a:ext cx="1664645" cy="4491255"/>
          </a:xfrm>
          <a:custGeom>
            <a:avLst/>
            <a:gdLst/>
            <a:ahLst/>
            <a:cxnLst/>
            <a:rect l="l" t="t" r="r" b="b"/>
            <a:pathLst>
              <a:path w="1248646" h="3368441">
                <a:moveTo>
                  <a:pt x="631752" y="239"/>
                </a:moveTo>
                <a:cubicBezTo>
                  <a:pt x="653183" y="-6905"/>
                  <a:pt x="655565" y="147876"/>
                  <a:pt x="667471" y="221694"/>
                </a:cubicBezTo>
                <a:lnTo>
                  <a:pt x="699275" y="805116"/>
                </a:lnTo>
                <a:cubicBezTo>
                  <a:pt x="780727" y="785687"/>
                  <a:pt x="874454" y="750908"/>
                  <a:pt x="968181" y="709755"/>
                </a:cubicBezTo>
                <a:cubicBezTo>
                  <a:pt x="1015739" y="636894"/>
                  <a:pt x="1018875" y="494229"/>
                  <a:pt x="1038933" y="472136"/>
                </a:cubicBezTo>
                <a:cubicBezTo>
                  <a:pt x="1056245" y="496344"/>
                  <a:pt x="1079903" y="736314"/>
                  <a:pt x="1016834" y="766868"/>
                </a:cubicBezTo>
                <a:cubicBezTo>
                  <a:pt x="917545" y="830272"/>
                  <a:pt x="787426" y="890429"/>
                  <a:pt x="707494" y="955882"/>
                </a:cubicBezTo>
                <a:cubicBezTo>
                  <a:pt x="732179" y="1404272"/>
                  <a:pt x="749030" y="1851940"/>
                  <a:pt x="761225" y="2289631"/>
                </a:cubicBezTo>
                <a:cubicBezTo>
                  <a:pt x="871858" y="2262771"/>
                  <a:pt x="998604" y="2215615"/>
                  <a:pt x="1125347" y="2159965"/>
                </a:cubicBezTo>
                <a:cubicBezTo>
                  <a:pt x="1190610" y="2059977"/>
                  <a:pt x="1194914" y="1864197"/>
                  <a:pt x="1222440" y="1833878"/>
                </a:cubicBezTo>
                <a:cubicBezTo>
                  <a:pt x="1246198" y="1867099"/>
                  <a:pt x="1278664" y="2196412"/>
                  <a:pt x="1192113" y="2238342"/>
                </a:cubicBezTo>
                <a:cubicBezTo>
                  <a:pt x="1055842" y="2325362"/>
                  <a:pt x="877250" y="2407926"/>
                  <a:pt x="767565" y="2497762"/>
                </a:cubicBezTo>
                <a:cubicBezTo>
                  <a:pt x="775963" y="2794289"/>
                  <a:pt x="781976" y="3085491"/>
                  <a:pt x="786533" y="3368441"/>
                </a:cubicBezTo>
                <a:lnTo>
                  <a:pt x="479351" y="3368441"/>
                </a:lnTo>
                <a:lnTo>
                  <a:pt x="488334" y="2864358"/>
                </a:lnTo>
                <a:cubicBezTo>
                  <a:pt x="379738" y="2771724"/>
                  <a:pt x="195979" y="2687344"/>
                  <a:pt x="56533" y="2598297"/>
                </a:cubicBezTo>
                <a:cubicBezTo>
                  <a:pt x="-30018" y="2556367"/>
                  <a:pt x="2448" y="2227054"/>
                  <a:pt x="26206" y="2193833"/>
                </a:cubicBezTo>
                <a:cubicBezTo>
                  <a:pt x="53732" y="2224152"/>
                  <a:pt x="58036" y="2419932"/>
                  <a:pt x="123299" y="2519920"/>
                </a:cubicBezTo>
                <a:cubicBezTo>
                  <a:pt x="251852" y="2576364"/>
                  <a:pt x="380406" y="2624071"/>
                  <a:pt x="492141" y="2650740"/>
                </a:cubicBezTo>
                <a:cubicBezTo>
                  <a:pt x="501434" y="2273170"/>
                  <a:pt x="515339" y="1896815"/>
                  <a:pt x="531905" y="1520182"/>
                </a:cubicBezTo>
                <a:cubicBezTo>
                  <a:pt x="433219" y="1442297"/>
                  <a:pt x="279360" y="1370505"/>
                  <a:pt x="161070" y="1294968"/>
                </a:cubicBezTo>
                <a:cubicBezTo>
                  <a:pt x="83475" y="1257377"/>
                  <a:pt x="112582" y="962138"/>
                  <a:pt x="133881" y="932354"/>
                </a:cubicBezTo>
                <a:cubicBezTo>
                  <a:pt x="158559" y="959536"/>
                  <a:pt x="162418" y="1135059"/>
                  <a:pt x="220928" y="1224701"/>
                </a:cubicBezTo>
                <a:cubicBezTo>
                  <a:pt x="331747" y="1273358"/>
                  <a:pt x="442567" y="1314774"/>
                  <a:pt x="539990" y="1339143"/>
                </a:cubicBezTo>
                <a:cubicBezTo>
                  <a:pt x="556379" y="968432"/>
                  <a:pt x="575085" y="597225"/>
                  <a:pt x="593651" y="224075"/>
                </a:cubicBezTo>
                <a:cubicBezTo>
                  <a:pt x="606351" y="149463"/>
                  <a:pt x="600003" y="-6112"/>
                  <a:pt x="631752" y="23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E64B32CF-444E-4111-ACEF-260D618B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275" y="2905233"/>
            <a:ext cx="3600348" cy="12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5" rIns="121908" bIns="60955">
            <a:spAutoFit/>
          </a:bodyPr>
          <a:lstStyle/>
          <a:p>
            <a:pPr algn="just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5A3963A3-0D0B-4DFA-A7C9-423A9F606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476" y="2221783"/>
            <a:ext cx="4825224" cy="178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5" rIns="121908" bIns="60955">
            <a:spAutoFit/>
          </a:bodyPr>
          <a:lstStyle/>
          <a:p>
            <a:pPr algn="just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</a:t>
            </a:r>
            <a:r>
              <a:rPr lang="en-US" altLang="zh-CN" sz="3600" b="1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các vế câu ghép bằng quan hệ từ.</a:t>
            </a:r>
            <a:endParaRPr lang="zh-CN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C701033-E935-4106-9B05-0642FC5DA9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421" y="3649652"/>
            <a:ext cx="1026527" cy="102652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B81EB4-58BD-493A-803B-9FF75CE0C6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258" y="4269568"/>
            <a:ext cx="908398" cy="90839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9D9D1F7-E3D1-4E6C-87B6-A1305A3A48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266" y="1696489"/>
            <a:ext cx="1283141" cy="115808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85944EA-65E7-4708-9F1D-D129EC122A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320" y="2308184"/>
            <a:ext cx="1081946" cy="1173434"/>
          </a:xfrm>
          <a:prstGeom prst="rect">
            <a:avLst/>
          </a:prstGeom>
        </p:spPr>
      </p:pic>
      <p:sp>
        <p:nvSpPr>
          <p:cNvPr id="23" name="文本框 26">
            <a:extLst>
              <a:ext uri="{FF2B5EF4-FFF2-40B4-BE49-F238E27FC236}">
                <a16:creationId xmlns:a16="http://schemas.microsoft.com/office/drawing/2014/main" id="{EE97F443-F110-4FB9-8F28-C98BAE15373C}"/>
              </a:ext>
            </a:extLst>
          </p:cNvPr>
          <p:cNvSpPr txBox="1"/>
          <p:nvPr/>
        </p:nvSpPr>
        <p:spPr>
          <a:xfrm>
            <a:off x="1104948" y="171898"/>
            <a:ext cx="660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rgbClr val="377636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DẶN 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77636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4" name="图片 24">
            <a:extLst>
              <a:ext uri="{FF2B5EF4-FFF2-40B4-BE49-F238E27FC236}">
                <a16:creationId xmlns:a16="http://schemas.microsoft.com/office/drawing/2014/main" id="{03540188-BA43-4E79-9E68-249C83D39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408"/>
            <a:ext cx="3793314" cy="3101592"/>
          </a:xfrm>
          <a:prstGeom prst="rect">
            <a:avLst/>
          </a:prstGeom>
        </p:spPr>
      </p:pic>
      <p:pic>
        <p:nvPicPr>
          <p:cNvPr id="25" name="图片 28">
            <a:extLst>
              <a:ext uri="{FF2B5EF4-FFF2-40B4-BE49-F238E27FC236}">
                <a16:creationId xmlns:a16="http://schemas.microsoft.com/office/drawing/2014/main" id="{4F742B64-544D-473C-87E8-DA514545A7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3365263" cy="27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6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7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51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6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9" grpId="0"/>
          <p:bldP spid="31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6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7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5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9" grpId="0"/>
          <p:bldP spid="31" grpId="0"/>
          <p:bldP spid="2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A1A6E735-7CB3-46D7-87DC-FEA8FEBA43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2462" y="-784205"/>
            <a:ext cx="3739598" cy="81284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433" y="-1243422"/>
            <a:ext cx="3977136" cy="89638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16" y="3057099"/>
            <a:ext cx="4648584" cy="3800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92" y="422329"/>
            <a:ext cx="2160416" cy="13784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-1"/>
            <a:ext cx="6264871" cy="5967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6" y="88586"/>
            <a:ext cx="2800803" cy="397713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97307" y="1646090"/>
            <a:ext cx="7997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gradFill flip="none" rotWithShape="1">
                  <a:gsLst>
                    <a:gs pos="88000">
                      <a:srgbClr val="0A2B11"/>
                    </a:gs>
                    <a:gs pos="62000">
                      <a:srgbClr val="607E09"/>
                    </a:gs>
                    <a:gs pos="39000">
                      <a:srgbClr val="9BB803"/>
                    </a:gs>
                    <a:gs pos="19000">
                      <a:srgbClr val="016A2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CHÚC CÁC EM</a:t>
            </a:r>
          </a:p>
          <a:p>
            <a:pPr algn="ctr"/>
            <a:r>
              <a:rPr lang="en-US" altLang="zh-CN" sz="7200" b="1">
                <a:gradFill flip="none" rotWithShape="1">
                  <a:gsLst>
                    <a:gs pos="0">
                      <a:srgbClr val="FAE25B"/>
                    </a:gs>
                    <a:gs pos="100000">
                      <a:srgbClr val="D17030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HỌC TỐT</a:t>
            </a:r>
            <a:endParaRPr lang="zh-CN" altLang="en-US" sz="7200" b="1">
              <a:gradFill flip="none" rotWithShape="1">
                <a:gsLst>
                  <a:gs pos="0">
                    <a:srgbClr val="FAE25B"/>
                  </a:gs>
                  <a:gs pos="100000">
                    <a:srgbClr val="D17030"/>
                  </a:gs>
                </a:gsLst>
                <a:lin ang="5400000" scaled="1"/>
                <a:tileRect/>
              </a:gradFill>
              <a:latin typeface="UTM Arruba KT" panose="02040603050506020204" pitchFamily="18" charset="0"/>
              <a:ea typeface="字魂67号-勾玉行书" panose="00000500000000000000" pitchFamily="2" charset="-122"/>
            </a:endParaRPr>
          </a:p>
        </p:txBody>
      </p:sp>
      <p:cxnSp>
        <p:nvCxnSpPr>
          <p:cNvPr id="11" name="直接连接符 1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6161308" y="1476789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8">
            <a:extLst>
              <a:ext uri="{FF2B5EF4-FFF2-40B4-BE49-F238E27FC236}">
                <a16:creationId xmlns:a16="http://schemas.microsoft.com/office/drawing/2014/main" id="{09E96B24-CEEE-4122-9B7E-4CF93D437759}"/>
              </a:ext>
            </a:extLst>
          </p:cNvPr>
          <p:cNvSpPr txBox="1"/>
          <p:nvPr/>
        </p:nvSpPr>
        <p:spPr>
          <a:xfrm>
            <a:off x="5187455" y="3931393"/>
            <a:ext cx="1736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Chào tạm biệt!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15" name="文本框 38">
            <a:extLst>
              <a:ext uri="{FF2B5EF4-FFF2-40B4-BE49-F238E27FC236}">
                <a16:creationId xmlns:a16="http://schemas.microsoft.com/office/drawing/2014/main" id="{B05C939F-50BF-41FB-BC3D-EA384192673A}"/>
              </a:ext>
            </a:extLst>
          </p:cNvPr>
          <p:cNvSpPr txBox="1"/>
          <p:nvPr/>
        </p:nvSpPr>
        <p:spPr>
          <a:xfrm>
            <a:off x="4854511" y="4399006"/>
            <a:ext cx="240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Thực hiện: EduFive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A07B1D4-B177-4E57-9397-42BF68C904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1882" y="5030890"/>
            <a:ext cx="5100632" cy="1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2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9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3">
            <a:extLst>
              <a:ext uri="{FF2B5EF4-FFF2-40B4-BE49-F238E27FC236}">
                <a16:creationId xmlns:a16="http://schemas.microsoft.com/office/drawing/2014/main" id="{7815CF0A-3626-4AE2-BA2F-E16A8612B4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6471" y="5068215"/>
            <a:ext cx="4928472" cy="1794448"/>
          </a:xfrm>
          <a:prstGeom prst="rect">
            <a:avLst/>
          </a:prstGeom>
        </p:spPr>
      </p:pic>
      <p:pic>
        <p:nvPicPr>
          <p:cNvPr id="53" name="图片 2">
            <a:extLst>
              <a:ext uri="{FF2B5EF4-FFF2-40B4-BE49-F238E27FC236}">
                <a16:creationId xmlns:a16="http://schemas.microsoft.com/office/drawing/2014/main" id="{DB530BBF-49B8-42F4-97E7-A6E2A4F7E31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198" y="-717544"/>
            <a:ext cx="3739598" cy="8128433"/>
          </a:xfrm>
          <a:prstGeom prst="rect">
            <a:avLst/>
          </a:prstGeom>
        </p:spPr>
      </p:pic>
      <p:pic>
        <p:nvPicPr>
          <p:cNvPr id="54" name="图片 7">
            <a:extLst>
              <a:ext uri="{FF2B5EF4-FFF2-40B4-BE49-F238E27FC236}">
                <a16:creationId xmlns:a16="http://schemas.microsoft.com/office/drawing/2014/main" id="{8F27679C-5D1B-4CCA-ABBE-3660CE7BC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564496"/>
            <a:ext cx="2455592" cy="2022691"/>
          </a:xfrm>
          <a:prstGeom prst="rect">
            <a:avLst/>
          </a:prstGeom>
        </p:spPr>
      </p:pic>
      <p:pic>
        <p:nvPicPr>
          <p:cNvPr id="70" name="图片 8">
            <a:extLst>
              <a:ext uri="{FF2B5EF4-FFF2-40B4-BE49-F238E27FC236}">
                <a16:creationId xmlns:a16="http://schemas.microsoft.com/office/drawing/2014/main" id="{8C6EC79F-E363-4C2D-A6F4-84CED5C8DD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-1"/>
            <a:ext cx="6264871" cy="5967353"/>
          </a:xfrm>
          <a:prstGeom prst="rect">
            <a:avLst/>
          </a:prstGeom>
        </p:spPr>
      </p:pic>
      <p:pic>
        <p:nvPicPr>
          <p:cNvPr id="71" name="图片 3">
            <a:extLst>
              <a:ext uri="{FF2B5EF4-FFF2-40B4-BE49-F238E27FC236}">
                <a16:creationId xmlns:a16="http://schemas.microsoft.com/office/drawing/2014/main" id="{B279B63C-0658-4EA2-B25C-57C2198F2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6" y="88586"/>
            <a:ext cx="2800803" cy="3977139"/>
          </a:xfrm>
          <a:prstGeom prst="rect">
            <a:avLst/>
          </a:prstGeom>
        </p:spPr>
      </p:pic>
      <p:pic>
        <p:nvPicPr>
          <p:cNvPr id="72" name="图片 5">
            <a:extLst>
              <a:ext uri="{FF2B5EF4-FFF2-40B4-BE49-F238E27FC236}">
                <a16:creationId xmlns:a16="http://schemas.microsoft.com/office/drawing/2014/main" id="{EFB6531E-4F21-4075-9BD9-7208958729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16" y="3057099"/>
            <a:ext cx="4648584" cy="38009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1443060" y="1516016"/>
            <a:ext cx="4796592" cy="1523557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A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1690947" y="253362"/>
            <a:ext cx="9151058" cy="979104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6250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794120" y="242216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645107" y="384225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52490" y="5249012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7935" y="58728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635985" y="1574070"/>
            <a:ext cx="4796592" cy="1523557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1443060" y="3643005"/>
            <a:ext cx="4796591" cy="1685946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634911" y="3643005"/>
            <a:ext cx="4786165" cy="1685946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1793910" y="304411"/>
            <a:ext cx="8846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1. Thế nào là  </a:t>
            </a:r>
            <a:r>
              <a:rPr lang="en-US" altLang="zh-CN" sz="4000" b="1" spc="-20">
                <a:solidFill>
                  <a:srgbClr val="94AE59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nghĩa vụ công dân</a:t>
            </a:r>
            <a:r>
              <a:rPr lang="en-US" altLang="zh-CN" sz="40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?</a:t>
            </a: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2370614" y="1585906"/>
            <a:ext cx="3806052" cy="1461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Điều mà pháp luật hoặc xã hội công nhận cho người dân được hưởng.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443047" y="1666149"/>
            <a:ext cx="3941694" cy="1461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Điều mà pháp luật hoặc xã hội công nhận cho người dân được làm.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2332961" y="3688629"/>
            <a:ext cx="3686549" cy="1461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Điều mà pháp luật hoặc xã hội công nhận cho người dân được đòi hỏi.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7698894" y="4190259"/>
            <a:ext cx="3214666" cy="55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Tất cả các ý trên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31880" y="1967330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71340" y="4150186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90333" y="199220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30231" y="4209726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图片 17">
            <a:extLst>
              <a:ext uri="{FF2B5EF4-FFF2-40B4-BE49-F238E27FC236}">
                <a16:creationId xmlns:a16="http://schemas.microsoft.com/office/drawing/2014/main" id="{10BE0CA8-9CED-4053-89B5-071184342C1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668" y="2256569"/>
            <a:ext cx="1283141" cy="1158089"/>
          </a:xfrm>
          <a:prstGeom prst="rect">
            <a:avLst/>
          </a:prstGeom>
        </p:spPr>
      </p:pic>
      <p:pic>
        <p:nvPicPr>
          <p:cNvPr id="78" name="图片 17">
            <a:extLst>
              <a:ext uri="{FF2B5EF4-FFF2-40B4-BE49-F238E27FC236}">
                <a16:creationId xmlns:a16="http://schemas.microsoft.com/office/drawing/2014/main" id="{5BAE13AA-4F35-47B3-A23E-700886578B5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600" y="343231"/>
            <a:ext cx="1283141" cy="1158089"/>
          </a:xfrm>
          <a:prstGeom prst="rect">
            <a:avLst/>
          </a:prstGeom>
        </p:spPr>
      </p:pic>
      <p:pic>
        <p:nvPicPr>
          <p:cNvPr id="79" name="图片 17">
            <a:extLst>
              <a:ext uri="{FF2B5EF4-FFF2-40B4-BE49-F238E27FC236}">
                <a16:creationId xmlns:a16="http://schemas.microsoft.com/office/drawing/2014/main" id="{12504CAF-9A62-43B9-9DAF-F29C0664A8B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375" y="2209756"/>
            <a:ext cx="1283141" cy="1158089"/>
          </a:xfrm>
          <a:prstGeom prst="rect">
            <a:avLst/>
          </a:prstGeom>
        </p:spPr>
      </p:pic>
      <p:pic>
        <p:nvPicPr>
          <p:cNvPr id="80" name="图片 17">
            <a:extLst>
              <a:ext uri="{FF2B5EF4-FFF2-40B4-BE49-F238E27FC236}">
                <a16:creationId xmlns:a16="http://schemas.microsoft.com/office/drawing/2014/main" id="{4929A6D6-42F6-4A56-BF76-7B50B201C49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244" y="4558344"/>
            <a:ext cx="1283141" cy="1158089"/>
          </a:xfrm>
          <a:prstGeom prst="rect">
            <a:avLst/>
          </a:prstGeom>
        </p:spPr>
      </p:pic>
      <p:pic>
        <p:nvPicPr>
          <p:cNvPr id="81" name="图片 17">
            <a:extLst>
              <a:ext uri="{FF2B5EF4-FFF2-40B4-BE49-F238E27FC236}">
                <a16:creationId xmlns:a16="http://schemas.microsoft.com/office/drawing/2014/main" id="{F07B76D8-09FA-4AB1-9610-5C8A2B6619C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586" y="4369714"/>
            <a:ext cx="1283141" cy="11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995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995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95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576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34049 0.2849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76"/>
                            </p:stCondLst>
                            <p:childTnLst>
                              <p:par>
                                <p:cTn id="1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25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826"/>
                            </p:stCondLst>
                            <p:childTnLst>
                              <p:par>
                                <p:cTn id="1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49 0.28495 L -0.53307 0.7217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21829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3">
            <a:extLst>
              <a:ext uri="{FF2B5EF4-FFF2-40B4-BE49-F238E27FC236}">
                <a16:creationId xmlns:a16="http://schemas.microsoft.com/office/drawing/2014/main" id="{45AC2527-ECE8-4602-82EF-FFB5BED9A88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6471" y="5068215"/>
            <a:ext cx="4928472" cy="1794448"/>
          </a:xfrm>
          <a:prstGeom prst="rect">
            <a:avLst/>
          </a:prstGeom>
        </p:spPr>
      </p:pic>
      <p:pic>
        <p:nvPicPr>
          <p:cNvPr id="53" name="图片 2">
            <a:extLst>
              <a:ext uri="{FF2B5EF4-FFF2-40B4-BE49-F238E27FC236}">
                <a16:creationId xmlns:a16="http://schemas.microsoft.com/office/drawing/2014/main" id="{350CF87C-DDEE-4108-AE82-31D3182972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529" y="-784205"/>
            <a:ext cx="3739598" cy="8128433"/>
          </a:xfrm>
          <a:prstGeom prst="rect">
            <a:avLst/>
          </a:prstGeom>
        </p:spPr>
      </p:pic>
      <p:pic>
        <p:nvPicPr>
          <p:cNvPr id="54" name="图片 7">
            <a:extLst>
              <a:ext uri="{FF2B5EF4-FFF2-40B4-BE49-F238E27FC236}">
                <a16:creationId xmlns:a16="http://schemas.microsoft.com/office/drawing/2014/main" id="{65C0439C-55C8-4224-B730-B11C24C48E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70" name="图片 8">
            <a:extLst>
              <a:ext uri="{FF2B5EF4-FFF2-40B4-BE49-F238E27FC236}">
                <a16:creationId xmlns:a16="http://schemas.microsoft.com/office/drawing/2014/main" id="{DF0D5BC4-3DE1-4103-B365-69AE12820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-1"/>
            <a:ext cx="6264871" cy="5967353"/>
          </a:xfrm>
          <a:prstGeom prst="rect">
            <a:avLst/>
          </a:prstGeom>
        </p:spPr>
      </p:pic>
      <p:pic>
        <p:nvPicPr>
          <p:cNvPr id="71" name="图片 3">
            <a:extLst>
              <a:ext uri="{FF2B5EF4-FFF2-40B4-BE49-F238E27FC236}">
                <a16:creationId xmlns:a16="http://schemas.microsoft.com/office/drawing/2014/main" id="{C9E1D1D7-625B-4A6F-BA94-F409CCEEEF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3" y="88586"/>
            <a:ext cx="2800803" cy="3977139"/>
          </a:xfrm>
          <a:prstGeom prst="rect">
            <a:avLst/>
          </a:prstGeom>
        </p:spPr>
      </p:pic>
      <p:pic>
        <p:nvPicPr>
          <p:cNvPr id="72" name="图片 5">
            <a:extLst>
              <a:ext uri="{FF2B5EF4-FFF2-40B4-BE49-F238E27FC236}">
                <a16:creationId xmlns:a16="http://schemas.microsoft.com/office/drawing/2014/main" id="{6D9013DF-BA7A-4DC0-9370-009964CDBF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16" y="3057099"/>
            <a:ext cx="4648584" cy="38009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AB76FC3-4F41-4DD5-B979-B5E4646A1295}"/>
              </a:ext>
            </a:extLst>
          </p:cNvPr>
          <p:cNvGrpSpPr/>
          <p:nvPr/>
        </p:nvGrpSpPr>
        <p:grpSpPr>
          <a:xfrm>
            <a:off x="1046471" y="2510852"/>
            <a:ext cx="5187757" cy="1072655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D288CB-CEC0-4B69-BC1A-9E185E41B335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8C1359-22A3-45C3-BCDE-BD1C1D5B10BE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A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5FA949-7A69-44AC-97BC-24969BBD328D}"/>
              </a:ext>
            </a:extLst>
          </p:cNvPr>
          <p:cNvSpPr/>
          <p:nvPr/>
        </p:nvSpPr>
        <p:spPr>
          <a:xfrm>
            <a:off x="1114779" y="797295"/>
            <a:ext cx="9962443" cy="1226233"/>
          </a:xfrm>
          <a:prstGeom prst="roundRect">
            <a:avLst/>
          </a:prstGeom>
          <a:solidFill>
            <a:schemeClr val="bg1"/>
          </a:solidFill>
          <a:ln w="76200">
            <a:gradFill flip="none" rotWithShape="1">
              <a:gsLst>
                <a:gs pos="77899">
                  <a:srgbClr val="76B527"/>
                </a:gs>
                <a:gs pos="47000">
                  <a:srgbClr val="61A829"/>
                </a:gs>
                <a:gs pos="0">
                  <a:srgbClr val="016A2D"/>
                </a:gs>
                <a:gs pos="100000">
                  <a:srgbClr val="D4E78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n>
                <a:gradFill flip="none" rotWithShape="1">
                  <a:gsLst>
                    <a:gs pos="0">
                      <a:srgbClr val="41942C"/>
                    </a:gs>
                    <a:gs pos="100000">
                      <a:srgbClr val="85BF25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C4C6AAA4-0ED6-444F-B52D-DF1B1DDC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62509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673BA1-31AE-467D-B4AB-02389CA3197D}"/>
              </a:ext>
            </a:extLst>
          </p:cNvPr>
          <p:cNvSpPr txBox="1"/>
          <p:nvPr/>
        </p:nvSpPr>
        <p:spPr>
          <a:xfrm>
            <a:off x="-1794120" y="242216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5EA7DE-F931-4EF8-B456-B612DDD3924C}"/>
              </a:ext>
            </a:extLst>
          </p:cNvPr>
          <p:cNvSpPr txBox="1"/>
          <p:nvPr/>
        </p:nvSpPr>
        <p:spPr>
          <a:xfrm>
            <a:off x="-1645107" y="384225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4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84E17B4-0D4A-4112-9B16-70F4CFF7B8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1565820"/>
            <a:ext cx="487363" cy="487363"/>
          </a:xfrm>
          <a:prstGeom prst="rect">
            <a:avLst/>
          </a:prstGeom>
        </p:spPr>
      </p:pic>
      <p:pic>
        <p:nvPicPr>
          <p:cNvPr id="42" name="AmthanhThua2">
            <a:hlinkClick r:id="" action="ppaction://media"/>
            <a:extLst>
              <a:ext uri="{FF2B5EF4-FFF2-40B4-BE49-F238E27FC236}">
                <a16:creationId xmlns:a16="http://schemas.microsoft.com/office/drawing/2014/main" id="{6D2A5BE0-B98E-44F8-A016-E605722D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52490" y="5249012"/>
            <a:ext cx="487363" cy="487363"/>
          </a:xfrm>
          <a:prstGeom prst="rect">
            <a:avLst/>
          </a:prstGeom>
        </p:spPr>
      </p:pic>
      <p:pic>
        <p:nvPicPr>
          <p:cNvPr id="43" name="AmthanhThua3">
            <a:hlinkClick r:id="" action="ppaction://media"/>
            <a:extLst>
              <a:ext uri="{FF2B5EF4-FFF2-40B4-BE49-F238E27FC236}">
                <a16:creationId xmlns:a16="http://schemas.microsoft.com/office/drawing/2014/main" id="{2BDB949B-1269-431A-9859-22BBD20E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7935" y="5872885"/>
            <a:ext cx="487363" cy="48736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1847AB-097F-48D7-8645-485CA8BEC5D4}"/>
              </a:ext>
            </a:extLst>
          </p:cNvPr>
          <p:cNvGrpSpPr/>
          <p:nvPr/>
        </p:nvGrpSpPr>
        <p:grpSpPr>
          <a:xfrm>
            <a:off x="6555933" y="2568906"/>
            <a:ext cx="5099479" cy="1072655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28FA18C-F9FA-4D46-9116-10216A147CEE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58CE3A-6FEA-4723-81FA-DF64F18F228A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48A92-7025-49F2-891A-369658A3A2D6}"/>
              </a:ext>
            </a:extLst>
          </p:cNvPr>
          <p:cNvGrpSpPr/>
          <p:nvPr/>
        </p:nvGrpSpPr>
        <p:grpSpPr>
          <a:xfrm>
            <a:off x="1046471" y="4186939"/>
            <a:ext cx="5187757" cy="1072655"/>
            <a:chOff x="-1727200" y="3008202"/>
            <a:chExt cx="3349408" cy="841596"/>
          </a:xfrm>
          <a:solidFill>
            <a:schemeClr val="bg1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A7199CE-352E-4AA4-BB8A-156B1647E020}"/>
                </a:ext>
              </a:extLst>
            </p:cNvPr>
            <p:cNvSpPr/>
            <p:nvPr/>
          </p:nvSpPr>
          <p:spPr>
            <a:xfrm>
              <a:off x="-1409700" y="3008202"/>
              <a:ext cx="3031908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4785BB-75DA-4D8A-9865-6BAFCF3A29FC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CA8F8-B353-4D52-9981-78C7031173A0}"/>
              </a:ext>
            </a:extLst>
          </p:cNvPr>
          <p:cNvGrpSpPr/>
          <p:nvPr/>
        </p:nvGrpSpPr>
        <p:grpSpPr>
          <a:xfrm>
            <a:off x="6555932" y="4186939"/>
            <a:ext cx="5088395" cy="1072655"/>
            <a:chOff x="-1727200" y="3008202"/>
            <a:chExt cx="3342127" cy="841596"/>
          </a:xfrm>
          <a:solidFill>
            <a:schemeClr val="bg1"/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3CE5FF1-BEFA-4359-AFD2-358947F6CCBE}"/>
                </a:ext>
              </a:extLst>
            </p:cNvPr>
            <p:cNvSpPr/>
            <p:nvPr/>
          </p:nvSpPr>
          <p:spPr>
            <a:xfrm>
              <a:off x="-1409700" y="3008202"/>
              <a:ext cx="3024627" cy="841596"/>
            </a:xfrm>
            <a:prstGeom prst="roundRect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gradFill flip="none" rotWithShape="1">
                    <a:gsLst>
                      <a:gs pos="0">
                        <a:srgbClr val="41942C"/>
                      </a:gs>
                      <a:gs pos="100000">
                        <a:srgbClr val="85BF25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rgbClr val="FFEBBB"/>
                    </a:gs>
                    <a:gs pos="100000">
                      <a:srgbClr val="F499A3"/>
                    </a:gs>
                  </a:gsLst>
                  <a:lin ang="5400000" scaled="1"/>
                  <a:tileRect/>
                </a:gra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69F55FF-AD03-44EC-9640-03A9B1261960}"/>
                </a:ext>
              </a:extLst>
            </p:cNvPr>
            <p:cNvSpPr/>
            <p:nvPr/>
          </p:nvSpPr>
          <p:spPr>
            <a:xfrm>
              <a:off x="-1727200" y="3105150"/>
              <a:ext cx="647701" cy="647701"/>
            </a:xfrm>
            <a:prstGeom prst="ellipse">
              <a:avLst/>
            </a:prstGeom>
            <a:solidFill>
              <a:schemeClr val="bg1"/>
            </a:solidFill>
            <a:ln w="76200">
              <a:gradFill flip="none" rotWithShape="1">
                <a:gsLst>
                  <a:gs pos="77899">
                    <a:srgbClr val="76B527"/>
                  </a:gs>
                  <a:gs pos="47000">
                    <a:srgbClr val="61A829"/>
                  </a:gs>
                  <a:gs pos="0">
                    <a:srgbClr val="016A2D"/>
                  </a:gs>
                  <a:gs pos="100000">
                    <a:srgbClr val="D4E788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gradFill flip="none" rotWithShape="1">
                    <a:gsLst>
                      <a:gs pos="0">
                        <a:srgbClr val="200F30"/>
                      </a:gs>
                      <a:gs pos="98230">
                        <a:srgbClr val="200F30"/>
                      </a:gs>
                      <a:gs pos="70000">
                        <a:srgbClr val="F6B2CD"/>
                      </a:gs>
                      <a:gs pos="38000">
                        <a:srgbClr val="C278A4"/>
                      </a:gs>
                    </a:gsLst>
                    <a:lin ang="0" scaled="1"/>
                    <a:tileRect/>
                  </a:gradFill>
                  <a:latin typeface="UTM Arruba KT" panose="02040603050506020204" pitchFamily="18" charset="0"/>
                  <a:ea typeface="字魂67号-勾玉行书" panose="00000500000000000000" pitchFamily="2" charset="-122"/>
                </a:rPr>
                <a:t>D</a:t>
              </a:r>
            </a:p>
          </p:txBody>
        </p:sp>
      </p:grpSp>
      <p:sp>
        <p:nvSpPr>
          <p:cNvPr id="55" name="文本框 372">
            <a:extLst>
              <a:ext uri="{FF2B5EF4-FFF2-40B4-BE49-F238E27FC236}">
                <a16:creationId xmlns:a16="http://schemas.microsoft.com/office/drawing/2014/main" id="{1384E964-A593-4624-94CE-58EB0273BA20}"/>
              </a:ext>
            </a:extLst>
          </p:cNvPr>
          <p:cNvSpPr txBox="1"/>
          <p:nvPr/>
        </p:nvSpPr>
        <p:spPr>
          <a:xfrm>
            <a:off x="1280670" y="974871"/>
            <a:ext cx="963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2. Có thể nối các vế câu trong câu ghép bằng những cách nào?</a:t>
            </a:r>
            <a:endParaRPr lang="en-US" altLang="zh-CN" sz="3600" b="1" spc="-20">
              <a:gradFill flip="none" rotWithShape="1">
                <a:gsLst>
                  <a:gs pos="0">
                    <a:srgbClr val="88C123"/>
                  </a:gs>
                  <a:gs pos="100000">
                    <a:srgbClr val="016A2D"/>
                  </a:gs>
                </a:gsLst>
                <a:lin ang="5400000" scaled="1"/>
                <a:tileRect/>
              </a:gradFill>
              <a:latin typeface="UTM French Vanilla" panose="020406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F878D7F2-885F-4910-A1F6-EC78F20554F3}"/>
              </a:ext>
            </a:extLst>
          </p:cNvPr>
          <p:cNvSpPr txBox="1"/>
          <p:nvPr/>
        </p:nvSpPr>
        <p:spPr>
          <a:xfrm>
            <a:off x="1906719" y="2786413"/>
            <a:ext cx="3787098" cy="55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Nối trực tiếp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7" name="B - 9Slide.vn">
            <a:extLst>
              <a:ext uri="{FF2B5EF4-FFF2-40B4-BE49-F238E27FC236}">
                <a16:creationId xmlns:a16="http://schemas.microsoft.com/office/drawing/2014/main" id="{C32766A6-0F5F-47F6-8ED0-E80EF20A3460}"/>
              </a:ext>
            </a:extLst>
          </p:cNvPr>
          <p:cNvSpPr txBox="1"/>
          <p:nvPr/>
        </p:nvSpPr>
        <p:spPr>
          <a:xfrm>
            <a:off x="7466369" y="2692140"/>
            <a:ext cx="3962412" cy="100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Nối trực tiếp; Nối bằng từ có tác dụng nối. 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668A5C38-B5A2-4105-A21E-C83208A82E21}"/>
              </a:ext>
            </a:extLst>
          </p:cNvPr>
          <p:cNvSpPr txBox="1"/>
          <p:nvPr/>
        </p:nvSpPr>
        <p:spPr>
          <a:xfrm>
            <a:off x="1998921" y="4190315"/>
            <a:ext cx="3704671" cy="100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Nối bằng từ có tác dụng nối.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59" name="D - 9Slide.vn">
            <a:extLst>
              <a:ext uri="{FF2B5EF4-FFF2-40B4-BE49-F238E27FC236}">
                <a16:creationId xmlns:a16="http://schemas.microsoft.com/office/drawing/2014/main" id="{AC999889-36AC-44AD-BBFE-7B1E1A97DC21}"/>
              </a:ext>
            </a:extLst>
          </p:cNvPr>
          <p:cNvSpPr txBox="1"/>
          <p:nvPr/>
        </p:nvSpPr>
        <p:spPr>
          <a:xfrm>
            <a:off x="7417846" y="4215188"/>
            <a:ext cx="3874267" cy="100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20">
                <a:solidFill>
                  <a:srgbClr val="331B3D"/>
                </a:solidFill>
                <a:latin typeface="UTM French Vanilla" panose="02040603050506020204" pitchFamily="18" charset="0"/>
                <a:ea typeface="字魂67号-勾玉行书" panose="00000500000000000000" pitchFamily="2" charset="-122"/>
              </a:rPr>
              <a:t>Nối gián tiếp; Nối bằng từ có tác dụng nối.</a:t>
            </a:r>
            <a:endParaRPr lang="vi-VN" sz="3200" b="1" spc="-20">
              <a:solidFill>
                <a:srgbClr val="331B3D"/>
              </a:soli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6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41F103-CDDD-4D5C-BE47-89E74731F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52792" y="2743815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526632" y="2740193"/>
            <a:ext cx="795700" cy="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3A764192-CE64-45BC-A3DA-33F3AEAAD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53108" y="4386617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C0D7226-4D70-4B2F-A37B-953A657A1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21327" y="4431308"/>
            <a:ext cx="647800" cy="6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图片 17">
            <a:extLst>
              <a:ext uri="{FF2B5EF4-FFF2-40B4-BE49-F238E27FC236}">
                <a16:creationId xmlns:a16="http://schemas.microsoft.com/office/drawing/2014/main" id="{453E3AB0-4C4E-4259-A197-53021E3509D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656" y="2583870"/>
            <a:ext cx="1283141" cy="1158089"/>
          </a:xfrm>
          <a:prstGeom prst="rect">
            <a:avLst/>
          </a:prstGeom>
        </p:spPr>
      </p:pic>
      <p:pic>
        <p:nvPicPr>
          <p:cNvPr id="75" name="图片 17">
            <a:extLst>
              <a:ext uri="{FF2B5EF4-FFF2-40B4-BE49-F238E27FC236}">
                <a16:creationId xmlns:a16="http://schemas.microsoft.com/office/drawing/2014/main" id="{F359BB46-9BDA-4270-980D-8136B98C883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207" y="1075869"/>
            <a:ext cx="1283141" cy="1158089"/>
          </a:xfrm>
          <a:prstGeom prst="rect">
            <a:avLst/>
          </a:prstGeom>
        </p:spPr>
      </p:pic>
      <p:pic>
        <p:nvPicPr>
          <p:cNvPr id="76" name="图片 17">
            <a:extLst>
              <a:ext uri="{FF2B5EF4-FFF2-40B4-BE49-F238E27FC236}">
                <a16:creationId xmlns:a16="http://schemas.microsoft.com/office/drawing/2014/main" id="{D5DCC2B0-E9DC-4147-98E1-5BEAFFC3F3F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877" y="2651299"/>
            <a:ext cx="1283141" cy="1158089"/>
          </a:xfrm>
          <a:prstGeom prst="rect">
            <a:avLst/>
          </a:prstGeom>
        </p:spPr>
      </p:pic>
      <p:pic>
        <p:nvPicPr>
          <p:cNvPr id="77" name="图片 17">
            <a:extLst>
              <a:ext uri="{FF2B5EF4-FFF2-40B4-BE49-F238E27FC236}">
                <a16:creationId xmlns:a16="http://schemas.microsoft.com/office/drawing/2014/main" id="{14FD4699-EC40-42A7-893A-3B84241E562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186" y="4174616"/>
            <a:ext cx="1283141" cy="1158089"/>
          </a:xfrm>
          <a:prstGeom prst="rect">
            <a:avLst/>
          </a:prstGeom>
        </p:spPr>
      </p:pic>
      <p:pic>
        <p:nvPicPr>
          <p:cNvPr id="78" name="图片 17">
            <a:extLst>
              <a:ext uri="{FF2B5EF4-FFF2-40B4-BE49-F238E27FC236}">
                <a16:creationId xmlns:a16="http://schemas.microsoft.com/office/drawing/2014/main" id="{861B5B39-0AC7-45CB-8DDC-81C238FF624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211" y="4309325"/>
            <a:ext cx="1283141" cy="11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95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5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76"/>
                            </p:stCondLst>
                            <p:childTnLst>
                              <p:par>
                                <p:cTn id="1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34049 0.2849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76"/>
                            </p:stCondLst>
                            <p:childTnLst>
                              <p:par>
                                <p:cTn id="1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125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826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49 0.28496 L -0.59974 0.6150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16505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995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49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95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A1A6E735-7CB3-46D7-87DC-FEA8FEBA43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2462" y="-784205"/>
            <a:ext cx="3739598" cy="81284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433" y="-1243422"/>
            <a:ext cx="3977136" cy="89638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16" y="3057099"/>
            <a:ext cx="4648584" cy="3800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92" y="422329"/>
            <a:ext cx="2160416" cy="13784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-1"/>
            <a:ext cx="6264871" cy="5967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6" y="88586"/>
            <a:ext cx="2800803" cy="397713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97307" y="1815267"/>
            <a:ext cx="79973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 flip="none" rotWithShape="1">
                  <a:gsLst>
                    <a:gs pos="88000">
                      <a:srgbClr val="0A2B11"/>
                    </a:gs>
                    <a:gs pos="62000">
                      <a:srgbClr val="607E09"/>
                    </a:gs>
                    <a:gs pos="39000">
                      <a:srgbClr val="9BB803"/>
                    </a:gs>
                    <a:gs pos="19000">
                      <a:srgbClr val="016A2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NỐI CÁC VẾ CÂU GHÉP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0">
                      <a:srgbClr val="FAE25B"/>
                    </a:gs>
                    <a:gs pos="100000">
                      <a:srgbClr val="D17030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BẰNG QUAN HỆ TỪ</a:t>
            </a:r>
            <a:endParaRPr lang="zh-CN" altLang="en-US" sz="6600" b="1">
              <a:gradFill flip="none" rotWithShape="1">
                <a:gsLst>
                  <a:gs pos="0">
                    <a:srgbClr val="FAE25B"/>
                  </a:gs>
                  <a:gs pos="100000">
                    <a:srgbClr val="D17030"/>
                  </a:gs>
                </a:gsLst>
                <a:lin ang="5400000" scaled="1"/>
                <a:tileRect/>
              </a:gradFill>
              <a:latin typeface="UTM Arruba KT" panose="02040603050506020204" pitchFamily="18" charset="0"/>
              <a:ea typeface="字魂67号-勾玉行书" panose="00000500000000000000" pitchFamily="2" charset="-122"/>
            </a:endParaRPr>
          </a:p>
        </p:txBody>
      </p:sp>
      <p:cxnSp>
        <p:nvCxnSpPr>
          <p:cNvPr id="11" name="直接连接符 1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6161308" y="1476789"/>
            <a:ext cx="0" cy="4680000"/>
          </a:xfrm>
          <a:prstGeom prst="line">
            <a:avLst/>
          </a:prstGeom>
          <a:ln w="38100">
            <a:solidFill>
              <a:srgbClr val="619B1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8">
            <a:extLst>
              <a:ext uri="{FF2B5EF4-FFF2-40B4-BE49-F238E27FC236}">
                <a16:creationId xmlns:a16="http://schemas.microsoft.com/office/drawing/2014/main" id="{09E96B24-CEEE-4122-9B7E-4CF93D437759}"/>
              </a:ext>
            </a:extLst>
          </p:cNvPr>
          <p:cNvSpPr txBox="1"/>
          <p:nvPr/>
        </p:nvSpPr>
        <p:spPr>
          <a:xfrm>
            <a:off x="5081656" y="3931393"/>
            <a:ext cx="1947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Trang: 32-33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sp>
        <p:nvSpPr>
          <p:cNvPr id="15" name="文本框 38">
            <a:extLst>
              <a:ext uri="{FF2B5EF4-FFF2-40B4-BE49-F238E27FC236}">
                <a16:creationId xmlns:a16="http://schemas.microsoft.com/office/drawing/2014/main" id="{B05C939F-50BF-41FB-BC3D-EA384192673A}"/>
              </a:ext>
            </a:extLst>
          </p:cNvPr>
          <p:cNvSpPr txBox="1"/>
          <p:nvPr/>
        </p:nvSpPr>
        <p:spPr>
          <a:xfrm>
            <a:off x="4854511" y="4399006"/>
            <a:ext cx="2402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gradFill flip="none" rotWithShape="1">
                  <a:gsLst>
                    <a:gs pos="0">
                      <a:srgbClr val="FA9C19"/>
                    </a:gs>
                    <a:gs pos="65000">
                      <a:schemeClr val="accent2">
                        <a:lumMod val="60000"/>
                        <a:lumOff val="40000"/>
                      </a:schemeClr>
                    </a:gs>
                    <a:gs pos="3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A8F05"/>
                    </a:gs>
                  </a:gsLst>
                  <a:lin ang="0" scaled="1"/>
                  <a:tileRect/>
                </a:gradFill>
                <a:latin typeface="UTM Fleur" panose="02040403050506020204" pitchFamily="18" charset="0"/>
                <a:ea typeface="字魂67号-勾玉行书" panose="00000500000000000000" pitchFamily="2" charset="-122"/>
              </a:rPr>
              <a:t>Thực hiện: EduFive</a:t>
            </a:r>
            <a:endParaRPr lang="zh-CN" altLang="en-US" sz="2800" b="1" dirty="0">
              <a:gradFill flip="none" rotWithShape="1">
                <a:gsLst>
                  <a:gs pos="0">
                    <a:srgbClr val="FA9C19"/>
                  </a:gs>
                  <a:gs pos="65000">
                    <a:schemeClr val="accent2">
                      <a:lumMod val="60000"/>
                      <a:lumOff val="40000"/>
                    </a:schemeClr>
                  </a:gs>
                  <a:gs pos="34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A8F05"/>
                  </a:gs>
                </a:gsLst>
                <a:lin ang="0" scaled="1"/>
                <a:tileRect/>
              </a:gradFill>
              <a:latin typeface="UTM Fleur" panose="020404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A07B1D4-B177-4E57-9397-42BF68C904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1882" y="5030890"/>
            <a:ext cx="5100632" cy="1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8">
            <a:extLst>
              <a:ext uri="{FF2B5EF4-FFF2-40B4-BE49-F238E27FC236}">
                <a16:creationId xmlns:a16="http://schemas.microsoft.com/office/drawing/2014/main" id="{CA891A22-C87C-4122-8C00-048DE19DC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29" y="-1"/>
            <a:ext cx="6264871" cy="59673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65" y="435611"/>
            <a:ext cx="2160416" cy="13784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" y="4358408"/>
            <a:ext cx="2455592" cy="20226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874147"/>
            <a:ext cx="3370997" cy="20189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34777" y="418523"/>
            <a:ext cx="532244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b="1" spc="-120">
                <a:gradFill flip="none" rotWithShape="1">
                  <a:gsLst>
                    <a:gs pos="0">
                      <a:srgbClr val="F9D7E0"/>
                    </a:gs>
                    <a:gs pos="97345">
                      <a:srgbClr val="E73554"/>
                    </a:gs>
                    <a:gs pos="57000">
                      <a:srgbClr val="EC667F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MỤC TIÊU</a:t>
            </a:r>
            <a:endParaRPr lang="zh-CN" altLang="en-US" sz="10000" b="1" spc="-120" dirty="0">
              <a:gradFill flip="none" rotWithShape="1">
                <a:gsLst>
                  <a:gs pos="0">
                    <a:srgbClr val="F9D7E0"/>
                  </a:gs>
                  <a:gs pos="97345">
                    <a:srgbClr val="E73554"/>
                  </a:gs>
                  <a:gs pos="57000">
                    <a:srgbClr val="EC667F"/>
                  </a:gs>
                </a:gsLst>
                <a:lin ang="5400000" scaled="1"/>
                <a:tileRect/>
              </a:gradFill>
              <a:latin typeface="UTM Arruba KT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85" y="4667996"/>
            <a:ext cx="2430543" cy="22251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16200000">
            <a:off x="4168225" y="-126093"/>
            <a:ext cx="1790081" cy="6078669"/>
            <a:chOff x="1300458" y="2688609"/>
            <a:chExt cx="1790081" cy="53547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0458" y="2688609"/>
              <a:ext cx="1790081" cy="5354771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701734" y="3116550"/>
              <a:ext cx="1046440" cy="46528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>
                  <a:solidFill>
                    <a:srgbClr val="377636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Hiểu thế nào là câu ghép thể hiện nguyên nhân - kết quả.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763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16200000">
            <a:off x="6566151" y="1290569"/>
            <a:ext cx="1790081" cy="7226417"/>
            <a:chOff x="3912455" y="2688609"/>
            <a:chExt cx="1790081" cy="371978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912455" y="2688609"/>
              <a:ext cx="1790081" cy="371978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466558" y="3203327"/>
              <a:ext cx="677108" cy="269293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77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Làm đúng các bài tập 1,2,3,4.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763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78" y="1868131"/>
            <a:ext cx="1659935" cy="2357107"/>
          </a:xfrm>
          <a:prstGeom prst="rect">
            <a:avLst/>
          </a:prstGeom>
        </p:spPr>
      </p:pic>
      <p:pic>
        <p:nvPicPr>
          <p:cNvPr id="23" name="图片 28">
            <a:extLst>
              <a:ext uri="{FF2B5EF4-FFF2-40B4-BE49-F238E27FC236}">
                <a16:creationId xmlns:a16="http://schemas.microsoft.com/office/drawing/2014/main" id="{3BDBB588-A65C-4B68-80CD-F42029157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455592" cy="202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41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1">
            <a:extLst>
              <a:ext uri="{FF2B5EF4-FFF2-40B4-BE49-F238E27FC236}">
                <a16:creationId xmlns:a16="http://schemas.microsoft.com/office/drawing/2014/main" id="{43029221-5720-4935-83F0-52B9B968E1CD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95444E46-C4A8-4FB9-ADF9-BCFB7688B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id="{0D90D58D-5A79-43BD-A3CD-5C9C04BC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4113" y="-185889"/>
            <a:ext cx="2903775" cy="60340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89" y="3466531"/>
            <a:ext cx="3704528" cy="33914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408"/>
            <a:ext cx="3793314" cy="310159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041" y="1"/>
            <a:ext cx="5096177" cy="48541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480541" y="2107858"/>
            <a:ext cx="5230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rgbClr val="377636"/>
                </a:solidFill>
                <a:latin typeface="UTM Guanine" panose="02040603050506020204" pitchFamily="18" charset="0"/>
                <a:ea typeface="微软雅黑" panose="020B0503020204020204" pitchFamily="34" charset="-122"/>
              </a:rPr>
              <a:t>NHẬN XÉT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77636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557" y="0"/>
            <a:ext cx="2455592" cy="2022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EC513-2A14-46E5-8221-B94E5951397E}"/>
              </a:ext>
            </a:extLst>
          </p:cNvPr>
          <p:cNvSpPr txBox="1"/>
          <p:nvPr/>
        </p:nvSpPr>
        <p:spPr>
          <a:xfrm>
            <a:off x="5823518" y="642546"/>
            <a:ext cx="544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b="1">
                <a:gradFill flip="none" rotWithShape="1">
                  <a:gsLst>
                    <a:gs pos="0">
                      <a:srgbClr val="E72989"/>
                    </a:gs>
                    <a:gs pos="98230">
                      <a:srgbClr val="E72989"/>
                    </a:gs>
                    <a:gs pos="70000">
                      <a:srgbClr val="F6B2CD"/>
                    </a:gs>
                    <a:gs pos="38000">
                      <a:srgbClr val="F6B2CD"/>
                    </a:gs>
                  </a:gsLst>
                  <a:lin ang="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I.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154671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65" y="435611"/>
            <a:ext cx="2160416" cy="13784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5421"/>
            <a:ext cx="2514504" cy="15060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94" y="5131648"/>
            <a:ext cx="1812998" cy="1659787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A2DCB399-48BF-4C9F-9DDD-5A8E8E1C0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3" y="238925"/>
            <a:ext cx="1143923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rPr>
              <a:t>Bài 1: Cách nối và cách sắp xếp các vế câu trong hai câu ghép sau đây có gì khác nhau?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7DC1EF2-8F64-4E8F-BBC7-D20233872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08" y="1636829"/>
            <a:ext cx="107234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Vì con khỉ này rất nghịch nên các anh bảo vệ thường phải cột dây.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225860E-FD17-4506-B050-684F1C93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407" y="3796659"/>
            <a:ext cx="10642997" cy="165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Thầy phải kinh ngạc vì chú học đến đâu hiểu ngay đến đó và có trí nhớ lạ thường.</a:t>
            </a:r>
          </a:p>
        </p:txBody>
      </p:sp>
      <p:sp>
        <p:nvSpPr>
          <p:cNvPr id="10" name="Line 20">
            <a:extLst>
              <a:ext uri="{FF2B5EF4-FFF2-40B4-BE49-F238E27FC236}">
                <a16:creationId xmlns:a16="http://schemas.microsoft.com/office/drawing/2014/main" id="{5300FBE3-47EF-47BF-81CE-98BFA129D2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5299" y="1749541"/>
            <a:ext cx="152400" cy="596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487980AE-2BF8-4249-87B6-4669ED736E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2897" y="2182928"/>
            <a:ext cx="397860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2">
            <a:extLst>
              <a:ext uri="{FF2B5EF4-FFF2-40B4-BE49-F238E27FC236}">
                <a16:creationId xmlns:a16="http://schemas.microsoft.com/office/drawing/2014/main" id="{70AFC0BA-2445-46A7-90B1-6DDBD9E575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981" y="2837158"/>
            <a:ext cx="224391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7D8435C9-34DD-4176-9F68-838578E90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2216353"/>
            <a:ext cx="2055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ACA4DD75-BAF4-4CC7-96A2-7356B2F8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238" y="2231071"/>
            <a:ext cx="1579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49B1F9F9-590D-4805-B779-98CD1F781A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5965" y="4019587"/>
            <a:ext cx="152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4B39F625-A97E-4E13-83A2-FB14843B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7" y="4524373"/>
            <a:ext cx="1906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quả</a:t>
            </a:r>
          </a:p>
        </p:txBody>
      </p:sp>
      <p:sp>
        <p:nvSpPr>
          <p:cNvPr id="21" name="Text Box 34">
            <a:extLst>
              <a:ext uri="{FF2B5EF4-FFF2-40B4-BE49-F238E27FC236}">
                <a16:creationId xmlns:a16="http://schemas.microsoft.com/office/drawing/2014/main" id="{7F6E3827-65A9-4898-A41A-84088F863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974" y="4452638"/>
            <a:ext cx="2173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0682C59-C353-40FE-AD72-3B4A62FDBD89}"/>
              </a:ext>
            </a:extLst>
          </p:cNvPr>
          <p:cNvSpPr/>
          <p:nvPr/>
        </p:nvSpPr>
        <p:spPr>
          <a:xfrm>
            <a:off x="1346201" y="1685398"/>
            <a:ext cx="629490" cy="565792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AA68DD1B-520A-4527-AE7B-FA15D5FBBA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48241" y="2201635"/>
            <a:ext cx="3919940" cy="2943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EABAB35-4F81-40B5-A648-279FD2E65778}"/>
              </a:ext>
            </a:extLst>
          </p:cNvPr>
          <p:cNvSpPr/>
          <p:nvPr/>
        </p:nvSpPr>
        <p:spPr>
          <a:xfrm>
            <a:off x="6223251" y="1696932"/>
            <a:ext cx="816797" cy="73055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CE8EF19A-9B8C-4077-B3F1-87DC934351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8338" y="4557071"/>
            <a:ext cx="39290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2A9AB6EA-93E0-40B5-9B9A-4228FB17F0A3}"/>
              </a:ext>
            </a:extLst>
          </p:cNvPr>
          <p:cNvSpPr/>
          <p:nvPr/>
        </p:nvSpPr>
        <p:spPr>
          <a:xfrm>
            <a:off x="5904041" y="4015503"/>
            <a:ext cx="587658" cy="54156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Line 22">
            <a:extLst>
              <a:ext uri="{FF2B5EF4-FFF2-40B4-BE49-F238E27FC236}">
                <a16:creationId xmlns:a16="http://schemas.microsoft.com/office/drawing/2014/main" id="{A158EE9C-E6CB-42ED-941C-83755EEE6B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91698" y="4538473"/>
            <a:ext cx="533170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2">
            <a:extLst>
              <a:ext uri="{FF2B5EF4-FFF2-40B4-BE49-F238E27FC236}">
                <a16:creationId xmlns:a16="http://schemas.microsoft.com/office/drawing/2014/main" id="{67D9B0F9-A7A9-4731-813A-4B0A6A7C30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80407" y="5451407"/>
            <a:ext cx="594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99C11AB2-5EC4-4384-9F30-5BD1F6996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85" y="2937024"/>
            <a:ext cx="1143923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vế nối với nhau bằng </a:t>
            </a:r>
            <a:r>
              <a:rPr lang="en-US" altLang="vi-VN" b="1" i="1" u="sng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quan hệ từ</a:t>
            </a:r>
            <a:r>
              <a:rPr lang="en-US" altLang="vi-VN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i="1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vì... nên </a:t>
            </a:r>
            <a:r>
              <a:rPr lang="en-US" altLang="vi-VN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quan hệ nguyên nhân - kết quả.</a:t>
            </a: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C79F2BB4-8D65-4D14-9A93-4A0408B5B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85" y="5645368"/>
            <a:ext cx="1143923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vế nối với nhau bằng </a:t>
            </a:r>
            <a:r>
              <a:rPr lang="en-US" altLang="vi-VN" b="1" i="1" u="sng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quan hệ từ</a:t>
            </a:r>
            <a:r>
              <a:rPr lang="en-US" altLang="vi-VN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i="1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vi-VN">
                <a:solidFill>
                  <a:srgbClr val="1B61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quan hệ nguyên nhân - kết quả.</a:t>
            </a:r>
          </a:p>
        </p:txBody>
      </p:sp>
    </p:spTree>
    <p:extLst>
      <p:ext uri="{BB962C8B-B14F-4D97-AF65-F5344CB8AC3E}">
        <p14:creationId xmlns:p14="http://schemas.microsoft.com/office/powerpoint/2010/main" val="1117968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 animBg="1"/>
      <p:bldP spid="16" grpId="0" animBg="1"/>
      <p:bldP spid="17" grpId="0"/>
      <p:bldP spid="18" grpId="0"/>
      <p:bldP spid="20" grpId="0"/>
      <p:bldP spid="21" grpId="0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11">
            <a:extLst>
              <a:ext uri="{FF2B5EF4-FFF2-40B4-BE49-F238E27FC236}">
                <a16:creationId xmlns:a16="http://schemas.microsoft.com/office/drawing/2014/main" id="{3DD0CC3F-2D3F-40BA-BC28-6AE7303814FE}"/>
              </a:ext>
            </a:extLst>
          </p:cNvPr>
          <p:cNvGrpSpPr/>
          <p:nvPr/>
        </p:nvGrpSpPr>
        <p:grpSpPr>
          <a:xfrm>
            <a:off x="-1" y="6347629"/>
            <a:ext cx="12192001" cy="510371"/>
            <a:chOff x="0" y="6559294"/>
            <a:chExt cx="7135634" cy="298706"/>
          </a:xfrm>
        </p:grpSpPr>
        <p:pic>
          <p:nvPicPr>
            <p:cNvPr id="41" name="图片 12">
              <a:extLst>
                <a:ext uri="{FF2B5EF4-FFF2-40B4-BE49-F238E27FC236}">
                  <a16:creationId xmlns:a16="http://schemas.microsoft.com/office/drawing/2014/main" id="{CA74A936-57B9-44EF-BBEE-2B592105B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59295"/>
              <a:ext cx="3599695" cy="298705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2B6C11F5-2956-4200-A95D-7393E3C0A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5939" y="6559294"/>
              <a:ext cx="3599695" cy="298705"/>
            </a:xfrm>
            <a:prstGeom prst="rect">
              <a:avLst/>
            </a:prstGeom>
          </p:spPr>
        </p:pic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10A9F1BA-2BFF-4872-A8D2-E90BBF9D9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29" y="-1"/>
            <a:ext cx="6264871" cy="5967353"/>
          </a:xfrm>
          <a:prstGeom prst="rect">
            <a:avLst/>
          </a:prstGeom>
        </p:spPr>
      </p:pic>
      <p:pic>
        <p:nvPicPr>
          <p:cNvPr id="39" name="图片 28">
            <a:extLst>
              <a:ext uri="{FF2B5EF4-FFF2-40B4-BE49-F238E27FC236}">
                <a16:creationId xmlns:a16="http://schemas.microsoft.com/office/drawing/2014/main" id="{55E8FD4A-EA78-4A3A-BD17-FEFB5DB94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455592" cy="20226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13675"/>
            <a:ext cx="3382508" cy="20258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0" y="4246380"/>
            <a:ext cx="2852692" cy="2611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B15BC-DA36-47C3-96D3-FE46E02D97C2}"/>
              </a:ext>
            </a:extLst>
          </p:cNvPr>
          <p:cNvSpPr txBox="1"/>
          <p:nvPr/>
        </p:nvSpPr>
        <p:spPr>
          <a:xfrm>
            <a:off x="695325" y="728281"/>
            <a:ext cx="10801350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ct val="50000"/>
              </a:spcBef>
              <a:defRPr sz="3600">
                <a:solidFill>
                  <a:schemeClr val="accent2">
                    <a:lumMod val="75000"/>
                  </a:schemeClr>
                </a:solidFill>
                <a:latin typeface="UTM Guanine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2. Tìm thêm những quan hệ từ và cặp quan hệ từ dùng để nối các vế câu có quan hệ nguyên nhân - kết quả.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96DF2-A84B-464C-B453-5120803F8ABE}"/>
              </a:ext>
            </a:extLst>
          </p:cNvPr>
          <p:cNvSpPr txBox="1"/>
          <p:nvPr/>
        </p:nvSpPr>
        <p:spPr>
          <a:xfrm>
            <a:off x="695325" y="2794179"/>
            <a:ext cx="108013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Các quan hệ từ: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vì, bởi vì, cho nên, nhờ, nên,...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24BC63-F82F-4008-9C7E-602CCD96022A}"/>
              </a:ext>
            </a:extLst>
          </p:cNvPr>
          <p:cNvSpPr txBox="1"/>
          <p:nvPr/>
        </p:nvSpPr>
        <p:spPr>
          <a:xfrm>
            <a:off x="695325" y="3671072"/>
            <a:ext cx="1080135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Các cặp quan hệ từ: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vì ... nên, bởi vì ... cho nên, tại vì ... cho nên, nhờ ... nên, do ... nên,...</a:t>
            </a:r>
          </a:p>
        </p:txBody>
      </p:sp>
    </p:spTree>
    <p:extLst>
      <p:ext uri="{BB962C8B-B14F-4D97-AF65-F5344CB8AC3E}">
        <p14:creationId xmlns:p14="http://schemas.microsoft.com/office/powerpoint/2010/main" val="1541100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514F118-AD48-402F-A7D6-0991C53D7796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各做好的网站模板\包图网ppt\2018.5\端午节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NUMBER"/>
  <p:tag name="ID" val="545816"/>
  <p:tag name="MH_ORDER" val="3"/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ENTRY"/>
  <p:tag name="ID" val="545816"/>
  <p:tag name="MH_ORDER" val="3"/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OTHERS"/>
  <p:tag name="ID" val="545816"/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NUMBER"/>
  <p:tag name="ID" val="545816"/>
  <p:tag name="MH_ORDER" val="1"/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ENTRY"/>
  <p:tag name="ID" val="545816"/>
  <p:tag name="MH_ORDER" val="1"/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NUMBER"/>
  <p:tag name="ID" val="545816"/>
  <p:tag name="MH_ORDER" val="2"/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04710"/>
  <p:tag name="MH_LIBRARY" val="CONTENTS"/>
  <p:tag name="MH_TYPE" val="ENTRY"/>
  <p:tag name="ID" val="545816"/>
  <p:tag name="MH_ORDER" val="2"/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2848</TotalTime>
  <Words>1333</Words>
  <Application>Microsoft Office PowerPoint</Application>
  <PresentationFormat>Widescreen</PresentationFormat>
  <Paragraphs>164</Paragraphs>
  <Slides>23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等线 Light</vt:lpstr>
      <vt:lpstr>Arial</vt:lpstr>
      <vt:lpstr>Times New Roman</vt:lpstr>
      <vt:lpstr>UTM Arruba KT</vt:lpstr>
      <vt:lpstr>UTM Fleur</vt:lpstr>
      <vt:lpstr>UTM French Vanilla</vt:lpstr>
      <vt:lpstr>UTM Guanine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9Slide.vn</dc:subject>
  <dc:creator>HP</dc:creator>
  <dc:description>9Slide.vn</dc:description>
  <cp:lastModifiedBy>9Slide</cp:lastModifiedBy>
  <cp:revision>190</cp:revision>
  <dcterms:created xsi:type="dcterms:W3CDTF">2018-05-04T05:35:33Z</dcterms:created>
  <dcterms:modified xsi:type="dcterms:W3CDTF">2022-01-23T15:31:34Z</dcterms:modified>
  <cp:category>9Slide.vn</cp:category>
</cp:coreProperties>
</file>