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11/relationships/webextensiontaskpanes" Target="ppt/webextensions/taskpanes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76" r:id="rId2"/>
    <p:sldId id="278" r:id="rId3"/>
    <p:sldId id="279" r:id="rId4"/>
    <p:sldId id="286" r:id="rId5"/>
    <p:sldId id="287" r:id="rId6"/>
    <p:sldId id="280" r:id="rId7"/>
    <p:sldId id="290" r:id="rId8"/>
    <p:sldId id="289" r:id="rId9"/>
    <p:sldId id="281" r:id="rId10"/>
    <p:sldId id="302" r:id="rId11"/>
    <p:sldId id="293" r:id="rId12"/>
    <p:sldId id="291" r:id="rId13"/>
    <p:sldId id="294" r:id="rId14"/>
    <p:sldId id="295" r:id="rId15"/>
    <p:sldId id="303" r:id="rId16"/>
    <p:sldId id="288" r:id="rId17"/>
    <p:sldId id="28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B3C"/>
    <a:srgbClr val="263B45"/>
    <a:srgbClr val="E4CBCB"/>
    <a:srgbClr val="CDBF97"/>
    <a:srgbClr val="8D7545"/>
    <a:srgbClr val="ECE8E5"/>
    <a:srgbClr val="A88755"/>
    <a:srgbClr val="1F2020"/>
    <a:srgbClr val="4E6C57"/>
    <a:srgbClr val="F6E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7" autoAdjust="0"/>
    <p:restoredTop sz="88292" autoAdjust="0"/>
  </p:normalViewPr>
  <p:slideViewPr>
    <p:cSldViewPr snapToGrid="0">
      <p:cViewPr>
        <p:scale>
          <a:sx n="54" d="100"/>
          <a:sy n="54" d="100"/>
        </p:scale>
        <p:origin x="-948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Giảm</a:t>
            </a:r>
            <a:r>
              <a:rPr lang="en-US" baseline="0" dirty="0"/>
              <a:t> </a:t>
            </a:r>
            <a:r>
              <a:rPr lang="en-US" baseline="0" dirty="0" err="1"/>
              <a:t>tải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CV3969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866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Giảm</a:t>
            </a:r>
            <a:r>
              <a:rPr lang="en-US" baseline="0" dirty="0"/>
              <a:t> </a:t>
            </a:r>
            <a:r>
              <a:rPr lang="en-US" baseline="0" dirty="0" err="1"/>
              <a:t>tải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CV3969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Giảm</a:t>
            </a:r>
            <a:r>
              <a:rPr lang="en-US" baseline="0" dirty="0"/>
              <a:t> </a:t>
            </a:r>
            <a:r>
              <a:rPr lang="en-US" baseline="0" dirty="0" err="1"/>
              <a:t>tải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CV3969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146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Ngoài</a:t>
            </a:r>
            <a:r>
              <a:rPr lang="en-US" baseline="0" dirty="0"/>
              <a:t> </a:t>
            </a:r>
            <a:r>
              <a:rPr lang="en-US" baseline="0"/>
              <a:t>chuẩn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71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xmlns="" id="{6EE51E35-0E9F-41B1-949D-D7C162BC828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9280" y="8964168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76" y="-4123944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jp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jp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83E0AA-EAD5-4E96-81A2-C5FEC985F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3977042" y="1638460"/>
            <a:ext cx="5089385" cy="5587073"/>
          </a:xfrm>
          <a:prstGeom prst="rect">
            <a:avLst/>
          </a:prstGeom>
        </p:spPr>
      </p:pic>
      <p:pic>
        <p:nvPicPr>
          <p:cNvPr id="2" name="5c249dca63615">
            <a:hlinkClick r:id="" action="ppaction://media"/>
            <a:extLst>
              <a:ext uri="{FF2B5EF4-FFF2-40B4-BE49-F238E27FC236}">
                <a16:creationId xmlns:a16="http://schemas.microsoft.com/office/drawing/2014/main" xmlns="" id="{4650F609-B429-4B93-8A2C-59A5A617E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32155" y="-747395"/>
            <a:ext cx="340995" cy="3409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087A611-4F18-4D6B-8D46-CBA3C32FF473}"/>
              </a:ext>
            </a:extLst>
          </p:cNvPr>
          <p:cNvSpPr txBox="1"/>
          <p:nvPr/>
        </p:nvSpPr>
        <p:spPr>
          <a:xfrm>
            <a:off x="4912970" y="-1"/>
            <a:ext cx="2472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u="sng" dirty="0" err="1">
                <a:solidFill>
                  <a:srgbClr val="FFFF00"/>
                </a:solidFill>
                <a:latin typeface="UTM Cookies" pitchFamily="18" charset="0"/>
                <a:ea typeface="包图小白体" panose="02010601030101010101" pitchFamily="2" charset="-122"/>
              </a:rPr>
              <a:t>Toán</a:t>
            </a:r>
            <a:endParaRPr lang="zh-CN" altLang="en-US" sz="4000" b="1" u="sng" dirty="0">
              <a:solidFill>
                <a:srgbClr val="FFFF00"/>
              </a:solidFill>
              <a:latin typeface="UTM Cookies" pitchFamily="18" charset="0"/>
              <a:ea typeface="包图小白体" panose="02010601030101010101" pitchFamily="2" charset="-122"/>
            </a:endParaRP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xmlns="" id="{B087A611-4F18-4D6B-8D46-CBA3C32FF473}"/>
              </a:ext>
            </a:extLst>
          </p:cNvPr>
          <p:cNvSpPr txBox="1"/>
          <p:nvPr/>
        </p:nvSpPr>
        <p:spPr>
          <a:xfrm>
            <a:off x="1195196" y="1512577"/>
            <a:ext cx="9198611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okies" pitchFamily="18" charset="0"/>
                <a:ea typeface="包图小白体" panose="02010601030101010101" pitchFamily="2" charset="-122"/>
              </a:rPr>
              <a:t>LUYỆN TẬP CHUNG</a:t>
            </a:r>
            <a:endParaRPr lang="zh-CN" altLang="en-US" sz="88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ookies" pitchFamily="18" charset="0"/>
              <a:ea typeface="包图小白体" panose="02010601030101010101" pitchFamily="2" charset="-122"/>
            </a:endParaRPr>
          </a:p>
        </p:txBody>
      </p:sp>
      <p:sp>
        <p:nvSpPr>
          <p:cNvPr id="12" name="文本框 7">
            <a:extLst>
              <a:ext uri="{FF2B5EF4-FFF2-40B4-BE49-F238E27FC236}">
                <a16:creationId xmlns:a16="http://schemas.microsoft.com/office/drawing/2014/main" xmlns="" id="{B087A611-4F18-4D6B-8D46-CBA3C32FF473}"/>
              </a:ext>
            </a:extLst>
          </p:cNvPr>
          <p:cNvSpPr txBox="1"/>
          <p:nvPr/>
        </p:nvSpPr>
        <p:spPr>
          <a:xfrm>
            <a:off x="8367370" y="2387599"/>
            <a:ext cx="3062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i="1" dirty="0">
                <a:solidFill>
                  <a:srgbClr val="FFFF00"/>
                </a:solidFill>
                <a:latin typeface="UTM Cookies" pitchFamily="18" charset="0"/>
                <a:ea typeface="包图小白体" panose="02010601030101010101" pitchFamily="2" charset="-122"/>
              </a:rPr>
              <a:t>(</a:t>
            </a:r>
            <a:r>
              <a:rPr lang="en-US" altLang="zh-CN" sz="4000" b="1" i="1" dirty="0" err="1">
                <a:solidFill>
                  <a:srgbClr val="FFFF00"/>
                </a:solidFill>
                <a:latin typeface="UTM Cookies" pitchFamily="18" charset="0"/>
                <a:ea typeface="包图小白体" panose="02010601030101010101" pitchFamily="2" charset="-122"/>
              </a:rPr>
              <a:t>Trang</a:t>
            </a:r>
            <a:r>
              <a:rPr lang="en-US" altLang="zh-CN" sz="4000" b="1" i="1" dirty="0">
                <a:solidFill>
                  <a:srgbClr val="FFFF00"/>
                </a:solidFill>
                <a:latin typeface="UTM Cookies" pitchFamily="18" charset="0"/>
                <a:ea typeface="包图小白体" panose="02010601030101010101" pitchFamily="2" charset="-122"/>
              </a:rPr>
              <a:t> 100)</a:t>
            </a:r>
            <a:endParaRPr lang="zh-CN" altLang="en-US" sz="4000" b="1" i="1" dirty="0">
              <a:solidFill>
                <a:srgbClr val="FFFF00"/>
              </a:solidFill>
              <a:latin typeface="UTM Cookies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514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1" grpId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A_库_图片 961">
            <a:extLst>
              <a:ext uri="{FF2B5EF4-FFF2-40B4-BE49-F238E27FC236}">
                <a16:creationId xmlns:a16="http://schemas.microsoft.com/office/drawing/2014/main" xmlns="" id="{CF0A70CF-6134-4D99-A39A-4A664D92F7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26999"/>
            <a:ext cx="7050738" cy="6524791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4A6F2E5B-7BBD-4554-B6E2-AD6CC0BA8E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 t="65549" r="7759" b="4937"/>
          <a:stretch/>
        </p:blipFill>
        <p:spPr>
          <a:xfrm flipH="1">
            <a:off x="0" y="333115"/>
            <a:ext cx="5528842" cy="6318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16600" y="1081888"/>
            <a:ext cx="55752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UTM Neo Sans Intel" pitchFamily="18" charset="0"/>
              </a:rPr>
              <a:t>Bán kính </a:t>
            </a:r>
            <a:r>
              <a:rPr lang="en-US" sz="2800" dirty="0" err="1">
                <a:latin typeface="UTM Neo Sans Intel" pitchFamily="18" charset="0"/>
              </a:rPr>
              <a:t>của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lớn</a:t>
            </a:r>
            <a:r>
              <a:rPr lang="vi-VN" sz="2800" dirty="0">
                <a:latin typeface="UTM Neo Sans Intel" pitchFamily="18" charset="0"/>
              </a:rPr>
              <a:t>: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60 + 15 =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vi-VN" sz="2800" dirty="0">
                <a:latin typeface="UTM Neo Sans Intel" pitchFamily="18" charset="0"/>
              </a:rPr>
              <a:t>75 (cm)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Chu vi của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lớn</a:t>
            </a:r>
            <a:r>
              <a:rPr lang="vi-VN" sz="2800" dirty="0">
                <a:latin typeface="UTM Neo Sans Intel" pitchFamily="18" charset="0"/>
              </a:rPr>
              <a:t>: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75 x 2 x 3,14 = 471 (cm)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Chu vi của hình tròn bé là: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60 x 2 x 3,14 = 376,8 (cm)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Chu vi của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lớn</a:t>
            </a:r>
            <a:r>
              <a:rPr lang="vi-VN" sz="2800" dirty="0">
                <a:latin typeface="UTM Neo Sans Intel" pitchFamily="18" charset="0"/>
              </a:rPr>
              <a:t> hơn chu vi hình tròn bé là: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471 - 376,8 = 94,2 (cm)</a:t>
            </a:r>
          </a:p>
          <a:p>
            <a:pPr algn="ctr"/>
            <a:r>
              <a:rPr lang="vi-VN" sz="2800" dirty="0">
                <a:latin typeface="UTM Neo Sans Intel" pitchFamily="18" charset="0"/>
              </a:rPr>
              <a:t>Đáp số: 94,2cm</a:t>
            </a:r>
          </a:p>
        </p:txBody>
      </p:sp>
    </p:spTree>
    <p:extLst>
      <p:ext uri="{BB962C8B-B14F-4D97-AF65-F5344CB8AC3E}">
        <p14:creationId xmlns:p14="http://schemas.microsoft.com/office/powerpoint/2010/main" val="26479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4660900" y="190500"/>
            <a:ext cx="7404100" cy="6273800"/>
          </a:xfrm>
          <a:prstGeom prst="roundRect">
            <a:avLst>
              <a:gd name="adj" fmla="val 12011"/>
            </a:avLst>
          </a:prstGeom>
          <a:solidFill>
            <a:schemeClr val="bg1"/>
          </a:solidFill>
          <a:ln w="57150">
            <a:solidFill>
              <a:srgbClr val="193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776467" y="3452383"/>
            <a:ext cx="3581400" cy="2133600"/>
            <a:chOff x="7027538" y="3734714"/>
            <a:chExt cx="3581400" cy="21336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0" name="Oval 3"/>
            <p:cNvSpPr>
              <a:spLocks noChangeArrowheads="1"/>
            </p:cNvSpPr>
            <p:nvPr/>
          </p:nvSpPr>
          <p:spPr bwMode="auto">
            <a:xfrm>
              <a:off x="8475338" y="3734714"/>
              <a:ext cx="2133600" cy="2133600"/>
            </a:xfrm>
            <a:prstGeom prst="ellipse">
              <a:avLst/>
            </a:prstGeom>
            <a:solidFill>
              <a:srgbClr val="E4CBCB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1" name="Oval 4"/>
            <p:cNvSpPr>
              <a:spLocks noChangeArrowheads="1"/>
            </p:cNvSpPr>
            <p:nvPr/>
          </p:nvSpPr>
          <p:spPr bwMode="auto">
            <a:xfrm>
              <a:off x="7027538" y="3734714"/>
              <a:ext cx="2133600" cy="2133600"/>
            </a:xfrm>
            <a:prstGeom prst="ellipse">
              <a:avLst/>
            </a:prstGeom>
            <a:solidFill>
              <a:srgbClr val="E4CBCB"/>
            </a:solidFill>
            <a:ln w="38100">
              <a:solidFill>
                <a:schemeClr val="accent2">
                  <a:lumMod val="40000"/>
                  <a:lumOff val="6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>
                <a:solidFill>
                  <a:srgbClr val="002060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24F127B-9240-4613-9899-21DEF8D5D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" t="71506" r="53189" b="3034"/>
          <a:stretch/>
        </p:blipFill>
        <p:spPr>
          <a:xfrm>
            <a:off x="0" y="2168769"/>
            <a:ext cx="5309661" cy="48232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22687" y="352887"/>
            <a:ext cx="6657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UTM Neo Sans Intel" pitchFamily="18" charset="0"/>
              </a:rPr>
              <a:t>Có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sân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vận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động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thiết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kế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như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sau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tạo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bởi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chữ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nhật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và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hai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nửa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tròn</a:t>
            </a:r>
            <a:r>
              <a:rPr lang="en-US" sz="2800" dirty="0">
                <a:latin typeface="UTM Neo Sans Intel" pitchFamily="18" charset="0"/>
              </a:rPr>
              <a:t>.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hãy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tính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diện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tích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của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đó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nhé</a:t>
            </a:r>
            <a:r>
              <a:rPr lang="en-US" sz="2800" dirty="0">
                <a:latin typeface="UTM Neo Sans Intel" pitchFamily="18" charset="0"/>
              </a:rPr>
              <a:t>!</a:t>
            </a:r>
            <a:endParaRPr lang="vi-VN" sz="2800" dirty="0">
              <a:latin typeface="UTM Neo Sans Intel" pitchFamily="18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8224267" y="3442614"/>
            <a:ext cx="2133600" cy="213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14" name="Oval 4"/>
          <p:cNvSpPr>
            <a:spLocks noChangeArrowheads="1"/>
          </p:cNvSpPr>
          <p:nvPr/>
        </p:nvSpPr>
        <p:spPr bwMode="auto">
          <a:xfrm>
            <a:off x="6776467" y="3442614"/>
            <a:ext cx="2133600" cy="2133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843267" y="3442614"/>
            <a:ext cx="1371600" cy="2133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7297167" y="6185814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2" name="Oval 12"/>
          <p:cNvSpPr>
            <a:spLocks noChangeArrowheads="1"/>
          </p:cNvSpPr>
          <p:nvPr/>
        </p:nvSpPr>
        <p:spPr bwMode="auto">
          <a:xfrm>
            <a:off x="7805167" y="4437977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>
            <a:off x="7843267" y="3442614"/>
            <a:ext cx="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9" name="Oval 12"/>
          <p:cNvSpPr>
            <a:spLocks noChangeArrowheads="1"/>
          </p:cNvSpPr>
          <p:nvPr/>
        </p:nvSpPr>
        <p:spPr bwMode="auto">
          <a:xfrm>
            <a:off x="9176767" y="4437977"/>
            <a:ext cx="76200" cy="76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7840336" y="3452383"/>
            <a:ext cx="1371600" cy="2133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srgbClr val="002060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065517" y="2985414"/>
            <a:ext cx="12192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10cm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8065517" y="3730745"/>
            <a:ext cx="13716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7cm</a:t>
            </a:r>
          </a:p>
        </p:txBody>
      </p:sp>
      <p:sp>
        <p:nvSpPr>
          <p:cNvPr id="21" name="Line 11"/>
          <p:cNvSpPr>
            <a:spLocks noChangeShapeType="1"/>
          </p:cNvSpPr>
          <p:nvPr/>
        </p:nvSpPr>
        <p:spPr bwMode="auto">
          <a:xfrm>
            <a:off x="7957567" y="4484014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>
            <a:off x="8071867" y="3442614"/>
            <a:ext cx="0" cy="1033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846198" y="3450366"/>
            <a:ext cx="13686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3" name="Group 52"/>
          <p:cNvGrpSpPr/>
          <p:nvPr/>
        </p:nvGrpSpPr>
        <p:grpSpPr>
          <a:xfrm>
            <a:off x="8675117" y="2023570"/>
            <a:ext cx="2512566" cy="1062530"/>
            <a:chOff x="8675117" y="2023570"/>
            <a:chExt cx="2512566" cy="1062530"/>
          </a:xfrm>
        </p:grpSpPr>
        <p:sp>
          <p:nvSpPr>
            <p:cNvPr id="36" name="Rectangular Callout 35"/>
            <p:cNvSpPr/>
            <p:nvPr/>
          </p:nvSpPr>
          <p:spPr>
            <a:xfrm>
              <a:off x="8751317" y="2023570"/>
              <a:ext cx="2323083" cy="1062530"/>
            </a:xfrm>
            <a:prstGeom prst="wedgeRectCallout">
              <a:avLst>
                <a:gd name="adj1" fmla="val -42289"/>
                <a:gd name="adj2" fmla="val 99801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675117" y="2125170"/>
              <a:ext cx="25125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</a:p>
            <a:p>
              <a:pPr algn="ctr"/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chữ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nhật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  <p:cxnSp>
        <p:nvCxnSpPr>
          <p:cNvPr id="41" name="Straight Connector 40"/>
          <p:cNvCxnSpPr/>
          <p:nvPr/>
        </p:nvCxnSpPr>
        <p:spPr>
          <a:xfrm>
            <a:off x="7843267" y="3452383"/>
            <a:ext cx="0" cy="21238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565899" y="2449634"/>
            <a:ext cx="1697933" cy="636466"/>
            <a:chOff x="6565899" y="2449634"/>
            <a:chExt cx="1697933" cy="636466"/>
          </a:xfrm>
        </p:grpSpPr>
        <p:sp>
          <p:nvSpPr>
            <p:cNvPr id="44" name="Rectangular Callout 43"/>
            <p:cNvSpPr/>
            <p:nvPr/>
          </p:nvSpPr>
          <p:spPr>
            <a:xfrm>
              <a:off x="6591299" y="2449634"/>
              <a:ext cx="1518668" cy="636466"/>
            </a:xfrm>
            <a:prstGeom prst="wedgeRectCallout">
              <a:avLst>
                <a:gd name="adj1" fmla="val 41046"/>
                <a:gd name="adj2" fmla="val 103792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565899" y="2504768"/>
              <a:ext cx="16979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UTM Neo Sans Intel" pitchFamily="18" charset="0"/>
                </a:rPr>
                <a:t>Chiều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rộng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8045449" y="5721835"/>
            <a:ext cx="1628084" cy="910936"/>
            <a:chOff x="8045448" y="5721836"/>
            <a:chExt cx="1974851" cy="666264"/>
          </a:xfrm>
        </p:grpSpPr>
        <p:sp>
          <p:nvSpPr>
            <p:cNvPr id="45" name="Rectangular Callout 44"/>
            <p:cNvSpPr/>
            <p:nvPr/>
          </p:nvSpPr>
          <p:spPr>
            <a:xfrm>
              <a:off x="8045448" y="5724768"/>
              <a:ext cx="1974851" cy="663332"/>
            </a:xfrm>
            <a:prstGeom prst="wedgeRectCallout">
              <a:avLst>
                <a:gd name="adj1" fmla="val -58425"/>
                <a:gd name="adj2" fmla="val -12565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224267" y="5721836"/>
              <a:ext cx="1697932" cy="6077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UTM Neo Sans Intel" pitchFamily="18" charset="0"/>
                </a:rPr>
                <a:t>Chiều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dài</a:t>
              </a:r>
              <a:endParaRPr lang="en-US" sz="2400" dirty="0">
                <a:latin typeface="UTM Neo Sans Intel" pitchFamily="18" charset="0"/>
              </a:endParaRP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(7cm x 2)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7274249" y="2053318"/>
            <a:ext cx="2512566" cy="1429098"/>
            <a:chOff x="7199250" y="2092549"/>
            <a:chExt cx="2512566" cy="1200329"/>
          </a:xfrm>
        </p:grpSpPr>
        <p:sp>
          <p:nvSpPr>
            <p:cNvPr id="49" name="Rectangular Callout 48"/>
            <p:cNvSpPr/>
            <p:nvPr/>
          </p:nvSpPr>
          <p:spPr>
            <a:xfrm>
              <a:off x="7275450" y="2099037"/>
              <a:ext cx="2323083" cy="1062530"/>
            </a:xfrm>
            <a:prstGeom prst="wedgeRectCallout">
              <a:avLst>
                <a:gd name="adj1" fmla="val -39956"/>
                <a:gd name="adj2" fmla="val 9444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ular Callout 50"/>
            <p:cNvSpPr/>
            <p:nvPr/>
          </p:nvSpPr>
          <p:spPr>
            <a:xfrm>
              <a:off x="7275450" y="2099770"/>
              <a:ext cx="2323083" cy="1062530"/>
            </a:xfrm>
            <a:prstGeom prst="wedgeRectCallout">
              <a:avLst>
                <a:gd name="adj1" fmla="val 39751"/>
                <a:gd name="adj2" fmla="val 8970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199250" y="2092549"/>
              <a:ext cx="25125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2 </a:t>
              </a:r>
              <a:r>
                <a:rPr lang="en-US" sz="2400" dirty="0" err="1">
                  <a:latin typeface="UTM Neo Sans Intel" pitchFamily="18" charset="0"/>
                </a:rPr>
                <a:t>nửa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endParaRPr lang="en-US" sz="2400" dirty="0">
                <a:latin typeface="UTM Neo Sans Intel" pitchFamily="18" charset="0"/>
              </a:endParaRP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(</a:t>
              </a:r>
              <a:r>
                <a:rPr lang="en-US" sz="2400" dirty="0" err="1">
                  <a:latin typeface="UTM Neo Sans Intel" pitchFamily="18" charset="0"/>
                </a:rPr>
                <a:t>có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kính</a:t>
              </a:r>
              <a:r>
                <a:rPr lang="en-US" sz="2400" dirty="0">
                  <a:latin typeface="UTM Neo Sans Intel" pitchFamily="18" charset="0"/>
                </a:rPr>
                <a:t> 7cm)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10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/>
      <p:bldP spid="13" grpId="0" animBg="1"/>
      <p:bldP spid="14" grpId="0" animBg="1"/>
      <p:bldP spid="15" grpId="0" animBg="1"/>
      <p:bldP spid="20" grpId="0" animBg="1"/>
      <p:bldP spid="22" grpId="0" animBg="1"/>
      <p:bldP spid="28" grpId="0" animBg="1"/>
      <p:bldP spid="29" grpId="0" animBg="1"/>
      <p:bldP spid="32" grpId="0" animBg="1"/>
      <p:bldP spid="16" grpId="0"/>
      <p:bldP spid="17" grpId="0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7DD57BC-C417-4C34-B683-4DDD136485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2" t="2921" r="54695" b="67565"/>
          <a:stretch/>
        </p:blipFill>
        <p:spPr>
          <a:xfrm rot="20099456">
            <a:off x="523173" y="1339703"/>
            <a:ext cx="4824085" cy="5513238"/>
          </a:xfrm>
          <a:prstGeom prst="rect">
            <a:avLst/>
          </a:prstGeom>
        </p:spPr>
      </p:pic>
      <p:pic>
        <p:nvPicPr>
          <p:cNvPr id="11" name="PA_库_图片 961">
            <a:extLst>
              <a:ext uri="{FF2B5EF4-FFF2-40B4-BE49-F238E27FC236}">
                <a16:creationId xmlns:a16="http://schemas.microsoft.com/office/drawing/2014/main" xmlns="" id="{CF0A70CF-6134-4D99-A39A-4A664D92F7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26999"/>
            <a:ext cx="7050738" cy="652479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16600" y="1018388"/>
            <a:ext cx="557529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Chiều dài hình </a:t>
            </a:r>
            <a:r>
              <a:rPr lang="en-US" sz="2800" dirty="0" err="1">
                <a:latin typeface="UTM Neo Sans Intel" pitchFamily="18" charset="0"/>
              </a:rPr>
              <a:t>chữ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nhật</a:t>
            </a:r>
            <a:r>
              <a:rPr lang="vi-VN" sz="2800" dirty="0">
                <a:latin typeface="UTM Neo Sans Intel" pitchFamily="18" charset="0"/>
              </a:rPr>
              <a:t> là:</a:t>
            </a:r>
            <a:endParaRPr lang="en-US" sz="2800" dirty="0"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7 x 2 = 14 (cm)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D</a:t>
            </a:r>
            <a:r>
              <a:rPr lang="en-US" sz="2800" dirty="0" err="1">
                <a:latin typeface="UTM Neo Sans Intel" pitchFamily="18" charset="0"/>
              </a:rPr>
              <a:t>iệ</a:t>
            </a:r>
            <a:r>
              <a:rPr lang="vi-VN" sz="2800" dirty="0">
                <a:latin typeface="UTM Neo Sans Intel" pitchFamily="18" charset="0"/>
              </a:rPr>
              <a:t>n tích hình </a:t>
            </a:r>
            <a:r>
              <a:rPr lang="en-US" sz="2800" dirty="0" err="1">
                <a:latin typeface="UTM Neo Sans Intel" pitchFamily="18" charset="0"/>
              </a:rPr>
              <a:t>chữ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nhật</a:t>
            </a:r>
            <a:r>
              <a:rPr lang="vi-VN" sz="2800" dirty="0">
                <a:latin typeface="UTM Neo Sans Intel" pitchFamily="18" charset="0"/>
              </a:rPr>
              <a:t> là: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14 x 10 = 140 (cm</a:t>
            </a:r>
            <a:r>
              <a:rPr lang="vi-VN" sz="2800" baseline="30000" dirty="0">
                <a:latin typeface="UTM Neo Sans Intel" pitchFamily="18" charset="0"/>
              </a:rPr>
              <a:t>2</a:t>
            </a:r>
            <a:r>
              <a:rPr lang="vi-VN" sz="2800" dirty="0">
                <a:latin typeface="UTM Neo Sans Intel" pitchFamily="18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D</a:t>
            </a:r>
            <a:r>
              <a:rPr lang="en-US" sz="2800" dirty="0" err="1">
                <a:latin typeface="UTM Neo Sans Intel" pitchFamily="18" charset="0"/>
              </a:rPr>
              <a:t>iệ</a:t>
            </a:r>
            <a:r>
              <a:rPr lang="vi-VN" sz="2800" dirty="0">
                <a:latin typeface="UTM Neo Sans Intel" pitchFamily="18" charset="0"/>
              </a:rPr>
              <a:t>n tích hai n</a:t>
            </a:r>
            <a:r>
              <a:rPr lang="en-US" sz="2800" dirty="0" err="1">
                <a:latin typeface="UTM Neo Sans Intel" pitchFamily="18" charset="0"/>
              </a:rPr>
              <a:t>ửa</a:t>
            </a:r>
            <a:r>
              <a:rPr lang="vi-VN" sz="2800" dirty="0">
                <a:latin typeface="UTM Neo Sans Intel" pitchFamily="18" charset="0"/>
              </a:rPr>
              <a:t> hình tròn là: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7 x 7 x 3,14 = 153,86 (cm</a:t>
            </a:r>
            <a:r>
              <a:rPr lang="vi-VN" sz="2800" baseline="30000" dirty="0">
                <a:latin typeface="UTM Neo Sans Intel" pitchFamily="18" charset="0"/>
              </a:rPr>
              <a:t>2</a:t>
            </a:r>
            <a:r>
              <a:rPr lang="vi-VN" sz="2800" dirty="0">
                <a:latin typeface="UTM Neo Sans Intel" pitchFamily="18" charset="0"/>
              </a:rPr>
              <a:t>)</a:t>
            </a:r>
            <a:endParaRPr lang="en-US" sz="2800" dirty="0">
              <a:latin typeface="UTM Neo Sans Intel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D</a:t>
            </a:r>
            <a:r>
              <a:rPr lang="en-US" sz="2800" dirty="0" err="1">
                <a:latin typeface="UTM Neo Sans Intel" pitchFamily="18" charset="0"/>
              </a:rPr>
              <a:t>iệ</a:t>
            </a:r>
            <a:r>
              <a:rPr lang="vi-VN" sz="2800" dirty="0">
                <a:latin typeface="UTM Neo Sans Intel" pitchFamily="18" charset="0"/>
              </a:rPr>
              <a:t>n tích hình bên là: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140 + 153,86 = 293,86 (cm</a:t>
            </a:r>
            <a:r>
              <a:rPr lang="vi-VN" sz="2800" baseline="30000" dirty="0">
                <a:latin typeface="UTM Neo Sans Intel" pitchFamily="18" charset="0"/>
              </a:rPr>
              <a:t>2</a:t>
            </a:r>
            <a:r>
              <a:rPr lang="vi-VN" sz="2800" dirty="0">
                <a:latin typeface="UTM Neo Sans Intel" pitchFamily="18" charset="0"/>
              </a:rPr>
              <a:t>)</a:t>
            </a:r>
          </a:p>
          <a:p>
            <a:pPr algn="ctr">
              <a:spcBef>
                <a:spcPts val="600"/>
              </a:spcBef>
            </a:pPr>
            <a:r>
              <a:rPr lang="vi-VN" sz="2800" dirty="0">
                <a:latin typeface="UTM Neo Sans Intel" pitchFamily="18" charset="0"/>
              </a:rPr>
              <a:t>Đáp s</a:t>
            </a:r>
            <a:r>
              <a:rPr lang="en-US" sz="2800" dirty="0">
                <a:latin typeface="UTM Neo Sans Intel" pitchFamily="18" charset="0"/>
              </a:rPr>
              <a:t>ố</a:t>
            </a:r>
            <a:r>
              <a:rPr lang="vi-VN" sz="2800" dirty="0">
                <a:latin typeface="UTM Neo Sans Intel" pitchFamily="18" charset="0"/>
              </a:rPr>
              <a:t>: 293,86cm</a:t>
            </a:r>
            <a:r>
              <a:rPr lang="vi-VN" sz="2800" baseline="30000" dirty="0">
                <a:latin typeface="UTM Neo Sans Intel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961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1ED0FC2-BB9F-44B1-A8BD-7D8850EC1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0BEDC01-C9A9-4455-90AE-C0EAAF4C6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4077" y="228601"/>
            <a:ext cx="6630126" cy="6194674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192DA734-4766-4CAB-A31C-86AE362B021C}"/>
              </a:ext>
            </a:extLst>
          </p:cNvPr>
          <p:cNvGrpSpPr/>
          <p:nvPr/>
        </p:nvGrpSpPr>
        <p:grpSpPr>
          <a:xfrm>
            <a:off x="8611130" y="1594063"/>
            <a:ext cx="467620" cy="4228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58656A3D-F3CC-4433-A072-D28881A0FE8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A0FCCEBE-1D4E-46FF-B410-D007766C211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974850" y="2318315"/>
            <a:ext cx="44297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UTM Neo Sans Intel" pitchFamily="18" charset="0"/>
              </a:rPr>
              <a:t>Để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giải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bài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trên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các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cần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lưu</a:t>
            </a:r>
            <a:r>
              <a:rPr lang="en-US" sz="2800" dirty="0">
                <a:latin typeface="UTM Neo Sans Intel" pitchFamily="18" charset="0"/>
              </a:rPr>
              <a:t> ý </a:t>
            </a:r>
            <a:r>
              <a:rPr lang="en-US" sz="2800" dirty="0" err="1">
                <a:latin typeface="UTM Neo Sans Intel" pitchFamily="18" charset="0"/>
              </a:rPr>
              <a:t>rèn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quan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sát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và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phân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tích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, chia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thành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nhiều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quen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thuộc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nhỏ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để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tính</a:t>
            </a:r>
            <a:r>
              <a:rPr lang="en-US" sz="2800" dirty="0">
                <a:latin typeface="UTM Neo Sans Intel" pitchFamily="18" charset="0"/>
              </a:rPr>
              <a:t>.</a:t>
            </a:r>
            <a:endParaRPr lang="vi-VN" sz="2800" dirty="0"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4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9F37F6C6-74A1-4E0D-BF97-578FFFA68A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7702199" y="924674"/>
            <a:ext cx="4300864" cy="571234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35480" y="351532"/>
            <a:ext cx="7366719" cy="6154932"/>
          </a:xfrm>
          <a:prstGeom prst="roundRect">
            <a:avLst>
              <a:gd name="adj" fmla="val 12011"/>
            </a:avLst>
          </a:prstGeom>
          <a:solidFill>
            <a:schemeClr val="bg1">
              <a:alpha val="90000"/>
            </a:schemeClr>
          </a:solidFill>
          <a:ln w="57150">
            <a:solidFill>
              <a:srgbClr val="193B3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568083" y="596700"/>
            <a:ext cx="7134115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Mình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vừa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làm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thiệp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tặng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sinh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nhật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bạn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. </a:t>
            </a:r>
          </a:p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Diện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tích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phần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tô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màu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của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tấm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bìa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vuông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ABCD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đưới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đây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là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:</a:t>
            </a:r>
            <a:endParaRPr sz="2800" b="1" dirty="0">
              <a:solidFill>
                <a:srgbClr val="263B45"/>
              </a:solidFill>
              <a:latin typeface="UTM Neo Sans Intel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107191" y="2266505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A. 13,76cm</a:t>
            </a:r>
            <a:r>
              <a:rPr lang="en-US" sz="2800" b="1" baseline="30000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2</a:t>
            </a:r>
            <a:endParaRPr lang="en-US" sz="2800" b="1" dirty="0">
              <a:solidFill>
                <a:srgbClr val="193B3C"/>
              </a:solidFill>
              <a:latin typeface="UTM Neo Sans Intel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sp>
        <p:nvSpPr>
          <p:cNvPr id="13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107191" y="2918774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B. 114,24cm</a:t>
            </a:r>
            <a:r>
              <a:rPr lang="en-US" sz="2800" b="1" baseline="30000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2</a:t>
            </a:r>
            <a:endParaRPr lang="en-US" sz="2800" b="1" dirty="0">
              <a:solidFill>
                <a:srgbClr val="193B3C"/>
              </a:solidFill>
              <a:latin typeface="UTM Neo Sans Intel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sp>
        <p:nvSpPr>
          <p:cNvPr id="14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107191" y="3575025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C. 50,24cm</a:t>
            </a:r>
            <a:r>
              <a:rPr lang="en-US" sz="2800" b="1" baseline="30000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2</a:t>
            </a:r>
            <a:endParaRPr lang="en-US" sz="2800" b="1" dirty="0">
              <a:solidFill>
                <a:srgbClr val="193B3C"/>
              </a:solidFill>
              <a:latin typeface="UTM Neo Sans Intel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sp>
        <p:nvSpPr>
          <p:cNvPr id="15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085545" y="4218507"/>
            <a:ext cx="235615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D. 136,96cm</a:t>
            </a:r>
            <a:r>
              <a:rPr lang="en-US" sz="2800" b="1" baseline="30000" dirty="0">
                <a:solidFill>
                  <a:srgbClr val="193B3C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2</a:t>
            </a:r>
            <a:endParaRPr lang="en-US" sz="2800" b="1" dirty="0">
              <a:solidFill>
                <a:srgbClr val="193B3C"/>
              </a:solidFill>
              <a:latin typeface="UTM Neo Sans Intel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904" y="3575025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77904" y="2214870"/>
            <a:ext cx="603393" cy="5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2" descr="Káº¿t quáº£ hÃ¬nh áº£nh cho right wrong tick icon">
            <a:extLst>
              <a:ext uri="{FF2B5EF4-FFF2-40B4-BE49-F238E27FC236}">
                <a16:creationId xmlns:a16="http://schemas.microsoft.com/office/drawing/2014/main" xmlns="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904" y="2925157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77904" y="4218507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243388" y="2596706"/>
            <a:ext cx="2971800" cy="2895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5233988" y="2215706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8cm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938588" y="2215706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A</a:t>
            </a: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7138988" y="5416106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C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3893840" y="5445694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D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7138988" y="2215706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B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4242232" y="2600486"/>
            <a:ext cx="2971800" cy="2895600"/>
            <a:chOff x="5342515" y="2135290"/>
            <a:chExt cx="2971800" cy="2895600"/>
          </a:xfrm>
        </p:grpSpPr>
        <p:sp>
          <p:nvSpPr>
            <p:cNvPr id="22" name="Oval 4"/>
            <p:cNvSpPr>
              <a:spLocks noChangeArrowheads="1"/>
            </p:cNvSpPr>
            <p:nvPr/>
          </p:nvSpPr>
          <p:spPr bwMode="auto">
            <a:xfrm>
              <a:off x="5342515" y="2135290"/>
              <a:ext cx="2971800" cy="28956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40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3" name="Oval 6"/>
            <p:cNvSpPr>
              <a:spLocks noChangeArrowheads="1"/>
            </p:cNvSpPr>
            <p:nvPr/>
          </p:nvSpPr>
          <p:spPr bwMode="auto">
            <a:xfrm>
              <a:off x="6790315" y="3544990"/>
              <a:ext cx="76200" cy="76200"/>
            </a:xfrm>
            <a:prstGeom prst="ellipse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" name="Text Box 8"/>
            <p:cNvSpPr txBox="1">
              <a:spLocks noChangeArrowheads="1"/>
            </p:cNvSpPr>
            <p:nvPr/>
          </p:nvSpPr>
          <p:spPr bwMode="auto">
            <a:xfrm>
              <a:off x="6652203" y="3502128"/>
              <a:ext cx="8382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/>
                <a:t>o</a:t>
              </a:r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flipV="1">
              <a:off x="5342515" y="3578328"/>
              <a:ext cx="297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4243388" y="5496086"/>
            <a:ext cx="297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6099050" y="1062640"/>
            <a:ext cx="3819650" cy="1062530"/>
            <a:chOff x="8611616" y="2023570"/>
            <a:chExt cx="3819650" cy="1062530"/>
          </a:xfrm>
        </p:grpSpPr>
        <p:sp>
          <p:nvSpPr>
            <p:cNvPr id="39" name="Rectangular Callout 38"/>
            <p:cNvSpPr/>
            <p:nvPr/>
          </p:nvSpPr>
          <p:spPr>
            <a:xfrm>
              <a:off x="8751317" y="2023570"/>
              <a:ext cx="3578349" cy="1062530"/>
            </a:xfrm>
            <a:prstGeom prst="wedgeRectCallout">
              <a:avLst>
                <a:gd name="adj1" fmla="val -36610"/>
                <a:gd name="adj2" fmla="val 104582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8611616" y="2125170"/>
              <a:ext cx="38196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Tính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vuông</a:t>
              </a:r>
              <a:r>
                <a:rPr lang="en-US" sz="2400" dirty="0">
                  <a:latin typeface="UTM Neo Sans Intel" pitchFamily="18" charset="0"/>
                </a:rPr>
                <a:t>: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8 x 8 = 64 (cm</a:t>
              </a:r>
              <a:r>
                <a:rPr lang="en-US" sz="2400" baseline="30000" dirty="0">
                  <a:latin typeface="UTM Neo Sans Intel" pitchFamily="18" charset="0"/>
                </a:rPr>
                <a:t>2</a:t>
              </a:r>
              <a:r>
                <a:rPr lang="en-US" sz="2400" dirty="0">
                  <a:latin typeface="UTM Neo Sans Intel" pitchFamily="18" charset="0"/>
                </a:rPr>
                <a:t>) 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00788" y="3880559"/>
            <a:ext cx="3819650" cy="1062530"/>
            <a:chOff x="8611616" y="2023570"/>
            <a:chExt cx="3819650" cy="1062530"/>
          </a:xfrm>
        </p:grpSpPr>
        <p:sp>
          <p:nvSpPr>
            <p:cNvPr id="42" name="Rectangular Callout 41"/>
            <p:cNvSpPr/>
            <p:nvPr/>
          </p:nvSpPr>
          <p:spPr>
            <a:xfrm>
              <a:off x="8751317" y="2023570"/>
              <a:ext cx="3578349" cy="1062530"/>
            </a:xfrm>
            <a:prstGeom prst="wedgeRectCallout">
              <a:avLst>
                <a:gd name="adj1" fmla="val -36610"/>
                <a:gd name="adj2" fmla="val 104582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611616" y="2125170"/>
              <a:ext cx="38196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Đường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kính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cạnh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vuông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là</a:t>
              </a:r>
              <a:r>
                <a:rPr lang="en-US" sz="2400" dirty="0">
                  <a:latin typeface="UTM Neo Sans Intel" pitchFamily="18" charset="0"/>
                </a:rPr>
                <a:t> 8cm.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300788" y="3880559"/>
            <a:ext cx="3819650" cy="1062530"/>
            <a:chOff x="8611616" y="2023570"/>
            <a:chExt cx="3819650" cy="1062530"/>
          </a:xfrm>
        </p:grpSpPr>
        <p:sp>
          <p:nvSpPr>
            <p:cNvPr id="45" name="Rectangular Callout 44"/>
            <p:cNvSpPr/>
            <p:nvPr/>
          </p:nvSpPr>
          <p:spPr>
            <a:xfrm>
              <a:off x="8751317" y="2023570"/>
              <a:ext cx="3578349" cy="1062530"/>
            </a:xfrm>
            <a:prstGeom prst="wedgeRectCallout">
              <a:avLst>
                <a:gd name="adj1" fmla="val -36610"/>
                <a:gd name="adj2" fmla="val 104582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611616" y="2125170"/>
              <a:ext cx="38196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Bán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kính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: 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8 : 2 = 4 (cm)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00788" y="3880559"/>
            <a:ext cx="3819650" cy="1062530"/>
            <a:chOff x="8611616" y="2023570"/>
            <a:chExt cx="3819650" cy="1062530"/>
          </a:xfrm>
        </p:grpSpPr>
        <p:sp>
          <p:nvSpPr>
            <p:cNvPr id="48" name="Rectangular Callout 47"/>
            <p:cNvSpPr/>
            <p:nvPr/>
          </p:nvSpPr>
          <p:spPr>
            <a:xfrm>
              <a:off x="8751317" y="2023570"/>
              <a:ext cx="3578349" cy="1062530"/>
            </a:xfrm>
            <a:prstGeom prst="wedgeRectCallout">
              <a:avLst>
                <a:gd name="adj1" fmla="val -38356"/>
                <a:gd name="adj2" fmla="val 85874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611616" y="2125170"/>
              <a:ext cx="38196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: 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4 x 4 x 3,14 = 50,24 (cm</a:t>
              </a:r>
              <a:r>
                <a:rPr lang="en-US" sz="2400" baseline="30000" dirty="0">
                  <a:latin typeface="UTM Neo Sans Intel" pitchFamily="18" charset="0"/>
                </a:rPr>
                <a:t>2</a:t>
              </a:r>
              <a:r>
                <a:rPr lang="en-US" sz="2400" dirty="0">
                  <a:latin typeface="UTM Neo Sans Intel" pitchFamily="18" charset="0"/>
                </a:rPr>
                <a:t>)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9081" y="4939373"/>
            <a:ext cx="3819650" cy="1361640"/>
            <a:chOff x="8611616" y="2023570"/>
            <a:chExt cx="3819650" cy="1361640"/>
          </a:xfrm>
        </p:grpSpPr>
        <p:sp>
          <p:nvSpPr>
            <p:cNvPr id="51" name="Rectangular Callout 50"/>
            <p:cNvSpPr/>
            <p:nvPr/>
          </p:nvSpPr>
          <p:spPr>
            <a:xfrm>
              <a:off x="8751317" y="2023570"/>
              <a:ext cx="3578349" cy="1361640"/>
            </a:xfrm>
            <a:prstGeom prst="wedgeRectCallout">
              <a:avLst>
                <a:gd name="adj1" fmla="val 71283"/>
                <a:gd name="adj2" fmla="val -3313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11616" y="2125170"/>
              <a:ext cx="38196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phần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tô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màu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vuông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bỏ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.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686" y="4939373"/>
            <a:ext cx="3819650" cy="1361640"/>
            <a:chOff x="8611616" y="2023570"/>
            <a:chExt cx="3819650" cy="1361640"/>
          </a:xfrm>
        </p:grpSpPr>
        <p:sp>
          <p:nvSpPr>
            <p:cNvPr id="54" name="Rectangular Callout 53"/>
            <p:cNvSpPr/>
            <p:nvPr/>
          </p:nvSpPr>
          <p:spPr>
            <a:xfrm>
              <a:off x="8751317" y="2023570"/>
              <a:ext cx="3578349" cy="1361640"/>
            </a:xfrm>
            <a:prstGeom prst="wedgeRectCallout">
              <a:avLst>
                <a:gd name="adj1" fmla="val 70218"/>
                <a:gd name="adj2" fmla="val -3033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611616" y="2254266"/>
              <a:ext cx="381965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Diện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tích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phần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tô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màu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là</a:t>
              </a:r>
              <a:r>
                <a:rPr lang="en-US" sz="2400" dirty="0">
                  <a:latin typeface="UTM Neo Sans Intel" pitchFamily="18" charset="0"/>
                </a:rPr>
                <a:t>: 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64 – 50,24 = 13,76 (cm</a:t>
              </a:r>
              <a:r>
                <a:rPr lang="en-US" sz="2400" baseline="30000" dirty="0">
                  <a:latin typeface="UTM Neo Sans Intel" pitchFamily="18" charset="0"/>
                </a:rPr>
                <a:t>2</a:t>
              </a:r>
              <a:r>
                <a:rPr lang="en-US" sz="2400" dirty="0">
                  <a:latin typeface="UTM Neo Sans Intel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2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63258E-6 L -6.25E-7 0.6434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63148 L 0.00013 0.2104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21032 L -0.00052 -0.00092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1" animBg="1"/>
      <p:bldP spid="24" grpId="1"/>
      <p:bldP spid="26" grpId="1"/>
      <p:bldP spid="27" grpId="1"/>
      <p:bldP spid="28" grpId="1"/>
      <p:bldP spid="29" grpId="1"/>
      <p:bldP spid="31" grpId="0" animBg="1"/>
      <p:bldP spid="3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938174-C041-4A90-B205-6E66ED6E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/>
        </p:blipFill>
        <p:spPr>
          <a:xfrm rot="16200000">
            <a:off x="2667002" y="-2667001"/>
            <a:ext cx="6858000" cy="12192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C79903E-633F-438E-B9EA-11D179AE1516}"/>
              </a:ext>
            </a:extLst>
          </p:cNvPr>
          <p:cNvSpPr txBox="1"/>
          <p:nvPr/>
        </p:nvSpPr>
        <p:spPr>
          <a:xfrm rot="20627949">
            <a:off x="2256743" y="1977269"/>
            <a:ext cx="4930815" cy="128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Dặn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dò</a:t>
            </a:r>
            <a:endParaRPr lang="zh-CN" altLang="en-US" sz="8800" b="1" dirty="0">
              <a:solidFill>
                <a:schemeClr val="bg1"/>
              </a:solidFill>
              <a:latin typeface="UTM Arruba KT" pitchFamily="18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F3DA2CFE-8DBB-4314-9023-17F40DBA127D}"/>
              </a:ext>
            </a:extLst>
          </p:cNvPr>
          <p:cNvGrpSpPr/>
          <p:nvPr/>
        </p:nvGrpSpPr>
        <p:grpSpPr>
          <a:xfrm rot="20598893">
            <a:off x="5275151" y="4640172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779CA9F6-6553-41A3-8082-409AEE6B252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1A03E706-D6FF-4FE9-9F0C-8370BE2D1F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183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2602DA-6182-4956-8BB9-64652C1AA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1EA66D4-60C4-4D4F-A859-35E8593A1E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6"/>
          <a:stretch/>
        </p:blipFill>
        <p:spPr>
          <a:xfrm>
            <a:off x="7297098" y="1435260"/>
            <a:ext cx="4247126" cy="4959752"/>
          </a:xfrm>
          <a:prstGeom prst="rect">
            <a:avLst/>
          </a:prstGeom>
        </p:spPr>
      </p:pic>
      <p:sp>
        <p:nvSpPr>
          <p:cNvPr id="11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 rot="21183278">
            <a:off x="517280" y="2561766"/>
            <a:ext cx="1933817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Xem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lại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đã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làm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,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rèn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phân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tích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hình</a:t>
            </a:r>
            <a:endParaRPr sz="2400" b="1" dirty="0">
              <a:solidFill>
                <a:srgbClr val="263B45"/>
              </a:solidFill>
              <a:latin typeface="UTM Neo Sans Intel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 rot="191732">
            <a:off x="3652137" y="2164490"/>
            <a:ext cx="2593270" cy="1343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Học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công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thức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tính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chu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vi,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diện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tích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8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tròn</a:t>
            </a:r>
            <a:endParaRPr sz="2800" b="1" dirty="0">
              <a:solidFill>
                <a:srgbClr val="263B45"/>
              </a:solidFill>
              <a:latin typeface="UTM Neo Sans Intel" pitchFamily="18" charset="0"/>
              <a:ea typeface="字魂7号-温暖童稚体" panose="00000500000000000000" pitchFamily="2" charset="-122"/>
            </a:endParaRPr>
          </a:p>
        </p:txBody>
      </p:sp>
      <p:sp>
        <p:nvSpPr>
          <p:cNvPr id="13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 rot="451111">
            <a:off x="6601150" y="4159221"/>
            <a:ext cx="1510052" cy="1528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Xem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sz="2400" b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Giới</a:t>
            </a:r>
            <a:r>
              <a:rPr lang="en-US" sz="2400" b="1" i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thiệu</a:t>
            </a:r>
            <a:r>
              <a:rPr lang="en-US" sz="2400" b="1" i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biểu</a:t>
            </a:r>
            <a:r>
              <a:rPr lang="en-US" sz="2400" b="1" i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đồ</a:t>
            </a:r>
            <a:r>
              <a:rPr lang="en-US" sz="2400" b="1" i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400" b="1" i="1" dirty="0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400" b="1" i="1" dirty="0" err="1">
                <a:solidFill>
                  <a:srgbClr val="263B45"/>
                </a:solidFill>
                <a:latin typeface="UTM Neo Sans Intel" pitchFamily="18" charset="0"/>
                <a:ea typeface="字魂7号-温暖童稚体" panose="00000500000000000000" pitchFamily="2" charset="-122"/>
              </a:rPr>
              <a:t>quạt</a:t>
            </a:r>
            <a:endParaRPr sz="2400" b="1" dirty="0">
              <a:solidFill>
                <a:srgbClr val="263B45"/>
              </a:solidFill>
              <a:latin typeface="UTM Neo Sans Intel" pitchFamily="18" charset="0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632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D83E0AA-EAD5-4E96-81A2-C5FEC985F5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441EAA8-6081-4C78-9C9D-C459F4FB4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45080" y="-2438400"/>
            <a:ext cx="7208520" cy="120853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8C97C40-0C0E-43E9-AD6C-70C87A84DF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3409881" y="1268070"/>
            <a:ext cx="5089385" cy="558707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55A636E-50F0-41D3-BC57-9DB4D6BB8854}"/>
              </a:ext>
            </a:extLst>
          </p:cNvPr>
          <p:cNvSpPr txBox="1"/>
          <p:nvPr/>
        </p:nvSpPr>
        <p:spPr>
          <a:xfrm>
            <a:off x="7200901" y="1014618"/>
            <a:ext cx="517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UTM Mother" pitchFamily="18" charset="0"/>
                <a:ea typeface="包图小白体" panose="02010601030101010101" pitchFamily="2" charset="-122"/>
              </a:rPr>
              <a:t>Thank you!</a:t>
            </a:r>
            <a:endParaRPr lang="zh-CN" altLang="en-US" sz="9600" b="1" dirty="0"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UTM Mother" pitchFamily="18" charset="0"/>
              <a:ea typeface="包图小白体" panose="02010601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0720" y="9183624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5296" y="-3886200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302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785ABFF-A225-4D4F-9290-12FD077E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30222"/>
          <a:stretch/>
        </p:blipFill>
        <p:spPr>
          <a:xfrm rot="20667802">
            <a:off x="629431" y="-29460"/>
            <a:ext cx="6300770" cy="6916919"/>
          </a:xfrm>
          <a:prstGeom prst="rect">
            <a:avLst/>
          </a:prstGeom>
        </p:spPr>
      </p:pic>
      <p:sp>
        <p:nvSpPr>
          <p:cNvPr id="6" name="pawprint_93155">
            <a:extLst>
              <a:ext uri="{FF2B5EF4-FFF2-40B4-BE49-F238E27FC236}">
                <a16:creationId xmlns:a16="http://schemas.microsoft.com/office/drawing/2014/main" xmlns="" id="{CC8F1583-D861-4DDF-8449-169B1057B414}"/>
              </a:ext>
            </a:extLst>
          </p:cNvPr>
          <p:cNvSpPr>
            <a:spLocks noChangeAspect="1"/>
          </p:cNvSpPr>
          <p:nvPr/>
        </p:nvSpPr>
        <p:spPr bwMode="auto">
          <a:xfrm>
            <a:off x="6734247" y="1653751"/>
            <a:ext cx="899009" cy="784398"/>
          </a:xfrm>
          <a:custGeom>
            <a:avLst/>
            <a:gdLst>
              <a:gd name="connsiteX0" fmla="*/ 284004 w 606071"/>
              <a:gd name="connsiteY0" fmla="*/ 208591 h 528805"/>
              <a:gd name="connsiteX1" fmla="*/ 409720 w 606071"/>
              <a:gd name="connsiteY1" fmla="*/ 277286 h 528805"/>
              <a:gd name="connsiteX2" fmla="*/ 485298 w 606071"/>
              <a:gd name="connsiteY2" fmla="*/ 395022 h 528805"/>
              <a:gd name="connsiteX3" fmla="*/ 478149 w 606071"/>
              <a:gd name="connsiteY3" fmla="*/ 498388 h 528805"/>
              <a:gd name="connsiteX4" fmla="*/ 377037 w 606071"/>
              <a:gd name="connsiteY4" fmla="*/ 521472 h 528805"/>
              <a:gd name="connsiteX5" fmla="*/ 190970 w 606071"/>
              <a:gd name="connsiteY5" fmla="*/ 521379 h 528805"/>
              <a:gd name="connsiteX6" fmla="*/ 190970 w 606071"/>
              <a:gd name="connsiteY6" fmla="*/ 521472 h 528805"/>
              <a:gd name="connsiteX7" fmla="*/ 89766 w 606071"/>
              <a:gd name="connsiteY7" fmla="*/ 498388 h 528805"/>
              <a:gd name="connsiteX8" fmla="*/ 82710 w 606071"/>
              <a:gd name="connsiteY8" fmla="*/ 395022 h 528805"/>
              <a:gd name="connsiteX9" fmla="*/ 158288 w 606071"/>
              <a:gd name="connsiteY9" fmla="*/ 277286 h 528805"/>
              <a:gd name="connsiteX10" fmla="*/ 284004 w 606071"/>
              <a:gd name="connsiteY10" fmla="*/ 208591 h 528805"/>
              <a:gd name="connsiteX11" fmla="*/ 556639 w 606071"/>
              <a:gd name="connsiteY11" fmla="*/ 195669 h 528805"/>
              <a:gd name="connsiteX12" fmla="*/ 581409 w 606071"/>
              <a:gd name="connsiteY12" fmla="*/ 206238 h 528805"/>
              <a:gd name="connsiteX13" fmla="*/ 588465 w 606071"/>
              <a:gd name="connsiteY13" fmla="*/ 309782 h 528805"/>
              <a:gd name="connsiteX14" fmla="*/ 487262 w 606071"/>
              <a:gd name="connsiteY14" fmla="*/ 333235 h 528805"/>
              <a:gd name="connsiteX15" fmla="*/ 480205 w 606071"/>
              <a:gd name="connsiteY15" fmla="*/ 229784 h 528805"/>
              <a:gd name="connsiteX16" fmla="*/ 556639 w 606071"/>
              <a:gd name="connsiteY16" fmla="*/ 195669 h 528805"/>
              <a:gd name="connsiteX17" fmla="*/ 67274 w 606071"/>
              <a:gd name="connsiteY17" fmla="*/ 114871 h 528805"/>
              <a:gd name="connsiteX18" fmla="*/ 131914 w 606071"/>
              <a:gd name="connsiteY18" fmla="*/ 167991 h 528805"/>
              <a:gd name="connsiteX19" fmla="*/ 97384 w 606071"/>
              <a:gd name="connsiteY19" fmla="*/ 265879 h 528805"/>
              <a:gd name="connsiteX20" fmla="*/ 6139 w 606071"/>
              <a:gd name="connsiteY20" fmla="*/ 216378 h 528805"/>
              <a:gd name="connsiteX21" fmla="*/ 40576 w 606071"/>
              <a:gd name="connsiteY21" fmla="*/ 118490 h 528805"/>
              <a:gd name="connsiteX22" fmla="*/ 67274 w 606071"/>
              <a:gd name="connsiteY22" fmla="*/ 114871 h 528805"/>
              <a:gd name="connsiteX23" fmla="*/ 414772 w 606071"/>
              <a:gd name="connsiteY23" fmla="*/ 35517 h 528805"/>
              <a:gd name="connsiteX24" fmla="*/ 447403 w 606071"/>
              <a:gd name="connsiteY24" fmla="*/ 38406 h 528805"/>
              <a:gd name="connsiteX25" fmla="*/ 494844 w 606071"/>
              <a:gd name="connsiteY25" fmla="*/ 155369 h 528805"/>
              <a:gd name="connsiteX26" fmla="*/ 386685 w 606071"/>
              <a:gd name="connsiteY26" fmla="*/ 220709 h 528805"/>
              <a:gd name="connsiteX27" fmla="*/ 339337 w 606071"/>
              <a:gd name="connsiteY27" fmla="*/ 103746 h 528805"/>
              <a:gd name="connsiteX28" fmla="*/ 414772 w 606071"/>
              <a:gd name="connsiteY28" fmla="*/ 35517 h 528805"/>
              <a:gd name="connsiteX29" fmla="*/ 233868 w 606071"/>
              <a:gd name="connsiteY29" fmla="*/ 0 h 528805"/>
              <a:gd name="connsiteX30" fmla="*/ 315830 w 606071"/>
              <a:gd name="connsiteY30" fmla="*/ 96075 h 528805"/>
              <a:gd name="connsiteX31" fmla="*/ 233868 w 606071"/>
              <a:gd name="connsiteY31" fmla="*/ 192150 h 528805"/>
              <a:gd name="connsiteX32" fmla="*/ 151906 w 606071"/>
              <a:gd name="connsiteY32" fmla="*/ 96075 h 528805"/>
              <a:gd name="connsiteX33" fmla="*/ 233868 w 606071"/>
              <a:gd name="connsiteY33" fmla="*/ 0 h 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6071" h="528805">
                <a:moveTo>
                  <a:pt x="284004" y="208591"/>
                </a:moveTo>
                <a:cubicBezTo>
                  <a:pt x="334884" y="208591"/>
                  <a:pt x="382237" y="234456"/>
                  <a:pt x="409720" y="277286"/>
                </a:cubicBezTo>
                <a:lnTo>
                  <a:pt x="485298" y="395022"/>
                </a:lnTo>
                <a:cubicBezTo>
                  <a:pt x="506003" y="427283"/>
                  <a:pt x="503125" y="469279"/>
                  <a:pt x="478149" y="498388"/>
                </a:cubicBezTo>
                <a:cubicBezTo>
                  <a:pt x="453265" y="527498"/>
                  <a:pt x="412134" y="536861"/>
                  <a:pt x="377037" y="521472"/>
                </a:cubicBezTo>
                <a:cubicBezTo>
                  <a:pt x="317707" y="495422"/>
                  <a:pt x="250300" y="495422"/>
                  <a:pt x="190970" y="521379"/>
                </a:cubicBezTo>
                <a:lnTo>
                  <a:pt x="190970" y="521472"/>
                </a:lnTo>
                <a:cubicBezTo>
                  <a:pt x="155781" y="536861"/>
                  <a:pt x="114742" y="527498"/>
                  <a:pt x="89766" y="498388"/>
                </a:cubicBezTo>
                <a:cubicBezTo>
                  <a:pt x="64883" y="469279"/>
                  <a:pt x="62005" y="427283"/>
                  <a:pt x="82710" y="395022"/>
                </a:cubicBezTo>
                <a:lnTo>
                  <a:pt x="158288" y="277286"/>
                </a:lnTo>
                <a:cubicBezTo>
                  <a:pt x="185771" y="234456"/>
                  <a:pt x="233123" y="208591"/>
                  <a:pt x="284004" y="208591"/>
                </a:cubicBezTo>
                <a:close/>
                <a:moveTo>
                  <a:pt x="556639" y="195669"/>
                </a:moveTo>
                <a:cubicBezTo>
                  <a:pt x="565497" y="197241"/>
                  <a:pt x="573934" y="200723"/>
                  <a:pt x="581409" y="206238"/>
                </a:cubicBezTo>
                <a:cubicBezTo>
                  <a:pt x="611305" y="228393"/>
                  <a:pt x="614462" y="274742"/>
                  <a:pt x="588465" y="309782"/>
                </a:cubicBezTo>
                <a:cubicBezTo>
                  <a:pt x="562468" y="344822"/>
                  <a:pt x="517159" y="355297"/>
                  <a:pt x="487262" y="333235"/>
                </a:cubicBezTo>
                <a:cubicBezTo>
                  <a:pt x="457365" y="311173"/>
                  <a:pt x="454208" y="264824"/>
                  <a:pt x="480205" y="229784"/>
                </a:cubicBezTo>
                <a:cubicBezTo>
                  <a:pt x="499703" y="203434"/>
                  <a:pt x="530064" y="190955"/>
                  <a:pt x="556639" y="195669"/>
                </a:cubicBezTo>
                <a:close/>
                <a:moveTo>
                  <a:pt x="67274" y="114871"/>
                </a:moveTo>
                <a:cubicBezTo>
                  <a:pt x="94146" y="117378"/>
                  <a:pt x="120079" y="137470"/>
                  <a:pt x="131914" y="167991"/>
                </a:cubicBezTo>
                <a:cubicBezTo>
                  <a:pt x="147601" y="208777"/>
                  <a:pt x="132099" y="252530"/>
                  <a:pt x="97384" y="265879"/>
                </a:cubicBezTo>
                <a:cubicBezTo>
                  <a:pt x="62761" y="279227"/>
                  <a:pt x="21826" y="257072"/>
                  <a:pt x="6139" y="216378"/>
                </a:cubicBezTo>
                <a:cubicBezTo>
                  <a:pt x="-9548" y="175684"/>
                  <a:pt x="5860" y="131839"/>
                  <a:pt x="40576" y="118490"/>
                </a:cubicBezTo>
                <a:cubicBezTo>
                  <a:pt x="49255" y="115153"/>
                  <a:pt x="58317" y="114035"/>
                  <a:pt x="67274" y="114871"/>
                </a:cubicBezTo>
                <a:close/>
                <a:moveTo>
                  <a:pt x="414772" y="35517"/>
                </a:moveTo>
                <a:cubicBezTo>
                  <a:pt x="425608" y="33992"/>
                  <a:pt x="436680" y="34838"/>
                  <a:pt x="447403" y="38406"/>
                </a:cubicBezTo>
                <a:cubicBezTo>
                  <a:pt x="490388" y="52586"/>
                  <a:pt x="511648" y="105043"/>
                  <a:pt x="494844" y="155369"/>
                </a:cubicBezTo>
                <a:cubicBezTo>
                  <a:pt x="478133" y="205695"/>
                  <a:pt x="429670" y="234982"/>
                  <a:pt x="386685" y="220709"/>
                </a:cubicBezTo>
                <a:cubicBezTo>
                  <a:pt x="343793" y="206436"/>
                  <a:pt x="322533" y="154072"/>
                  <a:pt x="339337" y="103746"/>
                </a:cubicBezTo>
                <a:cubicBezTo>
                  <a:pt x="351870" y="66002"/>
                  <a:pt x="382263" y="40092"/>
                  <a:pt x="414772" y="35517"/>
                </a:cubicBezTo>
                <a:close/>
                <a:moveTo>
                  <a:pt x="233868" y="0"/>
                </a:moveTo>
                <a:cubicBezTo>
                  <a:pt x="279134" y="0"/>
                  <a:pt x="315830" y="43014"/>
                  <a:pt x="315830" y="96075"/>
                </a:cubicBezTo>
                <a:cubicBezTo>
                  <a:pt x="315830" y="149136"/>
                  <a:pt x="279134" y="192150"/>
                  <a:pt x="233868" y="192150"/>
                </a:cubicBezTo>
                <a:cubicBezTo>
                  <a:pt x="188602" y="192150"/>
                  <a:pt x="151906" y="149136"/>
                  <a:pt x="151906" y="96075"/>
                </a:cubicBezTo>
                <a:cubicBezTo>
                  <a:pt x="151906" y="43014"/>
                  <a:pt x="188602" y="0"/>
                  <a:pt x="233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" name="Shape 887">
            <a:extLst>
              <a:ext uri="{FF2B5EF4-FFF2-40B4-BE49-F238E27FC236}">
                <a16:creationId xmlns:a16="http://schemas.microsoft.com/office/drawing/2014/main" xmlns="" id="{25A8351B-E239-4112-A1D8-330D649174F6}"/>
              </a:ext>
            </a:extLst>
          </p:cNvPr>
          <p:cNvSpPr/>
          <p:nvPr/>
        </p:nvSpPr>
        <p:spPr>
          <a:xfrm>
            <a:off x="7869445" y="1710223"/>
            <a:ext cx="3987800" cy="2636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B</a:t>
            </a:r>
            <a:r>
              <a:rPr lang="vi-VN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iết tính chu vi, diện tích hình tròn và vận dụng để giải các bài toán liên quan đến chu vi, diện tích của hình tròn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.</a:t>
            </a:r>
            <a:endParaRPr sz="2800" dirty="0">
              <a:solidFill>
                <a:schemeClr val="bg1"/>
              </a:solidFill>
              <a:latin typeface="UTM Loko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1E2444D-D6AD-4AA8-B394-615B279495BC}"/>
              </a:ext>
            </a:extLst>
          </p:cNvPr>
          <p:cNvSpPr txBox="1"/>
          <p:nvPr/>
        </p:nvSpPr>
        <p:spPr>
          <a:xfrm>
            <a:off x="6892910" y="1976484"/>
            <a:ext cx="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01</a:t>
            </a:r>
            <a:endParaRPr lang="zh-CN" altLang="en-US" sz="2400" b="1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9" name="pawprint_93155">
            <a:extLst>
              <a:ext uri="{FF2B5EF4-FFF2-40B4-BE49-F238E27FC236}">
                <a16:creationId xmlns:a16="http://schemas.microsoft.com/office/drawing/2014/main" xmlns="" id="{BCAF329D-D72A-4748-BAF5-D4C823FDE86E}"/>
              </a:ext>
            </a:extLst>
          </p:cNvPr>
          <p:cNvSpPr>
            <a:spLocks noChangeAspect="1"/>
          </p:cNvSpPr>
          <p:nvPr/>
        </p:nvSpPr>
        <p:spPr bwMode="auto">
          <a:xfrm>
            <a:off x="6679593" y="4560876"/>
            <a:ext cx="899009" cy="784398"/>
          </a:xfrm>
          <a:custGeom>
            <a:avLst/>
            <a:gdLst>
              <a:gd name="connsiteX0" fmla="*/ 284004 w 606071"/>
              <a:gd name="connsiteY0" fmla="*/ 208591 h 528805"/>
              <a:gd name="connsiteX1" fmla="*/ 409720 w 606071"/>
              <a:gd name="connsiteY1" fmla="*/ 277286 h 528805"/>
              <a:gd name="connsiteX2" fmla="*/ 485298 w 606071"/>
              <a:gd name="connsiteY2" fmla="*/ 395022 h 528805"/>
              <a:gd name="connsiteX3" fmla="*/ 478149 w 606071"/>
              <a:gd name="connsiteY3" fmla="*/ 498388 h 528805"/>
              <a:gd name="connsiteX4" fmla="*/ 377037 w 606071"/>
              <a:gd name="connsiteY4" fmla="*/ 521472 h 528805"/>
              <a:gd name="connsiteX5" fmla="*/ 190970 w 606071"/>
              <a:gd name="connsiteY5" fmla="*/ 521379 h 528805"/>
              <a:gd name="connsiteX6" fmla="*/ 190970 w 606071"/>
              <a:gd name="connsiteY6" fmla="*/ 521472 h 528805"/>
              <a:gd name="connsiteX7" fmla="*/ 89766 w 606071"/>
              <a:gd name="connsiteY7" fmla="*/ 498388 h 528805"/>
              <a:gd name="connsiteX8" fmla="*/ 82710 w 606071"/>
              <a:gd name="connsiteY8" fmla="*/ 395022 h 528805"/>
              <a:gd name="connsiteX9" fmla="*/ 158288 w 606071"/>
              <a:gd name="connsiteY9" fmla="*/ 277286 h 528805"/>
              <a:gd name="connsiteX10" fmla="*/ 284004 w 606071"/>
              <a:gd name="connsiteY10" fmla="*/ 208591 h 528805"/>
              <a:gd name="connsiteX11" fmla="*/ 556639 w 606071"/>
              <a:gd name="connsiteY11" fmla="*/ 195669 h 528805"/>
              <a:gd name="connsiteX12" fmla="*/ 581409 w 606071"/>
              <a:gd name="connsiteY12" fmla="*/ 206238 h 528805"/>
              <a:gd name="connsiteX13" fmla="*/ 588465 w 606071"/>
              <a:gd name="connsiteY13" fmla="*/ 309782 h 528805"/>
              <a:gd name="connsiteX14" fmla="*/ 487262 w 606071"/>
              <a:gd name="connsiteY14" fmla="*/ 333235 h 528805"/>
              <a:gd name="connsiteX15" fmla="*/ 480205 w 606071"/>
              <a:gd name="connsiteY15" fmla="*/ 229784 h 528805"/>
              <a:gd name="connsiteX16" fmla="*/ 556639 w 606071"/>
              <a:gd name="connsiteY16" fmla="*/ 195669 h 528805"/>
              <a:gd name="connsiteX17" fmla="*/ 67274 w 606071"/>
              <a:gd name="connsiteY17" fmla="*/ 114871 h 528805"/>
              <a:gd name="connsiteX18" fmla="*/ 131914 w 606071"/>
              <a:gd name="connsiteY18" fmla="*/ 167991 h 528805"/>
              <a:gd name="connsiteX19" fmla="*/ 97384 w 606071"/>
              <a:gd name="connsiteY19" fmla="*/ 265879 h 528805"/>
              <a:gd name="connsiteX20" fmla="*/ 6139 w 606071"/>
              <a:gd name="connsiteY20" fmla="*/ 216378 h 528805"/>
              <a:gd name="connsiteX21" fmla="*/ 40576 w 606071"/>
              <a:gd name="connsiteY21" fmla="*/ 118490 h 528805"/>
              <a:gd name="connsiteX22" fmla="*/ 67274 w 606071"/>
              <a:gd name="connsiteY22" fmla="*/ 114871 h 528805"/>
              <a:gd name="connsiteX23" fmla="*/ 414772 w 606071"/>
              <a:gd name="connsiteY23" fmla="*/ 35517 h 528805"/>
              <a:gd name="connsiteX24" fmla="*/ 447403 w 606071"/>
              <a:gd name="connsiteY24" fmla="*/ 38406 h 528805"/>
              <a:gd name="connsiteX25" fmla="*/ 494844 w 606071"/>
              <a:gd name="connsiteY25" fmla="*/ 155369 h 528805"/>
              <a:gd name="connsiteX26" fmla="*/ 386685 w 606071"/>
              <a:gd name="connsiteY26" fmla="*/ 220709 h 528805"/>
              <a:gd name="connsiteX27" fmla="*/ 339337 w 606071"/>
              <a:gd name="connsiteY27" fmla="*/ 103746 h 528805"/>
              <a:gd name="connsiteX28" fmla="*/ 414772 w 606071"/>
              <a:gd name="connsiteY28" fmla="*/ 35517 h 528805"/>
              <a:gd name="connsiteX29" fmla="*/ 233868 w 606071"/>
              <a:gd name="connsiteY29" fmla="*/ 0 h 528805"/>
              <a:gd name="connsiteX30" fmla="*/ 315830 w 606071"/>
              <a:gd name="connsiteY30" fmla="*/ 96075 h 528805"/>
              <a:gd name="connsiteX31" fmla="*/ 233868 w 606071"/>
              <a:gd name="connsiteY31" fmla="*/ 192150 h 528805"/>
              <a:gd name="connsiteX32" fmla="*/ 151906 w 606071"/>
              <a:gd name="connsiteY32" fmla="*/ 96075 h 528805"/>
              <a:gd name="connsiteX33" fmla="*/ 233868 w 606071"/>
              <a:gd name="connsiteY33" fmla="*/ 0 h 52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6071" h="528805">
                <a:moveTo>
                  <a:pt x="284004" y="208591"/>
                </a:moveTo>
                <a:cubicBezTo>
                  <a:pt x="334884" y="208591"/>
                  <a:pt x="382237" y="234456"/>
                  <a:pt x="409720" y="277286"/>
                </a:cubicBezTo>
                <a:lnTo>
                  <a:pt x="485298" y="395022"/>
                </a:lnTo>
                <a:cubicBezTo>
                  <a:pt x="506003" y="427283"/>
                  <a:pt x="503125" y="469279"/>
                  <a:pt x="478149" y="498388"/>
                </a:cubicBezTo>
                <a:cubicBezTo>
                  <a:pt x="453265" y="527498"/>
                  <a:pt x="412134" y="536861"/>
                  <a:pt x="377037" y="521472"/>
                </a:cubicBezTo>
                <a:cubicBezTo>
                  <a:pt x="317707" y="495422"/>
                  <a:pt x="250300" y="495422"/>
                  <a:pt x="190970" y="521379"/>
                </a:cubicBezTo>
                <a:lnTo>
                  <a:pt x="190970" y="521472"/>
                </a:lnTo>
                <a:cubicBezTo>
                  <a:pt x="155781" y="536861"/>
                  <a:pt x="114742" y="527498"/>
                  <a:pt x="89766" y="498388"/>
                </a:cubicBezTo>
                <a:cubicBezTo>
                  <a:pt x="64883" y="469279"/>
                  <a:pt x="62005" y="427283"/>
                  <a:pt x="82710" y="395022"/>
                </a:cubicBezTo>
                <a:lnTo>
                  <a:pt x="158288" y="277286"/>
                </a:lnTo>
                <a:cubicBezTo>
                  <a:pt x="185771" y="234456"/>
                  <a:pt x="233123" y="208591"/>
                  <a:pt x="284004" y="208591"/>
                </a:cubicBezTo>
                <a:close/>
                <a:moveTo>
                  <a:pt x="556639" y="195669"/>
                </a:moveTo>
                <a:cubicBezTo>
                  <a:pt x="565497" y="197241"/>
                  <a:pt x="573934" y="200723"/>
                  <a:pt x="581409" y="206238"/>
                </a:cubicBezTo>
                <a:cubicBezTo>
                  <a:pt x="611305" y="228393"/>
                  <a:pt x="614462" y="274742"/>
                  <a:pt x="588465" y="309782"/>
                </a:cubicBezTo>
                <a:cubicBezTo>
                  <a:pt x="562468" y="344822"/>
                  <a:pt x="517159" y="355297"/>
                  <a:pt x="487262" y="333235"/>
                </a:cubicBezTo>
                <a:cubicBezTo>
                  <a:pt x="457365" y="311173"/>
                  <a:pt x="454208" y="264824"/>
                  <a:pt x="480205" y="229784"/>
                </a:cubicBezTo>
                <a:cubicBezTo>
                  <a:pt x="499703" y="203434"/>
                  <a:pt x="530064" y="190955"/>
                  <a:pt x="556639" y="195669"/>
                </a:cubicBezTo>
                <a:close/>
                <a:moveTo>
                  <a:pt x="67274" y="114871"/>
                </a:moveTo>
                <a:cubicBezTo>
                  <a:pt x="94146" y="117378"/>
                  <a:pt x="120079" y="137470"/>
                  <a:pt x="131914" y="167991"/>
                </a:cubicBezTo>
                <a:cubicBezTo>
                  <a:pt x="147601" y="208777"/>
                  <a:pt x="132099" y="252530"/>
                  <a:pt x="97384" y="265879"/>
                </a:cubicBezTo>
                <a:cubicBezTo>
                  <a:pt x="62761" y="279227"/>
                  <a:pt x="21826" y="257072"/>
                  <a:pt x="6139" y="216378"/>
                </a:cubicBezTo>
                <a:cubicBezTo>
                  <a:pt x="-9548" y="175684"/>
                  <a:pt x="5860" y="131839"/>
                  <a:pt x="40576" y="118490"/>
                </a:cubicBezTo>
                <a:cubicBezTo>
                  <a:pt x="49255" y="115153"/>
                  <a:pt x="58317" y="114035"/>
                  <a:pt x="67274" y="114871"/>
                </a:cubicBezTo>
                <a:close/>
                <a:moveTo>
                  <a:pt x="414772" y="35517"/>
                </a:moveTo>
                <a:cubicBezTo>
                  <a:pt x="425608" y="33992"/>
                  <a:pt x="436680" y="34838"/>
                  <a:pt x="447403" y="38406"/>
                </a:cubicBezTo>
                <a:cubicBezTo>
                  <a:pt x="490388" y="52586"/>
                  <a:pt x="511648" y="105043"/>
                  <a:pt x="494844" y="155369"/>
                </a:cubicBezTo>
                <a:cubicBezTo>
                  <a:pt x="478133" y="205695"/>
                  <a:pt x="429670" y="234982"/>
                  <a:pt x="386685" y="220709"/>
                </a:cubicBezTo>
                <a:cubicBezTo>
                  <a:pt x="343793" y="206436"/>
                  <a:pt x="322533" y="154072"/>
                  <a:pt x="339337" y="103746"/>
                </a:cubicBezTo>
                <a:cubicBezTo>
                  <a:pt x="351870" y="66002"/>
                  <a:pt x="382263" y="40092"/>
                  <a:pt x="414772" y="35517"/>
                </a:cubicBezTo>
                <a:close/>
                <a:moveTo>
                  <a:pt x="233868" y="0"/>
                </a:moveTo>
                <a:cubicBezTo>
                  <a:pt x="279134" y="0"/>
                  <a:pt x="315830" y="43014"/>
                  <a:pt x="315830" y="96075"/>
                </a:cubicBezTo>
                <a:cubicBezTo>
                  <a:pt x="315830" y="149136"/>
                  <a:pt x="279134" y="192150"/>
                  <a:pt x="233868" y="192150"/>
                </a:cubicBezTo>
                <a:cubicBezTo>
                  <a:pt x="188602" y="192150"/>
                  <a:pt x="151906" y="149136"/>
                  <a:pt x="151906" y="96075"/>
                </a:cubicBezTo>
                <a:cubicBezTo>
                  <a:pt x="151906" y="43014"/>
                  <a:pt x="188602" y="0"/>
                  <a:pt x="2338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3815D7C-D560-48A8-8838-0D32BD924782}"/>
              </a:ext>
            </a:extLst>
          </p:cNvPr>
          <p:cNvSpPr txBox="1"/>
          <p:nvPr/>
        </p:nvSpPr>
        <p:spPr>
          <a:xfrm>
            <a:off x="6838256" y="4883609"/>
            <a:ext cx="685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字魂7号-温暖童稚体" panose="00000500000000000000" pitchFamily="2" charset="-122"/>
                <a:ea typeface="字魂7号-温暖童稚体" panose="00000500000000000000" pitchFamily="2" charset="-122"/>
              </a:rPr>
              <a:t>02</a:t>
            </a:r>
            <a:endParaRPr lang="zh-CN" altLang="en-US" sz="2400" b="1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9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7869444" y="4670790"/>
            <a:ext cx="3987800" cy="913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Rèn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kĩ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phân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tích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.</a:t>
            </a:r>
            <a:endParaRPr sz="2800" dirty="0">
              <a:solidFill>
                <a:schemeClr val="bg1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xmlns="" id="{4F3CBAFE-2F2C-45A8-9587-8C6B95D2074E}"/>
              </a:ext>
            </a:extLst>
          </p:cNvPr>
          <p:cNvSpPr txBox="1"/>
          <p:nvPr/>
        </p:nvSpPr>
        <p:spPr>
          <a:xfrm>
            <a:off x="5800043" y="273503"/>
            <a:ext cx="4930815" cy="128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Mục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tiêu</a:t>
            </a:r>
            <a:endParaRPr lang="zh-CN" altLang="en-US" sz="8800" b="1" dirty="0">
              <a:solidFill>
                <a:schemeClr val="bg1"/>
              </a:solidFill>
              <a:latin typeface="UTM Arruba KT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47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938174-C041-4A90-B205-6E66ED6EF8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/>
        </p:blipFill>
        <p:spPr>
          <a:xfrm rot="16200000">
            <a:off x="2667002" y="-2667001"/>
            <a:ext cx="6858000" cy="1219200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C79903E-633F-438E-B9EA-11D179AE1516}"/>
              </a:ext>
            </a:extLst>
          </p:cNvPr>
          <p:cNvSpPr txBox="1"/>
          <p:nvPr/>
        </p:nvSpPr>
        <p:spPr>
          <a:xfrm rot="20627949">
            <a:off x="2256743" y="841478"/>
            <a:ext cx="493081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Khám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phá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thế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giới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hình</a:t>
            </a:r>
            <a:r>
              <a:rPr lang="en-US" altLang="zh-CN" sz="8800" b="1" dirty="0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8800" b="1" dirty="0" err="1">
                <a:solidFill>
                  <a:schemeClr val="bg1"/>
                </a:solidFill>
                <a:latin typeface="UTM Arruba KT" pitchFamily="18" charset="0"/>
                <a:ea typeface="包图小白体" panose="02010601030101010101" pitchFamily="2" charset="-122"/>
              </a:rPr>
              <a:t>tròn</a:t>
            </a:r>
            <a:endParaRPr lang="zh-CN" altLang="en-US" sz="8800" b="1" dirty="0">
              <a:solidFill>
                <a:schemeClr val="bg1"/>
              </a:solidFill>
              <a:latin typeface="UTM Arruba KT" pitchFamily="18" charset="0"/>
              <a:ea typeface="包图小白体" panose="02010601030101010101" pitchFamily="2" charset="-122"/>
            </a:endParaRPr>
          </a:p>
        </p:txBody>
      </p:sp>
      <p:grpSp>
        <p:nvGrpSpPr>
          <p:cNvPr id="6" name="Group 1261">
            <a:extLst>
              <a:ext uri="{FF2B5EF4-FFF2-40B4-BE49-F238E27FC236}">
                <a16:creationId xmlns:a16="http://schemas.microsoft.com/office/drawing/2014/main" xmlns="" id="{F3DA2CFE-8DBB-4314-9023-17F40DBA127D}"/>
              </a:ext>
            </a:extLst>
          </p:cNvPr>
          <p:cNvGrpSpPr/>
          <p:nvPr/>
        </p:nvGrpSpPr>
        <p:grpSpPr>
          <a:xfrm rot="20598893">
            <a:off x="5275151" y="4640172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xmlns="" id="{779CA9F6-6553-41A3-8082-409AEE6B252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xmlns="" id="{1A03E706-D6FF-4FE9-9F0C-8370BE2D1F0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228600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87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749B7B-CC55-42CF-8381-6D0448FD6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14D3A75-10C0-45E1-B7BB-2F20F1AA1D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t="2363" r="12345"/>
          <a:stretch/>
        </p:blipFill>
        <p:spPr>
          <a:xfrm>
            <a:off x="4790355" y="-1"/>
            <a:ext cx="7515945" cy="6858001"/>
          </a:xfrm>
          <a:prstGeom prst="rect">
            <a:avLst/>
          </a:prstGeom>
        </p:spPr>
      </p:pic>
      <p:sp>
        <p:nvSpPr>
          <p:cNvPr id="11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5537199" y="1479652"/>
            <a:ext cx="62484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Công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thức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tính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chu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vi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hình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tròn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:</a:t>
            </a:r>
            <a:endParaRPr sz="2800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6445249" y="2196679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A. r x 3,14</a:t>
            </a:r>
          </a:p>
        </p:txBody>
      </p:sp>
      <p:sp>
        <p:nvSpPr>
          <p:cNvPr id="13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6445249" y="2848948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B. r x 2 x 3,14</a:t>
            </a:r>
          </a:p>
        </p:txBody>
      </p:sp>
      <p:sp>
        <p:nvSpPr>
          <p:cNvPr id="14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6445249" y="3505199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C. d x 3,14</a:t>
            </a:r>
          </a:p>
        </p:txBody>
      </p:sp>
      <p:sp>
        <p:nvSpPr>
          <p:cNvPr id="15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6457948" y="4178719"/>
            <a:ext cx="44069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D. </a:t>
            </a:r>
            <a:r>
              <a:rPr lang="en-US" sz="2800" b="1" dirty="0" err="1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Cả</a:t>
            </a: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 B </a:t>
            </a:r>
            <a:r>
              <a:rPr lang="en-US" sz="2800" b="1" dirty="0" err="1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và</a:t>
            </a: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 C </a:t>
            </a:r>
            <a:r>
              <a:rPr lang="en-US" sz="2800" b="1" dirty="0" err="1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đều</a:t>
            </a: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b="1" dirty="0" err="1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đúng</a:t>
            </a:r>
            <a:endParaRPr lang="en-US" sz="2800" b="1" dirty="0">
              <a:latin typeface="UTM Neo Sans Intel" pitchFamily="18" charset="0"/>
              <a:ea typeface="字魂7号-温暖童稚体" panose="00000500000000000000" pitchFamily="2" charset="-122"/>
              <a:cs typeface="Slabo 27px"/>
            </a:endParaRP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15962" y="3505199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259884" y="4130596"/>
            <a:ext cx="603393" cy="5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2" descr="Káº¿t quáº£ hÃ¬nh áº£nh cho right wrong tick icon">
            <a:extLst>
              <a:ext uri="{FF2B5EF4-FFF2-40B4-BE49-F238E27FC236}">
                <a16:creationId xmlns:a16="http://schemas.microsoft.com/office/drawing/2014/main" xmlns="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15962" y="2855331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356348" y="2188854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21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142FAEC-F517-4537-8915-6AE354965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4500"/>
            <a:ext cx="13081001" cy="7432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EE7D89-86EB-4F45-ABAD-C2B4274BB6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867" y="-677125"/>
            <a:ext cx="9276330" cy="7928232"/>
          </a:xfrm>
          <a:prstGeom prst="rect">
            <a:avLst/>
          </a:prstGeom>
        </p:spPr>
      </p:pic>
      <p:sp>
        <p:nvSpPr>
          <p:cNvPr id="10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558799" y="2082795"/>
            <a:ext cx="62484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Công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thức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tính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diện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tích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hình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 </a:t>
            </a:r>
            <a:r>
              <a:rPr lang="en-US" sz="2800" dirty="0" err="1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tròn</a:t>
            </a:r>
            <a:r>
              <a:rPr lang="en-US" sz="2800" dirty="0">
                <a:latin typeface="UTM Loko" pitchFamily="18" charset="0"/>
                <a:ea typeface="字魂7号-温暖童稚体" panose="00000500000000000000" pitchFamily="2" charset="-122"/>
                <a:cs typeface="Slabo 27px"/>
              </a:rPr>
              <a:t>:</a:t>
            </a:r>
            <a:endParaRPr sz="2800" dirty="0"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1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466849" y="2799822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A. r x 2 x 3,14</a:t>
            </a:r>
          </a:p>
        </p:txBody>
      </p:sp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466849" y="3452091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B. d x d x 3,14</a:t>
            </a:r>
          </a:p>
        </p:txBody>
      </p:sp>
      <p:sp>
        <p:nvSpPr>
          <p:cNvPr id="13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466849" y="4108342"/>
            <a:ext cx="243840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C.  r x r x 3,14</a:t>
            </a:r>
          </a:p>
        </p:txBody>
      </p:sp>
      <p:sp>
        <p:nvSpPr>
          <p:cNvPr id="14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479548" y="4781862"/>
            <a:ext cx="4406901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b="1" dirty="0"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D. C x C x 3,14</a:t>
            </a:r>
          </a:p>
        </p:txBody>
      </p:sp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77948" y="4766213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281484" y="4128834"/>
            <a:ext cx="603393" cy="5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2" descr="Káº¿t quáº£ hÃ¬nh áº£nh cho right wrong tick icon">
            <a:extLst>
              <a:ext uri="{FF2B5EF4-FFF2-40B4-BE49-F238E27FC236}">
                <a16:creationId xmlns:a16="http://schemas.microsoft.com/office/drawing/2014/main" xmlns="" id="{49EDF604-B82D-4097-B0BC-8A305C5DD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37562" y="3458474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3" descr="Káº¿t quáº£ hÃ¬nh áº£nh cho right wrong tick icon">
            <a:extLst>
              <a:ext uri="{FF2B5EF4-FFF2-40B4-BE49-F238E27FC236}">
                <a16:creationId xmlns:a16="http://schemas.microsoft.com/office/drawing/2014/main" xmlns="" id="{52A736E9-F9EF-4C25-8C3C-96439A719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377948" y="2791997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4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1B63255-55C9-4E02-A72E-A3EF66AD76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t="18227" r="-2667" b="20449"/>
          <a:stretch/>
        </p:blipFill>
        <p:spPr>
          <a:xfrm>
            <a:off x="-2" y="-38101"/>
            <a:ext cx="9804401" cy="70358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0ECC94D-3A0D-421A-B891-103945B926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3" t="48312"/>
          <a:stretch/>
        </p:blipFill>
        <p:spPr>
          <a:xfrm>
            <a:off x="8744172" y="2889368"/>
            <a:ext cx="3625628" cy="3968632"/>
          </a:xfrm>
          <a:prstGeom prst="rect">
            <a:avLst/>
          </a:prstGeom>
        </p:spPr>
      </p:pic>
      <p:sp>
        <p:nvSpPr>
          <p:cNvPr id="12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1820280" y="3897361"/>
            <a:ext cx="7298320" cy="1774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Muốn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tính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diện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tròn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UTM Loko" pitchFamily="18" charset="0"/>
              <a:ea typeface="字魂7号-温暖童稚体" panose="00000500000000000000" pitchFamily="2" charset="-122"/>
            </a:endParaRPr>
          </a:p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khi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có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đường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kính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tròn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trước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hết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ta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cần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tìm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bán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kính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hình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tròn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bằng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cách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</a:p>
          <a:p>
            <a:pPr algn="ctr"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lấy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đường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kính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Loko" pitchFamily="18" charset="0"/>
                <a:ea typeface="字魂7号-温暖童稚体" panose="00000500000000000000" pitchFamily="2" charset="-122"/>
              </a:rPr>
              <a:t> chia 2.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17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5310240" y="2995849"/>
            <a:ext cx="890975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b="1" dirty="0">
                <a:solidFill>
                  <a:srgbClr val="7030A0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SAI</a:t>
            </a:r>
          </a:p>
        </p:txBody>
      </p:sp>
      <p:sp>
        <p:nvSpPr>
          <p:cNvPr id="18" name="Shape 887">
            <a:extLst>
              <a:ext uri="{FF2B5EF4-FFF2-40B4-BE49-F238E27FC236}">
                <a16:creationId xmlns:a16="http://schemas.microsoft.com/office/drawing/2014/main" xmlns="" id="{9F60A045-D3DB-4F53-8C2A-A8A57DCF4B6A}"/>
              </a:ext>
            </a:extLst>
          </p:cNvPr>
          <p:cNvSpPr/>
          <p:nvPr/>
        </p:nvSpPr>
        <p:spPr>
          <a:xfrm>
            <a:off x="3040204" y="3013142"/>
            <a:ext cx="158543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defRPr sz="2000">
                <a:latin typeface="Slabo 27px"/>
                <a:ea typeface="Slabo 27px"/>
                <a:cs typeface="Slabo 27px"/>
                <a:sym typeface="Slabo 27px"/>
              </a:defRPr>
            </a:pPr>
            <a:r>
              <a:rPr lang="en-US" sz="4000" b="1" dirty="0">
                <a:solidFill>
                  <a:srgbClr val="7030A0"/>
                </a:solidFill>
                <a:latin typeface="UTM Neo Sans Intel" pitchFamily="18" charset="0"/>
                <a:ea typeface="字魂7号-温暖童稚体" panose="00000500000000000000" pitchFamily="2" charset="-122"/>
                <a:cs typeface="Slabo 27px"/>
              </a:rPr>
              <a:t>ĐÚNG</a:t>
            </a:r>
          </a:p>
        </p:txBody>
      </p:sp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xmlns="" id="{31756B92-4601-4792-9D95-F7D05C1D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12700" y="3088181"/>
            <a:ext cx="491238" cy="49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xmlns="" id="{B68A75BB-B769-4ADB-B09C-0E64C3B15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484188" y="3066236"/>
            <a:ext cx="603393" cy="5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5" y="1251754"/>
            <a:ext cx="2593810" cy="274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1" name="图片 10" descr="图片包含 电视&#10;&#10;自动生成的说明">
            <a:extLst>
              <a:ext uri="{FF2B5EF4-FFF2-40B4-BE49-F238E27FC236}">
                <a16:creationId xmlns:a16="http://schemas.microsoft.com/office/drawing/2014/main" xmlns="" id="{8D6B73CE-7DA7-44D9-A972-937E2F36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rot="21448406" flipH="1">
            <a:off x="-2135473" y="-125501"/>
            <a:ext cx="11451407" cy="73756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0C86FCE-D82F-43F2-87E1-16F51CE0F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0" t="33433" r="8277" b="37053"/>
          <a:stretch/>
        </p:blipFill>
        <p:spPr>
          <a:xfrm>
            <a:off x="6095999" y="307853"/>
            <a:ext cx="6217656" cy="71058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68215" y="1076922"/>
            <a:ext cx="39037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UTM Neo Sans Intel" pitchFamily="18" charset="0"/>
              </a:rPr>
              <a:t>Mình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muốn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dùng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dây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thép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uốn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thành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bên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để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làm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kệ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đựng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cà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rốt</a:t>
            </a:r>
            <a:r>
              <a:rPr lang="en-US" sz="2800" dirty="0">
                <a:latin typeface="UTM Neo Sans Intel" pitchFamily="18" charset="0"/>
              </a:rPr>
              <a:t>.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hãy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giúp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tính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độ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dài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sợi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dây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nhé</a:t>
            </a:r>
            <a:r>
              <a:rPr lang="en-US" sz="2800" dirty="0">
                <a:latin typeface="UTM Neo Sans Intel" pitchFamily="18" charset="0"/>
              </a:rPr>
              <a:t>!</a:t>
            </a:r>
            <a:endParaRPr lang="vi-VN" sz="2800" dirty="0">
              <a:latin typeface="UTM Neo Sans Intel" pitchFamily="18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907817" y="1809509"/>
            <a:ext cx="1905000" cy="1828800"/>
          </a:xfrm>
          <a:prstGeom prst="ellipse">
            <a:avLst/>
          </a:prstGeom>
          <a:solidFill>
            <a:schemeClr val="tx1">
              <a:alpha val="0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5884130" y="1259331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>
            <a:off x="5822217" y="2711209"/>
            <a:ext cx="990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5809982" y="902363"/>
            <a:ext cx="115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dirty="0"/>
              <a:t>7cm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846030" y="2371484"/>
            <a:ext cx="1158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/>
              <a:t>10 cm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822217" y="267310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829251" y="122328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5809517" y="1771409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23" name="Oval 112"/>
          <p:cNvSpPr>
            <a:spLocks noChangeArrowheads="1"/>
          </p:cNvSpPr>
          <p:nvPr/>
        </p:nvSpPr>
        <p:spPr bwMode="auto">
          <a:xfrm>
            <a:off x="5274530" y="723659"/>
            <a:ext cx="1147762" cy="1077913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4905469" y="1814195"/>
            <a:ext cx="1905000" cy="1828800"/>
          </a:xfrm>
          <a:prstGeom prst="ellipse">
            <a:avLst/>
          </a:prstGeom>
          <a:solidFill>
            <a:schemeClr val="tx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5" name="Oval 112"/>
          <p:cNvSpPr>
            <a:spLocks noChangeArrowheads="1"/>
          </p:cNvSpPr>
          <p:nvPr/>
        </p:nvSpPr>
        <p:spPr bwMode="auto">
          <a:xfrm>
            <a:off x="5279216" y="721311"/>
            <a:ext cx="1147762" cy="107791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8552" y="3789731"/>
            <a:ext cx="66704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Độ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dài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sợi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dây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tổng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chu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vi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nhỏ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Flavour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Flavour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UTM Neo Sans Intel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8552" y="3788973"/>
            <a:ext cx="6670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sợi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dây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Flavour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Flavour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UTM Neo Sans Inte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10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34" grpId="0" animBg="1"/>
      <p:bldP spid="35" grpId="0" animBg="1"/>
      <p:bldP spid="36" grpId="0"/>
      <p:bldP spid="37" grpId="0"/>
      <p:bldP spid="3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23CC8EF-78A8-4447-8932-3522ED3BB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t="34690" r="53948" b="35796"/>
          <a:stretch/>
        </p:blipFill>
        <p:spPr>
          <a:xfrm>
            <a:off x="404962" y="-1"/>
            <a:ext cx="5940322" cy="6788938"/>
          </a:xfrm>
          <a:prstGeom prst="rect">
            <a:avLst/>
          </a:prstGeom>
        </p:spPr>
      </p:pic>
      <p:pic>
        <p:nvPicPr>
          <p:cNvPr id="9" name="PA_库_图片 961">
            <a:extLst>
              <a:ext uri="{FF2B5EF4-FFF2-40B4-BE49-F238E27FC236}">
                <a16:creationId xmlns:a16="http://schemas.microsoft.com/office/drawing/2014/main" xmlns="" id="{CF0A70CF-6134-4D99-A39A-4A664D92F7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26999"/>
            <a:ext cx="7050738" cy="652479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95999" y="1163244"/>
            <a:ext cx="513080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Chu vi h</a:t>
            </a:r>
            <a:r>
              <a:rPr lang="en-US" sz="2800" dirty="0" err="1">
                <a:latin typeface="UTM Neo Sans Intel" pitchFamily="18" charset="0"/>
              </a:rPr>
              <a:t>ìn</a:t>
            </a:r>
            <a:r>
              <a:rPr lang="vi-VN" sz="2800" dirty="0">
                <a:latin typeface="UTM Neo Sans Intel" pitchFamily="18" charset="0"/>
              </a:rPr>
              <a:t>h tr</a:t>
            </a:r>
            <a:r>
              <a:rPr lang="en-US" sz="2800" dirty="0" err="1">
                <a:latin typeface="UTM Neo Sans Intel" pitchFamily="18" charset="0"/>
              </a:rPr>
              <a:t>òn</a:t>
            </a:r>
            <a:r>
              <a:rPr lang="vi-VN" sz="2800" dirty="0">
                <a:latin typeface="UTM Neo Sans Intel" pitchFamily="18" charset="0"/>
              </a:rPr>
              <a:t> b</a:t>
            </a:r>
            <a:r>
              <a:rPr lang="en-US" sz="2800" dirty="0">
                <a:latin typeface="UTM Neo Sans Intel" pitchFamily="18" charset="0"/>
              </a:rPr>
              <a:t>é</a:t>
            </a:r>
            <a:r>
              <a:rPr lang="vi-VN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là</a:t>
            </a:r>
            <a:r>
              <a:rPr lang="en-US" sz="2800" dirty="0">
                <a:latin typeface="UTM Neo Sans Intel" pitchFamily="18" charset="0"/>
              </a:rPr>
              <a:t>:</a:t>
            </a:r>
            <a:endParaRPr lang="vi-VN" sz="2800" dirty="0">
              <a:latin typeface="UTM Neo Sans Intel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7 x 2 x 3,14 = 43,96 (cm)</a:t>
            </a:r>
          </a:p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Chu vi h</a:t>
            </a:r>
            <a:r>
              <a:rPr lang="en-US" sz="2800" dirty="0" err="1">
                <a:latin typeface="UTM Neo Sans Intel" pitchFamily="18" charset="0"/>
              </a:rPr>
              <a:t>ìn</a:t>
            </a:r>
            <a:r>
              <a:rPr lang="vi-VN" sz="2800" dirty="0">
                <a:latin typeface="UTM Neo Sans Intel" pitchFamily="18" charset="0"/>
              </a:rPr>
              <a:t>h tr</a:t>
            </a:r>
            <a:r>
              <a:rPr lang="en-US" sz="2800" dirty="0" err="1">
                <a:latin typeface="UTM Neo Sans Intel" pitchFamily="18" charset="0"/>
              </a:rPr>
              <a:t>òn</a:t>
            </a:r>
            <a:r>
              <a:rPr lang="vi-VN" sz="2800" dirty="0">
                <a:latin typeface="UTM Neo Sans Intel" pitchFamily="18" charset="0"/>
              </a:rPr>
              <a:t> </a:t>
            </a:r>
            <a:r>
              <a:rPr lang="vi-VN" sz="2800" dirty="0" smtClean="0">
                <a:latin typeface="UTM Neo Sans Intel" pitchFamily="18" charset="0"/>
              </a:rPr>
              <a:t>l</a:t>
            </a:r>
            <a:r>
              <a:rPr lang="en-US" sz="2800" dirty="0">
                <a:latin typeface="UTM Neo Sans Intel" pitchFamily="18" charset="0"/>
              </a:rPr>
              <a:t>ớ</a:t>
            </a:r>
            <a:r>
              <a:rPr lang="vi-VN" sz="2800" dirty="0" smtClean="0">
                <a:latin typeface="UTM Neo Sans Intel" pitchFamily="18" charset="0"/>
              </a:rPr>
              <a:t>n l</a:t>
            </a:r>
            <a:r>
              <a:rPr lang="en-US" sz="2800" dirty="0">
                <a:latin typeface="UTM Neo Sans Intel" pitchFamily="18" charset="0"/>
              </a:rPr>
              <a:t>à</a:t>
            </a:r>
            <a:r>
              <a:rPr lang="vi-VN" sz="2800" dirty="0" smtClean="0">
                <a:latin typeface="UTM Neo Sans Intel" pitchFamily="18" charset="0"/>
              </a:rPr>
              <a:t>:</a:t>
            </a:r>
            <a:endParaRPr lang="vi-VN" sz="2800" dirty="0">
              <a:latin typeface="UTM Neo Sans Intel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10 x 2 x 3,14 = 62,8 (cm)</a:t>
            </a:r>
          </a:p>
          <a:p>
            <a:pPr algn="ctr">
              <a:spcBef>
                <a:spcPts val="1200"/>
              </a:spcBef>
            </a:pPr>
            <a:r>
              <a:rPr lang="en-US" sz="2800" dirty="0" err="1">
                <a:latin typeface="UTM Neo Sans Intel" pitchFamily="18" charset="0"/>
              </a:rPr>
              <a:t>Độ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dài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sợi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dây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thép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là</a:t>
            </a:r>
            <a:r>
              <a:rPr lang="vi-VN" sz="2800" dirty="0">
                <a:latin typeface="UTM Neo Sans Intel" pitchFamily="18" charset="0"/>
              </a:rPr>
              <a:t>:</a:t>
            </a:r>
            <a:endParaRPr lang="en-US" sz="2800" dirty="0">
              <a:latin typeface="UTM Neo Sans Intel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43,96 + 62,8 = 106,76 (cm)</a:t>
            </a:r>
          </a:p>
          <a:p>
            <a:pPr algn="ctr">
              <a:spcBef>
                <a:spcPts val="1200"/>
              </a:spcBef>
            </a:pPr>
            <a:r>
              <a:rPr lang="vi-VN" sz="2800" dirty="0">
                <a:latin typeface="UTM Neo Sans Intel" pitchFamily="18" charset="0"/>
              </a:rPr>
              <a:t>Đáp số: 106,76cm</a:t>
            </a:r>
          </a:p>
        </p:txBody>
      </p:sp>
    </p:spTree>
    <p:extLst>
      <p:ext uri="{BB962C8B-B14F-4D97-AF65-F5344CB8AC3E}">
        <p14:creationId xmlns:p14="http://schemas.microsoft.com/office/powerpoint/2010/main" val="3810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27DFE74-E746-48A6-B264-7B4E0B0EC4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7518400" y="114300"/>
            <a:ext cx="4546600" cy="3784600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7665757" y="326893"/>
            <a:ext cx="4114536" cy="3276600"/>
            <a:chOff x="3506958" y="1923786"/>
            <a:chExt cx="4114536" cy="3276600"/>
          </a:xfrm>
        </p:grpSpPr>
        <p:sp>
          <p:nvSpPr>
            <p:cNvPr id="35" name="Oval 6"/>
            <p:cNvSpPr>
              <a:spLocks noChangeArrowheads="1"/>
            </p:cNvSpPr>
            <p:nvPr/>
          </p:nvSpPr>
          <p:spPr bwMode="auto">
            <a:xfrm>
              <a:off x="4344894" y="1923786"/>
              <a:ext cx="3276600" cy="3276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36" name="Oval 9"/>
            <p:cNvSpPr>
              <a:spLocks noChangeArrowheads="1"/>
            </p:cNvSpPr>
            <p:nvPr/>
          </p:nvSpPr>
          <p:spPr bwMode="auto">
            <a:xfrm>
              <a:off x="4725894" y="2304786"/>
              <a:ext cx="2514600" cy="2514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37" name="Text Box 12"/>
            <p:cNvSpPr txBox="1">
              <a:spLocks noChangeArrowheads="1"/>
            </p:cNvSpPr>
            <p:nvPr/>
          </p:nvSpPr>
          <p:spPr bwMode="auto">
            <a:xfrm>
              <a:off x="4840194" y="3054086"/>
              <a:ext cx="1752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60cm</a:t>
              </a:r>
            </a:p>
          </p:txBody>
        </p:sp>
        <p:sp>
          <p:nvSpPr>
            <p:cNvPr id="38" name="Text Box 13"/>
            <p:cNvSpPr txBox="1">
              <a:spLocks noChangeArrowheads="1"/>
            </p:cNvSpPr>
            <p:nvPr/>
          </p:nvSpPr>
          <p:spPr bwMode="auto">
            <a:xfrm>
              <a:off x="3506958" y="2808494"/>
              <a:ext cx="1752600" cy="4572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15cm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144398" y="3372114"/>
              <a:ext cx="762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40" name="Line 22"/>
            <p:cNvSpPr>
              <a:spLocks noChangeShapeType="1"/>
            </p:cNvSpPr>
            <p:nvPr/>
          </p:nvSpPr>
          <p:spPr bwMode="auto">
            <a:xfrm>
              <a:off x="4344894" y="390498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30"/>
            <p:cNvSpPr>
              <a:spLocks noChangeArrowheads="1"/>
            </p:cNvSpPr>
            <p:nvPr/>
          </p:nvSpPr>
          <p:spPr bwMode="auto">
            <a:xfrm>
              <a:off x="6021910" y="3505332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2" name="Line 39"/>
            <p:cNvSpPr>
              <a:spLocks noChangeShapeType="1"/>
            </p:cNvSpPr>
            <p:nvPr/>
          </p:nvSpPr>
          <p:spPr bwMode="auto">
            <a:xfrm>
              <a:off x="4725894" y="3533642"/>
              <a:ext cx="130359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0"/>
            <p:cNvSpPr>
              <a:spLocks noChangeShapeType="1"/>
            </p:cNvSpPr>
            <p:nvPr/>
          </p:nvSpPr>
          <p:spPr bwMode="auto">
            <a:xfrm>
              <a:off x="4344894" y="3533642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" name="Group 46"/>
            <p:cNvGrpSpPr>
              <a:grpSpLocks/>
            </p:cNvGrpSpPr>
            <p:nvPr/>
          </p:nvGrpSpPr>
          <p:grpSpPr bwMode="auto">
            <a:xfrm>
              <a:off x="3582894" y="3226108"/>
              <a:ext cx="990600" cy="304800"/>
              <a:chOff x="2880" y="1960"/>
              <a:chExt cx="624" cy="192"/>
            </a:xfrm>
            <a:noFill/>
          </p:grpSpPr>
          <p:sp>
            <p:nvSpPr>
              <p:cNvPr id="45" name="Line 47"/>
              <p:cNvSpPr>
                <a:spLocks noChangeShapeType="1"/>
              </p:cNvSpPr>
              <p:nvPr/>
            </p:nvSpPr>
            <p:spPr bwMode="auto">
              <a:xfrm>
                <a:off x="3504" y="1960"/>
                <a:ext cx="0" cy="19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48"/>
              <p:cNvSpPr>
                <a:spLocks noChangeShapeType="1"/>
              </p:cNvSpPr>
              <p:nvPr/>
            </p:nvSpPr>
            <p:spPr bwMode="auto">
              <a:xfrm>
                <a:off x="2880" y="1968"/>
                <a:ext cx="624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Oval 9"/>
            <p:cNvSpPr>
              <a:spLocks noChangeArrowheads="1"/>
            </p:cNvSpPr>
            <p:nvPr/>
          </p:nvSpPr>
          <p:spPr bwMode="auto">
            <a:xfrm>
              <a:off x="4725889" y="2304781"/>
              <a:ext cx="2514600" cy="2514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48" name="Line 39"/>
            <p:cNvSpPr>
              <a:spLocks noChangeShapeType="1"/>
            </p:cNvSpPr>
            <p:nvPr/>
          </p:nvSpPr>
          <p:spPr bwMode="auto">
            <a:xfrm>
              <a:off x="4344894" y="3530908"/>
              <a:ext cx="1684596" cy="27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图片 3" descr="图片包含 配件&#10;&#10;描述已自动生成">
            <a:extLst>
              <a:ext uri="{FF2B5EF4-FFF2-40B4-BE49-F238E27FC236}">
                <a16:creationId xmlns:a16="http://schemas.microsoft.com/office/drawing/2014/main" xmlns="" id="{36BADCAE-EE1B-4436-81E1-5DE1885C5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 flipH="1">
            <a:off x="-292100" y="3050676"/>
            <a:ext cx="8955592" cy="39870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AFB26A7-D1F1-4E3A-806B-18B7E9D35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499" y="-811339"/>
            <a:ext cx="8088328" cy="613263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xmlns="" id="{4BF082EE-5732-4B83-A106-89A86EA4BDAF}"/>
              </a:ext>
            </a:extLst>
          </p:cNvPr>
          <p:cNvSpPr/>
          <p:nvPr/>
        </p:nvSpPr>
        <p:spPr>
          <a:xfrm>
            <a:off x="2569066" y="1108741"/>
            <a:ext cx="2801462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2800" kern="0" dirty="0">
              <a:ln>
                <a:solidFill>
                  <a:schemeClr val="tx1"/>
                </a:solidFill>
              </a:ln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403" y="1068874"/>
            <a:ext cx="47391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UTM Neo Sans Intel" pitchFamily="18" charset="0"/>
              </a:rPr>
              <a:t>Miệng giếng nơi tớ ở </a:t>
            </a:r>
            <a:endParaRPr lang="en-US" sz="2800" dirty="0">
              <a:latin typeface="UTM Neo Sans Intel" pitchFamily="18" charset="0"/>
            </a:endParaRPr>
          </a:p>
          <a:p>
            <a:pPr algn="ctr"/>
            <a:r>
              <a:rPr lang="vi-VN" sz="2800" dirty="0">
                <a:latin typeface="UTM Neo Sans Intel" pitchFamily="18" charset="0"/>
              </a:rPr>
              <a:t>được thiết kế như hình bên. Hãy cho biết chu vi hình tròn lớn dài hơn chu vi hình </a:t>
            </a:r>
            <a:endParaRPr lang="en-US" sz="2800" dirty="0">
              <a:latin typeface="UTM Neo Sans Intel" pitchFamily="18" charset="0"/>
            </a:endParaRPr>
          </a:p>
          <a:p>
            <a:pPr algn="ctr"/>
            <a:r>
              <a:rPr lang="vi-VN" sz="2800" dirty="0">
                <a:latin typeface="UTM Neo Sans Intel" pitchFamily="18" charset="0"/>
              </a:rPr>
              <a:t>tròn bé bao nhiêu </a:t>
            </a:r>
            <a:endParaRPr lang="en-US" sz="2800" dirty="0">
              <a:latin typeface="UTM Neo Sans Intel" pitchFamily="18" charset="0"/>
            </a:endParaRPr>
          </a:p>
          <a:p>
            <a:pPr algn="ctr"/>
            <a:r>
              <a:rPr lang="vi-VN" sz="2800" dirty="0">
                <a:latin typeface="UTM Neo Sans Intel" pitchFamily="18" charset="0"/>
              </a:rPr>
              <a:t>xăng-ti-mét?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8501113" y="327087"/>
            <a:ext cx="3276600" cy="3276600"/>
          </a:xfrm>
          <a:prstGeom prst="ellipse">
            <a:avLst/>
          </a:pr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001226" y="1457193"/>
            <a:ext cx="17526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60cm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667990" y="1211601"/>
            <a:ext cx="17526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15cm</a:t>
            </a:r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>
            <a:off x="8496300" y="230809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39"/>
          <p:cNvSpPr>
            <a:spLocks noChangeShapeType="1"/>
          </p:cNvSpPr>
          <p:nvPr/>
        </p:nvSpPr>
        <p:spPr bwMode="auto">
          <a:xfrm>
            <a:off x="8886926" y="1936749"/>
            <a:ext cx="1303596" cy="0"/>
          </a:xfrm>
          <a:prstGeom prst="lin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0"/>
          <p:cNvSpPr>
            <a:spLocks noChangeShapeType="1"/>
          </p:cNvSpPr>
          <p:nvPr/>
        </p:nvSpPr>
        <p:spPr bwMode="auto">
          <a:xfrm>
            <a:off x="8501113" y="1936749"/>
            <a:ext cx="381000" cy="0"/>
          </a:xfrm>
          <a:prstGeom prst="line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" name="Group 46"/>
          <p:cNvGrpSpPr>
            <a:grpSpLocks/>
          </p:cNvGrpSpPr>
          <p:nvPr/>
        </p:nvGrpSpPr>
        <p:grpSpPr bwMode="auto">
          <a:xfrm>
            <a:off x="7739113" y="1629215"/>
            <a:ext cx="990600" cy="304800"/>
            <a:chOff x="2880" y="1960"/>
            <a:chExt cx="624" cy="192"/>
          </a:xfrm>
          <a:noFill/>
        </p:grpSpPr>
        <p:sp>
          <p:nvSpPr>
            <p:cNvPr id="28" name="Line 47"/>
            <p:cNvSpPr>
              <a:spLocks noChangeShapeType="1"/>
            </p:cNvSpPr>
            <p:nvPr/>
          </p:nvSpPr>
          <p:spPr bwMode="auto">
            <a:xfrm>
              <a:off x="3504" y="1960"/>
              <a:ext cx="0" cy="192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9" name="Line 48"/>
            <p:cNvSpPr>
              <a:spLocks noChangeShapeType="1"/>
            </p:cNvSpPr>
            <p:nvPr/>
          </p:nvSpPr>
          <p:spPr bwMode="auto">
            <a:xfrm>
              <a:off x="2880" y="1968"/>
              <a:ext cx="624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1" name="Oval 9"/>
          <p:cNvSpPr>
            <a:spLocks noChangeArrowheads="1"/>
          </p:cNvSpPr>
          <p:nvPr/>
        </p:nvSpPr>
        <p:spPr bwMode="auto">
          <a:xfrm>
            <a:off x="8886926" y="708491"/>
            <a:ext cx="2514600" cy="2514600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33" name="Line 39"/>
          <p:cNvSpPr>
            <a:spLocks noChangeShapeType="1"/>
          </p:cNvSpPr>
          <p:nvPr/>
        </p:nvSpPr>
        <p:spPr bwMode="auto">
          <a:xfrm>
            <a:off x="8503693" y="1937874"/>
            <a:ext cx="1684596" cy="2734"/>
          </a:xfrm>
          <a:prstGeom prst="line">
            <a:avLst/>
          </a:prstGeom>
          <a:noFill/>
          <a:ln w="28575">
            <a:solidFill>
              <a:srgbClr val="00B0F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9236673" y="4240783"/>
            <a:ext cx="2512566" cy="1062530"/>
            <a:chOff x="8675117" y="2023570"/>
            <a:chExt cx="2512566" cy="1062530"/>
          </a:xfrm>
        </p:grpSpPr>
        <p:sp>
          <p:nvSpPr>
            <p:cNvPr id="51" name="Rectangular Callout 50"/>
            <p:cNvSpPr/>
            <p:nvPr/>
          </p:nvSpPr>
          <p:spPr>
            <a:xfrm>
              <a:off x="8751317" y="2023570"/>
              <a:ext cx="2323083" cy="1062530"/>
            </a:xfrm>
            <a:prstGeom prst="wedgeRectCallout">
              <a:avLst>
                <a:gd name="adj1" fmla="val -17141"/>
                <a:gd name="adj2" fmla="val -14522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675117" y="2125170"/>
              <a:ext cx="251256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bé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có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kính</a:t>
              </a:r>
              <a:r>
                <a:rPr lang="en-US" sz="2400" dirty="0">
                  <a:latin typeface="UTM Neo Sans Intel" pitchFamily="18" charset="0"/>
                </a:rPr>
                <a:t> 60cm.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702300" y="2159957"/>
            <a:ext cx="2562812" cy="1443535"/>
            <a:chOff x="8624871" y="2023569"/>
            <a:chExt cx="2562812" cy="1443535"/>
          </a:xfrm>
        </p:grpSpPr>
        <p:sp>
          <p:nvSpPr>
            <p:cNvPr id="54" name="Rectangular Callout 53"/>
            <p:cNvSpPr/>
            <p:nvPr/>
          </p:nvSpPr>
          <p:spPr>
            <a:xfrm>
              <a:off x="8624871" y="2023569"/>
              <a:ext cx="2551129" cy="1443535"/>
            </a:xfrm>
            <a:prstGeom prst="wedgeRectCallout">
              <a:avLst>
                <a:gd name="adj1" fmla="val 79556"/>
                <a:gd name="adj2" fmla="val -60497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675117" y="2125170"/>
              <a:ext cx="251256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Bán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kính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hình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tròn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lớn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:</a:t>
              </a:r>
            </a:p>
            <a:p>
              <a:pPr algn="ctr"/>
              <a:r>
                <a:rPr lang="en-US" sz="2400" dirty="0">
                  <a:latin typeface="UTM Neo Sans Intel" pitchFamily="18" charset="0"/>
                </a:rPr>
                <a:t>60 + 15 = 75 (cm)</a:t>
              </a:r>
              <a:endParaRPr lang="vi-VN" sz="2400" dirty="0">
                <a:latin typeface="UTM Neo Sans Intel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92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" grpId="0"/>
      <p:bldP spid="13" grpId="0" animBg="1"/>
      <p:bldP spid="15" grpId="0"/>
      <p:bldP spid="16" grpId="0"/>
      <p:bldP spid="22" grpId="0" animBg="1"/>
      <p:bldP spid="23" grpId="0" animBg="1"/>
      <p:bldP spid="31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E08AB2E-38FA-47E5-9DCD-B3EBFFD49222}">
  <we:reference id="wa104380907" version="3.0.0.1" store="en-US" storeType="OMEX"/>
  <we:alternateReferences>
    <we:reference id="wa104380907" version="3.0.0.1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716</TotalTime>
  <Words>763</Words>
  <Application>Microsoft Office PowerPoint</Application>
  <PresentationFormat>Custom</PresentationFormat>
  <Paragraphs>113</Paragraphs>
  <Slides>17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admin</cp:lastModifiedBy>
  <cp:revision>172</cp:revision>
  <dcterms:created xsi:type="dcterms:W3CDTF">2019-04-27T12:43:11Z</dcterms:created>
  <dcterms:modified xsi:type="dcterms:W3CDTF">2022-01-13T15:28:02Z</dcterms:modified>
  <cp:category>9Slide.vn</cp:category>
</cp:coreProperties>
</file>