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6.xml" ContentType="application/vnd.openxmlformats-officedocument.presentationml.tags+xml"/>
  <Override PartName="/ppt/notesSlides/notesSlide1.xml" ContentType="application/vnd.openxmlformats-officedocument.presentationml.notesSlide+xml"/>
  <Override PartName="/ppt/tags/tag67.xml" ContentType="application/vnd.openxmlformats-officedocument.presentationml.tags+xml"/>
  <Override PartName="/ppt/notesSlides/notesSlide2.xml" ContentType="application/vnd.openxmlformats-officedocument.presentationml.notesSlide+xml"/>
  <Override PartName="/ppt/tags/tag68.xml" ContentType="application/vnd.openxmlformats-officedocument.presentationml.tags+xml"/>
  <Override PartName="/ppt/notesSlides/notesSlide3.xml" ContentType="application/vnd.openxmlformats-officedocument.presentationml.notesSlide+xml"/>
  <Override PartName="/ppt/tags/tag69.xml" ContentType="application/vnd.openxmlformats-officedocument.presentationml.tags+xml"/>
  <Override PartName="/ppt/notesSlides/notesSlide4.xml" ContentType="application/vnd.openxmlformats-officedocument.presentationml.notesSlide+xml"/>
  <Override PartName="/ppt/tags/tag70.xml" ContentType="application/vnd.openxmlformats-officedocument.presentationml.tags+xml"/>
  <Override PartName="/ppt/notesSlides/notesSlide5.xml" ContentType="application/vnd.openxmlformats-officedocument.presentationml.notesSlide+xml"/>
  <Override PartName="/ppt/tags/tag71.xml" ContentType="application/vnd.openxmlformats-officedocument.presentationml.tags+xml"/>
  <Override PartName="/ppt/notesSlides/notesSlide6.xml" ContentType="application/vnd.openxmlformats-officedocument.presentationml.notesSlide+xml"/>
  <Override PartName="/ppt/tags/tag72.xml" ContentType="application/vnd.openxmlformats-officedocument.presentationml.tags+xml"/>
  <Override PartName="/ppt/notesSlides/notesSlide7.xml" ContentType="application/vnd.openxmlformats-officedocument.presentationml.notesSlide+xml"/>
  <Override PartName="/ppt/tags/tag73.xml" ContentType="application/vnd.openxmlformats-officedocument.presentationml.tags+xml"/>
  <Override PartName="/ppt/notesSlides/notesSlide8.xml" ContentType="application/vnd.openxmlformats-officedocument.presentationml.notesSlide+xml"/>
  <Override PartName="/ppt/tags/tag74.xml" ContentType="application/vnd.openxmlformats-officedocument.presentationml.tags+xml"/>
  <Override PartName="/ppt/notesSlides/notesSlide9.xml" ContentType="application/vnd.openxmlformats-officedocument.presentationml.notesSlide+xml"/>
  <Override PartName="/ppt/tags/tag75.xml" ContentType="application/vnd.openxmlformats-officedocument.presentationml.tags+xml"/>
  <Override PartName="/ppt/notesSlides/notesSlide10.xml" ContentType="application/vnd.openxmlformats-officedocument.presentationml.notesSlide+xml"/>
  <Override PartName="/ppt/tags/tag76.xml" ContentType="application/vnd.openxmlformats-officedocument.presentationml.tags+xml"/>
  <Override PartName="/ppt/notesSlides/notesSlide11.xml" ContentType="application/vnd.openxmlformats-officedocument.presentationml.notesSlide+xml"/>
  <Override PartName="/ppt/tags/tag77.xml" ContentType="application/vnd.openxmlformats-officedocument.presentationml.tags+xml"/>
  <Override PartName="/ppt/notesSlides/notesSlide12.xml" ContentType="application/vnd.openxmlformats-officedocument.presentationml.notesSlide+xml"/>
  <Override PartName="/ppt/tags/tag78.xml" ContentType="application/vnd.openxmlformats-officedocument.presentationml.tags+xml"/>
  <Override PartName="/ppt/notesSlides/notesSlide13.xml" ContentType="application/vnd.openxmlformats-officedocument.presentationml.notesSlide+xml"/>
  <Override PartName="/ppt/tags/tag79.xml" ContentType="application/vnd.openxmlformats-officedocument.presentationml.tags+xml"/>
  <Override PartName="/ppt/notesSlides/notesSlide14.xml" ContentType="application/vnd.openxmlformats-officedocument.presentationml.notesSlide+xml"/>
  <Override PartName="/ppt/tags/tag80.xml" ContentType="application/vnd.openxmlformats-officedocument.presentationml.tags+xml"/>
  <Override PartName="/ppt/notesSlides/notesSlide15.xml" ContentType="application/vnd.openxmlformats-officedocument.presentationml.notesSlide+xml"/>
  <Override PartName="/ppt/tags/tag81.xml" ContentType="application/vnd.openxmlformats-officedocument.presentationml.tags+xml"/>
  <Override PartName="/ppt/notesSlides/notesSlide16.xml" ContentType="application/vnd.openxmlformats-officedocument.presentationml.notesSlide+xml"/>
  <Override PartName="/ppt/tags/tag82.xml" ContentType="application/vnd.openxmlformats-officedocument.presentationml.tags+xml"/>
  <Override PartName="/ppt/notesSlides/notesSlide17.xml" ContentType="application/vnd.openxmlformats-officedocument.presentationml.notesSlide+xml"/>
  <Override PartName="/ppt/tags/tag83.xml" ContentType="application/vnd.openxmlformats-officedocument.presentationml.tags+xml"/>
  <Override PartName="/ppt/notesSlides/notesSlide18.xml" ContentType="application/vnd.openxmlformats-officedocument.presentationml.notesSlide+xml"/>
  <Override PartName="/ppt/tags/tag84.xml" ContentType="application/vnd.openxmlformats-officedocument.presentationml.tags+xml"/>
  <Override PartName="/ppt/notesSlides/notesSlide19.xml" ContentType="application/vnd.openxmlformats-officedocument.presentationml.notesSlide+xml"/>
  <Override PartName="/ppt/tags/tag85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10" r:id="rId2"/>
    <p:sldId id="448" r:id="rId3"/>
    <p:sldId id="449" r:id="rId4"/>
    <p:sldId id="450" r:id="rId5"/>
    <p:sldId id="451" r:id="rId6"/>
    <p:sldId id="452" r:id="rId7"/>
    <p:sldId id="453" r:id="rId8"/>
    <p:sldId id="454" r:id="rId9"/>
    <p:sldId id="455" r:id="rId10"/>
    <p:sldId id="456" r:id="rId11"/>
    <p:sldId id="457" r:id="rId12"/>
    <p:sldId id="409" r:id="rId13"/>
    <p:sldId id="412" r:id="rId14"/>
    <p:sldId id="417" r:id="rId15"/>
    <p:sldId id="458" r:id="rId16"/>
    <p:sldId id="460" r:id="rId17"/>
    <p:sldId id="434" r:id="rId18"/>
    <p:sldId id="435" r:id="rId19"/>
    <p:sldId id="436" r:id="rId20"/>
    <p:sldId id="437" r:id="rId21"/>
    <p:sldId id="438" r:id="rId22"/>
    <p:sldId id="461" r:id="rId23"/>
    <p:sldId id="439" r:id="rId24"/>
    <p:sldId id="440" r:id="rId25"/>
    <p:sldId id="415" r:id="rId26"/>
    <p:sldId id="442" r:id="rId27"/>
    <p:sldId id="443" r:id="rId28"/>
    <p:sldId id="444" r:id="rId29"/>
    <p:sldId id="428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800000"/>
    <a:srgbClr val="FFFF66"/>
    <a:srgbClr val="FFFF97"/>
    <a:srgbClr val="FFFF99"/>
    <a:srgbClr val="CDECFF"/>
    <a:srgbClr val="B1D0C0"/>
    <a:srgbClr val="B8E8C9"/>
    <a:srgbClr val="4CB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7" autoAdjust="0"/>
    <p:restoredTop sz="94660"/>
  </p:normalViewPr>
  <p:slideViewPr>
    <p:cSldViewPr snapToGrid="0">
      <p:cViewPr varScale="1">
        <p:scale>
          <a:sx n="62" d="100"/>
          <a:sy n="62" d="100"/>
        </p:scale>
        <p:origin x="932" y="36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2021/12/31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7401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552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483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008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693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793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49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994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992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755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598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8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950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621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92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05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244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058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804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473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463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78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2021/12/31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tags" Target="../tags/tag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78058D3-7FD1-4519-A364-8B0AB9894E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B1DC19-4092-44F5-BB12-014C85F05120}"/>
              </a:ext>
            </a:extLst>
          </p:cNvPr>
          <p:cNvSpPr>
            <a:spLocks noChangeAspect="1"/>
          </p:cNvSpPr>
          <p:nvPr userDrawn="1">
            <p:custDataLst>
              <p:tags r:id="rId19"/>
            </p:custDataLst>
          </p:nvPr>
        </p:nvSpPr>
        <p:spPr>
          <a:xfrm>
            <a:off x="-3924300" y="-2095500"/>
            <a:ext cx="952500" cy="952500"/>
          </a:xfrm>
          <a:prstGeom prst="ellipse">
            <a:avLst/>
          </a:prstGeom>
          <a:blipFill dpi="0" rotWithShape="0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921E82-1B12-47BB-A6A8-F00C7E7F7DEF}"/>
              </a:ext>
            </a:extLst>
          </p:cNvPr>
          <p:cNvSpPr>
            <a:spLocks noChangeAspect="1"/>
          </p:cNvSpPr>
          <p:nvPr userDrawn="1">
            <p:custDataLst>
              <p:tags r:id="rId20"/>
            </p:custDataLst>
          </p:nvPr>
        </p:nvSpPr>
        <p:spPr>
          <a:xfrm>
            <a:off x="13887450" y="8858250"/>
            <a:ext cx="952500" cy="952500"/>
          </a:xfrm>
          <a:prstGeom prst="ellipse">
            <a:avLst/>
          </a:prstGeom>
          <a:blipFill dpi="0" rotWithShape="0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png"/><Relationship Id="rId3" Type="http://schemas.microsoft.com/office/2007/relationships/media" Target="../media/media5.mp3"/><Relationship Id="rId7" Type="http://schemas.openxmlformats.org/officeDocument/2006/relationships/image" Target="../media/image22.png"/><Relationship Id="rId12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audio" Target="../media/media5.mp3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4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image" Target="../media/image4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4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image" Target="../media/image5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6" Type="http://schemas.openxmlformats.org/officeDocument/2006/relationships/image" Target="../media/image4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10.jpg"/><Relationship Id="rId12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image" Target="../media/image10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17.xml"/><Relationship Id="rId5" Type="http://schemas.openxmlformats.org/officeDocument/2006/relationships/image" Target="../media/image15.png"/><Relationship Id="rId15" Type="http://schemas.microsoft.com/office/2007/relationships/hdphoto" Target="../media/hdphoto2.wdp"/><Relationship Id="rId10" Type="http://schemas.openxmlformats.org/officeDocument/2006/relationships/slide" Target="slide8.xml"/><Relationship Id="rId4" Type="http://schemas.openxmlformats.org/officeDocument/2006/relationships/image" Target="../media/image14.jpg"/><Relationship Id="rId9" Type="http://schemas.openxmlformats.org/officeDocument/2006/relationships/image" Target="../media/image21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10.jpg"/><Relationship Id="rId12" Type="http://schemas.openxmlformats.org/officeDocument/2006/relationships/slide" Target="slide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image" Target="../media/image10.jpg"/><Relationship Id="rId12" Type="http://schemas.openxmlformats.org/officeDocument/2006/relationships/slide" Target="slide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40fb7d366494ec2a3536693aa73c1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635" cy="6975475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2136"/>
            <a:ext cx="7848064" cy="2853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4992" y="732798"/>
            <a:ext cx="9380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UTM French Vanilla" panose="02040603050506020204" pitchFamily="18" charset="0"/>
              </a:rPr>
              <a:t>Toán</a:t>
            </a:r>
            <a:endParaRPr lang="en-US" sz="3000" b="1" dirty="0">
              <a:latin typeface="UTM French Vanilla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3573" y="1067132"/>
            <a:ext cx="5440913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err="1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</a:rPr>
              <a:t>Luyện</a:t>
            </a:r>
            <a:r>
              <a:rPr lang="en-US" sz="90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</a:rPr>
              <a:t> </a:t>
            </a:r>
            <a:r>
              <a:rPr lang="en-US" sz="9000" b="1" cap="none" spc="0" dirty="0" err="1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</a:rPr>
              <a:t>tập</a:t>
            </a:r>
            <a:endParaRPr lang="en-US" sz="9000" b="1" cap="none" spc="0" dirty="0">
              <a:ln w="13462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  <a:latin typeface="UVN Binh Duong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46039" y="2544460"/>
            <a:ext cx="126509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UTM French Vanilla" panose="02040603050506020204" pitchFamily="18" charset="0"/>
              </a:rPr>
              <a:t>Trang</a:t>
            </a:r>
            <a:r>
              <a:rPr lang="en-US" sz="2500" b="1" dirty="0">
                <a:latin typeface="UTM French Vanilla" panose="02040603050506020204" pitchFamily="18" charset="0"/>
              </a:rPr>
              <a:t> 88</a:t>
            </a:r>
          </a:p>
        </p:txBody>
      </p:sp>
      <p:pic>
        <p:nvPicPr>
          <p:cNvPr id="7" name="图片 49">
            <a:extLst>
              <a:ext uri="{FF2B5EF4-FFF2-40B4-BE49-F238E27FC236}">
                <a16:creationId xmlns:a16="http://schemas.microsoft.com/office/drawing/2014/main" id="{72D8F01A-CC7A-4853-B2B7-EA629C114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2352">
            <a:off x="6715840" y="60291"/>
            <a:ext cx="5133975" cy="2314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405024">
            <a:off x="3196702" y="2252827"/>
            <a:ext cx="6052625" cy="5052909"/>
            <a:chOff x="2835079" y="2167082"/>
            <a:chExt cx="6052625" cy="5052909"/>
          </a:xfrm>
        </p:grpSpPr>
        <p:grpSp>
          <p:nvGrpSpPr>
            <p:cNvPr id="18" name="Group 17"/>
            <p:cNvGrpSpPr/>
            <p:nvPr/>
          </p:nvGrpSpPr>
          <p:grpSpPr>
            <a:xfrm>
              <a:off x="2835079" y="2167082"/>
              <a:ext cx="6052625" cy="5052909"/>
              <a:chOff x="-332543" y="-55559"/>
              <a:chExt cx="6052625" cy="505290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045807" y="2165717"/>
                <a:ext cx="1674275" cy="1936767"/>
                <a:chOff x="10016836" y="4329052"/>
                <a:chExt cx="1674275" cy="193676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60046">
                  <a:off x="10016836" y="4329052"/>
                  <a:ext cx="1674275" cy="1936767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0891" y="5360934"/>
                  <a:ext cx="453185" cy="406248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543" y="-55559"/>
                <a:ext cx="5178188" cy="5052909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606035" y="4900619"/>
              <a:ext cx="1190857" cy="983629"/>
              <a:chOff x="7606035" y="4900619"/>
              <a:chExt cx="1190857" cy="98362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582247" y="5339622"/>
                <a:ext cx="459356" cy="4117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86"/>
              <a:stretch/>
            </p:blipFill>
            <p:spPr>
              <a:xfrm rot="4539391">
                <a:off x="7745682" y="5508366"/>
                <a:ext cx="339985" cy="4117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792581" y="5081491"/>
                <a:ext cx="614102" cy="55049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87311">
                <a:off x="8214592" y="4932420"/>
                <a:ext cx="614102" cy="550499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32" b="23426"/>
            <a:stretch/>
          </p:blipFill>
          <p:spPr>
            <a:xfrm rot="19435009">
              <a:off x="7929424" y="5265451"/>
              <a:ext cx="650781" cy="446131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 CẢM ƠN CÁC BẠN NHÉ!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40fb7d366494ec2a3536693aa73c1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635" cy="6975475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2136"/>
            <a:ext cx="7848064" cy="2853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4992" y="732798"/>
            <a:ext cx="9380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UTM French Vanilla" panose="02040603050506020204" pitchFamily="18" charset="0"/>
              </a:rPr>
              <a:t>Toán</a:t>
            </a:r>
            <a:endParaRPr lang="en-US" sz="3000" b="1" dirty="0">
              <a:latin typeface="UTM French Vanilla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3575" y="1305659"/>
            <a:ext cx="5440913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err="1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</a:rPr>
              <a:t>Luyện</a:t>
            </a:r>
            <a:r>
              <a:rPr lang="en-US" sz="90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</a:rPr>
              <a:t> </a:t>
            </a:r>
            <a:r>
              <a:rPr lang="en-US" sz="9000" b="1" cap="none" spc="0" dirty="0" err="1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</a:rPr>
              <a:t>tập</a:t>
            </a:r>
            <a:endParaRPr lang="en-US" sz="9000" b="1" cap="none" spc="0" dirty="0">
              <a:ln w="13462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  <a:latin typeface="UVN Binh Duong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46039" y="2544460"/>
            <a:ext cx="126509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UTM French Vanilla" panose="02040603050506020204" pitchFamily="18" charset="0"/>
              </a:rPr>
              <a:t>Trang</a:t>
            </a:r>
            <a:r>
              <a:rPr lang="en-US" sz="2500" b="1" dirty="0">
                <a:latin typeface="UTM French Vanilla" panose="02040603050506020204" pitchFamily="18" charset="0"/>
              </a:rPr>
              <a:t> 88</a:t>
            </a:r>
          </a:p>
        </p:txBody>
      </p:sp>
      <p:pic>
        <p:nvPicPr>
          <p:cNvPr id="7" name="图片 49">
            <a:extLst>
              <a:ext uri="{FF2B5EF4-FFF2-40B4-BE49-F238E27FC236}">
                <a16:creationId xmlns:a16="http://schemas.microsoft.com/office/drawing/2014/main" id="{72D8F01A-CC7A-4853-B2B7-EA629C114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2352">
            <a:off x="6715840" y="60291"/>
            <a:ext cx="5133975" cy="2314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4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d2f1824b6bcab1481d0541bf67ca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" y="0"/>
            <a:ext cx="12192000" cy="68580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382588" y="340677"/>
            <a:ext cx="8331200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512445" y="474345"/>
            <a:ext cx="8049260" cy="5955030"/>
          </a:xfrm>
          <a:prstGeom prst="roundRect">
            <a:avLst/>
          </a:prstGeom>
          <a:noFill/>
          <a:ln w="25400">
            <a:solidFill>
              <a:srgbClr val="8FD7B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389918" y="2125291"/>
            <a:ext cx="6357575" cy="706364"/>
          </a:xfrm>
          <a:prstGeom prst="rect">
            <a:avLst/>
          </a:prstGeom>
          <a:noFill/>
          <a:ln w="31750">
            <a:solidFill>
              <a:srgbClr val="8FD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902337" y="3489479"/>
            <a:ext cx="6524707" cy="1946561"/>
          </a:xfrm>
          <a:prstGeom prst="rect">
            <a:avLst/>
          </a:prstGeom>
          <a:noFill/>
          <a:ln w="31750">
            <a:solidFill>
              <a:srgbClr val="8FD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 descr="67856e661fffe2caf5fc11f568beb6b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97" y="1997265"/>
            <a:ext cx="834390" cy="834390"/>
          </a:xfrm>
          <a:prstGeom prst="rect">
            <a:avLst/>
          </a:prstGeom>
        </p:spPr>
      </p:pic>
      <p:pic>
        <p:nvPicPr>
          <p:cNvPr id="28" name="图片 27" descr="67856e661fffe2caf5fc11f568beb6b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635" y="3862958"/>
            <a:ext cx="834390" cy="83439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883535" y="474345"/>
            <a:ext cx="4274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UTM Ambrose" panose="02040603050506020204" pitchFamily="18" charset="0"/>
                <a:ea typeface="字魂59号-创粗黑" panose="00000500000000000000" charset="-122"/>
              </a:rPr>
              <a:t>MỤC TIÊU:</a:t>
            </a:r>
            <a:endParaRPr lang="zh-CN" altLang="en-US" sz="4800" b="1" dirty="0">
              <a:solidFill>
                <a:srgbClr val="FF0000"/>
              </a:solidFill>
              <a:latin typeface="UTM Ambrose" panose="02040603050506020204" pitchFamily="18" charset="0"/>
              <a:ea typeface="字魂59号-创粗黑" panose="00000500000000000000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6394" y="2118127"/>
            <a:ext cx="6110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59025" y="3507463"/>
            <a:ext cx="6541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7929" y="1408413"/>
            <a:ext cx="2754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UTM French Vanilla" panose="02040603050506020204" pitchFamily="18" charset="0"/>
              </a:rPr>
              <a:t>Học</a:t>
            </a:r>
            <a:r>
              <a:rPr lang="en-US" sz="4000" b="1" dirty="0">
                <a:latin typeface="UTM French Vanilla" panose="02040603050506020204" pitchFamily="18" charset="0"/>
              </a:rPr>
              <a:t> </a:t>
            </a:r>
            <a:r>
              <a:rPr lang="en-US" sz="4000" b="1" dirty="0" err="1">
                <a:latin typeface="UTM French Vanilla" panose="02040603050506020204" pitchFamily="18" charset="0"/>
              </a:rPr>
              <a:t>sinh</a:t>
            </a:r>
            <a:r>
              <a:rPr lang="en-US" sz="4000" b="1" dirty="0">
                <a:latin typeface="UTM French Vanilla" panose="02040603050506020204" pitchFamily="18" charset="0"/>
              </a:rPr>
              <a:t> </a:t>
            </a:r>
            <a:r>
              <a:rPr lang="en-US" sz="4000" b="1" dirty="0" err="1">
                <a:latin typeface="UTM French Vanilla" panose="02040603050506020204" pitchFamily="18" charset="0"/>
              </a:rPr>
              <a:t>biết</a:t>
            </a:r>
            <a:r>
              <a:rPr lang="en-US" sz="4000" b="1" dirty="0">
                <a:latin typeface="UTM French Vanilla" panose="02040603050506020204" pitchFamily="18" charset="0"/>
              </a:rPr>
              <a:t>: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5" grpId="0" animBg="1"/>
      <p:bldP spid="30" grpId="0"/>
      <p:bldP spid="2" grpId="0"/>
      <p:bldP spid="31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71475" y="340995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55917feb1e91351321e65cd4032d28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37908" y="2927832"/>
            <a:ext cx="2970386" cy="393016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67629" y="671714"/>
            <a:ext cx="8740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1: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diện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tích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tam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giác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độ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dài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đáy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là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a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chiều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cao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là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h:</a:t>
            </a:r>
            <a:endParaRPr lang="zh-CN" altLang="en-US" sz="4000" b="1" dirty="0"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pic>
        <p:nvPicPr>
          <p:cNvPr id="19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sp>
        <p:nvSpPr>
          <p:cNvPr id="20" name="文本框 13"/>
          <p:cNvSpPr txBox="1"/>
          <p:nvPr/>
        </p:nvSpPr>
        <p:spPr>
          <a:xfrm>
            <a:off x="2854092" y="2099148"/>
            <a:ext cx="6384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altLang="zh-CN" sz="4000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a = 30,5dm </a:t>
            </a:r>
            <a:r>
              <a:rPr lang="en-US" altLang="zh-CN" sz="4000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và</a:t>
            </a:r>
            <a:r>
              <a:rPr lang="en-US" altLang="zh-CN" sz="4000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h = 12dm.</a:t>
            </a:r>
          </a:p>
          <a:p>
            <a:pPr marL="742950" indent="-742950">
              <a:buAutoNum type="alphaLcParenR"/>
            </a:pPr>
            <a:r>
              <a:rPr lang="en-US" altLang="zh-CN" sz="4000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a = 16dm </a:t>
            </a:r>
            <a:r>
              <a:rPr lang="en-US" altLang="zh-CN" sz="4000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và</a:t>
            </a:r>
            <a:r>
              <a:rPr lang="en-US" altLang="zh-CN" sz="4000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h = 5,3m.</a:t>
            </a:r>
          </a:p>
        </p:txBody>
      </p:sp>
      <p:grpSp>
        <p:nvGrpSpPr>
          <p:cNvPr id="21" name="组合 5"/>
          <p:cNvGrpSpPr/>
          <p:nvPr/>
        </p:nvGrpSpPr>
        <p:grpSpPr>
          <a:xfrm>
            <a:off x="1648447" y="1904413"/>
            <a:ext cx="7863191" cy="4689068"/>
            <a:chOff x="4525" y="2216"/>
            <a:chExt cx="9703" cy="6367"/>
          </a:xfrm>
        </p:grpSpPr>
        <p:sp>
          <p:nvSpPr>
            <p:cNvPr id="22" name="云形 3"/>
            <p:cNvSpPr/>
            <p:nvPr/>
          </p:nvSpPr>
          <p:spPr>
            <a:xfrm>
              <a:off x="4525" y="2216"/>
              <a:ext cx="9703" cy="6367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云形 4"/>
            <p:cNvSpPr/>
            <p:nvPr/>
          </p:nvSpPr>
          <p:spPr>
            <a:xfrm>
              <a:off x="4903" y="2535"/>
              <a:ext cx="8992" cy="5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681034" y="2927832"/>
            <a:ext cx="63722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691505" y="2368014"/>
                <a:ext cx="5628304" cy="4260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48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4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S: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a: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h: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505" y="2368014"/>
                <a:ext cx="5628304" cy="4260590"/>
              </a:xfrm>
              <a:prstGeom prst="rect">
                <a:avLst/>
              </a:prstGeom>
              <a:blipFill>
                <a:blip r:embed="rId7"/>
                <a:stretch>
                  <a:fillRect l="-4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5580043" y="1293779"/>
            <a:ext cx="490274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494487" y="1877439"/>
            <a:ext cx="3217598" cy="64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433161" y="1873728"/>
            <a:ext cx="2977841" cy="169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20" grpId="0" uiExpand="1" build="p"/>
      <p:bldP spid="3" grpId="0"/>
      <p:bldP spid="3" grpId="1"/>
      <p:bldP spid="24" grpId="0" uiExpand="1" build="p"/>
      <p:bldP spid="24" grpId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5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7152" y="306547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grpSp>
        <p:nvGrpSpPr>
          <p:cNvPr id="14" name="组合 5">
            <a:extLst>
              <a:ext uri="{FF2B5EF4-FFF2-40B4-BE49-F238E27FC236}">
                <a16:creationId xmlns:a16="http://schemas.microsoft.com/office/drawing/2014/main" id="{10FE5709-7547-47FB-910C-10658F64FE8D}"/>
              </a:ext>
            </a:extLst>
          </p:cNvPr>
          <p:cNvGrpSpPr/>
          <p:nvPr/>
        </p:nvGrpSpPr>
        <p:grpSpPr>
          <a:xfrm>
            <a:off x="2164404" y="1862385"/>
            <a:ext cx="7863191" cy="4689068"/>
            <a:chOff x="4525" y="2216"/>
            <a:chExt cx="9703" cy="6367"/>
          </a:xfrm>
        </p:grpSpPr>
        <p:sp>
          <p:nvSpPr>
            <p:cNvPr id="15" name="云形 3">
              <a:extLst>
                <a:ext uri="{FF2B5EF4-FFF2-40B4-BE49-F238E27FC236}">
                  <a16:creationId xmlns:a16="http://schemas.microsoft.com/office/drawing/2014/main" id="{909D023C-3DE2-42EA-A9CE-523B71BE5052}"/>
                </a:ext>
              </a:extLst>
            </p:cNvPr>
            <p:cNvSpPr/>
            <p:nvPr/>
          </p:nvSpPr>
          <p:spPr>
            <a:xfrm>
              <a:off x="4525" y="2216"/>
              <a:ext cx="9703" cy="6367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4">
              <a:extLst>
                <a:ext uri="{FF2B5EF4-FFF2-40B4-BE49-F238E27FC236}">
                  <a16:creationId xmlns:a16="http://schemas.microsoft.com/office/drawing/2014/main" id="{E0AE59B8-6FED-4F5D-95DB-70D13FC3471E}"/>
                </a:ext>
              </a:extLst>
            </p:cNvPr>
            <p:cNvSpPr/>
            <p:nvPr/>
          </p:nvSpPr>
          <p:spPr>
            <a:xfrm>
              <a:off x="4903" y="2535"/>
              <a:ext cx="8992" cy="5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8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pic>
        <p:nvPicPr>
          <p:cNvPr id="49" name="图片 33">
            <a:extLst>
              <a:ext uri="{FF2B5EF4-FFF2-40B4-BE49-F238E27FC236}">
                <a16:creationId xmlns:a16="http://schemas.microsoft.com/office/drawing/2014/main" id="{AD9817BC-CC32-4633-A943-0768AED398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2278" y="3587843"/>
            <a:ext cx="3321198" cy="3275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3750" y="2545524"/>
            <a:ext cx="164500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18598" y="3319838"/>
            <a:ext cx="70671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tam giác là: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30,5 x 12 : 2 = 183 (dm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183dm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图片 13">
            <a:extLst>
              <a:ext uri="{FF2B5EF4-FFF2-40B4-BE49-F238E27FC236}">
                <a16:creationId xmlns:a16="http://schemas.microsoft.com/office/drawing/2014/main" id="{4FEAE825-2CAC-459B-B21E-D615B3E8B1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3"/>
          <a:stretch/>
        </p:blipFill>
        <p:spPr>
          <a:xfrm>
            <a:off x="9272824" y="4193650"/>
            <a:ext cx="2798619" cy="3225220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id="{07BCAAA3-756F-4120-A91D-64EADB3B0F6C}"/>
              </a:ext>
            </a:extLst>
          </p:cNvPr>
          <p:cNvSpPr txBox="1"/>
          <p:nvPr/>
        </p:nvSpPr>
        <p:spPr>
          <a:xfrm>
            <a:off x="3436108" y="918022"/>
            <a:ext cx="6384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altLang="zh-CN" sz="4000" b="1" i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a = 30,5dm </a:t>
            </a:r>
            <a:r>
              <a:rPr lang="en-US" altLang="zh-C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i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h </a:t>
            </a:r>
            <a:r>
              <a:rPr lang="en-US" altLang="zh-CN" sz="4000" b="1" i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= 12dm</a:t>
            </a:r>
            <a:endParaRPr lang="en-US" altLang="zh-CN" sz="4000" b="1" i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5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7152" y="306547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5">
            <a:extLst>
              <a:ext uri="{FF2B5EF4-FFF2-40B4-BE49-F238E27FC236}">
                <a16:creationId xmlns:a16="http://schemas.microsoft.com/office/drawing/2014/main" id="{529679DB-D57F-4A37-A8B1-F193E729C8E4}"/>
              </a:ext>
            </a:extLst>
          </p:cNvPr>
          <p:cNvGrpSpPr/>
          <p:nvPr/>
        </p:nvGrpSpPr>
        <p:grpSpPr>
          <a:xfrm>
            <a:off x="2164404" y="1528559"/>
            <a:ext cx="8503596" cy="4689068"/>
            <a:chOff x="4525" y="2216"/>
            <a:chExt cx="9703" cy="6367"/>
          </a:xfrm>
        </p:grpSpPr>
        <p:sp>
          <p:nvSpPr>
            <p:cNvPr id="16" name="云形 3">
              <a:extLst>
                <a:ext uri="{FF2B5EF4-FFF2-40B4-BE49-F238E27FC236}">
                  <a16:creationId xmlns:a16="http://schemas.microsoft.com/office/drawing/2014/main" id="{5CC0252D-06D8-4621-8950-C29FAE49FA48}"/>
                </a:ext>
              </a:extLst>
            </p:cNvPr>
            <p:cNvSpPr/>
            <p:nvPr/>
          </p:nvSpPr>
          <p:spPr>
            <a:xfrm>
              <a:off x="4525" y="2216"/>
              <a:ext cx="9703" cy="6367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云形 4">
              <a:extLst>
                <a:ext uri="{FF2B5EF4-FFF2-40B4-BE49-F238E27FC236}">
                  <a16:creationId xmlns:a16="http://schemas.microsoft.com/office/drawing/2014/main" id="{B59A28C6-72C3-4F8D-AE53-B6D50A15B7B3}"/>
                </a:ext>
              </a:extLst>
            </p:cNvPr>
            <p:cNvSpPr/>
            <p:nvPr/>
          </p:nvSpPr>
          <p:spPr>
            <a:xfrm>
              <a:off x="4903" y="2535"/>
              <a:ext cx="8992" cy="5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8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9" y="375459"/>
            <a:ext cx="3230586" cy="4006804"/>
          </a:xfrm>
          <a:prstGeom prst="rect">
            <a:avLst/>
          </a:prstGeom>
        </p:spPr>
      </p:pic>
      <p:pic>
        <p:nvPicPr>
          <p:cNvPr id="47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8671" y="0"/>
            <a:ext cx="5542344" cy="6935959"/>
          </a:xfrm>
          <a:prstGeom prst="rect">
            <a:avLst/>
          </a:prstGeom>
        </p:spPr>
      </p:pic>
      <p:pic>
        <p:nvPicPr>
          <p:cNvPr id="49" name="图片 33">
            <a:extLst>
              <a:ext uri="{FF2B5EF4-FFF2-40B4-BE49-F238E27FC236}">
                <a16:creationId xmlns:a16="http://schemas.microsoft.com/office/drawing/2014/main" id="{AD9817BC-CC32-4633-A943-0768AED398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2278" y="3854291"/>
            <a:ext cx="3050994" cy="3008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3701" y="2211337"/>
            <a:ext cx="164500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3">
            <a:extLst>
              <a:ext uri="{FF2B5EF4-FFF2-40B4-BE49-F238E27FC236}">
                <a16:creationId xmlns:a16="http://schemas.microsoft.com/office/drawing/2014/main" id="{4FEAE825-2CAC-459B-B21E-D615B3E8B1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3"/>
          <a:stretch/>
        </p:blipFill>
        <p:spPr>
          <a:xfrm>
            <a:off x="9272824" y="4193650"/>
            <a:ext cx="2798619" cy="322522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55CC734-4EA1-4AE0-B318-F7734BFC3C82}"/>
              </a:ext>
            </a:extLst>
          </p:cNvPr>
          <p:cNvSpPr txBox="1"/>
          <p:nvPr/>
        </p:nvSpPr>
        <p:spPr>
          <a:xfrm>
            <a:off x="3450195" y="383866"/>
            <a:ext cx="6384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i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b) a </a:t>
            </a:r>
            <a:r>
              <a:rPr lang="en-US" altLang="zh-CN" sz="4000" b="1" i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= 16dm </a:t>
            </a:r>
            <a:r>
              <a:rPr lang="en-US" altLang="zh-C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i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h = 5,3m.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93EB6-14D5-4F9D-8658-D76805631332}"/>
              </a:ext>
            </a:extLst>
          </p:cNvPr>
          <p:cNvSpPr txBox="1"/>
          <p:nvPr/>
        </p:nvSpPr>
        <p:spPr>
          <a:xfrm>
            <a:off x="1507541" y="1545497"/>
            <a:ext cx="166744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8A81AF-9242-40A5-94AA-3F1CB805BC78}"/>
              </a:ext>
            </a:extLst>
          </p:cNvPr>
          <p:cNvSpPr txBox="1"/>
          <p:nvPr/>
        </p:nvSpPr>
        <p:spPr>
          <a:xfrm>
            <a:off x="3442296" y="2940906"/>
            <a:ext cx="55270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5,3m = 53dm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tam giác là: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16 x 53 : 2 = 424 (dm</a:t>
            </a:r>
            <a:r>
              <a:rPr lang="en-US" sz="3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424dm</a:t>
            </a:r>
            <a:r>
              <a:rPr lang="en-US" sz="3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84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5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7152" y="306547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5">
            <a:extLst>
              <a:ext uri="{FF2B5EF4-FFF2-40B4-BE49-F238E27FC236}">
                <a16:creationId xmlns:a16="http://schemas.microsoft.com/office/drawing/2014/main" id="{529679DB-D57F-4A37-A8B1-F193E729C8E4}"/>
              </a:ext>
            </a:extLst>
          </p:cNvPr>
          <p:cNvGrpSpPr/>
          <p:nvPr/>
        </p:nvGrpSpPr>
        <p:grpSpPr>
          <a:xfrm>
            <a:off x="2164404" y="1528559"/>
            <a:ext cx="8503596" cy="4689068"/>
            <a:chOff x="4525" y="2216"/>
            <a:chExt cx="9703" cy="6367"/>
          </a:xfrm>
        </p:grpSpPr>
        <p:sp>
          <p:nvSpPr>
            <p:cNvPr id="16" name="云形 3">
              <a:extLst>
                <a:ext uri="{FF2B5EF4-FFF2-40B4-BE49-F238E27FC236}">
                  <a16:creationId xmlns:a16="http://schemas.microsoft.com/office/drawing/2014/main" id="{5CC0252D-06D8-4621-8950-C29FAE49FA48}"/>
                </a:ext>
              </a:extLst>
            </p:cNvPr>
            <p:cNvSpPr/>
            <p:nvPr/>
          </p:nvSpPr>
          <p:spPr>
            <a:xfrm>
              <a:off x="4525" y="2216"/>
              <a:ext cx="9703" cy="6367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云形 4">
              <a:extLst>
                <a:ext uri="{FF2B5EF4-FFF2-40B4-BE49-F238E27FC236}">
                  <a16:creationId xmlns:a16="http://schemas.microsoft.com/office/drawing/2014/main" id="{B59A28C6-72C3-4F8D-AE53-B6D50A15B7B3}"/>
                </a:ext>
              </a:extLst>
            </p:cNvPr>
            <p:cNvSpPr/>
            <p:nvPr/>
          </p:nvSpPr>
          <p:spPr>
            <a:xfrm>
              <a:off x="4903" y="2535"/>
              <a:ext cx="8992" cy="5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8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9" y="375459"/>
            <a:ext cx="3230586" cy="4006804"/>
          </a:xfrm>
          <a:prstGeom prst="rect">
            <a:avLst/>
          </a:prstGeom>
        </p:spPr>
      </p:pic>
      <p:pic>
        <p:nvPicPr>
          <p:cNvPr id="47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8671" y="0"/>
            <a:ext cx="5542344" cy="6935959"/>
          </a:xfrm>
          <a:prstGeom prst="rect">
            <a:avLst/>
          </a:prstGeom>
        </p:spPr>
      </p:pic>
      <p:pic>
        <p:nvPicPr>
          <p:cNvPr id="49" name="图片 33">
            <a:extLst>
              <a:ext uri="{FF2B5EF4-FFF2-40B4-BE49-F238E27FC236}">
                <a16:creationId xmlns:a16="http://schemas.microsoft.com/office/drawing/2014/main" id="{AD9817BC-CC32-4633-A943-0768AED398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2278" y="3854291"/>
            <a:ext cx="3050994" cy="3008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3148" y="2833003"/>
            <a:ext cx="58496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16dm = 1,6m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1,6 x 5,3 : 2 = 4,24 (m</a:t>
            </a:r>
            <a:r>
              <a:rPr lang="en-US" sz="3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4,24m</a:t>
            </a:r>
            <a:r>
              <a:rPr lang="en-US" sz="3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3701" y="2211337"/>
            <a:ext cx="164500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3">
            <a:extLst>
              <a:ext uri="{FF2B5EF4-FFF2-40B4-BE49-F238E27FC236}">
                <a16:creationId xmlns:a16="http://schemas.microsoft.com/office/drawing/2014/main" id="{4FEAE825-2CAC-459B-B21E-D615B3E8B1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3"/>
          <a:stretch/>
        </p:blipFill>
        <p:spPr>
          <a:xfrm>
            <a:off x="9272824" y="4193650"/>
            <a:ext cx="2798619" cy="322522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55CC734-4EA1-4AE0-B318-F7734BFC3C82}"/>
              </a:ext>
            </a:extLst>
          </p:cNvPr>
          <p:cNvSpPr txBox="1"/>
          <p:nvPr/>
        </p:nvSpPr>
        <p:spPr>
          <a:xfrm>
            <a:off x="3450195" y="383866"/>
            <a:ext cx="6384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i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b) a </a:t>
            </a:r>
            <a:r>
              <a:rPr lang="en-US" altLang="zh-CN" sz="4000" b="1" i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= 16dm </a:t>
            </a:r>
            <a:r>
              <a:rPr lang="en-US" altLang="zh-C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i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h = 5,3m.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93EB6-14D5-4F9D-8658-D76805631332}"/>
              </a:ext>
            </a:extLst>
          </p:cNvPr>
          <p:cNvSpPr txBox="1"/>
          <p:nvPr/>
        </p:nvSpPr>
        <p:spPr>
          <a:xfrm>
            <a:off x="1507541" y="1545497"/>
            <a:ext cx="166744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5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7152" y="306547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pic>
        <p:nvPicPr>
          <p:cNvPr id="47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736" y="0"/>
            <a:ext cx="5542344" cy="6935959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1801590" y="1326627"/>
            <a:ext cx="10018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2: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Hãy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chỉ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ra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đáy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đường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cao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tương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ứng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đã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mỗi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tam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giác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vuông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dưới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đây</a:t>
            </a:r>
            <a:r>
              <a:rPr lang="en-US" altLang="zh-CN" sz="4000" b="1" dirty="0"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:</a:t>
            </a:r>
            <a:endParaRPr lang="zh-CN" altLang="en-US" sz="4000" b="1" dirty="0"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2" descr="73d36515f060f0e9aa79019173594059"/>
          <p:cNvPicPr>
            <a:picLocks noChangeAspect="1"/>
          </p:cNvPicPr>
          <p:nvPr/>
        </p:nvPicPr>
        <p:blipFill rotWithShape="1">
          <a:blip r:embed="rId6"/>
          <a:srcRect l="1" t="37172" r="-1183"/>
          <a:stretch/>
        </p:blipFill>
        <p:spPr>
          <a:xfrm>
            <a:off x="10418946" y="5263559"/>
            <a:ext cx="2021212" cy="168220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73054" y="3020395"/>
            <a:ext cx="4587980" cy="2698821"/>
            <a:chOff x="1355252" y="2188723"/>
            <a:chExt cx="4587980" cy="2698821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954723" y="2871240"/>
              <a:ext cx="0" cy="18156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1954723" y="4686901"/>
              <a:ext cx="3051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H="1" flipV="1">
              <a:off x="1954723" y="2871240"/>
              <a:ext cx="3051489" cy="18156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1960436" y="4357978"/>
              <a:ext cx="3698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1355252" y="4141600"/>
              <a:ext cx="924694" cy="73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000099"/>
                  </a:solidFill>
                  <a:latin typeface=".VnTimeH" panose="020B7200000000000000" pitchFamily="34" charset="0"/>
                </a:rPr>
                <a:t>a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1665756" y="2188723"/>
              <a:ext cx="924694" cy="73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000099"/>
                  </a:solidFill>
                  <a:latin typeface=".VnTimeH" panose="020B7200000000000000" pitchFamily="34" charset="0"/>
                </a:rPr>
                <a:t>b</a:t>
              </a: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2320681" y="4362911"/>
              <a:ext cx="0" cy="3157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5018538" y="4154043"/>
              <a:ext cx="924694" cy="73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000099"/>
                  </a:solidFill>
                  <a:latin typeface=".VnTimeH" panose="020B7200000000000000" pitchFamily="34" charset="0"/>
                </a:rPr>
                <a:t>c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36510" y="3131252"/>
            <a:ext cx="4883508" cy="2742600"/>
            <a:chOff x="6751213" y="2388882"/>
            <a:chExt cx="4883508" cy="2742600"/>
          </a:xfrm>
        </p:grpSpPr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8304353" y="3003649"/>
              <a:ext cx="2485345" cy="16710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H="1">
              <a:off x="7275936" y="4684453"/>
              <a:ext cx="35137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H="1">
              <a:off x="7275936" y="3003649"/>
              <a:ext cx="1028418" cy="16905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33"/>
            <p:cNvSpPr txBox="1">
              <a:spLocks noChangeArrowheads="1"/>
            </p:cNvSpPr>
            <p:nvPr/>
          </p:nvSpPr>
          <p:spPr bwMode="auto">
            <a:xfrm>
              <a:off x="6751213" y="4272789"/>
              <a:ext cx="857015" cy="85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000099"/>
                  </a:solidFill>
                  <a:latin typeface=".VnTimeH" panose="020B7200000000000000" pitchFamily="34" charset="0"/>
                </a:rPr>
                <a:t>e</a:t>
              </a:r>
            </a:p>
          </p:txBody>
        </p:sp>
        <p:sp>
          <p:nvSpPr>
            <p:cNvPr id="30" name="Text Box 34"/>
            <p:cNvSpPr txBox="1">
              <a:spLocks noChangeArrowheads="1"/>
            </p:cNvSpPr>
            <p:nvPr/>
          </p:nvSpPr>
          <p:spPr bwMode="auto">
            <a:xfrm>
              <a:off x="8046810" y="2388882"/>
              <a:ext cx="857015" cy="85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000099"/>
                  </a:solidFill>
                  <a:latin typeface=".VnTimeH" panose="020B7200000000000000" pitchFamily="34" charset="0"/>
                </a:rPr>
                <a:t>d</a:t>
              </a:r>
            </a:p>
          </p:txBody>
        </p:sp>
        <p:sp>
          <p:nvSpPr>
            <p:cNvPr id="31" name="Text Box 35"/>
            <p:cNvSpPr txBox="1">
              <a:spLocks noChangeArrowheads="1"/>
            </p:cNvSpPr>
            <p:nvPr/>
          </p:nvSpPr>
          <p:spPr bwMode="auto">
            <a:xfrm>
              <a:off x="10777706" y="4255972"/>
              <a:ext cx="857015" cy="85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000099"/>
                  </a:solidFill>
                  <a:latin typeface=".VnTimeH" panose="020B7200000000000000" pitchFamily="34" charset="0"/>
                </a:rPr>
                <a:t>g</a:t>
              </a:r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rot="21056665" flipH="1">
              <a:off x="8350776" y="3198106"/>
              <a:ext cx="257105" cy="2772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H="1" flipV="1">
              <a:off x="8109741" y="3315551"/>
              <a:ext cx="257105" cy="1848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99331" y="1987136"/>
            <a:ext cx="646339" cy="1256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 flipV="1">
            <a:off x="7690802" y="1988391"/>
            <a:ext cx="2657687" cy="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791" y="4592906"/>
            <a:ext cx="1702472" cy="2242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32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5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7152" y="306547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pic>
        <p:nvPicPr>
          <p:cNvPr id="48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85976" y="505223"/>
            <a:ext cx="4587980" cy="2698821"/>
            <a:chOff x="1355252" y="2188723"/>
            <a:chExt cx="4587980" cy="2698821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1954723" y="2871240"/>
              <a:ext cx="0" cy="18156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1954723" y="4686901"/>
              <a:ext cx="3051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 flipV="1">
              <a:off x="1954723" y="2871240"/>
              <a:ext cx="3051489" cy="18156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960436" y="4357978"/>
              <a:ext cx="3698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1355252" y="4141600"/>
              <a:ext cx="924694" cy="73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chemeClr val="accent3">
                      <a:lumMod val="50000"/>
                    </a:schemeClr>
                  </a:solidFill>
                  <a:latin typeface=".VnTimeH" panose="020B7200000000000000" pitchFamily="34" charset="0"/>
                </a:rPr>
                <a:t>a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1665756" y="2188723"/>
              <a:ext cx="924694" cy="73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chemeClr val="accent3">
                      <a:lumMod val="50000"/>
                    </a:schemeClr>
                  </a:solidFill>
                  <a:latin typeface=".VnTimeH" panose="020B7200000000000000" pitchFamily="34" charset="0"/>
                </a:rPr>
                <a:t>b</a:t>
              </a:r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2320681" y="4362911"/>
              <a:ext cx="0" cy="3157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5018538" y="4154043"/>
              <a:ext cx="924694" cy="73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chemeClr val="accent3">
                      <a:lumMod val="50000"/>
                    </a:schemeClr>
                  </a:solidFill>
                  <a:latin typeface=".VnTimeH" panose="020B7200000000000000" pitchFamily="34" charset="0"/>
                </a:rPr>
                <a:t>c</a:t>
              </a: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065" y="4349931"/>
            <a:ext cx="9536935" cy="22427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59823" y="4635265"/>
            <a:ext cx="76202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04860">
              <a:defRPr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là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F011382-709E-439A-8C65-A6F6A0C8F9E5}"/>
              </a:ext>
            </a:extLst>
          </p:cNvPr>
          <p:cNvSpPr/>
          <p:nvPr/>
        </p:nvSpPr>
        <p:spPr>
          <a:xfrm>
            <a:off x="7437591" y="343127"/>
            <a:ext cx="4229272" cy="1991213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91565" y="756853"/>
            <a:ext cx="375273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04860"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là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304860">
              <a:defRPr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là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304860"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759823" y="4643917"/>
            <a:ext cx="76202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04860">
              <a:defRPr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là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CF66751-3819-4DAE-9955-CFFB725D91B6}"/>
              </a:ext>
            </a:extLst>
          </p:cNvPr>
          <p:cNvSpPr/>
          <p:nvPr/>
        </p:nvSpPr>
        <p:spPr>
          <a:xfrm>
            <a:off x="7650812" y="2539491"/>
            <a:ext cx="4249431" cy="1797879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44492" y="2815182"/>
            <a:ext cx="6096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304860"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là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304860">
              <a:defRPr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 là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304860"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BA.</a:t>
            </a:r>
          </a:p>
        </p:txBody>
      </p:sp>
      <p:sp>
        <p:nvSpPr>
          <p:cNvPr id="5" name="Rectangle 4"/>
          <p:cNvSpPr/>
          <p:nvPr/>
        </p:nvSpPr>
        <p:spPr>
          <a:xfrm>
            <a:off x="3865413" y="4732650"/>
            <a:ext cx="7409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04860">
              <a:defRPr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3985447" y="1202080"/>
            <a:ext cx="0" cy="181566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>
            <a:off x="3997773" y="3003401"/>
            <a:ext cx="305148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>
            <a:off x="3997773" y="3003401"/>
            <a:ext cx="3051489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>
            <a:off x="3985447" y="1202080"/>
            <a:ext cx="0" cy="181566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" name="图片 7" descr="355917feb1e91351321e65cd4032d28d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-4923035" y="2023051"/>
            <a:ext cx="3452960" cy="4862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6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40638 -0.009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6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3" grpId="1"/>
      <p:bldP spid="19" grpId="0" animBg="1"/>
      <p:bldP spid="4" grpId="0"/>
      <p:bldP spid="22" grpId="0"/>
      <p:bldP spid="22" grpId="1"/>
      <p:bldP spid="23" grpId="0" animBg="1"/>
      <p:bldP spid="24" grpId="0"/>
      <p:bldP spid="5" grpId="0"/>
      <p:bldP spid="26" grpId="0" animBg="1"/>
      <p:bldP spid="26" grpId="1" animBg="1"/>
      <p:bldP spid="27" grpId="0" animBg="1"/>
      <p:bldP spid="27" grpId="1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5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7152" y="306547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pic>
        <p:nvPicPr>
          <p:cNvPr id="48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pic>
        <p:nvPicPr>
          <p:cNvPr id="49" name="图片 33">
            <a:extLst>
              <a:ext uri="{FF2B5EF4-FFF2-40B4-BE49-F238E27FC236}">
                <a16:creationId xmlns:a16="http://schemas.microsoft.com/office/drawing/2014/main" id="{AD9817BC-CC32-4633-A943-0768AED398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402" y="2659951"/>
            <a:ext cx="4271443" cy="42120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64695" y="523336"/>
            <a:ext cx="4883508" cy="2591793"/>
            <a:chOff x="6751213" y="2388882"/>
            <a:chExt cx="4883508" cy="2591793"/>
          </a:xfrm>
        </p:grpSpPr>
        <p:sp>
          <p:nvSpPr>
            <p:cNvPr id="9" name="Line 23"/>
            <p:cNvSpPr>
              <a:spLocks noChangeShapeType="1"/>
            </p:cNvSpPr>
            <p:nvPr/>
          </p:nvSpPr>
          <p:spPr bwMode="auto">
            <a:xfrm>
              <a:off x="8304353" y="3003649"/>
              <a:ext cx="2485345" cy="16710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5"/>
            <p:cNvSpPr>
              <a:spLocks noChangeShapeType="1"/>
            </p:cNvSpPr>
            <p:nvPr/>
          </p:nvSpPr>
          <p:spPr bwMode="auto">
            <a:xfrm flipH="1">
              <a:off x="7275936" y="4684453"/>
              <a:ext cx="35137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6"/>
            <p:cNvSpPr>
              <a:spLocks noChangeShapeType="1"/>
            </p:cNvSpPr>
            <p:nvPr/>
          </p:nvSpPr>
          <p:spPr bwMode="auto">
            <a:xfrm flipH="1">
              <a:off x="7275936" y="3003649"/>
              <a:ext cx="1028418" cy="16905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33"/>
            <p:cNvSpPr txBox="1">
              <a:spLocks noChangeArrowheads="1"/>
            </p:cNvSpPr>
            <p:nvPr/>
          </p:nvSpPr>
          <p:spPr bwMode="auto">
            <a:xfrm>
              <a:off x="6751213" y="4272789"/>
              <a:ext cx="85701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000099"/>
                  </a:solidFill>
                  <a:latin typeface=".VnTimeH" panose="020B7200000000000000" pitchFamily="34" charset="0"/>
                </a:rPr>
                <a:t>e</a:t>
              </a:r>
            </a:p>
          </p:txBody>
        </p:sp>
        <p:sp>
          <p:nvSpPr>
            <p:cNvPr id="13" name="Text Box 34"/>
            <p:cNvSpPr txBox="1">
              <a:spLocks noChangeArrowheads="1"/>
            </p:cNvSpPr>
            <p:nvPr/>
          </p:nvSpPr>
          <p:spPr bwMode="auto">
            <a:xfrm>
              <a:off x="8046810" y="2388882"/>
              <a:ext cx="85701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000099"/>
                  </a:solidFill>
                  <a:latin typeface=".VnTimeH" panose="020B7200000000000000" pitchFamily="34" charset="0"/>
                </a:rPr>
                <a:t>d</a:t>
              </a:r>
            </a:p>
          </p:txBody>
        </p:sp>
        <p:sp>
          <p:nvSpPr>
            <p:cNvPr id="14" name="Text Box 35"/>
            <p:cNvSpPr txBox="1">
              <a:spLocks noChangeArrowheads="1"/>
            </p:cNvSpPr>
            <p:nvPr/>
          </p:nvSpPr>
          <p:spPr bwMode="auto">
            <a:xfrm>
              <a:off x="10777706" y="4255972"/>
              <a:ext cx="85701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000099"/>
                  </a:solidFill>
                  <a:latin typeface=".VnTimeH" panose="020B7200000000000000" pitchFamily="34" charset="0"/>
                </a:rPr>
                <a:t>g</a:t>
              </a:r>
            </a:p>
          </p:txBody>
        </p: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 rot="21056665" flipH="1">
              <a:off x="8350776" y="3198106"/>
              <a:ext cx="257105" cy="2772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7"/>
            <p:cNvSpPr>
              <a:spLocks noChangeShapeType="1"/>
            </p:cNvSpPr>
            <p:nvPr/>
          </p:nvSpPr>
          <p:spPr bwMode="auto">
            <a:xfrm flipH="1" flipV="1">
              <a:off x="8109741" y="3315551"/>
              <a:ext cx="257105" cy="1848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3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065" y="4349931"/>
            <a:ext cx="9536935" cy="22427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01491" y="4590765"/>
            <a:ext cx="76202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04860">
              <a:defRPr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là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DEG ?</a:t>
            </a: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4128802" y="1144714"/>
            <a:ext cx="2485345" cy="167106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 flipH="1">
            <a:off x="3086112" y="1132765"/>
            <a:ext cx="1028418" cy="169054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>
            <a:off x="3086112" y="1132765"/>
            <a:ext cx="1028418" cy="169054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F011382-709E-439A-8C65-A6F6A0C8F9E5}"/>
              </a:ext>
            </a:extLst>
          </p:cNvPr>
          <p:cNvSpPr/>
          <p:nvPr/>
        </p:nvSpPr>
        <p:spPr>
          <a:xfrm>
            <a:off x="7437591" y="343127"/>
            <a:ext cx="4229272" cy="1991213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85821" y="756853"/>
            <a:ext cx="40144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04860"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là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304860">
              <a:defRPr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DG là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304860"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701491" y="4613061"/>
            <a:ext cx="76202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04860">
              <a:defRPr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 là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DG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DEG ?</a:t>
            </a:r>
          </a:p>
        </p:txBody>
      </p:sp>
      <p:sp>
        <p:nvSpPr>
          <p:cNvPr id="33" name="Line 23"/>
          <p:cNvSpPr>
            <a:spLocks noChangeShapeType="1"/>
          </p:cNvSpPr>
          <p:nvPr/>
        </p:nvSpPr>
        <p:spPr bwMode="auto">
          <a:xfrm>
            <a:off x="4128802" y="1144714"/>
            <a:ext cx="2485345" cy="1671069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CF66751-3819-4DAE-9955-CFFB725D91B6}"/>
              </a:ext>
            </a:extLst>
          </p:cNvPr>
          <p:cNvSpPr/>
          <p:nvPr/>
        </p:nvSpPr>
        <p:spPr>
          <a:xfrm>
            <a:off x="7650812" y="2539491"/>
            <a:ext cx="4249431" cy="1797879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44492" y="2815182"/>
            <a:ext cx="6096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304860"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DG là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304860">
              <a:defRPr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là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304860"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DG.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783437" y="4728477"/>
            <a:ext cx="7409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04860">
              <a:defRPr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DEG,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722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18" grpId="1"/>
      <p:bldP spid="20" grpId="0" animBg="1"/>
      <p:bldP spid="20" grpId="1" animBg="1"/>
      <p:bldP spid="22" grpId="0" animBg="1"/>
      <p:bldP spid="28" grpId="0" animBg="1"/>
      <p:bldP spid="28" grpId="1" animBg="1"/>
      <p:bldP spid="30" grpId="0" animBg="1"/>
      <p:bldP spid="31" grpId="0"/>
      <p:bldP spid="32" grpId="0"/>
      <p:bldP spid="32" grpId="1"/>
      <p:bldP spid="33" grpId="0" animBg="1"/>
      <p:bldP spid="35" grpId="0" animBg="1"/>
      <p:bldP spid="36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5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7152" y="306547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pic>
        <p:nvPicPr>
          <p:cNvPr id="48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pic>
        <p:nvPicPr>
          <p:cNvPr id="10" name="图片 28">
            <a:extLst>
              <a:ext uri="{FF2B5EF4-FFF2-40B4-BE49-F238E27FC236}">
                <a16:creationId xmlns:a16="http://schemas.microsoft.com/office/drawing/2014/main" id="{852295D4-EEDD-4E3B-B256-1C99457EF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044" y="1756373"/>
            <a:ext cx="4409048" cy="5187115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951206" y="488459"/>
            <a:ext cx="9059515" cy="116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</a:p>
          <a:p>
            <a:pPr eaLnBrk="1" hangingPunct="1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</p:txBody>
      </p: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4500723" y="1956491"/>
            <a:ext cx="3076129" cy="1581226"/>
            <a:chOff x="1008" y="528"/>
            <a:chExt cx="2304" cy="1680"/>
          </a:xfrm>
        </p:grpSpPr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008" y="528"/>
              <a:ext cx="0" cy="1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1008" y="2208"/>
              <a:ext cx="23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1008" y="528"/>
              <a:ext cx="2304" cy="1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092175" y="1501029"/>
            <a:ext cx="448602" cy="5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177623" y="3481858"/>
            <a:ext cx="448602" cy="5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607560" y="3426000"/>
            <a:ext cx="448602" cy="5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5344678" y="3490086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3425628" y="2241643"/>
            <a:ext cx="10668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113903" y="4022715"/>
            <a:ext cx="11125200" cy="6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DEG.</a:t>
            </a:r>
          </a:p>
        </p:txBody>
      </p:sp>
      <p:sp>
        <p:nvSpPr>
          <p:cNvPr id="23" name="Rectangle 21"/>
          <p:cNvSpPr txBox="1">
            <a:spLocks noChangeArrowheads="1"/>
          </p:cNvSpPr>
          <p:nvPr/>
        </p:nvSpPr>
        <p:spPr bwMode="auto">
          <a:xfrm>
            <a:off x="8325197" y="6258998"/>
            <a:ext cx="4016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8" rIns="130615" bIns="65308" anchor="ctr"/>
          <a:lstStyle/>
          <a:p>
            <a:pPr algn="ctr" defTabSz="1304860" eaLnBrk="0" hangingPunct="0">
              <a:defRPr/>
            </a:pPr>
            <a:r>
              <a:rPr lang="en-US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3878362" y="6161720"/>
            <a:ext cx="4016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7005898" y="4492042"/>
            <a:ext cx="60166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6" name="Right Triangle 25"/>
          <p:cNvSpPr/>
          <p:nvPr/>
        </p:nvSpPr>
        <p:spPr>
          <a:xfrm rot="8550714">
            <a:off x="4795353" y="5376816"/>
            <a:ext cx="3001690" cy="2311495"/>
          </a:xfrm>
          <a:prstGeom prst="rtTriangl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anchor="ctr"/>
          <a:lstStyle/>
          <a:p>
            <a:pPr algn="ctr" defTabSz="1304860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4401924" y="5053844"/>
            <a:ext cx="10668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7490970" y="5016450"/>
            <a:ext cx="10668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4719440" y="3219109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endParaRPr lang="en-US"/>
          </a:p>
        </p:txBody>
      </p:sp>
      <p:cxnSp>
        <p:nvCxnSpPr>
          <p:cNvPr id="30" name="Straight Connector 29"/>
          <p:cNvCxnSpPr>
            <a:stCxn id="29" idx="0"/>
          </p:cNvCxnSpPr>
          <p:nvPr/>
        </p:nvCxnSpPr>
        <p:spPr>
          <a:xfrm rot="5400000">
            <a:off x="4605140" y="3104810"/>
            <a:ext cx="3175" cy="228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ine 14"/>
          <p:cNvSpPr>
            <a:spLocks noChangeShapeType="1"/>
          </p:cNvSpPr>
          <p:nvPr/>
        </p:nvSpPr>
        <p:spPr bwMode="auto">
          <a:xfrm rot="9114751">
            <a:off x="6644500" y="4850681"/>
            <a:ext cx="33355" cy="30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6747381" y="4943426"/>
            <a:ext cx="239950" cy="18798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312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4" grpId="0"/>
      <p:bldP spid="15" grpId="0"/>
      <p:bldP spid="16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/>
      <p:bldP spid="28" grpId="0"/>
      <p:bldP spid="29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5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7152" y="306547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7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pic>
        <p:nvPicPr>
          <p:cNvPr id="48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23B534E2-2BFD-4F27-8B3F-3A91AD93BA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t="1556" r="18666" b="9556"/>
          <a:stretch/>
        </p:blipFill>
        <p:spPr>
          <a:xfrm flipH="1">
            <a:off x="-285146" y="2512386"/>
            <a:ext cx="3779633" cy="530954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1316" y="381858"/>
            <a:ext cx="9059405" cy="1990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4487" y="600581"/>
            <a:ext cx="8044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6944" y="456764"/>
            <a:ext cx="80442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3719133" y="2625601"/>
            <a:ext cx="0" cy="158122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3719133" y="4206827"/>
            <a:ext cx="307612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719133" y="2625601"/>
            <a:ext cx="3076129" cy="158122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310585" y="2170139"/>
            <a:ext cx="448602" cy="5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396033" y="4150968"/>
            <a:ext cx="448602" cy="5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825970" y="4095110"/>
            <a:ext cx="448602" cy="5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3946144" y="390044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endParaRPr lang="en-US"/>
          </a:p>
        </p:txBody>
      </p:sp>
      <p:cxnSp>
        <p:nvCxnSpPr>
          <p:cNvPr id="20" name="Straight Connector 19"/>
          <p:cNvCxnSpPr>
            <a:stCxn id="19" idx="0"/>
          </p:cNvCxnSpPr>
          <p:nvPr/>
        </p:nvCxnSpPr>
        <p:spPr>
          <a:xfrm rot="5400000">
            <a:off x="3831844" y="3786141"/>
            <a:ext cx="3175" cy="228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6F011382-709E-439A-8C65-A6F6A0C8F9E5}"/>
              </a:ext>
            </a:extLst>
          </p:cNvPr>
          <p:cNvSpPr/>
          <p:nvPr/>
        </p:nvSpPr>
        <p:spPr>
          <a:xfrm>
            <a:off x="7022272" y="2512387"/>
            <a:ext cx="4229272" cy="158272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2098" y="2778036"/>
            <a:ext cx="42418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3719131" y="2625601"/>
            <a:ext cx="0" cy="158122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3719131" y="4205240"/>
            <a:ext cx="3076129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1"/>
          <p:cNvSpPr txBox="1">
            <a:spLocks noChangeArrowheads="1"/>
          </p:cNvSpPr>
          <p:nvPr/>
        </p:nvSpPr>
        <p:spPr bwMode="auto">
          <a:xfrm>
            <a:off x="7286197" y="6288695"/>
            <a:ext cx="4016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8" rIns="130615" bIns="65308" anchor="ctr"/>
          <a:lstStyle/>
          <a:p>
            <a:pPr algn="ctr" defTabSz="1304860" eaLnBrk="0" hangingPunct="0">
              <a:defRPr/>
            </a:pPr>
            <a:r>
              <a:rPr lang="en-US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2839362" y="6191417"/>
            <a:ext cx="4016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5753269" y="4211049"/>
            <a:ext cx="60166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9" name="Right Triangle 28"/>
          <p:cNvSpPr/>
          <p:nvPr/>
        </p:nvSpPr>
        <p:spPr>
          <a:xfrm rot="8550714">
            <a:off x="3766346" y="5360371"/>
            <a:ext cx="3050354" cy="2327359"/>
          </a:xfrm>
          <a:prstGeom prst="rtTriangl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anchor="ctr"/>
          <a:lstStyle/>
          <a:p>
            <a:pPr algn="ctr" defTabSz="1304860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F011382-709E-439A-8C65-A6F6A0C8F9E5}"/>
              </a:ext>
            </a:extLst>
          </p:cNvPr>
          <p:cNvSpPr/>
          <p:nvPr/>
        </p:nvSpPr>
        <p:spPr>
          <a:xfrm>
            <a:off x="7360688" y="4549358"/>
            <a:ext cx="4229272" cy="158272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42049" y="4815007"/>
            <a:ext cx="42787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DEG.</a:t>
            </a: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 rot="9114751">
            <a:off x="5625761" y="4852706"/>
            <a:ext cx="33355" cy="30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5729229" y="4945915"/>
            <a:ext cx="239950" cy="18798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ine 7"/>
          <p:cNvSpPr>
            <a:spLocks noChangeShapeType="1"/>
          </p:cNvSpPr>
          <p:nvPr/>
        </p:nvSpPr>
        <p:spPr bwMode="auto">
          <a:xfrm flipH="1">
            <a:off x="3367173" y="4648662"/>
            <a:ext cx="2444739" cy="18810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>
            <a:off x="5792204" y="4662127"/>
            <a:ext cx="1423667" cy="186678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4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3" grpId="1"/>
      <p:bldP spid="10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9" grpId="0" animBg="1"/>
      <p:bldP spid="21" grpId="0" animBg="1"/>
      <p:bldP spid="4" grpId="0"/>
      <p:bldP spid="23" grpId="0" animBg="1"/>
      <p:bldP spid="24" grpId="0" animBg="1"/>
      <p:bldP spid="26" grpId="0"/>
      <p:bldP spid="27" grpId="0"/>
      <p:bldP spid="28" grpId="0"/>
      <p:bldP spid="29" grpId="0" animBg="1"/>
      <p:bldP spid="30" grpId="0" animBg="1"/>
      <p:bldP spid="31" grpId="0"/>
      <p:bldP spid="32" grpId="0" animBg="1"/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5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7152" y="306547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pic>
        <p:nvPicPr>
          <p:cNvPr id="48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pic>
        <p:nvPicPr>
          <p:cNvPr id="10" name="图片 28">
            <a:extLst>
              <a:ext uri="{FF2B5EF4-FFF2-40B4-BE49-F238E27FC236}">
                <a16:creationId xmlns:a16="http://schemas.microsoft.com/office/drawing/2014/main" id="{852295D4-EEDD-4E3B-B256-1C99457EF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044" y="1756373"/>
            <a:ext cx="4409048" cy="5187115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951206" y="488459"/>
            <a:ext cx="9059515" cy="116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</a:p>
          <a:p>
            <a:pPr eaLnBrk="1" hangingPunct="1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</p:txBody>
      </p: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4500723" y="1956491"/>
            <a:ext cx="3076129" cy="1581226"/>
            <a:chOff x="1008" y="528"/>
            <a:chExt cx="2304" cy="1680"/>
          </a:xfrm>
        </p:grpSpPr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008" y="528"/>
              <a:ext cx="0" cy="1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1008" y="2208"/>
              <a:ext cx="23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1008" y="528"/>
              <a:ext cx="2304" cy="1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092175" y="1501029"/>
            <a:ext cx="448602" cy="5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177623" y="3481858"/>
            <a:ext cx="448602" cy="5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607560" y="3426000"/>
            <a:ext cx="448602" cy="5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5344678" y="3490086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3425628" y="2241643"/>
            <a:ext cx="10668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113903" y="4022715"/>
            <a:ext cx="11125200" cy="6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DEG.</a:t>
            </a:r>
          </a:p>
        </p:txBody>
      </p:sp>
      <p:sp>
        <p:nvSpPr>
          <p:cNvPr id="23" name="Rectangle 21"/>
          <p:cNvSpPr txBox="1">
            <a:spLocks noChangeArrowheads="1"/>
          </p:cNvSpPr>
          <p:nvPr/>
        </p:nvSpPr>
        <p:spPr bwMode="auto">
          <a:xfrm>
            <a:off x="8325197" y="6258998"/>
            <a:ext cx="4016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8" rIns="130615" bIns="65308" anchor="ctr"/>
          <a:lstStyle/>
          <a:p>
            <a:pPr algn="ctr" defTabSz="1304860" eaLnBrk="0" hangingPunct="0">
              <a:defRPr/>
            </a:pPr>
            <a:r>
              <a:rPr lang="en-US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3878362" y="6161720"/>
            <a:ext cx="4016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7005898" y="4492042"/>
            <a:ext cx="60166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6" name="Right Triangle 25"/>
          <p:cNvSpPr/>
          <p:nvPr/>
        </p:nvSpPr>
        <p:spPr>
          <a:xfrm rot="8550714">
            <a:off x="4795353" y="5376816"/>
            <a:ext cx="3001690" cy="2311495"/>
          </a:xfrm>
          <a:prstGeom prst="rtTriangl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anchor="ctr"/>
          <a:lstStyle/>
          <a:p>
            <a:pPr algn="ctr" defTabSz="1304860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4401924" y="5053844"/>
            <a:ext cx="10668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7490970" y="5016450"/>
            <a:ext cx="10668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4719440" y="3219109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endParaRPr lang="en-US"/>
          </a:p>
        </p:txBody>
      </p:sp>
      <p:cxnSp>
        <p:nvCxnSpPr>
          <p:cNvPr id="30" name="Straight Connector 29"/>
          <p:cNvCxnSpPr>
            <a:stCxn id="29" idx="0"/>
          </p:cNvCxnSpPr>
          <p:nvPr/>
        </p:nvCxnSpPr>
        <p:spPr>
          <a:xfrm rot="5400000">
            <a:off x="4605140" y="3104810"/>
            <a:ext cx="3175" cy="228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ine 14"/>
          <p:cNvSpPr>
            <a:spLocks noChangeShapeType="1"/>
          </p:cNvSpPr>
          <p:nvPr/>
        </p:nvSpPr>
        <p:spPr bwMode="auto">
          <a:xfrm rot="9114751">
            <a:off x="6644500" y="4850681"/>
            <a:ext cx="33355" cy="30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6747381" y="4943426"/>
            <a:ext cx="239950" cy="18798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626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4" grpId="0"/>
      <p:bldP spid="15" grpId="0"/>
      <p:bldP spid="16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/>
      <p:bldP spid="28" grpId="0"/>
      <p:bldP spid="29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5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77152" y="306547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7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pic>
        <p:nvPicPr>
          <p:cNvPr id="48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79" y="2373923"/>
            <a:ext cx="4217282" cy="44981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3604" y="38974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7599" y="1263859"/>
            <a:ext cx="786625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ABC là: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(3 x 4) : 2 = 6 (cm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DEG là: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(3 x 5) : 2 = 7,5 (cm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a. 6cm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b. 7,5cm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011382-709E-439A-8C65-A6F6A0C8F9E5}"/>
              </a:ext>
            </a:extLst>
          </p:cNvPr>
          <p:cNvSpPr/>
          <p:nvPr/>
        </p:nvSpPr>
        <p:spPr>
          <a:xfrm>
            <a:off x="3843753" y="4673232"/>
            <a:ext cx="7998981" cy="181061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07911" y="492380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304860">
              <a:defRPr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547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1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5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圆角矩形 6"/>
          <p:cNvSpPr/>
          <p:nvPr/>
        </p:nvSpPr>
        <p:spPr>
          <a:xfrm>
            <a:off x="477152" y="306547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pic>
        <p:nvPicPr>
          <p:cNvPr id="48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" y="306547"/>
            <a:ext cx="2864989" cy="3553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6440" y="926563"/>
            <a:ext cx="58643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pPr marL="342900" indent="-342900">
              <a:buAutoNum type="alphaL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  <a:p>
            <a:pPr marL="342900" indent="-342900">
              <a:buAutoNum type="alphaLcPeriod"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MQE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NEP.</a:t>
            </a:r>
          </a:p>
          <a:p>
            <a:pPr marL="285750" indent="-285750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EQP.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631700" y="1349191"/>
            <a:ext cx="2926949" cy="2006766"/>
            <a:chOff x="8631700" y="1349191"/>
            <a:chExt cx="2926949" cy="2006766"/>
          </a:xfrm>
        </p:grpSpPr>
        <p:sp>
          <p:nvSpPr>
            <p:cNvPr id="4" name="Rectangle 3"/>
            <p:cNvSpPr/>
            <p:nvPr/>
          </p:nvSpPr>
          <p:spPr>
            <a:xfrm>
              <a:off x="9042881" y="1630679"/>
              <a:ext cx="1999498" cy="1490472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631700" y="1349191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042379" y="1362190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062890" y="2878903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48965" y="2878903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042881" y="1638178"/>
              <a:ext cx="1999498" cy="1490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8587662" y="4024603"/>
            <a:ext cx="2926720" cy="1992220"/>
            <a:chOff x="8587662" y="4024603"/>
            <a:chExt cx="2926720" cy="1992220"/>
          </a:xfrm>
        </p:grpSpPr>
        <p:sp>
          <p:nvSpPr>
            <p:cNvPr id="17" name="Rectangle 16"/>
            <p:cNvSpPr/>
            <p:nvPr/>
          </p:nvSpPr>
          <p:spPr>
            <a:xfrm>
              <a:off x="9063392" y="4293092"/>
              <a:ext cx="1999498" cy="1490472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587662" y="4024603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004680" y="4024603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018623" y="5539769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59221" y="5495053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9074951" y="4301753"/>
              <a:ext cx="209832" cy="14712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296342" y="4309945"/>
              <a:ext cx="1746037" cy="14630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1">
            <a:extLst>
              <a:ext uri="{FF2B5EF4-FFF2-40B4-BE49-F238E27FC236}">
                <a16:creationId xmlns:a16="http://schemas.microsoft.com/office/drawing/2014/main" id="{39746E90-3D85-462B-B99D-77BC9EE2C6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7209" y="3555374"/>
            <a:ext cx="3594244" cy="400060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127459" y="3824465"/>
            <a:ext cx="3978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67665" y="340995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pic>
        <p:nvPicPr>
          <p:cNvPr id="27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45756410-0394-4C01-9387-48DEE583F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030" y="2346529"/>
            <a:ext cx="4917082" cy="509800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66505" y="578685"/>
            <a:ext cx="789168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pPr marL="342900" indent="-342900">
              <a:buAutoNum type="alphaLcPeriod"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950220" y="2322014"/>
            <a:ext cx="2926949" cy="2006766"/>
            <a:chOff x="8631700" y="1349191"/>
            <a:chExt cx="2926949" cy="2006766"/>
          </a:xfrm>
        </p:grpSpPr>
        <p:sp>
          <p:nvSpPr>
            <p:cNvPr id="31" name="Rectangle 30"/>
            <p:cNvSpPr/>
            <p:nvPr/>
          </p:nvSpPr>
          <p:spPr>
            <a:xfrm>
              <a:off x="9042881" y="1630679"/>
              <a:ext cx="1999498" cy="1490472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631700" y="1349191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042379" y="1362190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062890" y="2878903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648965" y="2878903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042881" y="1638178"/>
              <a:ext cx="1999498" cy="1490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7920921" y="2123475"/>
            <a:ext cx="8483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381410" y="3028964"/>
            <a:ext cx="8483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068965" y="4350031"/>
            <a:ext cx="53156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5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5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40474" y="4844614"/>
            <a:ext cx="508543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Tam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57085" y="5393337"/>
            <a:ext cx="350993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Tam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7182" y="5932418"/>
            <a:ext cx="703013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Tam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4443046" y="1667260"/>
            <a:ext cx="3364523" cy="6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000927" y="2230903"/>
            <a:ext cx="5941731" cy="5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4266912" y="4495608"/>
            <a:ext cx="7116196" cy="160926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 flipH="1">
            <a:off x="4343899" y="4713168"/>
            <a:ext cx="6998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ta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TextBox 51"/>
          <p:cNvSpPr txBox="1"/>
          <p:nvPr/>
        </p:nvSpPr>
        <p:spPr>
          <a:xfrm flipH="1">
            <a:off x="4247237" y="4790111"/>
            <a:ext cx="6998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7340890" y="2601009"/>
            <a:ext cx="2016469" cy="437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9366884" y="2584641"/>
            <a:ext cx="3540" cy="151683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7354535" y="2603195"/>
            <a:ext cx="2013230" cy="150608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9" grpId="0"/>
      <p:bldP spid="37" grpId="0"/>
      <p:bldP spid="38" grpId="0"/>
      <p:bldP spid="40" grpId="0"/>
      <p:bldP spid="40" grpId="1"/>
      <p:bldP spid="42" grpId="0"/>
      <p:bldP spid="42" grpId="1"/>
      <p:bldP spid="43" grpId="0"/>
      <p:bldP spid="43" grpId="1"/>
      <p:bldP spid="44" grpId="0"/>
      <p:bldP spid="44" grpId="1"/>
      <p:bldP spid="50" grpId="0" animBg="1"/>
      <p:bldP spid="51" grpId="0"/>
      <p:bldP spid="51" grpId="1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圆角矩形 6"/>
          <p:cNvSpPr/>
          <p:nvPr/>
        </p:nvSpPr>
        <p:spPr>
          <a:xfrm>
            <a:off x="367665" y="340995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pic>
        <p:nvPicPr>
          <p:cNvPr id="27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5117" y="624851"/>
            <a:ext cx="5864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MQE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NEP.</a:t>
            </a:r>
          </a:p>
          <a:p>
            <a:pPr marL="285750" indent="-285750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EQP.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974294" y="1350419"/>
            <a:ext cx="2926720" cy="1992220"/>
            <a:chOff x="8587662" y="4024603"/>
            <a:chExt cx="2926720" cy="1992220"/>
          </a:xfrm>
        </p:grpSpPr>
        <p:sp>
          <p:nvSpPr>
            <p:cNvPr id="9" name="Rectangle 8"/>
            <p:cNvSpPr/>
            <p:nvPr/>
          </p:nvSpPr>
          <p:spPr>
            <a:xfrm>
              <a:off x="9063392" y="4293092"/>
              <a:ext cx="1999498" cy="1490472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87662" y="4024603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004680" y="4024603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018623" y="5539769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59221" y="5495053"/>
              <a:ext cx="495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9074951" y="4301753"/>
              <a:ext cx="209832" cy="14712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296342" y="4309945"/>
              <a:ext cx="1746037" cy="14630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0146264" y="1057981"/>
            <a:ext cx="7377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61780" y="1985692"/>
            <a:ext cx="7377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38971" y="1136572"/>
            <a:ext cx="3978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" name="Right Brace 2"/>
          <p:cNvSpPr/>
          <p:nvPr/>
        </p:nvSpPr>
        <p:spPr>
          <a:xfrm rot="16200000">
            <a:off x="10373718" y="537822"/>
            <a:ext cx="146621" cy="2004987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442803" y="1623237"/>
            <a:ext cx="22861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538971" y="1405218"/>
            <a:ext cx="0" cy="183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515115" y="1253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250251" y="1126035"/>
            <a:ext cx="5148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5564" y="4190663"/>
            <a:ext cx="7071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MQE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NEP.</a:t>
            </a:r>
          </a:p>
        </p:txBody>
      </p:sp>
      <p:sp>
        <p:nvSpPr>
          <p:cNvPr id="37" name="Down Arrow 36"/>
          <p:cNvSpPr/>
          <p:nvPr/>
        </p:nvSpPr>
        <p:spPr>
          <a:xfrm>
            <a:off x="3689460" y="4629100"/>
            <a:ext cx="230678" cy="295945"/>
          </a:xfrm>
          <a:prstGeom prst="downArrow">
            <a:avLst/>
          </a:prstGeom>
          <a:solidFill>
            <a:schemeClr val="bg2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5002" y="4913845"/>
            <a:ext cx="3222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MQE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95024" y="4913845"/>
            <a:ext cx="3137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40331" y="4931768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9450024" y="1609224"/>
            <a:ext cx="4992" cy="1507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9458263" y="1607550"/>
            <a:ext cx="218333" cy="15203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Down Arrow 53"/>
          <p:cNvSpPr/>
          <p:nvPr/>
        </p:nvSpPr>
        <p:spPr>
          <a:xfrm>
            <a:off x="1900841" y="5331878"/>
            <a:ext cx="230678" cy="295945"/>
          </a:xfrm>
          <a:prstGeom prst="downArrow">
            <a:avLst/>
          </a:prstGeom>
          <a:solidFill>
            <a:schemeClr val="bg2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147993" y="5654950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(MQ x ME) : 2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9682974" y="1618908"/>
            <a:ext cx="1787521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9664238" y="1611537"/>
            <a:ext cx="1789603" cy="151416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1447027" y="1617019"/>
            <a:ext cx="4992" cy="150796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Down Arrow 79"/>
          <p:cNvSpPr/>
          <p:nvPr/>
        </p:nvSpPr>
        <p:spPr>
          <a:xfrm>
            <a:off x="5463907" y="5313955"/>
            <a:ext cx="230678" cy="295945"/>
          </a:xfrm>
          <a:prstGeom prst="downArrow">
            <a:avLst/>
          </a:prstGeom>
          <a:solidFill>
            <a:schemeClr val="bg2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4711059" y="5637027"/>
            <a:ext cx="1600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(NP x EN) : 2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10965288" y="987584"/>
            <a:ext cx="7253" cy="619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0699846" y="742418"/>
            <a:ext cx="5148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7333792" y="3956769"/>
            <a:ext cx="0" cy="2445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8021301" y="4190663"/>
            <a:ext cx="3137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EQP</a:t>
            </a:r>
          </a:p>
        </p:txBody>
      </p:sp>
      <p:cxnSp>
        <p:nvCxnSpPr>
          <p:cNvPr id="90" name="Straight Connector 89"/>
          <p:cNvCxnSpPr/>
          <p:nvPr/>
        </p:nvCxnSpPr>
        <p:spPr>
          <a:xfrm flipH="1">
            <a:off x="9457332" y="1605773"/>
            <a:ext cx="218333" cy="152038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9664238" y="1611537"/>
            <a:ext cx="1789603" cy="151416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9442803" y="3105049"/>
            <a:ext cx="2022020" cy="4502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688462" y="1623971"/>
            <a:ext cx="4992" cy="1507963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9554409" y="3063945"/>
            <a:ext cx="4347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9687531" y="2981769"/>
            <a:ext cx="129956" cy="12479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Down Arrow 101"/>
          <p:cNvSpPr/>
          <p:nvPr/>
        </p:nvSpPr>
        <p:spPr>
          <a:xfrm>
            <a:off x="9519631" y="4598776"/>
            <a:ext cx="230678" cy="295945"/>
          </a:xfrm>
          <a:prstGeom prst="downArrow">
            <a:avLst/>
          </a:prstGeom>
          <a:solidFill>
            <a:schemeClr val="bg2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8830102" y="4880966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(EK x QP) :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55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17" grpId="0"/>
      <p:bldP spid="18" grpId="0"/>
      <p:bldP spid="3" grpId="0" animBg="1"/>
      <p:bldP spid="31" grpId="0"/>
      <p:bldP spid="36" grpId="0"/>
      <p:bldP spid="37" grpId="0" animBg="1"/>
      <p:bldP spid="38" grpId="0"/>
      <p:bldP spid="39" grpId="0"/>
      <p:bldP spid="40" grpId="0"/>
      <p:bldP spid="54" grpId="0" animBg="1"/>
      <p:bldP spid="55" grpId="0"/>
      <p:bldP spid="80" grpId="0" animBg="1"/>
      <p:bldP spid="81" grpId="0"/>
      <p:bldP spid="83" grpId="0"/>
      <p:bldP spid="89" grpId="0"/>
      <p:bldP spid="100" grpId="0"/>
      <p:bldP spid="101" grpId="0" animBg="1"/>
      <p:bldP spid="102" grpId="0" animBg="1"/>
      <p:bldP spid="10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67665" y="340995"/>
            <a:ext cx="11457305" cy="6222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pic>
        <p:nvPicPr>
          <p:cNvPr id="27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23AF1A-ACC7-4D62-8BB9-AFD248B74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00" y="771467"/>
            <a:ext cx="4282182" cy="623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6314" y="500237"/>
            <a:ext cx="7745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3380" y="979202"/>
            <a:ext cx="882478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5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 ABC là: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4 x 3 : 2 = 6 (cm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5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 MQE là: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 x 1 : 2 = 1,5 (cm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5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 NEP là: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 x 3 : 2 = 4,5 (cm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MQE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5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 NEP là: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1,5 + 4,5 = 6 (cm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5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 EQP là: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4 x 3 : 2 = 6 (cm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a. 6cm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b. 6cm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 cm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49">
            <a:extLst>
              <a:ext uri="{FF2B5EF4-FFF2-40B4-BE49-F238E27FC236}">
                <a16:creationId xmlns:a16="http://schemas.microsoft.com/office/drawing/2014/main" id="{72D8F01A-CC7A-4853-B2B7-EA629C114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2352">
            <a:off x="8112641" y="120300"/>
            <a:ext cx="5133975" cy="2314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95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1365" cy="3547745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6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pic>
        <p:nvPicPr>
          <p:cNvPr id="27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3415" y="3285560"/>
            <a:ext cx="3349399" cy="3572440"/>
          </a:xfrm>
          <a:prstGeom prst="rect">
            <a:avLst/>
          </a:prstGeom>
        </p:spPr>
      </p:pic>
      <p:grpSp>
        <p:nvGrpSpPr>
          <p:cNvPr id="9" name="组合 14">
            <a:extLst>
              <a:ext uri="{FF2B5EF4-FFF2-40B4-BE49-F238E27FC236}">
                <a16:creationId xmlns:a16="http://schemas.microsoft.com/office/drawing/2014/main" id="{0107567F-3AB4-4CC6-AA78-155B5FEF2B87}"/>
              </a:ext>
            </a:extLst>
          </p:cNvPr>
          <p:cNvGrpSpPr/>
          <p:nvPr/>
        </p:nvGrpSpPr>
        <p:grpSpPr>
          <a:xfrm>
            <a:off x="-15525812" y="1167075"/>
            <a:ext cx="9762397" cy="4605075"/>
            <a:chOff x="3282462" y="2302723"/>
            <a:chExt cx="8065477" cy="3834021"/>
          </a:xfrm>
        </p:grpSpPr>
        <p:sp>
          <p:nvSpPr>
            <p:cNvPr id="10" name="矩形: 圆角 10">
              <a:extLst>
                <a:ext uri="{FF2B5EF4-FFF2-40B4-BE49-F238E27FC236}">
                  <a16:creationId xmlns:a16="http://schemas.microsoft.com/office/drawing/2014/main" id="{11992D90-36C1-4B2F-9F41-F2513D5F63E1}"/>
                </a:ext>
              </a:extLst>
            </p:cNvPr>
            <p:cNvSpPr/>
            <p:nvPr/>
          </p:nvSpPr>
          <p:spPr>
            <a:xfrm>
              <a:off x="3282462" y="2302723"/>
              <a:ext cx="8065477" cy="3834021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7B47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1">
              <a:extLst>
                <a:ext uri="{FF2B5EF4-FFF2-40B4-BE49-F238E27FC236}">
                  <a16:creationId xmlns:a16="http://schemas.microsoft.com/office/drawing/2014/main" id="{378FB8FE-F331-4623-ABD2-09C326F44706}"/>
                </a:ext>
              </a:extLst>
            </p:cNvPr>
            <p:cNvSpPr/>
            <p:nvPr/>
          </p:nvSpPr>
          <p:spPr>
            <a:xfrm>
              <a:off x="3420037" y="2529027"/>
              <a:ext cx="7815507" cy="3409493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8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500" dirty="0">
                <a:ln w="6600">
                  <a:solidFill>
                    <a:srgbClr val="8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UTM Cabaret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856127" y="1417163"/>
            <a:ext cx="338105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cap="none" spc="0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DẶN DÒ</a:t>
            </a:r>
          </a:p>
        </p:txBody>
      </p:sp>
      <p:sp>
        <p:nvSpPr>
          <p:cNvPr id="17" name="矩形 18">
            <a:extLst>
              <a:ext uri="{FF2B5EF4-FFF2-40B4-BE49-F238E27FC236}">
                <a16:creationId xmlns:a16="http://schemas.microsoft.com/office/drawing/2014/main" id="{D979CCD3-27E1-4E29-A8E1-C53CF557606E}"/>
              </a:ext>
            </a:extLst>
          </p:cNvPr>
          <p:cNvSpPr/>
          <p:nvPr/>
        </p:nvSpPr>
        <p:spPr>
          <a:xfrm>
            <a:off x="3504998" y="2779392"/>
            <a:ext cx="6357575" cy="706364"/>
          </a:xfrm>
          <a:prstGeom prst="rect">
            <a:avLst/>
          </a:prstGeom>
          <a:noFill/>
          <a:ln w="31750">
            <a:solidFill>
              <a:srgbClr val="8FD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24">
            <a:extLst>
              <a:ext uri="{FF2B5EF4-FFF2-40B4-BE49-F238E27FC236}">
                <a16:creationId xmlns:a16="http://schemas.microsoft.com/office/drawing/2014/main" id="{B2967186-8A63-4A48-B645-F70B61D8E331}"/>
              </a:ext>
            </a:extLst>
          </p:cNvPr>
          <p:cNvSpPr/>
          <p:nvPr/>
        </p:nvSpPr>
        <p:spPr>
          <a:xfrm>
            <a:off x="3494486" y="3697481"/>
            <a:ext cx="6378597" cy="1377041"/>
          </a:xfrm>
          <a:prstGeom prst="rect">
            <a:avLst/>
          </a:prstGeom>
          <a:noFill/>
          <a:ln w="31750">
            <a:solidFill>
              <a:srgbClr val="8FD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25" descr="67856e661fffe2caf5fc11f568beb6b6">
            <a:extLst>
              <a:ext uri="{FF2B5EF4-FFF2-40B4-BE49-F238E27FC236}">
                <a16:creationId xmlns:a16="http://schemas.microsoft.com/office/drawing/2014/main" id="{5333148F-C3EB-4247-9869-336C93816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1077" y="2651366"/>
            <a:ext cx="834390" cy="834390"/>
          </a:xfrm>
          <a:prstGeom prst="rect">
            <a:avLst/>
          </a:prstGeom>
        </p:spPr>
      </p:pic>
      <p:pic>
        <p:nvPicPr>
          <p:cNvPr id="20" name="图片 27" descr="67856e661fffe2caf5fc11f568beb6b6">
            <a:extLst>
              <a:ext uri="{FF2B5EF4-FFF2-40B4-BE49-F238E27FC236}">
                <a16:creationId xmlns:a16="http://schemas.microsoft.com/office/drawing/2014/main" id="{1B418FDB-F229-46BB-AC5E-B4890A04D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8440" y="3890872"/>
            <a:ext cx="834390" cy="8343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C034B9-C568-4D95-9A03-50144CBB9994}"/>
              </a:ext>
            </a:extLst>
          </p:cNvPr>
          <p:cNvSpPr txBox="1"/>
          <p:nvPr/>
        </p:nvSpPr>
        <p:spPr>
          <a:xfrm>
            <a:off x="3631474" y="2772228"/>
            <a:ext cx="624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A489FB-A18B-4997-A016-302E1A3E4A8E}"/>
              </a:ext>
            </a:extLst>
          </p:cNvPr>
          <p:cNvSpPr txBox="1"/>
          <p:nvPr/>
        </p:nvSpPr>
        <p:spPr>
          <a:xfrm>
            <a:off x="3451175" y="3715465"/>
            <a:ext cx="6231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06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1.49779 -0.00879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83" y="-4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1.40339 0.00023 " pathEditMode="relative" rAng="0" ptsTypes="AA">
                                      <p:cBhvr>
                                        <p:cTn id="14" dur="6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40fb7d366494ec2a3536693aa73c1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77850" cy="6975475"/>
          </a:xfrm>
          <a:prstGeom prst="rect">
            <a:avLst/>
          </a:prstGeom>
        </p:spPr>
      </p:pic>
      <p:pic>
        <p:nvPicPr>
          <p:cNvPr id="5" name="图片 6" descr="图片包含 室内&#10;&#10;已生成高可信度的说明">
            <a:extLst>
              <a:ext uri="{FF2B5EF4-FFF2-40B4-BE49-F238E27FC236}">
                <a16:creationId xmlns:a16="http://schemas.microsoft.com/office/drawing/2014/main" id="{CC527791-CDBD-4C07-8946-0D9A459CD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57" y="0"/>
            <a:ext cx="5542344" cy="6935959"/>
          </a:xfrm>
          <a:prstGeom prst="rect">
            <a:avLst/>
          </a:prstGeom>
        </p:spPr>
      </p:pic>
      <p:pic>
        <p:nvPicPr>
          <p:cNvPr id="6" name="图片 20" descr="图片包含 气球, 航空器&#10;&#10;已生成高可信度的说明">
            <a:extLst>
              <a:ext uri="{FF2B5EF4-FFF2-40B4-BE49-F238E27FC236}">
                <a16:creationId xmlns:a16="http://schemas.microsoft.com/office/drawing/2014/main" id="{9AE85D06-2B25-4032-A5DE-88A4AEBC18A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8" y="343127"/>
            <a:ext cx="3230586" cy="4006804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1052" y="463763"/>
            <a:ext cx="9505051" cy="46223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0888" y="1608245"/>
            <a:ext cx="817031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</a:rPr>
              <a:t>CHÚC CÁC EM </a:t>
            </a:r>
          </a:p>
          <a:p>
            <a:pPr algn="ctr"/>
            <a:r>
              <a:rPr lang="en-US" sz="9000" b="1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</a:rPr>
              <a:t>HỌC TỐT!</a:t>
            </a:r>
            <a:endParaRPr lang="en-US" sz="9000" b="1" cap="none" spc="0" dirty="0">
              <a:ln w="13462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  <a:latin typeface="UVN Binh Duong" pitchFamily="2" charset="0"/>
            </a:endParaRPr>
          </a:p>
        </p:txBody>
      </p:sp>
      <p:pic>
        <p:nvPicPr>
          <p:cNvPr id="9" name="图片 49">
            <a:extLst>
              <a:ext uri="{FF2B5EF4-FFF2-40B4-BE49-F238E27FC236}">
                <a16:creationId xmlns:a16="http://schemas.microsoft.com/office/drawing/2014/main" id="{72D8F01A-CC7A-4853-B2B7-EA629C114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2352">
            <a:off x="6385864" y="450957"/>
            <a:ext cx="5133975" cy="2314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90" y="1377977"/>
            <a:ext cx="2529526" cy="43138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39218" y="111790"/>
            <a:ext cx="5365537" cy="4792934"/>
            <a:chOff x="6339218" y="111790"/>
            <a:chExt cx="5365537" cy="4792934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994366">
              <a:off x="6339218" y="111790"/>
              <a:ext cx="5365537" cy="47929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001106" y="1230984"/>
              <a:ext cx="4216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ViceroyJF" pitchFamily="18" charset="0"/>
                </a:rPr>
                <a:t>Mẹ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dặn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phải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đi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thu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thập</a:t>
              </a:r>
              <a:r>
                <a:rPr lang="en-US" sz="3200" dirty="0">
                  <a:latin typeface="UTM ViceroyJF" pitchFamily="18" charset="0"/>
                </a:rPr>
                <a:t> 2 </a:t>
              </a:r>
              <a:r>
                <a:rPr lang="en-US" sz="3200" dirty="0" err="1">
                  <a:latin typeface="UTM ViceroyJF" pitchFamily="18" charset="0"/>
                </a:rPr>
                <a:t>hạt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dẻ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để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dùng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cho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bữa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tối</a:t>
              </a:r>
              <a:r>
                <a:rPr lang="en-US" sz="3200" dirty="0">
                  <a:latin typeface="UTM ViceroyJF" pitchFamily="18" charset="0"/>
                </a:rPr>
                <a:t>. </a:t>
              </a:r>
              <a:r>
                <a:rPr lang="en-US" sz="3200" dirty="0" err="1">
                  <a:latin typeface="UTM ViceroyJF" pitchFamily="18" charset="0"/>
                </a:rPr>
                <a:t>Các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bạn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hãy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giúp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mình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để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nhà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mình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có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một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bữa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tối</a:t>
              </a:r>
              <a:r>
                <a:rPr lang="en-US" sz="3200" dirty="0">
                  <a:latin typeface="UTM ViceroyJF" pitchFamily="18" charset="0"/>
                </a:rPr>
                <a:t> no </a:t>
              </a:r>
              <a:r>
                <a:rPr lang="en-US" sz="3200" dirty="0" err="1">
                  <a:latin typeface="UTM ViceroyJF" pitchFamily="18" charset="0"/>
                </a:rPr>
                <a:t>nê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nha</a:t>
              </a:r>
              <a:r>
                <a:rPr lang="en-US" sz="3200" dirty="0">
                  <a:latin typeface="UTM ViceroyJF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5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spc="50" normalizeH="0" baseline="0" noProof="0" dirty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140607" y="3621431"/>
            <a:ext cx="2876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S = a x h : 2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090623" y="5392794"/>
              <a:ext cx="299312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 = a x h x 2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7940189" y="3568010"/>
            <a:ext cx="2876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S = a : h x 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124508" y="5414141"/>
              <a:ext cx="27590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 = a : h : 2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43714" y="586715"/>
            <a:ext cx="700719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4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Công</a:t>
            </a:r>
            <a:r>
              <a:rPr lang="en-US" altLang="zh-CN" sz="4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thức</a:t>
            </a:r>
            <a:r>
              <a:rPr lang="en-US" altLang="zh-CN" sz="4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tính</a:t>
            </a:r>
            <a:r>
              <a:rPr lang="en-US" altLang="zh-CN" sz="4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diện</a:t>
            </a:r>
            <a:r>
              <a:rPr lang="en-US" altLang="zh-CN" sz="4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tích</a:t>
            </a:r>
            <a:r>
              <a:rPr lang="en-US" altLang="zh-CN" sz="4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lang="en-US" altLang="zh-CN" sz="4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tam </a:t>
            </a:r>
            <a:r>
              <a:rPr lang="en-US" altLang="zh-CN" sz="4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giác</a:t>
            </a:r>
            <a:r>
              <a:rPr lang="en-US" altLang="zh-CN" sz="4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lang="en-US" altLang="zh-CN" sz="4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endParaRPr lang="zh-CN" altLang="en-US" sz="4000" b="1" dirty="0">
              <a:latin typeface="UTM Isadora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5433" y="908516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405433" y="908516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86715"/>
            <a:ext cx="675640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tam </a:t>
            </a:r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giác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độ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dài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đáy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5dm, </a:t>
            </a:r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chiều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cao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30cm. </a:t>
            </a:r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Diện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tích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tam </a:t>
            </a:r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giác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000" b="1" dirty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endParaRPr lang="zh-CN" altLang="en-US" sz="3000" b="1" dirty="0">
              <a:latin typeface="UTM Isadora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2501836"/>
            <a:chOff x="6780706" y="4686364"/>
            <a:chExt cx="4198931" cy="2501836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269900" y="5249208"/>
              <a:ext cx="248754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7,5</a:t>
              </a:r>
              <a:r>
                <a:rPr lang="en-US" sz="6000" dirty="0">
                  <a:ln>
                    <a:solidFill>
                      <a:schemeClr val="tx1"/>
                    </a:solidFill>
                  </a:ln>
                  <a:solidFill>
                    <a:schemeClr val="bg2"/>
                  </a:solidFill>
                  <a:latin typeface="iCiel Cadena" panose="02000503000000020004" charset="0"/>
                </a:rPr>
                <a:t>d</a:t>
              </a:r>
              <a:r>
                <a:rPr lang="en-US" sz="6000" dirty="0">
                  <a:ln>
                    <a:solidFill>
                      <a:schemeClr val="tx1"/>
                    </a:solidFill>
                  </a:ln>
                  <a:solidFill>
                    <a:schemeClr val="bg2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m</a:t>
              </a:r>
              <a:r>
                <a:rPr lang="en-US" sz="6000" baseline="30000" dirty="0">
                  <a:ln>
                    <a:solidFill>
                      <a:schemeClr val="tx1"/>
                    </a:solidFill>
                  </a:ln>
                  <a:solidFill>
                    <a:schemeClr val="bg2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2</a:t>
              </a:r>
              <a:endParaRPr lang="en-US" sz="6000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iCiel Cadena" panose="02000503000000020004" pitchFamily="2" charset="0"/>
              </a:endParaRPr>
            </a:p>
            <a:p>
              <a:endParaRPr lang="en-US" sz="6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98241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60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349692" y="5191087"/>
              <a:ext cx="265617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n>
                    <a:solidFill>
                      <a:schemeClr val="tx1"/>
                    </a:solidFill>
                  </a:ln>
                  <a:solidFill>
                    <a:schemeClr val="bg2"/>
                  </a:solidFill>
                  <a:latin typeface="iCiel Cadena" panose="02000503000000020004" charset="0"/>
                </a:rPr>
                <a:t>150</a:t>
              </a:r>
              <a:r>
                <a:rPr lang="en-US" sz="6000" dirty="0">
                  <a:ln>
                    <a:solidFill>
                      <a:schemeClr val="tx1"/>
                    </a:solidFill>
                  </a:ln>
                  <a:solidFill>
                    <a:schemeClr val="bg2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cm</a:t>
              </a:r>
              <a:r>
                <a:rPr lang="en-US" sz="6000" baseline="30000" dirty="0">
                  <a:ln>
                    <a:solidFill>
                      <a:schemeClr val="tx1"/>
                    </a:solidFill>
                  </a:ln>
                  <a:solidFill>
                    <a:schemeClr val="bg2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2</a:t>
              </a:r>
              <a:endParaRPr lang="en-US" sz="6000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iCiel Cadena" panose="02000503000000020004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5662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1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1" action="ppaction://hlinksldjump"/>
            </p:cNvPr>
            <p:cNvSpPr txBox="1"/>
            <p:nvPr/>
          </p:nvSpPr>
          <p:spPr>
            <a:xfrm>
              <a:off x="8427642" y="3549968"/>
              <a:ext cx="22246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7,5dm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114778" cy="1864724"/>
            <a:chOff x="935980" y="2941753"/>
            <a:chExt cx="411477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65321" cy="1531482"/>
              <a:chOff x="3985437" y="2941753"/>
              <a:chExt cx="106532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396412" y="2941753"/>
                <a:ext cx="65434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60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1669338" y="3441739"/>
              <a:ext cx="22095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n>
                    <a:solidFill>
                      <a:schemeClr val="tx1"/>
                    </a:solidFill>
                  </a:ln>
                  <a:solidFill>
                    <a:schemeClr val="bg2"/>
                  </a:solidFill>
                  <a:latin typeface="iCiel Cadena" panose="02000503000000020004" charset="0"/>
                </a:rPr>
                <a:t>75</a:t>
              </a:r>
              <a:r>
                <a:rPr lang="en-US" sz="6000" dirty="0">
                  <a:ln>
                    <a:solidFill>
                      <a:schemeClr val="tx1"/>
                    </a:solidFill>
                  </a:ln>
                  <a:solidFill>
                    <a:schemeClr val="bg2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cm</a:t>
              </a:r>
              <a:r>
                <a:rPr lang="en-US" sz="6000" baseline="30000" dirty="0">
                  <a:ln>
                    <a:solidFill>
                      <a:schemeClr val="tx1"/>
                    </a:solidFill>
                  </a:ln>
                  <a:solidFill>
                    <a:schemeClr val="bg2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2</a:t>
              </a:r>
              <a:endParaRPr lang="en-US" sz="6000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iCiel Cadena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2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2540" y="1004884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97908" y="1004884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卡通插画风小满节气主题通用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525</TotalTime>
  <Words>1292</Words>
  <Application>Microsoft Office PowerPoint</Application>
  <PresentationFormat>Widescreen</PresentationFormat>
  <Paragraphs>234</Paragraphs>
  <Slides>29</Slides>
  <Notes>20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微软雅黑</vt:lpstr>
      <vt:lpstr>.VnTimeH</vt:lpstr>
      <vt:lpstr>Arial</vt:lpstr>
      <vt:lpstr>Cambria Math</vt:lpstr>
      <vt:lpstr>iCiel Cadena</vt:lpstr>
      <vt:lpstr>Times New Roman</vt:lpstr>
      <vt:lpstr>UTM Ambrose</vt:lpstr>
      <vt:lpstr>UTM Cabaret</vt:lpstr>
      <vt:lpstr>UTM French Vanilla</vt:lpstr>
      <vt:lpstr>UTM Futura Extra</vt:lpstr>
      <vt:lpstr>UTM Isadora</vt:lpstr>
      <vt:lpstr>UTM Showcard</vt:lpstr>
      <vt:lpstr>UTM ViceroyJF</vt:lpstr>
      <vt:lpstr>UVN Binh Duong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绿色卡通插画风小满节气主题通用PPT模板</dc:title>
  <dc:subject>9Slide.vn</dc:subject>
  <dc:creator>HP</dc:creator>
  <dc:description>9Slide.vn</dc:description>
  <cp:lastModifiedBy>hieu</cp:lastModifiedBy>
  <cp:revision>313</cp:revision>
  <dcterms:created xsi:type="dcterms:W3CDTF">2019-06-19T02:08:00Z</dcterms:created>
  <dcterms:modified xsi:type="dcterms:W3CDTF">2021-12-31T00:30:13Z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