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7"/>
  </p:notesMasterIdLst>
  <p:sldIdLst>
    <p:sldId id="256" r:id="rId4"/>
    <p:sldId id="2007577148" r:id="rId5"/>
    <p:sldId id="285" r:id="rId6"/>
    <p:sldId id="297" r:id="rId7"/>
    <p:sldId id="292" r:id="rId8"/>
    <p:sldId id="313" r:id="rId9"/>
    <p:sldId id="258" r:id="rId10"/>
    <p:sldId id="2007577150" r:id="rId11"/>
    <p:sldId id="2007577169" r:id="rId12"/>
    <p:sldId id="2007577170" r:id="rId13"/>
    <p:sldId id="257" r:id="rId14"/>
    <p:sldId id="2007577179" r:id="rId15"/>
    <p:sldId id="2007577180" r:id="rId16"/>
    <p:sldId id="2007577181" r:id="rId17"/>
    <p:sldId id="2007577149" r:id="rId18"/>
    <p:sldId id="2007577182" r:id="rId19"/>
    <p:sldId id="2007577187" r:id="rId20"/>
    <p:sldId id="2007577151" r:id="rId21"/>
    <p:sldId id="2007577188" r:id="rId22"/>
    <p:sldId id="2007577183" r:id="rId23"/>
    <p:sldId id="2007577165" r:id="rId24"/>
    <p:sldId id="2007577184" r:id="rId25"/>
    <p:sldId id="200757716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A02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1" autoAdjust="0"/>
    <p:restoredTop sz="92712" autoAdjust="0"/>
  </p:normalViewPr>
  <p:slideViewPr>
    <p:cSldViewPr snapToGrid="0">
      <p:cViewPr varScale="1">
        <p:scale>
          <a:sx n="59" d="100"/>
          <a:sy n="59" d="100"/>
        </p:scale>
        <p:origin x="92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7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401B-63C9-4CD8-972D-9B798B0B4CC7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02D52-C8D0-4264-9A5E-E3B9B947C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3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6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1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1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1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164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2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99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60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1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34027-7213-4DFD-ACBB-2450BC464B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8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1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8" y="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204767"/>
      </p:ext>
    </p:extLst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98798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2546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357" t="13772" r="35880" b="5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16650" b="16860"/>
          <a:stretch/>
        </p:blipFill>
        <p:spPr>
          <a:xfrm>
            <a:off x="0" y="0"/>
            <a:ext cx="6633028" cy="68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3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118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0107" y="1556824"/>
            <a:ext cx="3494088" cy="4465078"/>
          </a:xfrm>
          <a:custGeom>
            <a:avLst/>
            <a:gdLst>
              <a:gd name="connsiteX0" fmla="*/ 0 w 3494088"/>
              <a:gd name="connsiteY0" fmla="*/ 0 h 4465078"/>
              <a:gd name="connsiteX1" fmla="*/ 3494088 w 3494088"/>
              <a:gd name="connsiteY1" fmla="*/ 0 h 4465078"/>
              <a:gd name="connsiteX2" fmla="*/ 3494088 w 3494088"/>
              <a:gd name="connsiteY2" fmla="*/ 4465078 h 4465078"/>
              <a:gd name="connsiteX3" fmla="*/ 0 w 3494088"/>
              <a:gd name="connsiteY3" fmla="*/ 4465078 h 44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088" h="4465078">
                <a:moveTo>
                  <a:pt x="0" y="0"/>
                </a:moveTo>
                <a:lnTo>
                  <a:pt x="3494088" y="0"/>
                </a:lnTo>
                <a:lnTo>
                  <a:pt x="3494088" y="4465078"/>
                </a:lnTo>
                <a:lnTo>
                  <a:pt x="0" y="4465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39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8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68402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86517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04636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722751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15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783010" y="1685926"/>
            <a:ext cx="2363161" cy="2123312"/>
          </a:xfrm>
          <a:custGeom>
            <a:avLst/>
            <a:gdLst>
              <a:gd name="connsiteX0" fmla="*/ 0 w 2363161"/>
              <a:gd name="connsiteY0" fmla="*/ 0 h 2123312"/>
              <a:gd name="connsiteX1" fmla="*/ 2363161 w 2363161"/>
              <a:gd name="connsiteY1" fmla="*/ 0 h 2123312"/>
              <a:gd name="connsiteX2" fmla="*/ 2363161 w 2363161"/>
              <a:gd name="connsiteY2" fmla="*/ 2123312 h 2123312"/>
              <a:gd name="connsiteX3" fmla="*/ 0 w 2363161"/>
              <a:gd name="connsiteY3" fmla="*/ 2123312 h 212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23312">
                <a:moveTo>
                  <a:pt x="0" y="0"/>
                </a:moveTo>
                <a:lnTo>
                  <a:pt x="2363161" y="0"/>
                </a:lnTo>
                <a:lnTo>
                  <a:pt x="2363161" y="2123312"/>
                </a:lnTo>
                <a:lnTo>
                  <a:pt x="0" y="2123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783010" y="3794364"/>
            <a:ext cx="2363161" cy="2140046"/>
          </a:xfrm>
          <a:custGeom>
            <a:avLst/>
            <a:gdLst>
              <a:gd name="connsiteX0" fmla="*/ 0 w 2363161"/>
              <a:gd name="connsiteY0" fmla="*/ 0 h 2140046"/>
              <a:gd name="connsiteX1" fmla="*/ 2363161 w 2363161"/>
              <a:gd name="connsiteY1" fmla="*/ 0 h 2140046"/>
              <a:gd name="connsiteX2" fmla="*/ 2363161 w 2363161"/>
              <a:gd name="connsiteY2" fmla="*/ 2140046 h 2140046"/>
              <a:gd name="connsiteX3" fmla="*/ 0 w 2363161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40046">
                <a:moveTo>
                  <a:pt x="0" y="0"/>
                </a:moveTo>
                <a:lnTo>
                  <a:pt x="2363161" y="0"/>
                </a:lnTo>
                <a:lnTo>
                  <a:pt x="2363161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146171" y="3794364"/>
            <a:ext cx="2374316" cy="2140046"/>
          </a:xfrm>
          <a:custGeom>
            <a:avLst/>
            <a:gdLst>
              <a:gd name="connsiteX0" fmla="*/ 0 w 2374316"/>
              <a:gd name="connsiteY0" fmla="*/ 0 h 2140046"/>
              <a:gd name="connsiteX1" fmla="*/ 2374316 w 2374316"/>
              <a:gd name="connsiteY1" fmla="*/ 0 h 2140046"/>
              <a:gd name="connsiteX2" fmla="*/ 2374316 w 2374316"/>
              <a:gd name="connsiteY2" fmla="*/ 2140046 h 2140046"/>
              <a:gd name="connsiteX3" fmla="*/ 0 w 2374316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316" h="2140046">
                <a:moveTo>
                  <a:pt x="0" y="0"/>
                </a:moveTo>
                <a:lnTo>
                  <a:pt x="2374316" y="0"/>
                </a:lnTo>
                <a:lnTo>
                  <a:pt x="2374316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95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04926" y="2113203"/>
            <a:ext cx="2903618" cy="2903618"/>
          </a:xfrm>
          <a:custGeom>
            <a:avLst/>
            <a:gdLst>
              <a:gd name="connsiteX0" fmla="*/ 1451809 w 2903618"/>
              <a:gd name="connsiteY0" fmla="*/ 0 h 2903618"/>
              <a:gd name="connsiteX1" fmla="*/ 2903618 w 2903618"/>
              <a:gd name="connsiteY1" fmla="*/ 1451809 h 2903618"/>
              <a:gd name="connsiteX2" fmla="*/ 1451809 w 2903618"/>
              <a:gd name="connsiteY2" fmla="*/ 2903618 h 2903618"/>
              <a:gd name="connsiteX3" fmla="*/ 0 w 2903618"/>
              <a:gd name="connsiteY3" fmla="*/ 1451809 h 2903618"/>
              <a:gd name="connsiteX4" fmla="*/ 1451809 w 2903618"/>
              <a:gd name="connsiteY4" fmla="*/ 0 h 290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618" h="2903618">
                <a:moveTo>
                  <a:pt x="1451809" y="0"/>
                </a:moveTo>
                <a:cubicBezTo>
                  <a:pt x="2253621" y="0"/>
                  <a:pt x="2903618" y="649997"/>
                  <a:pt x="2903618" y="1451809"/>
                </a:cubicBezTo>
                <a:cubicBezTo>
                  <a:pt x="2903618" y="2253621"/>
                  <a:pt x="2253621" y="2903618"/>
                  <a:pt x="1451809" y="2903618"/>
                </a:cubicBezTo>
                <a:cubicBezTo>
                  <a:pt x="649997" y="2903618"/>
                  <a:pt x="0" y="2253621"/>
                  <a:pt x="0" y="1451809"/>
                </a:cubicBezTo>
                <a:cubicBezTo>
                  <a:pt x="0" y="649997"/>
                  <a:pt x="649997" y="0"/>
                  <a:pt x="1451809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2969" y="1923776"/>
            <a:ext cx="1348614" cy="1348614"/>
          </a:xfrm>
          <a:custGeom>
            <a:avLst/>
            <a:gdLst>
              <a:gd name="connsiteX0" fmla="*/ 674307 w 1348614"/>
              <a:gd name="connsiteY0" fmla="*/ 0 h 1348614"/>
              <a:gd name="connsiteX1" fmla="*/ 1348614 w 1348614"/>
              <a:gd name="connsiteY1" fmla="*/ 674307 h 1348614"/>
              <a:gd name="connsiteX2" fmla="*/ 674307 w 1348614"/>
              <a:gd name="connsiteY2" fmla="*/ 1348614 h 1348614"/>
              <a:gd name="connsiteX3" fmla="*/ 0 w 1348614"/>
              <a:gd name="connsiteY3" fmla="*/ 674307 h 1348614"/>
              <a:gd name="connsiteX4" fmla="*/ 674307 w 1348614"/>
              <a:gd name="connsiteY4" fmla="*/ 0 h 1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614" h="1348614">
                <a:moveTo>
                  <a:pt x="674307" y="0"/>
                </a:moveTo>
                <a:cubicBezTo>
                  <a:pt x="1046716" y="0"/>
                  <a:pt x="1348614" y="301898"/>
                  <a:pt x="1348614" y="674307"/>
                </a:cubicBezTo>
                <a:cubicBezTo>
                  <a:pt x="1348614" y="1046716"/>
                  <a:pt x="1046716" y="1348614"/>
                  <a:pt x="674307" y="1348614"/>
                </a:cubicBezTo>
                <a:cubicBezTo>
                  <a:pt x="301898" y="1348614"/>
                  <a:pt x="0" y="1046716"/>
                  <a:pt x="0" y="674307"/>
                </a:cubicBezTo>
                <a:cubicBezTo>
                  <a:pt x="0" y="301898"/>
                  <a:pt x="301898" y="0"/>
                  <a:pt x="674307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47847" y="3253305"/>
            <a:ext cx="1830666" cy="1830664"/>
          </a:xfrm>
          <a:custGeom>
            <a:avLst/>
            <a:gdLst>
              <a:gd name="connsiteX0" fmla="*/ 915333 w 1830666"/>
              <a:gd name="connsiteY0" fmla="*/ 0 h 1830664"/>
              <a:gd name="connsiteX1" fmla="*/ 1830666 w 1830666"/>
              <a:gd name="connsiteY1" fmla="*/ 915332 h 1830664"/>
              <a:gd name="connsiteX2" fmla="*/ 915333 w 1830666"/>
              <a:gd name="connsiteY2" fmla="*/ 1830664 h 1830664"/>
              <a:gd name="connsiteX3" fmla="*/ 0 w 1830666"/>
              <a:gd name="connsiteY3" fmla="*/ 915332 h 1830664"/>
              <a:gd name="connsiteX4" fmla="*/ 915333 w 1830666"/>
              <a:gd name="connsiteY4" fmla="*/ 0 h 1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666" h="1830664">
                <a:moveTo>
                  <a:pt x="915333" y="0"/>
                </a:moveTo>
                <a:cubicBezTo>
                  <a:pt x="1420857" y="0"/>
                  <a:pt x="1830666" y="409808"/>
                  <a:pt x="1830666" y="915332"/>
                </a:cubicBezTo>
                <a:cubicBezTo>
                  <a:pt x="1830666" y="1420856"/>
                  <a:pt x="1420857" y="1830664"/>
                  <a:pt x="915333" y="1830664"/>
                </a:cubicBezTo>
                <a:cubicBezTo>
                  <a:pt x="409809" y="1830664"/>
                  <a:pt x="0" y="1420856"/>
                  <a:pt x="0" y="915332"/>
                </a:cubicBezTo>
                <a:cubicBezTo>
                  <a:pt x="0" y="409808"/>
                  <a:pt x="409809" y="0"/>
                  <a:pt x="915333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6578512" y="1713486"/>
            <a:ext cx="2315544" cy="2315544"/>
          </a:xfrm>
          <a:custGeom>
            <a:avLst/>
            <a:gdLst>
              <a:gd name="connsiteX0" fmla="*/ 1157772 w 2315544"/>
              <a:gd name="connsiteY0" fmla="*/ 0 h 2315544"/>
              <a:gd name="connsiteX1" fmla="*/ 2315544 w 2315544"/>
              <a:gd name="connsiteY1" fmla="*/ 1157772 h 2315544"/>
              <a:gd name="connsiteX2" fmla="*/ 1157772 w 2315544"/>
              <a:gd name="connsiteY2" fmla="*/ 2315544 h 2315544"/>
              <a:gd name="connsiteX3" fmla="*/ 0 w 2315544"/>
              <a:gd name="connsiteY3" fmla="*/ 1157772 h 2315544"/>
              <a:gd name="connsiteX4" fmla="*/ 1157772 w 2315544"/>
              <a:gd name="connsiteY4" fmla="*/ 0 h 23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44" h="2315544">
                <a:moveTo>
                  <a:pt x="1157772" y="0"/>
                </a:moveTo>
                <a:cubicBezTo>
                  <a:pt x="1797192" y="0"/>
                  <a:pt x="2315544" y="518352"/>
                  <a:pt x="2315544" y="1157772"/>
                </a:cubicBezTo>
                <a:cubicBezTo>
                  <a:pt x="2315544" y="1797192"/>
                  <a:pt x="1797192" y="2315544"/>
                  <a:pt x="1157772" y="2315544"/>
                </a:cubicBezTo>
                <a:cubicBezTo>
                  <a:pt x="518352" y="2315544"/>
                  <a:pt x="0" y="1797192"/>
                  <a:pt x="0" y="1157772"/>
                </a:cubicBezTo>
                <a:cubicBezTo>
                  <a:pt x="0" y="518352"/>
                  <a:pt x="518352" y="0"/>
                  <a:pt x="1157772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26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432720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530110" y="1746251"/>
            <a:ext cx="3034388" cy="2806137"/>
          </a:xfrm>
          <a:custGeom>
            <a:avLst/>
            <a:gdLst>
              <a:gd name="connsiteX0" fmla="*/ 0 w 3034388"/>
              <a:gd name="connsiteY0" fmla="*/ 0 h 2806137"/>
              <a:gd name="connsiteX1" fmla="*/ 3032772 w 3034388"/>
              <a:gd name="connsiteY1" fmla="*/ 157845 h 2806137"/>
              <a:gd name="connsiteX2" fmla="*/ 3034388 w 3034388"/>
              <a:gd name="connsiteY2" fmla="*/ 2507985 h 2806137"/>
              <a:gd name="connsiteX3" fmla="*/ 0 w 3034388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388" h="2806137">
                <a:moveTo>
                  <a:pt x="0" y="0"/>
                </a:moveTo>
                <a:lnTo>
                  <a:pt x="3032772" y="157845"/>
                </a:lnTo>
                <a:cubicBezTo>
                  <a:pt x="3033311" y="941225"/>
                  <a:pt x="3033849" y="1724605"/>
                  <a:pt x="3034388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625584" y="1746251"/>
            <a:ext cx="3036306" cy="2806137"/>
          </a:xfrm>
          <a:custGeom>
            <a:avLst/>
            <a:gdLst>
              <a:gd name="connsiteX0" fmla="*/ 0 w 3036306"/>
              <a:gd name="connsiteY0" fmla="*/ 0 h 2806137"/>
              <a:gd name="connsiteX1" fmla="*/ 3034689 w 3036306"/>
              <a:gd name="connsiteY1" fmla="*/ 157845 h 2806137"/>
              <a:gd name="connsiteX2" fmla="*/ 3036306 w 3036306"/>
              <a:gd name="connsiteY2" fmla="*/ 2507985 h 2806137"/>
              <a:gd name="connsiteX3" fmla="*/ 0 w 3036306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6" h="2806137">
                <a:moveTo>
                  <a:pt x="0" y="0"/>
                </a:moveTo>
                <a:lnTo>
                  <a:pt x="3034689" y="157845"/>
                </a:lnTo>
                <a:cubicBezTo>
                  <a:pt x="3035228" y="941225"/>
                  <a:pt x="3035767" y="1724605"/>
                  <a:pt x="3036306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7722977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3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38638"/>
      </p:ext>
    </p:extLst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68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6DA35C35-39A0-4D59-A986-0958E21BFDA7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0" y="6858000"/>
            <a:ext cx="1524424" cy="15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1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D145-3A9E-455F-B450-299854106B76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71154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080763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8632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11885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95698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03049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189848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8" y="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70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2"/>
          <a:srcRect l="16141" t="22763" r="16141" b="23065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213" y1="58511" x2="2660" y2="72872"/>
                        <a14:foregroundMark x1="9574" y1="69149" x2="12766" y2="89894"/>
                        <a14:foregroundMark x1="20213" y1="51596" x2="3191" y2="5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67" y="-142747"/>
            <a:ext cx="1146048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7" y="0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53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28.sv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7.png"/><Relationship Id="rId18" Type="http://schemas.openxmlformats.org/officeDocument/2006/relationships/image" Target="../media/image38.svg"/><Relationship Id="rId3" Type="http://schemas.openxmlformats.org/officeDocument/2006/relationships/image" Target="../media/image13.png"/><Relationship Id="rId21" Type="http://schemas.openxmlformats.org/officeDocument/2006/relationships/image" Target="../media/image54.png"/><Relationship Id="rId7" Type="http://schemas.openxmlformats.org/officeDocument/2006/relationships/image" Target="../media/image17.png"/><Relationship Id="rId12" Type="http://schemas.openxmlformats.org/officeDocument/2006/relationships/image" Target="../media/image26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50.png"/><Relationship Id="rId23" Type="http://schemas.openxmlformats.org/officeDocument/2006/relationships/image" Target="../media/image56.png"/><Relationship Id="rId10" Type="http://schemas.openxmlformats.org/officeDocument/2006/relationships/image" Target="../media/image22.svg"/><Relationship Id="rId19" Type="http://schemas.openxmlformats.org/officeDocument/2006/relationships/image" Target="../media/image52.png"/><Relationship Id="rId4" Type="http://schemas.openxmlformats.org/officeDocument/2006/relationships/image" Target="../media/image14.svg"/><Relationship Id="rId9" Type="http://schemas.openxmlformats.org/officeDocument/2006/relationships/image" Target="../media/image21.png"/><Relationship Id="rId14" Type="http://schemas.openxmlformats.org/officeDocument/2006/relationships/image" Target="../media/image28.svg"/><Relationship Id="rId22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4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36.svg"/><Relationship Id="rId2" Type="http://schemas.openxmlformats.org/officeDocument/2006/relationships/tags" Target="../tags/tag3.xml"/><Relationship Id="rId16" Type="http://schemas.openxmlformats.org/officeDocument/2006/relationships/image" Target="../media/image40.svg"/><Relationship Id="rId1" Type="http://schemas.openxmlformats.org/officeDocument/2006/relationships/tags" Target="../tags/tag2.xml"/><Relationship Id="rId6" Type="http://schemas.openxmlformats.org/officeDocument/2006/relationships/image" Target="../media/image14.sv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4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59.sv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4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49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26.sv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1657217" y="2143843"/>
            <a:ext cx="95690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UTM Davida" pitchFamily="18" charset="0"/>
                <a:ea typeface="微软雅黑" panose="020B0503020204020204" pitchFamily="34" charset="-122"/>
              </a:rPr>
              <a:t>TRỪ HAI SỐ THẬP PHÂN</a:t>
            </a:r>
            <a:endParaRPr lang="zh-CN" altLang="en-US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UTM Davida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A02FBC1-91EE-4FBB-AEBD-213E6DF9424E}"/>
              </a:ext>
            </a:extLst>
          </p:cNvPr>
          <p:cNvSpPr/>
          <p:nvPr/>
        </p:nvSpPr>
        <p:spPr>
          <a:xfrm>
            <a:off x="5555498" y="1593513"/>
            <a:ext cx="1785961" cy="51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4000" u="sng" dirty="0" err="1">
                <a:latin typeface="UTM Bustamalaka" pitchFamily="18" charset="0"/>
                <a:ea typeface="微软雅黑" panose="020B0503020204020204" pitchFamily="34" charset="-122"/>
              </a:rPr>
              <a:t>Toán</a:t>
            </a:r>
            <a:endParaRPr lang="zh-CN" altLang="en-US" sz="4000" u="sng" dirty="0">
              <a:latin typeface="UTM Bustamalaka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663A422-7B4D-4321-BA75-B6059F831164}"/>
              </a:ext>
            </a:extLst>
          </p:cNvPr>
          <p:cNvSpPr/>
          <p:nvPr/>
        </p:nvSpPr>
        <p:spPr>
          <a:xfrm>
            <a:off x="2961244" y="3914207"/>
            <a:ext cx="6308198" cy="44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b="1" dirty="0">
                <a:latin typeface="UTM Camellia F" pitchFamily="18" charset="0"/>
                <a:ea typeface="微软雅黑" panose="020B0503020204020204" pitchFamily="34" charset="-122"/>
              </a:rPr>
              <a:t>(Trang 53, 54)</a:t>
            </a:r>
            <a:endParaRPr lang="zh-CN" altLang="en-US" b="1" dirty="0">
              <a:latin typeface="UTM Camellia F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645" y="424867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65">
            <a:off x="294837" y="413717"/>
            <a:ext cx="4414879" cy="27870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5138" y="1310496"/>
            <a:ext cx="4004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Tớ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sẽ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làm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như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sau</a:t>
            </a:r>
            <a:r>
              <a:rPr lang="en-US" sz="2800" b="1" dirty="0">
                <a:latin typeface="UTM Neo Sans Intel" pitchFamily="18" charset="0"/>
              </a:rPr>
              <a:t>: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024890" y="898578"/>
            <a:ext cx="1828800" cy="954107"/>
            <a:chOff x="6362700" y="762000"/>
            <a:chExt cx="1828800" cy="1272447"/>
          </a:xfrm>
        </p:grpSpPr>
        <p:grpSp>
          <p:nvGrpSpPr>
            <p:cNvPr id="31" name="Group 20"/>
            <p:cNvGrpSpPr>
              <a:grpSpLocks/>
            </p:cNvGrpSpPr>
            <p:nvPr/>
          </p:nvGrpSpPr>
          <p:grpSpPr bwMode="auto">
            <a:xfrm>
              <a:off x="6362700" y="762000"/>
              <a:ext cx="1828800" cy="1272447"/>
              <a:chOff x="6362700" y="762000"/>
              <a:chExt cx="1828800" cy="1272447"/>
            </a:xfrm>
          </p:grpSpPr>
          <p:sp>
            <p:nvSpPr>
              <p:cNvPr id="34" name="TextBox 11"/>
              <p:cNvSpPr txBox="1">
                <a:spLocks noChangeArrowheads="1"/>
              </p:cNvSpPr>
              <p:nvPr/>
            </p:nvSpPr>
            <p:spPr bwMode="auto">
              <a:xfrm>
                <a:off x="6362700" y="762000"/>
                <a:ext cx="1828800" cy="1272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b="1" dirty="0">
                    <a:latin typeface="UTM Neo Sans Intel" pitchFamily="18" charset="0"/>
                  </a:rPr>
                  <a:t>     4,29</a:t>
                </a:r>
                <a:br>
                  <a:rPr lang="en-US" altLang="en-US" sz="2800" b="1" dirty="0">
                    <a:latin typeface="UTM Neo Sans Intel" pitchFamily="18" charset="0"/>
                  </a:rPr>
                </a:br>
                <a:r>
                  <a:rPr lang="en-US" altLang="en-US" sz="2800" b="1" dirty="0">
                    <a:latin typeface="UTM Neo Sans Intel" pitchFamily="18" charset="0"/>
                  </a:rPr>
                  <a:t>     1,84</a:t>
                </a:r>
              </a:p>
            </p:txBody>
          </p:sp>
          <p:cxnSp>
            <p:nvCxnSpPr>
              <p:cNvPr id="35" name="Straight Connector 34"/>
              <p:cNvCxnSpPr>
                <a:cxnSpLocks/>
              </p:cNvCxnSpPr>
              <p:nvPr/>
            </p:nvCxnSpPr>
            <p:spPr>
              <a:xfrm>
                <a:off x="6896100" y="2034447"/>
                <a:ext cx="76700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6523964" y="1024061"/>
              <a:ext cx="457200" cy="69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UTM Neo Sans Intel" pitchFamily="18" charset="0"/>
                </a:rPr>
                <a:t>-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842604" y="2592210"/>
            <a:ext cx="4774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UTM Neo Sans Intel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UTM Neo Sans Intel" pitchFamily="18" charset="0"/>
              </a:rPr>
              <a:t>: 4,29 - 1,84 = 2,45(m)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10780" y="3356808"/>
            <a:ext cx="6569850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Đặt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tính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Thực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hiện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phép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cộng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như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cộng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tự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nhiên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Viết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dấu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phẩy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tổng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thẳng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cột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với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dấu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phẩy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hạng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5917" y="832844"/>
            <a:ext cx="3774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Cuối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cùng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đặt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ở </a:t>
            </a:r>
            <a:r>
              <a:rPr lang="en-US" sz="2800" b="1" dirty="0" err="1">
                <a:latin typeface="UTM Neo Sans Intel" pitchFamily="18" charset="0"/>
              </a:rPr>
              <a:t>hiệu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thẳng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với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của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bị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và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138" y="1070654"/>
            <a:ext cx="400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Đặt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tính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sao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cho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thẳng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nhau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7646" y="1011925"/>
            <a:ext cx="400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Rồi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như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tự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nhiên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bình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thường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pic>
        <p:nvPicPr>
          <p:cNvPr id="42" name="图形 13">
            <a:extLst>
              <a:ext uri="{FF2B5EF4-FFF2-40B4-BE49-F238E27FC236}">
                <a16:creationId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2229" y="3389408"/>
            <a:ext cx="3074431" cy="35709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4E2899-43D3-46A4-9216-71C821F8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41" y="1809309"/>
            <a:ext cx="974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UTM Bustamalaka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F87D3-29A8-4674-827B-ED0E6A50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278" y="1805986"/>
            <a:ext cx="2580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UTM Bustamalak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6752BC-644C-4461-9C73-4F8D8FD23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9370" y="1815124"/>
            <a:ext cx="209455" cy="5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UTM Bustamalak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F047DD-5903-474E-B84E-BF2FC009A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361" y="1764404"/>
            <a:ext cx="2163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UTM Bustamalaka"/>
                <a:cs typeface="Times New Roman" panose="02020603050405020304" pitchFamily="18" charset="0"/>
              </a:rPr>
              <a:t>,</a:t>
            </a:r>
            <a:endParaRPr lang="en-US" altLang="en-US" dirty="0">
              <a:latin typeface="UTM Bustamalaka"/>
            </a:endParaRPr>
          </a:p>
        </p:txBody>
      </p:sp>
    </p:spTree>
    <p:extLst>
      <p:ext uri="{BB962C8B-B14F-4D97-AF65-F5344CB8AC3E}">
        <p14:creationId xmlns:p14="http://schemas.microsoft.com/office/powerpoint/2010/main" val="10957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8" grpId="0"/>
      <p:bldP spid="28" grpId="0" uiExpand="1" build="p"/>
      <p:bldP spid="32" grpId="0"/>
      <p:bldP spid="39" grpId="0"/>
      <p:bldP spid="39" grpId="1"/>
      <p:bldP spid="40" grpId="0"/>
      <p:bldP spid="40" grpId="1"/>
      <p:bldP spid="27" grpId="0"/>
      <p:bldP spid="29" grpId="0"/>
      <p:bldP spid="37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55DB410-D7EB-4769-8BA4-37A67DF2FEFA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F5CBD8BA-60F9-4C4A-B45C-BEB1A1E3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8FCCD1F7-C4B0-4777-8D13-91B10DA6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089C828C-5CF3-42DF-89AC-53FFF4BF5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6" name="图形 15">
            <a:extLst>
              <a:ext uri="{FF2B5EF4-FFF2-40B4-BE49-F238E27FC236}">
                <a16:creationId xmlns:a16="http://schemas.microsoft.com/office/drawing/2014/main" id="{A9A42E2C-BC7B-45CF-9CC7-EE5FDC7A1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17" y="140447"/>
            <a:ext cx="11718702" cy="6406979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3B2DED9E-67EF-4CBD-8EDA-960086B37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8998" y="4633903"/>
            <a:ext cx="2376503" cy="237650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7434D6A7-19DF-4100-9941-25DB35F65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93" y="4580013"/>
            <a:ext cx="1902600" cy="2408354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74EE9DC-39D7-428A-80CF-B846A326B0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75654" y="4762507"/>
            <a:ext cx="1916346" cy="222585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123A654-7883-4FA7-8F28-F4223F92D0DF}"/>
              </a:ext>
            </a:extLst>
          </p:cNvPr>
          <p:cNvGrpSpPr/>
          <p:nvPr/>
        </p:nvGrpSpPr>
        <p:grpSpPr>
          <a:xfrm>
            <a:off x="5579034" y="3542805"/>
            <a:ext cx="3439902" cy="2637592"/>
            <a:chOff x="-586111" y="-343538"/>
            <a:chExt cx="3439902" cy="2637592"/>
          </a:xfrm>
        </p:grpSpPr>
        <p:pic>
          <p:nvPicPr>
            <p:cNvPr id="32" name="图形 31">
              <a:extLst>
                <a:ext uri="{FF2B5EF4-FFF2-40B4-BE49-F238E27FC236}">
                  <a16:creationId xmlns:a16="http://schemas.microsoft.com/office/drawing/2014/main" id="{8B9345D0-454F-4917-93DF-CE19A318E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-586111" y="-343538"/>
              <a:ext cx="3439902" cy="2637592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3AB84B5-020D-41BC-96C7-6787B81931CF}"/>
                </a:ext>
              </a:extLst>
            </p:cNvPr>
            <p:cNvSpPr/>
            <p:nvPr/>
          </p:nvSpPr>
          <p:spPr>
            <a:xfrm>
              <a:off x="75475" y="310581"/>
              <a:ext cx="2317750" cy="87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Cách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nào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nhanh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hơn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pic>
        <p:nvPicPr>
          <p:cNvPr id="36" name="图形 35">
            <a:extLst>
              <a:ext uri="{FF2B5EF4-FFF2-40B4-BE49-F238E27FC236}">
                <a16:creationId xmlns:a16="http://schemas.microsoft.com/office/drawing/2014/main" id="{33428802-D5E8-4FE7-8C97-340309954C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4741" y="726434"/>
            <a:ext cx="440986" cy="463220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60CF4A30-E74A-4E26-A940-2DB1741B90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57999" y="683245"/>
            <a:ext cx="440986" cy="4632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63364" y="361507"/>
            <a:ext cx="0" cy="3583172"/>
          </a:xfrm>
          <a:prstGeom prst="line">
            <a:avLst/>
          </a:prstGeom>
          <a:ln w="38100">
            <a:solidFill>
              <a:srgbClr val="F95A0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6" y="2190603"/>
            <a:ext cx="1051537" cy="120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3AAD5-3C9D-43D1-8191-F5AE6CA4F78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4896" r="10970"/>
          <a:stretch/>
        </p:blipFill>
        <p:spPr>
          <a:xfrm>
            <a:off x="1592316" y="649862"/>
            <a:ext cx="3897817" cy="3864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070977-FC2F-481D-9BE6-6FE46B2EC1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85" y="1531669"/>
            <a:ext cx="1736830" cy="15557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90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65">
            <a:off x="294837" y="605111"/>
            <a:ext cx="4414879" cy="27870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1232" y="1475430"/>
            <a:ext cx="4004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Tớ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sẽ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làm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như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sau</a:t>
            </a:r>
            <a:r>
              <a:rPr lang="en-US" sz="2800" b="1" dirty="0">
                <a:latin typeface="UTM Neo Sans Intel" pitchFamily="18" charset="0"/>
              </a:rPr>
              <a:t>: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024890" y="1281366"/>
            <a:ext cx="1828800" cy="954107"/>
            <a:chOff x="6362700" y="762000"/>
            <a:chExt cx="1828800" cy="1272447"/>
          </a:xfrm>
        </p:grpSpPr>
        <p:grpSp>
          <p:nvGrpSpPr>
            <p:cNvPr id="31" name="Group 20"/>
            <p:cNvGrpSpPr>
              <a:grpSpLocks/>
            </p:cNvGrpSpPr>
            <p:nvPr/>
          </p:nvGrpSpPr>
          <p:grpSpPr bwMode="auto">
            <a:xfrm>
              <a:off x="6362700" y="762000"/>
              <a:ext cx="1828800" cy="1272447"/>
              <a:chOff x="6362700" y="762000"/>
              <a:chExt cx="1828800" cy="1272447"/>
            </a:xfrm>
          </p:grpSpPr>
          <p:sp>
            <p:nvSpPr>
              <p:cNvPr id="34" name="TextBox 11"/>
              <p:cNvSpPr txBox="1">
                <a:spLocks noChangeArrowheads="1"/>
              </p:cNvSpPr>
              <p:nvPr/>
            </p:nvSpPr>
            <p:spPr bwMode="auto">
              <a:xfrm>
                <a:off x="6362700" y="762000"/>
                <a:ext cx="1828800" cy="1272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b="1" dirty="0">
                    <a:latin typeface="UTM Neo Sans Intel" pitchFamily="18" charset="0"/>
                  </a:rPr>
                  <a:t>     45,8</a:t>
                </a:r>
                <a:br>
                  <a:rPr lang="en-US" altLang="en-US" sz="2800" b="1" dirty="0">
                    <a:latin typeface="UTM Neo Sans Intel" pitchFamily="18" charset="0"/>
                  </a:rPr>
                </a:br>
                <a:r>
                  <a:rPr lang="en-US" altLang="en-US" sz="2800" b="1" dirty="0">
                    <a:latin typeface="UTM Neo Sans Intel" pitchFamily="18" charset="0"/>
                  </a:rPr>
                  <a:t>     19,26</a:t>
                </a:r>
              </a:p>
            </p:txBody>
          </p:sp>
          <p:cxnSp>
            <p:nvCxnSpPr>
              <p:cNvPr id="35" name="Straight Connector 34"/>
              <p:cNvCxnSpPr>
                <a:cxnSpLocks/>
              </p:cNvCxnSpPr>
              <p:nvPr/>
            </p:nvCxnSpPr>
            <p:spPr>
              <a:xfrm>
                <a:off x="6896100" y="2034447"/>
                <a:ext cx="10130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6523964" y="1024061"/>
              <a:ext cx="457200" cy="69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UTM Neo Sans Intel" pitchFamily="18" charset="0"/>
                </a:rPr>
                <a:t>-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22780" y="2300032"/>
            <a:ext cx="221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UTM Neo Sans Intel" pitchFamily="18" charset="0"/>
              </a:rPr>
              <a:t>26 54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596008" y="3040205"/>
            <a:ext cx="5142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UTM Neo Sans Intel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UTM Neo Sans Intel" pitchFamily="18" charset="0"/>
              </a:rPr>
              <a:t>: 45,8 - 19,26 = 26,54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12606" y="3662926"/>
            <a:ext cx="7451310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Đặt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tính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Thực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hiện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phép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trừ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như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trừ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tự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nhiên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Viết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dấu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phẩy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hiệu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thẳng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cột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với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dấu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phẩy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bị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trừ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và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trừ</a:t>
            </a:r>
            <a:r>
              <a:rPr lang="en-US" altLang="en-US" sz="24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5138" y="1176647"/>
            <a:ext cx="3774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Với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cách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làm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trên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em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hãy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thực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hiện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tính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hiệu</a:t>
            </a:r>
            <a:r>
              <a:rPr lang="en-US" sz="2800" b="1" dirty="0">
                <a:latin typeface="UTM Neo Sans Intel" pitchFamily="18" charset="0"/>
              </a:rPr>
              <a:t> 45,8 - 19,26?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488" y="1259986"/>
            <a:ext cx="400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Đặt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tính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sao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cho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thẳng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nhau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2934" y="1482333"/>
            <a:ext cx="400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Cọi</a:t>
            </a:r>
            <a:r>
              <a:rPr lang="en-US" sz="2800" b="1" dirty="0">
                <a:latin typeface="UTM Neo Sans Intel" pitchFamily="18" charset="0"/>
              </a:rPr>
              <a:t> 45,8 </a:t>
            </a:r>
            <a:r>
              <a:rPr lang="en-US" sz="2800" b="1" dirty="0" err="1">
                <a:latin typeface="UTM Neo Sans Intel" pitchFamily="18" charset="0"/>
              </a:rPr>
              <a:t>là</a:t>
            </a:r>
            <a:r>
              <a:rPr lang="en-US" sz="2800" b="1" dirty="0">
                <a:latin typeface="UTM Neo Sans Intel" pitchFamily="18" charset="0"/>
              </a:rPr>
              <a:t> 45,80 </a:t>
            </a:r>
            <a:r>
              <a:rPr lang="en-US" sz="2800" b="1" dirty="0" err="1">
                <a:latin typeface="UTM Neo Sans Intel" pitchFamily="18" charset="0"/>
              </a:rPr>
              <a:t>rồi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như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tự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nhiên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792638" y="2271277"/>
            <a:ext cx="211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UTM Neo Sans Intel" pitchFamily="18" charset="0"/>
              </a:rPr>
              <a:t>,</a:t>
            </a:r>
          </a:p>
        </p:txBody>
      </p:sp>
      <p:pic>
        <p:nvPicPr>
          <p:cNvPr id="24" name="图形 26">
            <a:extLst>
              <a:ext uri="{FF2B5EF4-FFF2-40B4-BE49-F238E27FC236}">
                <a16:creationId xmlns:a16="http://schemas.microsoft.com/office/drawing/2014/main" id="{3B2DED9E-67EF-4CBD-8EDA-960086B37A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53162" y="3595321"/>
            <a:ext cx="3332947" cy="33329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2277" y="1065713"/>
            <a:ext cx="4004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Viết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ở </a:t>
            </a:r>
            <a:r>
              <a:rPr lang="en-US" sz="2800" b="1" dirty="0" err="1">
                <a:latin typeface="UTM Neo Sans Intel" pitchFamily="18" charset="0"/>
              </a:rPr>
              <a:t>hiệu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thẳng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với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các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dấu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phẩy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của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bị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và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6095999" y="592305"/>
            <a:ext cx="4331346" cy="61991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altLang="zh-CN" sz="2800" b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Ví</a:t>
            </a:r>
            <a:r>
              <a:rPr lang="en-US" altLang="zh-CN" sz="28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dụ</a:t>
            </a:r>
            <a:r>
              <a:rPr lang="en-US" altLang="zh-CN" sz="28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 2</a:t>
            </a:r>
            <a:r>
              <a:rPr lang="en-US" altLang="zh-CN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: </a:t>
            </a:r>
            <a:r>
              <a:rPr lang="en-US" altLang="en-US" sz="2800" b="1" dirty="0">
                <a:latin typeface="UTM Neo Sans Intel" pitchFamily="18" charset="0"/>
              </a:rPr>
              <a:t>45,8 - 19,26 = ?</a:t>
            </a:r>
          </a:p>
        </p:txBody>
      </p:sp>
      <p:sp>
        <p:nvSpPr>
          <p:cNvPr id="27" name="Text Box 43">
            <a:extLst>
              <a:ext uri="{FF2B5EF4-FFF2-40B4-BE49-F238E27FC236}">
                <a16:creationId xmlns:a16="http://schemas.microsoft.com/office/drawing/2014/main" id="{68DDB92C-A95A-4B47-8347-B8F740B9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610" y="130041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266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6" grpId="0"/>
      <p:bldP spid="38" grpId="0"/>
      <p:bldP spid="28" grpId="0" build="p"/>
      <p:bldP spid="32" grpId="0"/>
      <p:bldP spid="32" grpId="1"/>
      <p:bldP spid="39" grpId="0"/>
      <p:bldP spid="39" grpId="1"/>
      <p:bldP spid="40" grpId="0"/>
      <p:bldP spid="40" grpId="1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65">
            <a:off x="294837" y="413717"/>
            <a:ext cx="4414879" cy="2787078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857890" y="697406"/>
            <a:ext cx="6227205" cy="34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dưới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sao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chữ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cùng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đặt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như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hiệu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5631" y="697406"/>
            <a:ext cx="3774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</a:rPr>
              <a:t>Muốn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trừ</a:t>
            </a:r>
            <a:r>
              <a:rPr lang="en-US" sz="2800" b="1" dirty="0">
                <a:latin typeface="UTM Neo Sans Intel" pitchFamily="18" charset="0"/>
              </a:rPr>
              <a:t> </a:t>
            </a:r>
          </a:p>
          <a:p>
            <a:pPr algn="ctr"/>
            <a:r>
              <a:rPr lang="en-US" sz="2800" b="1" dirty="0">
                <a:latin typeface="UTM Neo Sans Intel" pitchFamily="18" charset="0"/>
              </a:rPr>
              <a:t>1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thập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phân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cho</a:t>
            </a:r>
            <a:r>
              <a:rPr lang="en-US" sz="2800" b="1" dirty="0">
                <a:latin typeface="UTM Neo Sans Intel" pitchFamily="18" charset="0"/>
              </a:rPr>
              <a:t> 1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thập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phân</a:t>
            </a:r>
            <a:r>
              <a:rPr lang="en-US" sz="2800" b="1" dirty="0">
                <a:latin typeface="UTM Neo Sans Intel" pitchFamily="18" charset="0"/>
              </a:rPr>
              <a:t> ta </a:t>
            </a:r>
            <a:r>
              <a:rPr lang="en-US" sz="2800" b="1" dirty="0" err="1">
                <a:latin typeface="UTM Neo Sans Intel" pitchFamily="18" charset="0"/>
              </a:rPr>
              <a:t>làm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như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thế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nào</a:t>
            </a:r>
            <a:r>
              <a:rPr lang="en-US" sz="2800" b="1" dirty="0">
                <a:latin typeface="UTM Neo Sans Intel" pitchFamily="18" charset="0"/>
              </a:rPr>
              <a:t>?</a:t>
            </a:r>
          </a:p>
        </p:txBody>
      </p:sp>
      <p:pic>
        <p:nvPicPr>
          <p:cNvPr id="44" name="图形 14">
            <a:extLst>
              <a:ext uri="{FF2B5EF4-FFF2-40B4-BE49-F238E27FC236}">
                <a16:creationId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017" y="2849525"/>
            <a:ext cx="3028871" cy="4160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60B2D-E978-44D9-A166-A3E8D165EE59}"/>
              </a:ext>
            </a:extLst>
          </p:cNvPr>
          <p:cNvSpPr txBox="1"/>
          <p:nvPr/>
        </p:nvSpPr>
        <p:spPr>
          <a:xfrm>
            <a:off x="3480090" y="4315682"/>
            <a:ext cx="7605005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000" b="1" i="1" u="sng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Chú</a:t>
            </a:r>
            <a:r>
              <a:rPr lang="en-US" altLang="en-US" sz="2000" b="1" i="1" u="sng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ý</a:t>
            </a:r>
            <a:r>
              <a:rPr lang="en-US" altLang="en-US" sz="2000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: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Nếu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chữ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ở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phần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thập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phân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của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bị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trừ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ít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hơn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chữ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ở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phần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thập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phân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của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trừ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thì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ta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có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thể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viết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thêm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thích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hợp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chữ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0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vào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bên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phải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phần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thập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phân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của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bị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trừ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rồi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trừ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như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trừ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các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tự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UTM Bustamalaka"/>
                <a:cs typeface="Times New Roman" panose="02020603050405020304" pitchFamily="18" charset="0"/>
              </a:rPr>
              <a:t>nhiên</a:t>
            </a:r>
            <a:r>
              <a:rPr lang="en-US" altLang="en-US" sz="2000" i="1" dirty="0">
                <a:latin typeface="UTM Bustamalaka"/>
                <a:cs typeface="Times New Roman" panose="02020603050405020304" pitchFamily="18" charset="0"/>
              </a:rPr>
              <a:t>.</a:t>
            </a:r>
            <a:endParaRPr lang="en-US" sz="2000" dirty="0">
              <a:latin typeface="UTM Bustamalaka"/>
            </a:endParaRPr>
          </a:p>
        </p:txBody>
      </p:sp>
    </p:spTree>
    <p:extLst>
      <p:ext uri="{BB962C8B-B14F-4D97-AF65-F5344CB8AC3E}">
        <p14:creationId xmlns:p14="http://schemas.microsoft.com/office/powerpoint/2010/main" val="38420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3476723" y="3069428"/>
            <a:ext cx="7178243" cy="7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8800" b="1" dirty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tập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8912" y="395940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1024679" y="1559466"/>
            <a:ext cx="1839339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17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8901" y="-120010"/>
            <a:ext cx="12206583" cy="657156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74301" y="406445"/>
            <a:ext cx="8339031" cy="63498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3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83211" y="1766237"/>
            <a:ext cx="8128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</a:rPr>
              <a:t>a)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3908837" y="1808044"/>
            <a:ext cx="96262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</a:rPr>
              <a:t>b)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91829" y="1827620"/>
            <a:ext cx="1158324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68,4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06645" y="2492253"/>
            <a:ext cx="1158324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25,7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706644" y="3290236"/>
            <a:ext cx="12043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94412" y="2187453"/>
            <a:ext cx="403309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4000" dirty="0">
              <a:latin typeface="UTM Neo Sans Intel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91829" y="3214037"/>
            <a:ext cx="1158324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42,7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81094" y="1857986"/>
            <a:ext cx="1219407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46,8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68827" y="2522619"/>
            <a:ext cx="1583915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   9,34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900145" y="3254985"/>
            <a:ext cx="17001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506444" y="2289786"/>
            <a:ext cx="586581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4000" dirty="0">
              <a:latin typeface="UTM Neo Sans Intel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881095" y="3254986"/>
            <a:ext cx="149278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37,46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0685C6FC-261A-4FC0-9234-8D6C268C2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586" y="1877328"/>
            <a:ext cx="481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UTM Bustamalaka"/>
              </a:rPr>
              <a:t>0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F2788010-3084-48F2-B1DA-22F048EC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685" y="1723535"/>
            <a:ext cx="8128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</a:rPr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46A01C-CEF1-445A-99AB-47B26E59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229" y="1784918"/>
            <a:ext cx="1418011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50,81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8CBC3-63B3-4B30-9B4C-A883736A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056" y="2449551"/>
            <a:ext cx="1677697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19,256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75735F-5AF3-436C-875C-6BE91F8D5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886" y="2144751"/>
            <a:ext cx="403309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4000" dirty="0">
              <a:latin typeface="UTM Neo Sans Intel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A0890F-82D1-4ECA-8885-7A9EC7208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776" y="3349711"/>
            <a:ext cx="1677697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31,554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4408C1-7DDD-4394-9B1E-9B6E968E9F56}"/>
              </a:ext>
            </a:extLst>
          </p:cNvPr>
          <p:cNvCxnSpPr/>
          <p:nvPr/>
        </p:nvCxnSpPr>
        <p:spPr>
          <a:xfrm>
            <a:off x="8522246" y="3290236"/>
            <a:ext cx="19428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2">
            <a:extLst>
              <a:ext uri="{FF2B5EF4-FFF2-40B4-BE49-F238E27FC236}">
                <a16:creationId xmlns:a16="http://schemas.microsoft.com/office/drawing/2014/main" id="{713AA550-A067-4E98-9CDE-BDFD923A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502" y="1781624"/>
            <a:ext cx="481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UTM Bustamalaka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33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33" grpId="0"/>
      <p:bldP spid="35" grpId="0"/>
      <p:bldP spid="36" grpId="0"/>
      <p:bldP spid="27" grpId="0"/>
      <p:bldP spid="28" grpId="0"/>
      <p:bldP spid="29" grpId="0"/>
      <p:bldP spid="30" grpId="0"/>
      <p:bldP spid="31" grpId="0"/>
      <p:bldP spid="32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74301" y="406445"/>
            <a:ext cx="8339031" cy="66941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Đặt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rồi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3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359775" y="1425343"/>
            <a:ext cx="8128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a)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472885" y="1404077"/>
            <a:ext cx="9144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b)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57242" y="1414312"/>
            <a:ext cx="2347753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72,1 - 30,4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94669" y="1391029"/>
            <a:ext cx="2347753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5,12 - 0,68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669992" y="2374007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72,1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84809" y="3016251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30,4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594285" y="3740796"/>
            <a:ext cx="1234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375776" y="2717801"/>
            <a:ext cx="395295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3800" dirty="0">
              <a:latin typeface="UTM Neo Sans Intel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679340" y="3866226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41,7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977836" y="2380556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5,12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659333" y="3027531"/>
            <a:ext cx="1443659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   0,68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7807713" y="3747246"/>
            <a:ext cx="15670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577786" y="2717801"/>
            <a:ext cx="395295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3800" dirty="0">
              <a:latin typeface="UTM Neo Sans Intel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983986" y="3859777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4,44</a:t>
            </a:r>
          </a:p>
        </p:txBody>
      </p:sp>
    </p:spTree>
    <p:extLst>
      <p:ext uri="{BB962C8B-B14F-4D97-AF65-F5344CB8AC3E}">
        <p14:creationId xmlns:p14="http://schemas.microsoft.com/office/powerpoint/2010/main" val="29435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31" grpId="0"/>
      <p:bldP spid="32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74301" y="406445"/>
            <a:ext cx="8339031" cy="66941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Đặt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rồi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3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4208788" y="1436954"/>
            <a:ext cx="8128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65936" y="1448348"/>
            <a:ext cx="1975856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69 - 7,85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29638" y="2566379"/>
            <a:ext cx="73994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69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89011" y="3208623"/>
            <a:ext cx="1111837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7,85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5305073" y="3933168"/>
            <a:ext cx="20914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235422" y="2910173"/>
            <a:ext cx="395295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-</a:t>
            </a:r>
            <a:endParaRPr lang="en-US" altLang="en-US" sz="3800" dirty="0">
              <a:latin typeface="UTM Neo Sans Intel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538999" y="4058598"/>
            <a:ext cx="2133949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UTM Neo Sans Intel" pitchFamily="18" charset="0"/>
                <a:cs typeface="Times New Roman" pitchFamily="18" charset="0"/>
              </a:rPr>
              <a:t>61,15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632577AB-3C35-4D0B-BE7D-FF9CC728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862" y="2590808"/>
            <a:ext cx="12608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UTM Bustamalaka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8537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9" grpId="0"/>
      <p:bldP spid="31" grpId="0"/>
      <p:bldP spid="32" grpId="0"/>
      <p:bldP spid="38" grpId="0"/>
      <p:bldP spid="39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48734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74301" y="480876"/>
            <a:ext cx="10317475" cy="178766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3.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Một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đựng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28,75 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Người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ta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lấy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từ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ra 10,5 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sau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lại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lấy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ra 8kg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nữa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Hỏi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trong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còn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bao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nhiêu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ki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lô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gam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? </a:t>
            </a:r>
            <a:endParaRPr lang="en-US" altLang="en-US" sz="3200" b="1" dirty="0">
              <a:solidFill>
                <a:srgbClr val="002060"/>
              </a:solidFill>
              <a:latin typeface="UTM Bustamalaka"/>
              <a:cs typeface="Times New Roman" pitchFamily="18" charset="0"/>
            </a:endParaRPr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4810592" y="2283038"/>
            <a:ext cx="2438400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511021" y="1072897"/>
            <a:ext cx="172127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4250160" y="1072897"/>
            <a:ext cx="275669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17935" y="1072897"/>
            <a:ext cx="204853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990042" y="1695824"/>
            <a:ext cx="346737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082816" y="2268545"/>
            <a:ext cx="729564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A2561E1-FC68-4A95-A255-0A6D71BDB2F2}"/>
              </a:ext>
            </a:extLst>
          </p:cNvPr>
          <p:cNvCxnSpPr>
            <a:cxnSpLocks/>
          </p:cNvCxnSpPr>
          <p:nvPr/>
        </p:nvCxnSpPr>
        <p:spPr>
          <a:xfrm>
            <a:off x="4746880" y="1695824"/>
            <a:ext cx="535405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 Box 30">
            <a:extLst>
              <a:ext uri="{FF2B5EF4-FFF2-40B4-BE49-F238E27FC236}">
                <a16:creationId xmlns:a16="http://schemas.microsoft.com/office/drawing/2014/main" id="{B04FEC47-43EA-429C-B4EB-F406D707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146" y="2979477"/>
            <a:ext cx="888018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UTM Bustamalaka"/>
              </a:rPr>
              <a:t>  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ki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lô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-gam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6" name="Text Box 31">
            <a:extLst>
              <a:ext uri="{FF2B5EF4-FFF2-40B4-BE49-F238E27FC236}">
                <a16:creationId xmlns:a16="http://schemas.microsoft.com/office/drawing/2014/main" id="{B6F07812-6236-4636-859C-F83B5F51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092" y="3540821"/>
            <a:ext cx="51054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28,75 – 10,5 = 18,25 ( Kg )</a:t>
            </a:r>
          </a:p>
        </p:txBody>
      </p:sp>
      <p:sp>
        <p:nvSpPr>
          <p:cNvPr id="47" name="Text Box 32">
            <a:extLst>
              <a:ext uri="{FF2B5EF4-FFF2-40B4-BE49-F238E27FC236}">
                <a16:creationId xmlns:a16="http://schemas.microsoft.com/office/drawing/2014/main" id="{CB7DA179-6D4F-429B-995A-5E598C5A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856" y="5235128"/>
            <a:ext cx="34290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: 10,25 kg</a:t>
            </a:r>
          </a:p>
        </p:txBody>
      </p:sp>
      <p:sp>
        <p:nvSpPr>
          <p:cNvPr id="48" name="Text Box 49">
            <a:extLst>
              <a:ext uri="{FF2B5EF4-FFF2-40B4-BE49-F238E27FC236}">
                <a16:creationId xmlns:a16="http://schemas.microsoft.com/office/drawing/2014/main" id="{DDBE6CE9-D1CE-46D7-9B28-63BCE5975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205" y="4101847"/>
            <a:ext cx="7219507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ki-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lô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-gam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thùng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50">
            <a:extLst>
              <a:ext uri="{FF2B5EF4-FFF2-40B4-BE49-F238E27FC236}">
                <a16:creationId xmlns:a16="http://schemas.microsoft.com/office/drawing/2014/main" id="{98DB7684-3CCB-431B-AB27-E4AF2FD61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019" y="4746153"/>
            <a:ext cx="34290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18,25 – 8 = 10,25 (kg)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CBA24-0E48-48CE-9856-A39A08290760}"/>
              </a:ext>
            </a:extLst>
          </p:cNvPr>
          <p:cNvSpPr txBox="1"/>
          <p:nvPr/>
        </p:nvSpPr>
        <p:spPr>
          <a:xfrm>
            <a:off x="585138" y="2923510"/>
            <a:ext cx="129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Bustamalaka"/>
              </a:rPr>
              <a:t>Cách</a:t>
            </a:r>
            <a:r>
              <a:rPr lang="en-US" sz="2800" b="1" dirty="0">
                <a:latin typeface="UTM Bustamalaka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813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44" grpId="0"/>
      <p:bldP spid="46" grpId="0"/>
      <p:bldP spid="47" grpId="0"/>
      <p:bldP spid="48" grpId="0"/>
      <p:bldP spid="4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414" y="307810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48734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74301" y="480876"/>
            <a:ext cx="10317475" cy="178766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3.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Một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đựng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28,75 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Người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ta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lấy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từ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ra 10,5 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sau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lại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lấy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ra 8kg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nữa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Hỏi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trong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thùng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còn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bao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nhiêu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ki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lô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gam </a:t>
            </a:r>
            <a:r>
              <a:rPr lang="en-US" altLang="en-US" sz="3200" b="1" dirty="0" err="1">
                <a:solidFill>
                  <a:schemeClr val="tx2"/>
                </a:solidFill>
                <a:latin typeface="UTM Bustamalaka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UTM Bustamalaka"/>
              </a:rPr>
              <a:t> ? </a:t>
            </a:r>
            <a:endParaRPr lang="en-US" altLang="en-US" sz="3200" b="1" dirty="0">
              <a:solidFill>
                <a:srgbClr val="002060"/>
              </a:solidFill>
              <a:latin typeface="UTM Bustamalaka"/>
              <a:cs typeface="Times New Roman" pitchFamily="18" charset="0"/>
            </a:endParaRPr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4810592" y="2283038"/>
            <a:ext cx="2438400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511021" y="1072897"/>
            <a:ext cx="172127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4250160" y="1072897"/>
            <a:ext cx="275669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17935" y="1072897"/>
            <a:ext cx="204853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990042" y="1695824"/>
            <a:ext cx="346737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082816" y="2268545"/>
            <a:ext cx="729564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A2561E1-FC68-4A95-A255-0A6D71BDB2F2}"/>
              </a:ext>
            </a:extLst>
          </p:cNvPr>
          <p:cNvCxnSpPr>
            <a:cxnSpLocks/>
          </p:cNvCxnSpPr>
          <p:nvPr/>
        </p:nvCxnSpPr>
        <p:spPr>
          <a:xfrm>
            <a:off x="4746880" y="1695824"/>
            <a:ext cx="535405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DCBA24-0E48-48CE-9856-A39A08290760}"/>
              </a:ext>
            </a:extLst>
          </p:cNvPr>
          <p:cNvSpPr txBox="1"/>
          <p:nvPr/>
        </p:nvSpPr>
        <p:spPr>
          <a:xfrm>
            <a:off x="997760" y="2774731"/>
            <a:ext cx="129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Bustamalaka"/>
              </a:rPr>
              <a:t>Cách</a:t>
            </a:r>
            <a:r>
              <a:rPr lang="en-US" sz="2800" b="1" dirty="0">
                <a:latin typeface="UTM Bustamalaka"/>
              </a:rPr>
              <a:t> 2: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2D3CDC07-DEF9-4F7B-92E8-4423C541A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113" y="2896965"/>
            <a:ext cx="729564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  <a:latin typeface="UTM Bustamalaka"/>
              </a:rPr>
              <a:t>      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ki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lô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-gam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đường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lấy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ra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tất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cả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là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2701B5C5-1B6F-4600-AC6A-3B0133BC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222" y="3528312"/>
            <a:ext cx="51054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10,5 + 8 = 18,25 ( Kg )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2D9AE091-7067-4A85-AC74-53169597D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977" y="5173405"/>
            <a:ext cx="34290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Đáp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: 10,25 kg</a:t>
            </a:r>
          </a:p>
        </p:txBody>
      </p:sp>
      <p:sp>
        <p:nvSpPr>
          <p:cNvPr id="26" name="Text Box 49">
            <a:extLst>
              <a:ext uri="{FF2B5EF4-FFF2-40B4-BE49-F238E27FC236}">
                <a16:creationId xmlns:a16="http://schemas.microsoft.com/office/drawing/2014/main" id="{ACDCEFAA-CBBB-40E4-89AF-3AEB4F65C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113" y="4128442"/>
            <a:ext cx="729564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  <a:latin typeface="UTM Bustamalaka"/>
              </a:rPr>
              <a:t>   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Số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ki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lô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-gam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đường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còn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lại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trong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thùng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là</a:t>
            </a: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7" name="Text Box 50">
            <a:extLst>
              <a:ext uri="{FF2B5EF4-FFF2-40B4-BE49-F238E27FC236}">
                <a16:creationId xmlns:a16="http://schemas.microsoft.com/office/drawing/2014/main" id="{8A242309-7C52-416A-92E9-8EF911DC0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422" y="4670549"/>
            <a:ext cx="3733800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600" b="1" i="1" dirty="0">
                <a:solidFill>
                  <a:srgbClr val="FF0000"/>
                </a:solidFill>
                <a:latin typeface="UTM Bustamalaka"/>
                <a:cs typeface="Times New Roman" panose="02020603050405020304" pitchFamily="18" charset="0"/>
              </a:rPr>
              <a:t>28,75 – 18,5 = 10,25 (kg)</a:t>
            </a:r>
          </a:p>
        </p:txBody>
      </p:sp>
    </p:spTree>
    <p:extLst>
      <p:ext uri="{BB962C8B-B14F-4D97-AF65-F5344CB8AC3E}">
        <p14:creationId xmlns:p14="http://schemas.microsoft.com/office/powerpoint/2010/main" val="42666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949247" y="652572"/>
            <a:ext cx="8339031" cy="68852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Gradoo" pitchFamily="18" charset="0"/>
                <a:ea typeface="微软雅黑" panose="020B0503020204020204" pitchFamily="34" charset="-122"/>
              </a:rPr>
              <a:t>Mục</a:t>
            </a:r>
            <a:r>
              <a:rPr lang="en-US" altLang="zh-CN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Gradoo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Gradoo" pitchFamily="18" charset="0"/>
                <a:ea typeface="微软雅黑" panose="020B0503020204020204" pitchFamily="34" charset="-122"/>
              </a:rPr>
              <a:t>tiêu</a:t>
            </a:r>
            <a:endParaRPr lang="zh-CN" altLang="en-US" sz="7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Gradoo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1" name="2">
            <a:extLst>
              <a:ext uri="{FF2B5EF4-FFF2-40B4-BE49-F238E27FC236}">
                <a16:creationId xmlns:a16="http://schemas.microsoft.com/office/drawing/2014/main" id="{009A8698-D1A5-4842-8EFA-5D48561C653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777081" y="2156094"/>
            <a:ext cx="5328487" cy="1051352"/>
            <a:chOff x="7648523" y="1705121"/>
            <a:chExt cx="1335283" cy="1051352"/>
          </a:xfrm>
        </p:grpSpPr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A6710627-031D-4D89-AB12-1DD096F76AC0}"/>
                </a:ext>
              </a:extLst>
            </p:cNvPr>
            <p:cNvSpPr txBox="1">
              <a:spLocks/>
            </p:cNvSpPr>
            <p:nvPr/>
          </p:nvSpPr>
          <p:spPr>
            <a:xfrm>
              <a:off x="7655685" y="2053423"/>
              <a:ext cx="1328121" cy="70305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1A2934D9-5923-4091-B807-D7B68F89611C}"/>
                </a:ext>
              </a:extLst>
            </p:cNvPr>
            <p:cNvSpPr txBox="1"/>
            <p:nvPr/>
          </p:nvSpPr>
          <p:spPr>
            <a:xfrm>
              <a:off x="7648523" y="1705121"/>
              <a:ext cx="1335283" cy="105135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>
                <a:defRPr/>
              </a:pP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-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hiện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phép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trừ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</a:p>
            <a:p>
              <a:pPr>
                <a:defRPr/>
              </a:pP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b="1" dirty="0">
                <a:latin typeface="UTM Neo Sans Intel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1">
            <a:extLst>
              <a:ext uri="{FF2B5EF4-FFF2-40B4-BE49-F238E27FC236}">
                <a16:creationId xmlns:a16="http://schemas.microsoft.com/office/drawing/2014/main" id="{FC4D502C-FD8E-4B7C-9BDD-0F06A0C9C5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776944" y="3554846"/>
            <a:ext cx="5452765" cy="1123922"/>
            <a:chOff x="7648523" y="1705121"/>
            <a:chExt cx="1366426" cy="1123922"/>
          </a:xfrm>
        </p:grpSpPr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F5879432-EDE0-4BE2-910A-55831F2F86C0}"/>
                </a:ext>
              </a:extLst>
            </p:cNvPr>
            <p:cNvSpPr txBox="1">
              <a:spLocks/>
            </p:cNvSpPr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小考拉体" panose="02000503000000000000" pitchFamily="2" charset="-122"/>
                  <a:ea typeface="小考拉体" panose="02000503000000000000" pitchFamily="2" charset="-122"/>
                </a:defRPr>
              </a:lvl1pPr>
            </a:lstStyle>
            <a:p>
              <a:endParaRPr lang="en-US" altLang="zh-CN" dirty="0"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9E3FA558-7502-4513-AA65-E4D28DB70FE6}"/>
                </a:ext>
              </a:extLst>
            </p:cNvPr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>
                <a:defRPr/>
              </a:pP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-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có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liên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quan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</a:p>
            <a:p>
              <a:pPr>
                <a:defRPr/>
              </a:pP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phép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trừ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b="1" dirty="0">
                  <a:latin typeface="UTM Neo Sans Intel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b="1" dirty="0">
                <a:latin typeface="UTM Neo Sans Intel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D5B3669D-8C4C-44BD-99A0-342770497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9971" y="1578520"/>
            <a:ext cx="29622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3763814" y="3069428"/>
            <a:ext cx="7178243" cy="7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8800" b="1" dirty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cố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6003" y="395940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1024679" y="1559466"/>
            <a:ext cx="1839339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5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C37E1FF-4595-4539-8523-F5B7C9F62F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5" y="1123872"/>
            <a:ext cx="4495800" cy="4495800"/>
          </a:xfrm>
          <a:prstGeom prst="rect">
            <a:avLst/>
          </a:prstGeom>
        </p:spPr>
      </p:pic>
      <p:pic>
        <p:nvPicPr>
          <p:cNvPr id="20" name="图形 1">
            <a:extLst>
              <a:ext uri="{FF2B5EF4-FFF2-40B4-BE49-F238E27FC236}">
                <a16:creationId xmlns:a16="http://schemas.microsoft.com/office/drawing/2014/main" id="{1E8D7709-D2DA-42B2-9371-DCA0EAE21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95080">
            <a:off x="4976341" y="526141"/>
            <a:ext cx="6385493" cy="47979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62036" y="1895359"/>
            <a:ext cx="3051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trừ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55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6A9B2D04-29E9-4556-A730-654E84B0D1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" y="966241"/>
            <a:ext cx="5129562" cy="5129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D10C38-F1B4-43D5-B2ED-4D86D1AAA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421" y="1010936"/>
            <a:ext cx="6227205" cy="421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dưới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sao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chữ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cùng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đặt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như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hiệu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trừ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5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2450741" y="2543036"/>
            <a:ext cx="729983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8800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15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15619" y="3429000"/>
            <a:ext cx="12192000" cy="3429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1400462" y="4663746"/>
            <a:ext cx="9391075" cy="237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Cún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 con </a:t>
            </a:r>
          </a:p>
          <a:p>
            <a:pPr marL="0" marR="0" lvl="0" indent="0" algn="ctr" defTabSz="4572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và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cuộc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đua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kì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pring" pitchFamily="18" charset="0"/>
                <a:ea typeface="字魂17号-萌趣果冻体" panose="02000000000000000000" pitchFamily="2" charset="-122"/>
                <a:cs typeface="+mn-cs"/>
              </a:rPr>
              <a:t>thú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pring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283460" y="4580665"/>
            <a:ext cx="1681055" cy="2272596"/>
          </a:xfrm>
          <a:prstGeom prst="rect">
            <a:avLst/>
          </a:prstGeom>
        </p:spPr>
      </p:pic>
      <p:pic>
        <p:nvPicPr>
          <p:cNvPr id="6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10082469" y="468004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Thanh Nhac TL" pitchFamily="18" charset="0"/>
              <a:ea typeface="+mn-ea"/>
              <a:cs typeface="Helvetic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hanh Nhac TL" pitchFamily="18" charset="0"/>
                <a:cs typeface="Helvetica"/>
                <a:sym typeface="+mn-lt"/>
              </a:rPr>
              <a:t>KHỞI ĐỘNG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Thanh Nhac TL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149694" y="3025789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387225" y="3165418"/>
            <a:ext cx="2287603" cy="1183076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altLang="en-US" sz="3200" b="1" dirty="0">
                <a:solidFill>
                  <a:schemeClr val="bg1"/>
                </a:solidFill>
              </a:rPr>
              <a:t>3,5 + 6,7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60087" y="4011351"/>
            <a:ext cx="3052578" cy="100303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10,2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eo Sans Intel" pitchFamily="18" charset="0"/>
              <a:ea typeface="字魂17号-萌趣果冻体" panose="02000000000000000000" pitchFamily="2" charset="-122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7" t="53201" b="19372"/>
          <a:stretch/>
        </p:blipFill>
        <p:spPr>
          <a:xfrm>
            <a:off x="2163077" y="780846"/>
            <a:ext cx="2287604" cy="2089946"/>
          </a:xfrm>
          <a:prstGeom prst="rect">
            <a:avLst/>
          </a:prstGeom>
        </p:spPr>
      </p:pic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460593" y="306868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5508820" y="3053725"/>
            <a:ext cx="3052578" cy="1086863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60,3 + 24,5</a:t>
            </a: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460410" y="4196122"/>
            <a:ext cx="3522847" cy="76944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en-US" sz="4400" b="1" dirty="0">
                <a:latin typeface="UTM Bustamalaka"/>
              </a:rPr>
              <a:t>84,8</a:t>
            </a:r>
          </a:p>
        </p:txBody>
      </p:sp>
      <p:pic>
        <p:nvPicPr>
          <p:cNvPr id="21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528009" y="4208112"/>
            <a:ext cx="1681055" cy="2272596"/>
          </a:xfrm>
          <a:prstGeom prst="rect">
            <a:avLst/>
          </a:prstGeom>
        </p:spPr>
      </p:pic>
      <p:pic>
        <p:nvPicPr>
          <p:cNvPr id="2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9657167" y="448869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69881" y="440853"/>
            <a:ext cx="3891516" cy="2232837"/>
            <a:chOff x="4669881" y="440853"/>
            <a:chExt cx="3891516" cy="2232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881" y="440853"/>
              <a:ext cx="3891516" cy="2232837"/>
            </a:xfrm>
            <a:prstGeom prst="rect">
              <a:avLst/>
            </a:prstGeom>
          </p:spPr>
        </p:pic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634040" y="636970"/>
              <a:ext cx="2699977" cy="19645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Em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hãy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thực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hiện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phép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tính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sau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: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127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76089" y="358085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76088" y="4428050"/>
            <a:ext cx="3503597" cy="83747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105 - 25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 = </a:t>
            </a:r>
            <a:r>
              <a:rPr kumimoji="0" lang="en-US" altLang="zh-CN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………….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eo Sans Intel" pitchFamily="18" charset="0"/>
              <a:ea typeface="字魂17号-萌趣果冻体" panose="02000000000000000000" pitchFamily="2" charset="-122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0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46965" r="49711" b="18335"/>
          <a:stretch/>
        </p:blipFill>
        <p:spPr>
          <a:xfrm>
            <a:off x="2462538" y="784713"/>
            <a:ext cx="2223437" cy="2644287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4418224" y="4418505"/>
            <a:ext cx="1325935" cy="83747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80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eo Sans Intel" pitchFamily="18" charset="0"/>
              <a:ea typeface="字魂17号-萌趣果冻体" panose="02000000000000000000" pitchFamily="2" charset="-122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9462623" y="3814823"/>
            <a:ext cx="2077990" cy="2809207"/>
          </a:xfrm>
          <a:prstGeom prst="rect">
            <a:avLst/>
          </a:prstGeom>
        </p:spPr>
      </p:pic>
      <p:pic>
        <p:nvPicPr>
          <p:cNvPr id="1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122935" y="4423804"/>
            <a:ext cx="2130218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5911584" y="3598780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5911583" y="4445978"/>
            <a:ext cx="3503597" cy="83747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58 - 24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 = </a:t>
            </a:r>
            <a:r>
              <a:rPr kumimoji="0" lang="en-US" altLang="zh-CN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………….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eo Sans Intel" pitchFamily="18" charset="0"/>
              <a:ea typeface="字魂17号-萌趣果冻体" panose="02000000000000000000" pitchFamily="2" charset="-122"/>
              <a:cs typeface="Calibri"/>
              <a:sym typeface="Arial" panose="020B0604020202020204" pitchFamily="34" charset="0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7786295" y="4444883"/>
            <a:ext cx="1325935" cy="83747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rPr>
              <a:t>34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eo Sans Intel" pitchFamily="18" charset="0"/>
              <a:ea typeface="字魂17号-萌趣果冻体" panose="02000000000000000000" pitchFamily="2" charset="-122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06703" y="510362"/>
            <a:ext cx="3891516" cy="2232837"/>
            <a:chOff x="4561368" y="276446"/>
            <a:chExt cx="3891516" cy="22328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9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270941" y="798852"/>
              <a:ext cx="3107512" cy="1116396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Em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hãy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điền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số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thích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hợp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vào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chỗ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chấm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UTM Neo Sans Intel" pitchFamily="18" charset="0"/>
                  <a:ea typeface="字魂17号-萌趣果冻体" panose="02000000000000000000" pitchFamily="2" charset="-122"/>
                  <a:cs typeface="Calibri"/>
                  <a:sym typeface="Arial" panose="020B0604020202020204" pitchFamily="34" charset="0"/>
                </a:rPr>
                <a:t>: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TM Neo Sans Intel" pitchFamily="18" charset="0"/>
                <a:ea typeface="字魂17号-萌趣果冻体" panose="02000000000000000000" pitchFamily="2" charset="-122"/>
                <a:cs typeface="Calibri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7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1" grpId="0"/>
      <p:bldP spid="17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3476723" y="3069428"/>
            <a:ext cx="7178243" cy="7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8800" b="1" dirty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phá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8912" y="395940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1024679" y="1559466"/>
            <a:ext cx="1839339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437" y="307810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1016831" y="587191"/>
            <a:ext cx="10232416" cy="95410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buFontTx/>
              <a:buAutoNum type="alphaLcParenR"/>
            </a:pPr>
            <a:r>
              <a:rPr lang="en-US" altLang="zh-CN" sz="2800" b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Ví</a:t>
            </a:r>
            <a:r>
              <a:rPr lang="en-US" altLang="zh-CN" sz="28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 </a:t>
            </a:r>
            <a:r>
              <a:rPr lang="en-US" altLang="zh-CN" sz="2800" b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dụ</a:t>
            </a:r>
            <a:r>
              <a:rPr lang="en-US" altLang="zh-CN" sz="28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 1</a:t>
            </a:r>
            <a:r>
              <a:rPr lang="en-US" altLang="zh-CN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ustamalaka"/>
                <a:ea typeface="微软雅黑" panose="020B0503020204020204" pitchFamily="34" charset="-122"/>
              </a:rPr>
              <a:t>: </a:t>
            </a:r>
            <a:r>
              <a:rPr lang="en-US" altLang="en-US" sz="2800" b="1" dirty="0" err="1">
                <a:latin typeface="UTM Bustamalaka"/>
              </a:rPr>
              <a:t>Đường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gấp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khúc</a:t>
            </a:r>
            <a:r>
              <a:rPr lang="en-US" altLang="en-US" sz="2800" b="1" dirty="0">
                <a:latin typeface="UTM Bustamalaka"/>
              </a:rPr>
              <a:t> ABC </a:t>
            </a:r>
            <a:r>
              <a:rPr lang="en-US" altLang="en-US" sz="2800" b="1" dirty="0" err="1">
                <a:latin typeface="UTM Bustamalaka"/>
              </a:rPr>
              <a:t>dài</a:t>
            </a:r>
            <a:r>
              <a:rPr lang="en-US" altLang="en-US" sz="2800" b="1" dirty="0">
                <a:latin typeface="UTM Bustamalaka"/>
              </a:rPr>
              <a:t> 4,29m, </a:t>
            </a:r>
            <a:r>
              <a:rPr lang="en-US" altLang="en-US" sz="2800" b="1" dirty="0" err="1">
                <a:latin typeface="UTM Bustamalaka"/>
              </a:rPr>
              <a:t>trong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đó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đoạn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thẳng</a:t>
            </a:r>
            <a:r>
              <a:rPr lang="en-US" altLang="en-US" sz="2800" b="1" dirty="0">
                <a:latin typeface="UTM Bustamalaka"/>
              </a:rPr>
              <a:t>         </a:t>
            </a:r>
          </a:p>
          <a:p>
            <a:r>
              <a:rPr lang="en-US" altLang="en-US" sz="2800" b="1" dirty="0">
                <a:latin typeface="UTM Bustamalaka"/>
              </a:rPr>
              <a:t>     AB </a:t>
            </a:r>
            <a:r>
              <a:rPr lang="en-US" altLang="en-US" sz="2800" b="1" dirty="0" err="1">
                <a:latin typeface="UTM Bustamalaka"/>
              </a:rPr>
              <a:t>dài</a:t>
            </a:r>
            <a:r>
              <a:rPr lang="en-US" altLang="en-US" sz="2800" b="1" dirty="0">
                <a:latin typeface="UTM Bustamalaka"/>
              </a:rPr>
              <a:t> 1,84 m. </a:t>
            </a:r>
            <a:r>
              <a:rPr lang="en-US" altLang="en-US" sz="2800" b="1" dirty="0" err="1">
                <a:latin typeface="UTM Bustamalaka"/>
              </a:rPr>
              <a:t>Hỏi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đoạn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thẳng</a:t>
            </a:r>
            <a:r>
              <a:rPr lang="en-US" altLang="en-US" sz="2800" b="1" dirty="0">
                <a:latin typeface="UTM Bustamalaka"/>
              </a:rPr>
              <a:t> BC </a:t>
            </a:r>
            <a:r>
              <a:rPr lang="en-US" altLang="en-US" sz="2800" b="1" dirty="0" err="1">
                <a:latin typeface="UTM Bustamalaka"/>
              </a:rPr>
              <a:t>dài</a:t>
            </a:r>
            <a:r>
              <a:rPr lang="en-US" altLang="en-US" sz="2800" b="1" dirty="0">
                <a:latin typeface="UTM Bustamalaka"/>
              </a:rPr>
              <a:t> bao </a:t>
            </a:r>
            <a:r>
              <a:rPr lang="en-US" altLang="en-US" sz="2800" b="1" dirty="0" err="1">
                <a:latin typeface="UTM Bustamalaka"/>
              </a:rPr>
              <a:t>nhiêu</a:t>
            </a:r>
            <a:r>
              <a:rPr lang="en-US" altLang="en-US" sz="2800" b="1" dirty="0">
                <a:latin typeface="UTM Bustamalaka"/>
              </a:rPr>
              <a:t> </a:t>
            </a:r>
            <a:r>
              <a:rPr lang="en-US" altLang="en-US" sz="2800" b="1" dirty="0" err="1">
                <a:latin typeface="UTM Bustamalaka"/>
              </a:rPr>
              <a:t>mét</a:t>
            </a:r>
            <a:r>
              <a:rPr lang="en-US" altLang="en-US" sz="2800" b="1" dirty="0">
                <a:latin typeface="UTM Bustamalaka"/>
              </a:rPr>
              <a:t> ? </a:t>
            </a:r>
          </a:p>
        </p:txBody>
      </p: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1016831" y="3657600"/>
            <a:ext cx="1707726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V="1">
            <a:off x="2724557" y="2410767"/>
            <a:ext cx="2060094" cy="1246833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74329" y="3702239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1,84m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20646505">
            <a:off x="1911740" y="2589786"/>
            <a:ext cx="1128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itchFamily="18" charset="0"/>
              </a:rPr>
              <a:t>4,29m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83429" y="1952595"/>
            <a:ext cx="344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thực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trừ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2037" y="2575964"/>
            <a:ext cx="284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4,29 - 1,84 = ? (m)</a:t>
            </a:r>
          </a:p>
        </p:txBody>
      </p:sp>
      <p:pic>
        <p:nvPicPr>
          <p:cNvPr id="38" name="图形 10">
            <a:extLst>
              <a:ext uri="{FF2B5EF4-FFF2-40B4-BE49-F238E27FC236}">
                <a16:creationId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03517" y="4293116"/>
            <a:ext cx="2576623" cy="257662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905174" y="2823757"/>
            <a:ext cx="3714908" cy="2872558"/>
            <a:chOff x="6131732" y="2753103"/>
            <a:chExt cx="3849123" cy="296180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4777" flipH="1">
              <a:off x="6133038" y="2753103"/>
              <a:ext cx="3847817" cy="296180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131732" y="3373674"/>
              <a:ext cx="3436263" cy="142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Neo Sans Intel" pitchFamily="18" charset="0"/>
                </a:rPr>
                <a:t>Làm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thế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nào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để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tính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độ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dài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đoạn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thẳng</a:t>
              </a:r>
              <a:r>
                <a:rPr lang="en-US" sz="2800" b="1" dirty="0">
                  <a:latin typeface="UTM Neo Sans Intel" pitchFamily="18" charset="0"/>
                </a:rPr>
                <a:t> BC?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1E37EB-6D06-40A6-9513-019B1F59F4DD}"/>
              </a:ext>
            </a:extLst>
          </p:cNvPr>
          <p:cNvSpPr txBox="1"/>
          <p:nvPr/>
        </p:nvSpPr>
        <p:spPr>
          <a:xfrm>
            <a:off x="805631" y="3723326"/>
            <a:ext cx="67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Bustamalaka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ABF7FD-B643-4CB4-AC71-579E3CE038AA}"/>
              </a:ext>
            </a:extLst>
          </p:cNvPr>
          <p:cNvSpPr txBox="1"/>
          <p:nvPr/>
        </p:nvSpPr>
        <p:spPr>
          <a:xfrm>
            <a:off x="2614571" y="3814948"/>
            <a:ext cx="67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Bustamalaka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D39B48-21A4-4776-84E9-514B55CC36C8}"/>
              </a:ext>
            </a:extLst>
          </p:cNvPr>
          <p:cNvSpPr txBox="1"/>
          <p:nvPr/>
        </p:nvSpPr>
        <p:spPr>
          <a:xfrm>
            <a:off x="4730632" y="2316147"/>
            <a:ext cx="67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Bustamalaka"/>
              </a:rPr>
              <a:t>C</a:t>
            </a:r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8EA6AE76-1903-4524-B791-76ADE56AB3EA}"/>
              </a:ext>
            </a:extLst>
          </p:cNvPr>
          <p:cNvSpPr>
            <a:spLocks/>
          </p:cNvSpPr>
          <p:nvPr/>
        </p:nvSpPr>
        <p:spPr bwMode="auto">
          <a:xfrm rot="19642746" flipV="1">
            <a:off x="2863487" y="3052978"/>
            <a:ext cx="2155424" cy="453879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E5FD05-5EDC-451B-8B94-F5A8C2575086}"/>
              </a:ext>
            </a:extLst>
          </p:cNvPr>
          <p:cNvSpPr txBox="1"/>
          <p:nvPr/>
        </p:nvSpPr>
        <p:spPr>
          <a:xfrm>
            <a:off x="3968202" y="3519117"/>
            <a:ext cx="129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Bustamalaka"/>
              </a:rPr>
              <a:t>? m</a:t>
            </a:r>
          </a:p>
        </p:txBody>
      </p:sp>
    </p:spTree>
    <p:extLst>
      <p:ext uri="{BB962C8B-B14F-4D97-AF65-F5344CB8AC3E}">
        <p14:creationId xmlns:p14="http://schemas.microsoft.com/office/powerpoint/2010/main" val="12615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6" grpId="0"/>
      <p:bldP spid="37" grpId="0"/>
      <p:bldP spid="2" grpId="0"/>
      <p:bldP spid="32" grpId="0"/>
      <p:bldP spid="33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4927095" y="1115859"/>
            <a:ext cx="1097935" cy="66941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altLang="zh-CN" sz="28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Ta </a:t>
            </a:r>
            <a:r>
              <a:rPr lang="en-US" altLang="zh-CN" sz="2800" b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có</a:t>
            </a:r>
            <a:r>
              <a:rPr lang="en-US" altLang="zh-CN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Neo Sans Intel" pitchFamily="18" charset="0"/>
                <a:ea typeface="微软雅黑" panose="020B0503020204020204" pitchFamily="34" charset="-122"/>
              </a:rPr>
              <a:t>: </a:t>
            </a:r>
            <a:endParaRPr lang="en-US" altLang="en-US" sz="2800" b="1" dirty="0">
              <a:latin typeface="UTM Neo Sans Intel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33222" y="1086115"/>
            <a:ext cx="3082164" cy="2447838"/>
            <a:chOff x="6569935" y="3199444"/>
            <a:chExt cx="3446907" cy="257570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5223">
              <a:off x="6569935" y="3199444"/>
              <a:ext cx="3346218" cy="257570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580579" y="3906664"/>
              <a:ext cx="3436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Neo Sans Intel" pitchFamily="18" charset="0"/>
                </a:rPr>
                <a:t>Tớ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sẽ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làm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UTM Neo Sans Intel" pitchFamily="18" charset="0"/>
                </a:rPr>
                <a:t>như</a:t>
              </a:r>
              <a:r>
                <a:rPr lang="en-US" sz="2800" b="1" dirty="0">
                  <a:latin typeface="UTM Neo Sans Intel" pitchFamily="18" charset="0"/>
                </a:rPr>
                <a:t> </a:t>
              </a:r>
              <a:r>
                <a:rPr lang="en-US" sz="2800" b="1" dirty="0" err="1">
                  <a:latin typeface="UTM Neo Sans Intel" pitchFamily="18" charset="0"/>
                </a:rPr>
                <a:t>sau</a:t>
              </a:r>
              <a:r>
                <a:rPr lang="en-US" sz="2800" b="1" dirty="0">
                  <a:latin typeface="UTM Neo Sans Intel" pitchFamily="18" charset="0"/>
                </a:rPr>
                <a:t>:</a:t>
              </a:r>
            </a:p>
          </p:txBody>
        </p:sp>
      </p:grpSp>
      <p:pic>
        <p:nvPicPr>
          <p:cNvPr id="26" name="图形 28">
            <a:extLst>
              <a:ext uri="{FF2B5EF4-FFF2-40B4-BE49-F238E27FC236}">
                <a16:creationId xmlns:a16="http://schemas.microsoft.com/office/drawing/2014/main" id="{7434D6A7-19DF-4100-9941-25DB35F655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4645" y="3700676"/>
            <a:ext cx="2520876" cy="31909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418889" y="117615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4,29m = 429cm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18889" y="169937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1,84m = 184cm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969635" y="2408419"/>
            <a:ext cx="1828800" cy="975210"/>
            <a:chOff x="6357073" y="733856"/>
            <a:chExt cx="1828800" cy="1300591"/>
          </a:xfrm>
        </p:grpSpPr>
        <p:grpSp>
          <p:nvGrpSpPr>
            <p:cNvPr id="31" name="Group 20"/>
            <p:cNvGrpSpPr>
              <a:grpSpLocks/>
            </p:cNvGrpSpPr>
            <p:nvPr/>
          </p:nvGrpSpPr>
          <p:grpSpPr bwMode="auto">
            <a:xfrm>
              <a:off x="6357073" y="733856"/>
              <a:ext cx="1828800" cy="1300591"/>
              <a:chOff x="6357073" y="733856"/>
              <a:chExt cx="1828800" cy="1300591"/>
            </a:xfrm>
          </p:grpSpPr>
          <p:sp>
            <p:nvSpPr>
              <p:cNvPr id="34" name="TextBox 11"/>
              <p:cNvSpPr txBox="1">
                <a:spLocks noChangeArrowheads="1"/>
              </p:cNvSpPr>
              <p:nvPr/>
            </p:nvSpPr>
            <p:spPr bwMode="auto">
              <a:xfrm>
                <a:off x="6357073" y="733856"/>
                <a:ext cx="1828800" cy="1272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b="1" dirty="0">
                    <a:latin typeface="UTM Neo Sans Intel" pitchFamily="18" charset="0"/>
                  </a:rPr>
                  <a:t>     429</a:t>
                </a:r>
                <a:br>
                  <a:rPr lang="en-US" altLang="en-US" sz="2800" b="1" dirty="0">
                    <a:latin typeface="UTM Neo Sans Intel" pitchFamily="18" charset="0"/>
                  </a:rPr>
                </a:br>
                <a:r>
                  <a:rPr lang="en-US" altLang="en-US" sz="2800" b="1" dirty="0">
                    <a:latin typeface="UTM Neo Sans Intel" pitchFamily="18" charset="0"/>
                  </a:rPr>
                  <a:t>     184</a:t>
                </a:r>
              </a:p>
            </p:txBody>
          </p:sp>
          <p:cxnSp>
            <p:nvCxnSpPr>
              <p:cNvPr id="35" name="Straight Connector 34"/>
              <p:cNvCxnSpPr>
                <a:cxnSpLocks/>
              </p:cNvCxnSpPr>
              <p:nvPr/>
            </p:nvCxnSpPr>
            <p:spPr>
              <a:xfrm>
                <a:off x="6815890" y="2034447"/>
                <a:ext cx="6175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6523964" y="1024061"/>
              <a:ext cx="457200" cy="69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UTM Neo Sans Intel" pitchFamily="18" charset="0"/>
                </a:rPr>
                <a:t>-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85155" y="3439066"/>
            <a:ext cx="221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UTM Neo Sans Intel" pitchFamily="18" charset="0"/>
              </a:rPr>
              <a:t>245 (cm)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429775" y="4422436"/>
            <a:ext cx="2799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UTM Neo Sans Intel" pitchFamily="18" charset="0"/>
              </a:rPr>
              <a:t>245cm = 2,45m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497026" y="5131478"/>
            <a:ext cx="4774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UTM Neo Sans Intel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UTM Neo Sans Intel" pitchFamily="18" charset="0"/>
              </a:rPr>
              <a:t>: 4,29 - 1,84 = 2,45 (m)</a:t>
            </a:r>
          </a:p>
        </p:txBody>
      </p:sp>
    </p:spTree>
    <p:extLst>
      <p:ext uri="{BB962C8B-B14F-4D97-AF65-F5344CB8AC3E}">
        <p14:creationId xmlns:p14="http://schemas.microsoft.com/office/powerpoint/2010/main" val="33915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9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7272"/>
      </a:accent1>
      <a:accent2>
        <a:srgbClr val="92BD61"/>
      </a:accent2>
      <a:accent3>
        <a:srgbClr val="ECD873"/>
      </a:accent3>
      <a:accent4>
        <a:srgbClr val="1CA196"/>
      </a:accent4>
      <a:accent5>
        <a:srgbClr val="DE7272"/>
      </a:accent5>
      <a:accent6>
        <a:srgbClr val="92BD61"/>
      </a:accent6>
      <a:hlink>
        <a:srgbClr val="0563C1"/>
      </a:hlink>
      <a:folHlink>
        <a:srgbClr val="954F72"/>
      </a:folHlink>
    </a:clrScheme>
    <a:fontScheme name="aqndzgmp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910</Words>
  <Application>Microsoft Office PowerPoint</Application>
  <PresentationFormat>Widescreen</PresentationFormat>
  <Paragraphs>168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微软雅黑</vt:lpstr>
      <vt:lpstr>Arial</vt:lpstr>
      <vt:lpstr>Calibri</vt:lpstr>
      <vt:lpstr>Calibri Light</vt:lpstr>
      <vt:lpstr>Helvetica</vt:lpstr>
      <vt:lpstr>Times New Roman</vt:lpstr>
      <vt:lpstr>UTM Bustamalaka</vt:lpstr>
      <vt:lpstr>UTM Camellia F</vt:lpstr>
      <vt:lpstr>UTM Davida</vt:lpstr>
      <vt:lpstr>UTM Gradoo</vt:lpstr>
      <vt:lpstr>UTM Neo Sans Intel</vt:lpstr>
      <vt:lpstr>UTM Showcard</vt:lpstr>
      <vt:lpstr>UTM Spring</vt:lpstr>
      <vt:lpstr>UTM Thanh Nhac TL</vt:lpstr>
      <vt:lpstr>字魂17号-萌趣果冻体</vt:lpstr>
      <vt:lpstr>Office 主题​​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卡通家长会1</dc:title>
  <dc:creator>张 建春</dc:creator>
  <cp:lastModifiedBy>Nguyễn Thị Thu Hương</cp:lastModifiedBy>
  <cp:revision>78</cp:revision>
  <dcterms:created xsi:type="dcterms:W3CDTF">2018-12-04T09:04:14Z</dcterms:created>
  <dcterms:modified xsi:type="dcterms:W3CDTF">2021-11-12T09:06:10Z</dcterms:modified>
</cp:coreProperties>
</file>