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sldIdLst>
    <p:sldId id="397" r:id="rId2"/>
    <p:sldId id="403" r:id="rId3"/>
    <p:sldId id="259" r:id="rId4"/>
    <p:sldId id="361" r:id="rId5"/>
    <p:sldId id="352" r:id="rId6"/>
    <p:sldId id="405" r:id="rId7"/>
    <p:sldId id="393" r:id="rId8"/>
    <p:sldId id="376" r:id="rId9"/>
    <p:sldId id="384" r:id="rId10"/>
    <p:sldId id="382" r:id="rId11"/>
    <p:sldId id="385" r:id="rId12"/>
    <p:sldId id="32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FF99"/>
    <a:srgbClr val="00FF99"/>
    <a:srgbClr val="0099FF"/>
    <a:srgbClr val="FF3300"/>
    <a:srgbClr val="FF66FF"/>
    <a:srgbClr val="33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02" d="100"/>
          <a:sy n="102" d="100"/>
        </p:scale>
        <p:origin x="17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C3411AB-BE80-4A07-8234-3D538AE01511}" type="slidenum">
              <a:rPr lang="en-US"/>
              <a:pPr>
                <a:defRPr/>
              </a:pPr>
              <a:t>‹#›</a:t>
            </a:fld>
            <a:endParaRPr lang="en-US"/>
          </a:p>
        </p:txBody>
      </p:sp>
    </p:spTree>
    <p:extLst>
      <p:ext uri="{BB962C8B-B14F-4D97-AF65-F5344CB8AC3E}">
        <p14:creationId xmlns:p14="http://schemas.microsoft.com/office/powerpoint/2010/main" val="1724708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2FFD398-DF0A-467A-8DA1-F5BAF9DBB810}" type="datetime1">
              <a:rPr lang="en-US"/>
              <a:pPr>
                <a:defRPr/>
              </a:pPr>
              <a:t>3/27/2023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8EBAB-EE7C-4538-9E3D-3E2A8F3C2F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5D5AE4-949F-4567-AFA8-C542917DE3A0}" type="datetime1">
              <a:rPr lang="en-US"/>
              <a:pPr>
                <a:defRPr/>
              </a:pPr>
              <a:t>3/27/2023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DAC5-1030-44E8-9DC8-EFE82E5EB3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F89247-0FA1-449D-921D-C6C88280BD37}" type="datetime1">
              <a:rPr lang="en-US"/>
              <a:pPr>
                <a:defRPr/>
              </a:pPr>
              <a:t>3/27/2023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9DD34-488A-4E9A-932C-53E304FC4F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AA2C253-50BA-43D9-80DD-2442F5B12EDB}" type="datetime1">
              <a:rPr lang="en-US"/>
              <a:pPr>
                <a:defRPr/>
              </a:pPr>
              <a:t>3/27/2023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3BDC6-2D20-4F72-9012-C4A5EFBA9E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A542D0-1DAD-4B4D-A358-4ECCE442479A}" type="datetime1">
              <a:rPr lang="en-US"/>
              <a:pPr>
                <a:defRPr/>
              </a:pPr>
              <a:t>3/27/2023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3C25C-8AE9-492C-81B0-3C8894D46E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7B14778-30CE-4C50-AD98-2930C898E950}" type="datetime1">
              <a:rPr lang="en-US"/>
              <a:pPr>
                <a:defRPr/>
              </a:pPr>
              <a:t>3/27/2023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A8957-6F8A-4CBE-B4D2-6CBB0A914F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2BDFAE3-56EC-470D-9995-EE3E27A8FBEE}" type="datetime1">
              <a:rPr lang="en-US"/>
              <a:pPr>
                <a:defRPr/>
              </a:pPr>
              <a:t>3/27/2023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1C904-A87F-4352-85A9-77A1E2B1B5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C607A67-3D00-4C1A-A118-6B195E8BD68E}" type="datetime1">
              <a:rPr lang="en-US"/>
              <a:pPr>
                <a:defRPr/>
              </a:pPr>
              <a:t>3/27/2023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369B28-75FB-4B97-8B9C-112FE56568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30D4CB-8E55-43D1-BBBF-A7F8942172F9}" type="datetime1">
              <a:rPr lang="en-US"/>
              <a:pPr>
                <a:defRPr/>
              </a:pPr>
              <a:t>3/27/2023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6A4C7C-EDFD-4ECA-80A7-88E3F75B48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F466A8-E2E8-4280-9EB2-E2E278313E92}" type="datetime1">
              <a:rPr lang="en-US"/>
              <a:pPr>
                <a:defRPr/>
              </a:pPr>
              <a:t>3/27/2023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C4B6B-6FE1-43DE-95CD-5DBCE8F81C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CB2B56-1992-4422-92A4-397A483B0887}" type="datetime1">
              <a:rPr lang="en-US"/>
              <a:pPr>
                <a:defRPr/>
              </a:pPr>
              <a:t>3/27/2023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3BF858-A320-46BA-93F1-9E267CA672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BEC4B713-740B-4015-9D4A-6C82E51B42B6}" type="datetime1">
              <a:rPr lang="en-US"/>
              <a:pPr>
                <a:defRPr/>
              </a:pPr>
              <a:t>3/27/2023</a:t>
            </a:fld>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6404484-755A-4156-AD1B-7D622A468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WordArt 2"/>
          <p:cNvSpPr>
            <a:spLocks noChangeArrowheads="1" noChangeShapeType="1" noTextEdit="1"/>
          </p:cNvSpPr>
          <p:nvPr/>
        </p:nvSpPr>
        <p:spPr bwMode="auto">
          <a:xfrm>
            <a:off x="1143000" y="1143000"/>
            <a:ext cx="7772400" cy="2590800"/>
          </a:xfrm>
          <a:prstGeom prst="rect">
            <a:avLst/>
          </a:prstGeom>
        </p:spPr>
        <p:txBody>
          <a:bodyPr wrap="none" fromWordArt="1">
            <a:prstTxWarp prst="textInflateBottom">
              <a:avLst>
                <a:gd name="adj" fmla="val 68083"/>
              </a:avLst>
            </a:prstTxWarp>
          </a:bodyPr>
          <a:lstStyle/>
          <a:p>
            <a:pPr algn="ctr">
              <a:defRPr/>
            </a:pPr>
            <a:r>
              <a:rPr lang="en-US" sz="3600" b="1" kern="10">
                <a:ln w="9525">
                  <a:solidFill>
                    <a:srgbClr val="FF0000"/>
                  </a:solidFill>
                  <a:round/>
                  <a:headEnd/>
                  <a:tailEnd/>
                </a:ln>
                <a:gradFill rotWithShape="0">
                  <a:gsLst>
                    <a:gs pos="0">
                      <a:srgbClr val="FFE701">
                        <a:alpha val="28999"/>
                      </a:srgbClr>
                    </a:gs>
                    <a:gs pos="50000">
                      <a:srgbClr val="FE3E02"/>
                    </a:gs>
                    <a:gs pos="100000">
                      <a:srgbClr val="FFE701">
                        <a:alpha val="28999"/>
                      </a:srgbClr>
                    </a:gs>
                  </a:gsLst>
                  <a:lin ang="2700000" scaled="1"/>
                </a:gradFill>
                <a:effectLst>
                  <a:outerShdw dist="107763" dir="18900000" algn="ctr" rotWithShape="0">
                    <a:srgbClr val="868686">
                      <a:alpha val="50000"/>
                    </a:srgbClr>
                  </a:outerShdw>
                </a:effectLst>
                <a:latin typeface="Arial"/>
                <a:cs typeface="Times New Roman"/>
              </a:rPr>
              <a:t>Chính tả</a:t>
            </a:r>
          </a:p>
        </p:txBody>
      </p:sp>
      <p:pic>
        <p:nvPicPr>
          <p:cNvPr id="3077" name="Picture 3" descr="BLULINE"/>
          <p:cNvPicPr>
            <a:picLocks noChangeAspect="1" noChangeArrowheads="1"/>
          </p:cNvPicPr>
          <p:nvPr/>
        </p:nvPicPr>
        <p:blipFill>
          <a:blip r:embed="rId3"/>
          <a:srcRect/>
          <a:stretch>
            <a:fillRect/>
          </a:stretch>
        </p:blipFill>
        <p:spPr bwMode="auto">
          <a:xfrm>
            <a:off x="1295400" y="5943600"/>
            <a:ext cx="7543800" cy="130175"/>
          </a:xfrm>
          <a:prstGeom prst="rect">
            <a:avLst/>
          </a:prstGeom>
          <a:noFill/>
          <a:ln w="9525">
            <a:noFill/>
            <a:miter lim="800000"/>
            <a:headEnd/>
            <a:tailEnd/>
          </a:ln>
        </p:spPr>
      </p:pic>
      <p:pic>
        <p:nvPicPr>
          <p:cNvPr id="3078" name="Picture 4" descr="thin bar"/>
          <p:cNvPicPr>
            <a:picLocks noChangeAspect="1" noChangeArrowheads="1" noCrop="1"/>
          </p:cNvPicPr>
          <p:nvPr/>
        </p:nvPicPr>
        <p:blipFill>
          <a:blip r:embed="rId4"/>
          <a:srcRect/>
          <a:stretch>
            <a:fillRect/>
          </a:stretch>
        </p:blipFill>
        <p:spPr bwMode="auto">
          <a:xfrm rot="10800000" flipV="1">
            <a:off x="3048000" y="6172200"/>
            <a:ext cx="6096000" cy="107950"/>
          </a:xfrm>
          <a:prstGeom prst="rect">
            <a:avLst/>
          </a:prstGeom>
          <a:noFill/>
          <a:ln w="9525">
            <a:noFill/>
            <a:miter lim="800000"/>
            <a:headEnd/>
            <a:tailEnd/>
          </a:ln>
        </p:spPr>
      </p:pic>
      <p:pic>
        <p:nvPicPr>
          <p:cNvPr id="3079" name="Picture 5" descr="BLULINE"/>
          <p:cNvPicPr>
            <a:picLocks noChangeAspect="1" noChangeArrowheads="1"/>
          </p:cNvPicPr>
          <p:nvPr/>
        </p:nvPicPr>
        <p:blipFill>
          <a:blip r:embed="rId3"/>
          <a:srcRect/>
          <a:stretch>
            <a:fillRect/>
          </a:stretch>
        </p:blipFill>
        <p:spPr bwMode="auto">
          <a:xfrm>
            <a:off x="1295400" y="6096000"/>
            <a:ext cx="7543800" cy="130175"/>
          </a:xfrm>
          <a:prstGeom prst="rect">
            <a:avLst/>
          </a:prstGeom>
          <a:noFill/>
          <a:ln w="9525">
            <a:noFill/>
            <a:miter lim="800000"/>
            <a:headEnd/>
            <a:tailEnd/>
          </a:ln>
        </p:spPr>
      </p:pic>
      <p:grpSp>
        <p:nvGrpSpPr>
          <p:cNvPr id="3080" name="Group 6"/>
          <p:cNvGrpSpPr>
            <a:grpSpLocks/>
          </p:cNvGrpSpPr>
          <p:nvPr/>
        </p:nvGrpSpPr>
        <p:grpSpPr bwMode="auto">
          <a:xfrm>
            <a:off x="-381000" y="3962400"/>
            <a:ext cx="3429000" cy="2209800"/>
            <a:chOff x="2256" y="1536"/>
            <a:chExt cx="1176" cy="744"/>
          </a:xfrm>
        </p:grpSpPr>
        <p:pic>
          <p:nvPicPr>
            <p:cNvPr id="3081" name="Picture 7"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3082" name="Group 8"/>
            <p:cNvGrpSpPr>
              <a:grpSpLocks/>
            </p:cNvGrpSpPr>
            <p:nvPr/>
          </p:nvGrpSpPr>
          <p:grpSpPr bwMode="auto">
            <a:xfrm>
              <a:off x="2256" y="1536"/>
              <a:ext cx="864" cy="744"/>
              <a:chOff x="2256" y="1536"/>
              <a:chExt cx="864" cy="744"/>
            </a:xfrm>
          </p:grpSpPr>
          <p:pic>
            <p:nvPicPr>
              <p:cNvPr id="3083" name="Picture 9"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3084" name="Picture 10"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3085" name="Picture 11"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spTree>
  </p:cSld>
  <p:clrMapOvr>
    <a:masterClrMapping/>
  </p:clrMapOvr>
  <p:transition advClick="0">
    <p:sndAc>
      <p:stSnd>
        <p:snd r:embed="rId2" name="trafficjam.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82" name="Text Box 30"/>
          <p:cNvSpPr txBox="1">
            <a:spLocks noChangeArrowheads="1"/>
          </p:cNvSpPr>
          <p:nvPr/>
        </p:nvSpPr>
        <p:spPr bwMode="auto">
          <a:xfrm>
            <a:off x="457200" y="0"/>
            <a:ext cx="8686800" cy="3113088"/>
          </a:xfrm>
          <a:prstGeom prst="rect">
            <a:avLst/>
          </a:prstGeom>
          <a:noFill/>
          <a:ln w="9525">
            <a:noFill/>
            <a:miter lim="800000"/>
            <a:headEnd/>
            <a:tailEnd/>
          </a:ln>
        </p:spPr>
        <p:txBody>
          <a:bodyPr>
            <a:spAutoFit/>
          </a:bodyPr>
          <a:lstStyle/>
          <a:p>
            <a:pPr>
              <a:spcBef>
                <a:spcPct val="50000"/>
              </a:spcBef>
            </a:pPr>
            <a:r>
              <a:rPr lang="en-US" sz="3600" b="1"/>
              <a:t> *</a:t>
            </a:r>
            <a:r>
              <a:rPr lang="en-US" sz="3600" b="1" u="sng">
                <a:solidFill>
                  <a:srgbClr val="FF3300"/>
                </a:solidFill>
              </a:rPr>
              <a:t>Cách viết hoa tên các huân chương ,danh hiệu,giải thưởng</a:t>
            </a:r>
            <a:r>
              <a:rPr lang="en-US" sz="3600">
                <a:solidFill>
                  <a:srgbClr val="FF3300"/>
                </a:solidFill>
              </a:rPr>
              <a:t>: </a:t>
            </a:r>
          </a:p>
          <a:p>
            <a:pPr>
              <a:spcBef>
                <a:spcPct val="50000"/>
              </a:spcBef>
            </a:pPr>
            <a:r>
              <a:rPr lang="en-US" sz="3600"/>
              <a:t>   Tên các huân chương ,danh hiệu,giải thưởng được viết hoa chữ cái đầu của mỗi bộ phận tạo thành tên đó.</a:t>
            </a:r>
          </a:p>
        </p:txBody>
      </p:sp>
      <p:sp>
        <p:nvSpPr>
          <p:cNvPr id="202783" name="Text Box 31"/>
          <p:cNvSpPr txBox="1">
            <a:spLocks noChangeArrowheads="1"/>
          </p:cNvSpPr>
          <p:nvPr/>
        </p:nvSpPr>
        <p:spPr bwMode="auto">
          <a:xfrm>
            <a:off x="609600" y="2819400"/>
            <a:ext cx="7848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Anh hùng Lao động</a:t>
            </a:r>
          </a:p>
        </p:txBody>
      </p:sp>
      <p:sp>
        <p:nvSpPr>
          <p:cNvPr id="202784" name="Text Box 32"/>
          <p:cNvSpPr txBox="1">
            <a:spLocks noChangeArrowheads="1"/>
          </p:cNvSpPr>
          <p:nvPr/>
        </p:nvSpPr>
        <p:spPr bwMode="auto">
          <a:xfrm>
            <a:off x="0" y="3429000"/>
            <a:ext cx="6705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     Anh hùng Lực lượng vũ trang</a:t>
            </a:r>
          </a:p>
        </p:txBody>
      </p:sp>
      <p:sp>
        <p:nvSpPr>
          <p:cNvPr id="202785" name="Text Box 33"/>
          <p:cNvSpPr txBox="1">
            <a:spLocks noChangeArrowheads="1"/>
          </p:cNvSpPr>
          <p:nvPr/>
        </p:nvSpPr>
        <p:spPr bwMode="auto">
          <a:xfrm>
            <a:off x="381000" y="3962400"/>
            <a:ext cx="5562600" cy="579438"/>
          </a:xfrm>
          <a:prstGeom prst="rect">
            <a:avLst/>
          </a:prstGeom>
          <a:noFill/>
          <a:ln w="9525">
            <a:noFill/>
            <a:miter lim="800000"/>
            <a:headEnd/>
            <a:tailEnd/>
          </a:ln>
        </p:spPr>
        <p:txBody>
          <a:bodyPr>
            <a:spAutoFit/>
          </a:bodyPr>
          <a:lstStyle/>
          <a:p>
            <a:pPr>
              <a:spcBef>
                <a:spcPct val="50000"/>
              </a:spcBef>
            </a:pPr>
            <a:r>
              <a:rPr lang="en-US" sz="3200"/>
              <a:t>  </a:t>
            </a:r>
            <a:r>
              <a:rPr lang="en-US" sz="3200">
                <a:solidFill>
                  <a:srgbClr val="FF3300"/>
                </a:solidFill>
              </a:rPr>
              <a:t>Huân chương Sao vàng</a:t>
            </a:r>
            <a:r>
              <a:rPr lang="en-US" sz="3200"/>
              <a:t>  </a:t>
            </a:r>
          </a:p>
        </p:txBody>
      </p:sp>
      <p:sp>
        <p:nvSpPr>
          <p:cNvPr id="202786" name="Text Box 34"/>
          <p:cNvSpPr txBox="1">
            <a:spLocks noChangeArrowheads="1"/>
          </p:cNvSpPr>
          <p:nvPr/>
        </p:nvSpPr>
        <p:spPr bwMode="auto">
          <a:xfrm>
            <a:off x="609600" y="4572000"/>
            <a:ext cx="76962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Ba</a:t>
            </a:r>
          </a:p>
        </p:txBody>
      </p:sp>
      <p:sp>
        <p:nvSpPr>
          <p:cNvPr id="202787" name="Text Box 35"/>
          <p:cNvSpPr txBox="1">
            <a:spLocks noChangeArrowheads="1"/>
          </p:cNvSpPr>
          <p:nvPr/>
        </p:nvSpPr>
        <p:spPr bwMode="auto">
          <a:xfrm>
            <a:off x="609600" y="5181600"/>
            <a:ext cx="67818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Lao động hạng Nhất</a:t>
            </a:r>
          </a:p>
        </p:txBody>
      </p:sp>
      <p:sp>
        <p:nvSpPr>
          <p:cNvPr id="202788" name="Text Box 36"/>
          <p:cNvSpPr txBox="1">
            <a:spLocks noChangeArrowheads="1"/>
          </p:cNvSpPr>
          <p:nvPr/>
        </p:nvSpPr>
        <p:spPr bwMode="auto">
          <a:xfrm>
            <a:off x="609600" y="58674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Nhất</a:t>
            </a:r>
          </a:p>
        </p:txBody>
      </p:sp>
      <p:pic>
        <p:nvPicPr>
          <p:cNvPr id="202792" name="Picture 40" descr="220px-Hcsv"/>
          <p:cNvPicPr>
            <a:picLocks noChangeAspect="1" noChangeArrowheads="1"/>
          </p:cNvPicPr>
          <p:nvPr/>
        </p:nvPicPr>
        <p:blipFill>
          <a:blip r:embed="rId2"/>
          <a:srcRect/>
          <a:stretch>
            <a:fillRect/>
          </a:stretch>
        </p:blipFill>
        <p:spPr bwMode="auto">
          <a:xfrm>
            <a:off x="304800" y="266700"/>
            <a:ext cx="3886200" cy="6591300"/>
          </a:xfrm>
          <a:prstGeom prst="rect">
            <a:avLst/>
          </a:prstGeom>
          <a:noFill/>
          <a:ln w="9525">
            <a:noFill/>
            <a:miter lim="800000"/>
            <a:headEnd/>
            <a:tailEnd/>
          </a:ln>
        </p:spPr>
      </p:pic>
      <p:pic>
        <p:nvPicPr>
          <p:cNvPr id="202793" name="Picture 41" descr="images"/>
          <p:cNvPicPr>
            <a:picLocks noChangeAspect="1" noChangeArrowheads="1"/>
          </p:cNvPicPr>
          <p:nvPr/>
        </p:nvPicPr>
        <p:blipFill>
          <a:blip r:embed="rId3"/>
          <a:srcRect/>
          <a:stretch>
            <a:fillRect/>
          </a:stretch>
        </p:blipFill>
        <p:spPr bwMode="auto">
          <a:xfrm>
            <a:off x="4191000" y="381000"/>
            <a:ext cx="2209800" cy="4895850"/>
          </a:xfrm>
          <a:prstGeom prst="rect">
            <a:avLst/>
          </a:prstGeom>
          <a:noFill/>
          <a:ln w="9525">
            <a:noFill/>
            <a:miter lim="800000"/>
            <a:headEnd/>
            <a:tailEnd/>
          </a:ln>
        </p:spPr>
      </p:pic>
      <p:pic>
        <p:nvPicPr>
          <p:cNvPr id="202794" name="Picture 42" descr="T109huanchuong[1]"/>
          <p:cNvPicPr>
            <a:picLocks noChangeAspect="1" noChangeArrowheads="1"/>
          </p:cNvPicPr>
          <p:nvPr/>
        </p:nvPicPr>
        <p:blipFill>
          <a:blip r:embed="rId4"/>
          <a:srcRect/>
          <a:stretch>
            <a:fillRect/>
          </a:stretch>
        </p:blipFill>
        <p:spPr bwMode="auto">
          <a:xfrm>
            <a:off x="6781800" y="0"/>
            <a:ext cx="259080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02782"/>
                                        </p:tgtEl>
                                      </p:cBhvr>
                                    </p:animEffect>
                                    <p:set>
                                      <p:cBhvr>
                                        <p:cTn id="7" dur="1" fill="hold">
                                          <p:stCondLst>
                                            <p:cond delay="499"/>
                                          </p:stCondLst>
                                        </p:cTn>
                                        <p:tgtEl>
                                          <p:spTgt spid="2027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2783"/>
                                        </p:tgtEl>
                                        <p:attrNameLst>
                                          <p:attrName>style.visibility</p:attrName>
                                        </p:attrNameLst>
                                      </p:cBhvr>
                                      <p:to>
                                        <p:strVal val="visible"/>
                                      </p:to>
                                    </p:set>
                                    <p:animEffect transition="in" filter="wipe(down)">
                                      <p:cBhvr>
                                        <p:cTn id="12" dur="500"/>
                                        <p:tgtEl>
                                          <p:spTgt spid="20278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2784"/>
                                        </p:tgtEl>
                                        <p:attrNameLst>
                                          <p:attrName>style.visibility</p:attrName>
                                        </p:attrNameLst>
                                      </p:cBhvr>
                                      <p:to>
                                        <p:strVal val="visible"/>
                                      </p:to>
                                    </p:set>
                                    <p:animEffect transition="in" filter="wipe(down)">
                                      <p:cBhvr>
                                        <p:cTn id="15" dur="500"/>
                                        <p:tgtEl>
                                          <p:spTgt spid="20278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2785"/>
                                        </p:tgtEl>
                                        <p:attrNameLst>
                                          <p:attrName>style.visibility</p:attrName>
                                        </p:attrNameLst>
                                      </p:cBhvr>
                                      <p:to>
                                        <p:strVal val="visible"/>
                                      </p:to>
                                    </p:set>
                                    <p:animEffect transition="in" filter="wipe(down)">
                                      <p:cBhvr>
                                        <p:cTn id="18" dur="500"/>
                                        <p:tgtEl>
                                          <p:spTgt spid="20278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2786"/>
                                        </p:tgtEl>
                                        <p:attrNameLst>
                                          <p:attrName>style.visibility</p:attrName>
                                        </p:attrNameLst>
                                      </p:cBhvr>
                                      <p:to>
                                        <p:strVal val="visible"/>
                                      </p:to>
                                    </p:set>
                                    <p:animEffect transition="in" filter="wipe(down)">
                                      <p:cBhvr>
                                        <p:cTn id="21" dur="500"/>
                                        <p:tgtEl>
                                          <p:spTgt spid="20278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2787"/>
                                        </p:tgtEl>
                                        <p:attrNameLst>
                                          <p:attrName>style.visibility</p:attrName>
                                        </p:attrNameLst>
                                      </p:cBhvr>
                                      <p:to>
                                        <p:strVal val="visible"/>
                                      </p:to>
                                    </p:set>
                                    <p:animEffect transition="in" filter="wipe(down)">
                                      <p:cBhvr>
                                        <p:cTn id="24" dur="500"/>
                                        <p:tgtEl>
                                          <p:spTgt spid="2027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2788"/>
                                        </p:tgtEl>
                                        <p:attrNameLst>
                                          <p:attrName>style.visibility</p:attrName>
                                        </p:attrNameLst>
                                      </p:cBhvr>
                                      <p:to>
                                        <p:strVal val="visible"/>
                                      </p:to>
                                    </p:set>
                                    <p:animEffect transition="in" filter="wipe(down)">
                                      <p:cBhvr>
                                        <p:cTn id="27" dur="500"/>
                                        <p:tgtEl>
                                          <p:spTgt spid="2027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xit" presetSubtype="0" fill="hold" grpId="1" nodeType="clickEffect">
                                  <p:stCondLst>
                                    <p:cond delay="0"/>
                                  </p:stCondLst>
                                  <p:childTnLst>
                                    <p:animEffect transition="out" filter="wedge">
                                      <p:cBhvr>
                                        <p:cTn id="31" dur="2000"/>
                                        <p:tgtEl>
                                          <p:spTgt spid="202783"/>
                                        </p:tgtEl>
                                      </p:cBhvr>
                                    </p:animEffect>
                                    <p:set>
                                      <p:cBhvr>
                                        <p:cTn id="32" dur="1" fill="hold">
                                          <p:stCondLst>
                                            <p:cond delay="1999"/>
                                          </p:stCondLst>
                                        </p:cTn>
                                        <p:tgtEl>
                                          <p:spTgt spid="202783"/>
                                        </p:tgtEl>
                                        <p:attrNameLst>
                                          <p:attrName>style.visibility</p:attrName>
                                        </p:attrNameLst>
                                      </p:cBhvr>
                                      <p:to>
                                        <p:strVal val="hidden"/>
                                      </p:to>
                                    </p:set>
                                  </p:childTnLst>
                                </p:cTn>
                              </p:par>
                              <p:par>
                                <p:cTn id="33" presetID="20" presetClass="exit" presetSubtype="0" fill="hold" grpId="1" nodeType="withEffect">
                                  <p:stCondLst>
                                    <p:cond delay="0"/>
                                  </p:stCondLst>
                                  <p:childTnLst>
                                    <p:animEffect transition="out" filter="wedge">
                                      <p:cBhvr>
                                        <p:cTn id="34" dur="2000"/>
                                        <p:tgtEl>
                                          <p:spTgt spid="202784"/>
                                        </p:tgtEl>
                                      </p:cBhvr>
                                    </p:animEffect>
                                    <p:set>
                                      <p:cBhvr>
                                        <p:cTn id="35" dur="1" fill="hold">
                                          <p:stCondLst>
                                            <p:cond delay="1999"/>
                                          </p:stCondLst>
                                        </p:cTn>
                                        <p:tgtEl>
                                          <p:spTgt spid="202784"/>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202785"/>
                                        </p:tgtEl>
                                      </p:cBhvr>
                                    </p:animEffect>
                                    <p:set>
                                      <p:cBhvr>
                                        <p:cTn id="38" dur="1" fill="hold">
                                          <p:stCondLst>
                                            <p:cond delay="1999"/>
                                          </p:stCondLst>
                                        </p:cTn>
                                        <p:tgtEl>
                                          <p:spTgt spid="202785"/>
                                        </p:tgtEl>
                                        <p:attrNameLst>
                                          <p:attrName>style.visibility</p:attrName>
                                        </p:attrNameLst>
                                      </p:cBhvr>
                                      <p:to>
                                        <p:strVal val="hidden"/>
                                      </p:to>
                                    </p:set>
                                  </p:childTnLst>
                                </p:cTn>
                              </p:par>
                              <p:par>
                                <p:cTn id="39" presetID="20" presetClass="exit" presetSubtype="0" fill="hold" grpId="1" nodeType="withEffect">
                                  <p:stCondLst>
                                    <p:cond delay="0"/>
                                  </p:stCondLst>
                                  <p:childTnLst>
                                    <p:animEffect transition="out" filter="wedge">
                                      <p:cBhvr>
                                        <p:cTn id="40" dur="2000"/>
                                        <p:tgtEl>
                                          <p:spTgt spid="202786"/>
                                        </p:tgtEl>
                                      </p:cBhvr>
                                    </p:animEffect>
                                    <p:set>
                                      <p:cBhvr>
                                        <p:cTn id="41" dur="1" fill="hold">
                                          <p:stCondLst>
                                            <p:cond delay="1999"/>
                                          </p:stCondLst>
                                        </p:cTn>
                                        <p:tgtEl>
                                          <p:spTgt spid="202786"/>
                                        </p:tgtEl>
                                        <p:attrNameLst>
                                          <p:attrName>style.visibility</p:attrName>
                                        </p:attrNameLst>
                                      </p:cBhvr>
                                      <p:to>
                                        <p:strVal val="hidden"/>
                                      </p:to>
                                    </p:set>
                                  </p:childTnLst>
                                </p:cTn>
                              </p:par>
                              <p:par>
                                <p:cTn id="42" presetID="20" presetClass="exit" presetSubtype="0" fill="hold" grpId="1" nodeType="withEffect">
                                  <p:stCondLst>
                                    <p:cond delay="0"/>
                                  </p:stCondLst>
                                  <p:childTnLst>
                                    <p:animEffect transition="out" filter="wedge">
                                      <p:cBhvr>
                                        <p:cTn id="43" dur="2000"/>
                                        <p:tgtEl>
                                          <p:spTgt spid="202787"/>
                                        </p:tgtEl>
                                      </p:cBhvr>
                                    </p:animEffect>
                                    <p:set>
                                      <p:cBhvr>
                                        <p:cTn id="44" dur="1" fill="hold">
                                          <p:stCondLst>
                                            <p:cond delay="1999"/>
                                          </p:stCondLst>
                                        </p:cTn>
                                        <p:tgtEl>
                                          <p:spTgt spid="202787"/>
                                        </p:tgtEl>
                                        <p:attrNameLst>
                                          <p:attrName>style.visibility</p:attrName>
                                        </p:attrNameLst>
                                      </p:cBhvr>
                                      <p:to>
                                        <p:strVal val="hidden"/>
                                      </p:to>
                                    </p:set>
                                  </p:childTnLst>
                                </p:cTn>
                              </p:par>
                              <p:par>
                                <p:cTn id="45" presetID="20" presetClass="exit" presetSubtype="0" fill="hold" grpId="1" nodeType="withEffect">
                                  <p:stCondLst>
                                    <p:cond delay="0"/>
                                  </p:stCondLst>
                                  <p:childTnLst>
                                    <p:animEffect transition="out" filter="wedge">
                                      <p:cBhvr>
                                        <p:cTn id="46" dur="2000"/>
                                        <p:tgtEl>
                                          <p:spTgt spid="202788"/>
                                        </p:tgtEl>
                                      </p:cBhvr>
                                    </p:animEffect>
                                    <p:set>
                                      <p:cBhvr>
                                        <p:cTn id="47" dur="1" fill="hold">
                                          <p:stCondLst>
                                            <p:cond delay="1999"/>
                                          </p:stCondLst>
                                        </p:cTn>
                                        <p:tgtEl>
                                          <p:spTgt spid="20278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02792"/>
                                        </p:tgtEl>
                                        <p:attrNameLst>
                                          <p:attrName>style.visibility</p:attrName>
                                        </p:attrNameLst>
                                      </p:cBhvr>
                                      <p:to>
                                        <p:strVal val="visible"/>
                                      </p:to>
                                    </p:set>
                                    <p:animEffect transition="in" filter="wipe(down)">
                                      <p:cBhvr>
                                        <p:cTn id="52" dur="500"/>
                                        <p:tgtEl>
                                          <p:spTgt spid="202792"/>
                                        </p:tgtEl>
                                      </p:cBhvr>
                                    </p:animEffect>
                                  </p:childTnLst>
                                </p:cTn>
                              </p:par>
                              <p:par>
                                <p:cTn id="53" presetID="22" presetClass="entr" presetSubtype="4" fill="hold" nodeType="withEffect">
                                  <p:stCondLst>
                                    <p:cond delay="0"/>
                                  </p:stCondLst>
                                  <p:childTnLst>
                                    <p:set>
                                      <p:cBhvr>
                                        <p:cTn id="54" dur="1" fill="hold">
                                          <p:stCondLst>
                                            <p:cond delay="0"/>
                                          </p:stCondLst>
                                        </p:cTn>
                                        <p:tgtEl>
                                          <p:spTgt spid="202793"/>
                                        </p:tgtEl>
                                        <p:attrNameLst>
                                          <p:attrName>style.visibility</p:attrName>
                                        </p:attrNameLst>
                                      </p:cBhvr>
                                      <p:to>
                                        <p:strVal val="visible"/>
                                      </p:to>
                                    </p:set>
                                    <p:animEffect transition="in" filter="wipe(down)">
                                      <p:cBhvr>
                                        <p:cTn id="55" dur="500"/>
                                        <p:tgtEl>
                                          <p:spTgt spid="202793"/>
                                        </p:tgtEl>
                                      </p:cBhvr>
                                    </p:animEffect>
                                  </p:childTnLst>
                                </p:cTn>
                              </p:par>
                              <p:par>
                                <p:cTn id="56" presetID="22" presetClass="entr" presetSubtype="4" fill="hold" nodeType="withEffect">
                                  <p:stCondLst>
                                    <p:cond delay="0"/>
                                  </p:stCondLst>
                                  <p:childTnLst>
                                    <p:set>
                                      <p:cBhvr>
                                        <p:cTn id="57" dur="1" fill="hold">
                                          <p:stCondLst>
                                            <p:cond delay="0"/>
                                          </p:stCondLst>
                                        </p:cTn>
                                        <p:tgtEl>
                                          <p:spTgt spid="202794"/>
                                        </p:tgtEl>
                                        <p:attrNameLst>
                                          <p:attrName>style.visibility</p:attrName>
                                        </p:attrNameLst>
                                      </p:cBhvr>
                                      <p:to>
                                        <p:strVal val="visible"/>
                                      </p:to>
                                    </p:set>
                                    <p:animEffect transition="in" filter="wipe(down)">
                                      <p:cBhvr>
                                        <p:cTn id="58" dur="500"/>
                                        <p:tgtEl>
                                          <p:spTgt spid="20279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202792"/>
                                        </p:tgtEl>
                                        <p:attrNameLst>
                                          <p:attrName>style.visibility</p:attrName>
                                        </p:attrNameLst>
                                      </p:cBhvr>
                                      <p:to>
                                        <p:strVal val="visible"/>
                                      </p:to>
                                    </p:set>
                                    <p:anim calcmode="lin" valueType="num">
                                      <p:cBhvr>
                                        <p:cTn id="63" dur="1000" fill="hold"/>
                                        <p:tgtEl>
                                          <p:spTgt spid="202792"/>
                                        </p:tgtEl>
                                        <p:attrNameLst>
                                          <p:attrName>ppt_w</p:attrName>
                                        </p:attrNameLst>
                                      </p:cBhvr>
                                      <p:tavLst>
                                        <p:tav tm="0">
                                          <p:val>
                                            <p:strVal val="#ppt_w*0.70"/>
                                          </p:val>
                                        </p:tav>
                                        <p:tav tm="100000">
                                          <p:val>
                                            <p:strVal val="#ppt_w"/>
                                          </p:val>
                                        </p:tav>
                                      </p:tavLst>
                                    </p:anim>
                                    <p:anim calcmode="lin" valueType="num">
                                      <p:cBhvr>
                                        <p:cTn id="64" dur="1000" fill="hold"/>
                                        <p:tgtEl>
                                          <p:spTgt spid="202792"/>
                                        </p:tgtEl>
                                        <p:attrNameLst>
                                          <p:attrName>ppt_h</p:attrName>
                                        </p:attrNameLst>
                                      </p:cBhvr>
                                      <p:tavLst>
                                        <p:tav tm="0">
                                          <p:val>
                                            <p:strVal val="#ppt_h"/>
                                          </p:val>
                                        </p:tav>
                                        <p:tav tm="100000">
                                          <p:val>
                                            <p:strVal val="#ppt_h"/>
                                          </p:val>
                                        </p:tav>
                                      </p:tavLst>
                                    </p:anim>
                                    <p:animEffect transition="in" filter="fade">
                                      <p:cBhvr>
                                        <p:cTn id="65" dur="1000"/>
                                        <p:tgtEl>
                                          <p:spTgt spid="202792"/>
                                        </p:tgtEl>
                                      </p:cBhvr>
                                    </p:animEffect>
                                  </p:childTnLst>
                                </p:cTn>
                              </p:par>
                              <p:par>
                                <p:cTn id="66" presetID="55" presetClass="entr" presetSubtype="0" fill="hold" nodeType="withEffect">
                                  <p:stCondLst>
                                    <p:cond delay="0"/>
                                  </p:stCondLst>
                                  <p:childTnLst>
                                    <p:set>
                                      <p:cBhvr>
                                        <p:cTn id="67" dur="1" fill="hold">
                                          <p:stCondLst>
                                            <p:cond delay="0"/>
                                          </p:stCondLst>
                                        </p:cTn>
                                        <p:tgtEl>
                                          <p:spTgt spid="202793"/>
                                        </p:tgtEl>
                                        <p:attrNameLst>
                                          <p:attrName>style.visibility</p:attrName>
                                        </p:attrNameLst>
                                      </p:cBhvr>
                                      <p:to>
                                        <p:strVal val="visible"/>
                                      </p:to>
                                    </p:set>
                                    <p:anim calcmode="lin" valueType="num">
                                      <p:cBhvr>
                                        <p:cTn id="68" dur="1000" fill="hold"/>
                                        <p:tgtEl>
                                          <p:spTgt spid="202793"/>
                                        </p:tgtEl>
                                        <p:attrNameLst>
                                          <p:attrName>ppt_w</p:attrName>
                                        </p:attrNameLst>
                                      </p:cBhvr>
                                      <p:tavLst>
                                        <p:tav tm="0">
                                          <p:val>
                                            <p:strVal val="#ppt_w*0.70"/>
                                          </p:val>
                                        </p:tav>
                                        <p:tav tm="100000">
                                          <p:val>
                                            <p:strVal val="#ppt_w"/>
                                          </p:val>
                                        </p:tav>
                                      </p:tavLst>
                                    </p:anim>
                                    <p:anim calcmode="lin" valueType="num">
                                      <p:cBhvr>
                                        <p:cTn id="69" dur="1000" fill="hold"/>
                                        <p:tgtEl>
                                          <p:spTgt spid="202793"/>
                                        </p:tgtEl>
                                        <p:attrNameLst>
                                          <p:attrName>ppt_h</p:attrName>
                                        </p:attrNameLst>
                                      </p:cBhvr>
                                      <p:tavLst>
                                        <p:tav tm="0">
                                          <p:val>
                                            <p:strVal val="#ppt_h"/>
                                          </p:val>
                                        </p:tav>
                                        <p:tav tm="100000">
                                          <p:val>
                                            <p:strVal val="#ppt_h"/>
                                          </p:val>
                                        </p:tav>
                                      </p:tavLst>
                                    </p:anim>
                                    <p:animEffect transition="in" filter="fade">
                                      <p:cBhvr>
                                        <p:cTn id="70" dur="1000"/>
                                        <p:tgtEl>
                                          <p:spTgt spid="202793"/>
                                        </p:tgtEl>
                                      </p:cBhvr>
                                    </p:animEffect>
                                  </p:childTnLst>
                                </p:cTn>
                              </p:par>
                              <p:par>
                                <p:cTn id="71" presetID="55" presetClass="entr" presetSubtype="0" fill="hold" nodeType="withEffect">
                                  <p:stCondLst>
                                    <p:cond delay="0"/>
                                  </p:stCondLst>
                                  <p:childTnLst>
                                    <p:set>
                                      <p:cBhvr>
                                        <p:cTn id="72" dur="1" fill="hold">
                                          <p:stCondLst>
                                            <p:cond delay="0"/>
                                          </p:stCondLst>
                                        </p:cTn>
                                        <p:tgtEl>
                                          <p:spTgt spid="202794"/>
                                        </p:tgtEl>
                                        <p:attrNameLst>
                                          <p:attrName>style.visibility</p:attrName>
                                        </p:attrNameLst>
                                      </p:cBhvr>
                                      <p:to>
                                        <p:strVal val="visible"/>
                                      </p:to>
                                    </p:set>
                                    <p:anim calcmode="lin" valueType="num">
                                      <p:cBhvr>
                                        <p:cTn id="73" dur="1000" fill="hold"/>
                                        <p:tgtEl>
                                          <p:spTgt spid="202794"/>
                                        </p:tgtEl>
                                        <p:attrNameLst>
                                          <p:attrName>ppt_w</p:attrName>
                                        </p:attrNameLst>
                                      </p:cBhvr>
                                      <p:tavLst>
                                        <p:tav tm="0">
                                          <p:val>
                                            <p:strVal val="#ppt_w*0.70"/>
                                          </p:val>
                                        </p:tav>
                                        <p:tav tm="100000">
                                          <p:val>
                                            <p:strVal val="#ppt_w"/>
                                          </p:val>
                                        </p:tav>
                                      </p:tavLst>
                                    </p:anim>
                                    <p:anim calcmode="lin" valueType="num">
                                      <p:cBhvr>
                                        <p:cTn id="74" dur="1000" fill="hold"/>
                                        <p:tgtEl>
                                          <p:spTgt spid="202794"/>
                                        </p:tgtEl>
                                        <p:attrNameLst>
                                          <p:attrName>ppt_h</p:attrName>
                                        </p:attrNameLst>
                                      </p:cBhvr>
                                      <p:tavLst>
                                        <p:tav tm="0">
                                          <p:val>
                                            <p:strVal val="#ppt_h"/>
                                          </p:val>
                                        </p:tav>
                                        <p:tav tm="100000">
                                          <p:val>
                                            <p:strVal val="#ppt_h"/>
                                          </p:val>
                                        </p:tav>
                                      </p:tavLst>
                                    </p:anim>
                                    <p:animEffect transition="in" filter="fade">
                                      <p:cBhvr>
                                        <p:cTn id="75" dur="1000"/>
                                        <p:tgtEl>
                                          <p:spTgt spid="20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2" grpId="0"/>
      <p:bldP spid="202783" grpId="0"/>
      <p:bldP spid="202783" grpId="1"/>
      <p:bldP spid="202784" grpId="0"/>
      <p:bldP spid="202784" grpId="1"/>
      <p:bldP spid="202785" grpId="0"/>
      <p:bldP spid="202785" grpId="1"/>
      <p:bldP spid="202786" grpId="0"/>
      <p:bldP spid="202786" grpId="1"/>
      <p:bldP spid="202787" grpId="0"/>
      <p:bldP spid="202787" grpId="1"/>
      <p:bldP spid="202788" grpId="0"/>
      <p:bldP spid="20278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2" name="Text Box 14"/>
          <p:cNvSpPr txBox="1">
            <a:spLocks noChangeArrowheads="1"/>
          </p:cNvSpPr>
          <p:nvPr/>
        </p:nvSpPr>
        <p:spPr bwMode="auto">
          <a:xfrm>
            <a:off x="0" y="184150"/>
            <a:ext cx="8229600" cy="5672138"/>
          </a:xfrm>
          <a:prstGeom prst="rect">
            <a:avLst/>
          </a:prstGeom>
          <a:noFill/>
          <a:ln w="9525">
            <a:noFill/>
            <a:miter lim="800000"/>
            <a:headEnd/>
            <a:tailEnd/>
          </a:ln>
        </p:spPr>
        <p:txBody>
          <a:bodyPr>
            <a:spAutoFit/>
          </a:bodyPr>
          <a:lstStyle/>
          <a:p>
            <a:pPr>
              <a:spcBef>
                <a:spcPct val="50000"/>
              </a:spcBef>
            </a:pPr>
            <a:r>
              <a:rPr lang="en-US" sz="3200" b="1"/>
              <a:t>3,Tên các huân chương phù  hợp với mỗi chỗ trống dưới đây:</a:t>
            </a:r>
          </a:p>
          <a:p>
            <a:pPr>
              <a:spcBef>
                <a:spcPct val="50000"/>
              </a:spcBef>
            </a:pPr>
            <a:r>
              <a:rPr lang="en-US" sz="3200"/>
              <a:t>a ,</a:t>
            </a:r>
            <a:r>
              <a:rPr lang="en-US" sz="2800"/>
              <a:t>Huân chương cao quý nhất của nước ta là :</a:t>
            </a:r>
          </a:p>
          <a:p>
            <a:pPr>
              <a:spcBef>
                <a:spcPct val="50000"/>
              </a:spcBef>
            </a:pPr>
            <a:endParaRPr lang="en-US" sz="2800"/>
          </a:p>
          <a:p>
            <a:pPr>
              <a:spcBef>
                <a:spcPct val="50000"/>
              </a:spcBef>
            </a:pPr>
            <a:r>
              <a:rPr lang="en-US" sz="3200"/>
              <a:t>B                                        </a:t>
            </a:r>
            <a:r>
              <a:rPr lang="en-US" sz="2800"/>
              <a:t>huân chương dành cho những  tập thể và cá nhân lập nhiều thành tích xuất sắc trong chiến đấu và xây dựng quân đội.</a:t>
            </a:r>
          </a:p>
          <a:p>
            <a:pPr>
              <a:spcBef>
                <a:spcPct val="50000"/>
              </a:spcBef>
            </a:pPr>
            <a:r>
              <a:rPr lang="en-US" sz="3200"/>
              <a:t>c,                                      </a:t>
            </a:r>
            <a:r>
              <a:rPr lang="en-US" sz="2800"/>
              <a:t>là huân chương cho những tập thể và cá nhân lập nhiều thành tích xuất sắc trong lao động sản xuất</a:t>
            </a:r>
            <a:r>
              <a:rPr lang="en-US" sz="3200"/>
              <a:t>.</a:t>
            </a:r>
          </a:p>
        </p:txBody>
      </p:sp>
      <p:sp>
        <p:nvSpPr>
          <p:cNvPr id="12291" name="Text Box 16"/>
          <p:cNvSpPr txBox="1">
            <a:spLocks noChangeArrowheads="1"/>
          </p:cNvSpPr>
          <p:nvPr/>
        </p:nvSpPr>
        <p:spPr bwMode="auto">
          <a:xfrm>
            <a:off x="1447800" y="2743200"/>
            <a:ext cx="3429000" cy="1054100"/>
          </a:xfrm>
          <a:prstGeom prst="rect">
            <a:avLst/>
          </a:prstGeom>
          <a:noFill/>
          <a:ln w="9525">
            <a:noFill/>
            <a:miter lim="800000"/>
            <a:headEnd/>
            <a:tailEnd/>
          </a:ln>
        </p:spPr>
        <p:txBody>
          <a:bodyPr>
            <a:spAutoFit/>
          </a:bodyPr>
          <a:lstStyle/>
          <a:p>
            <a:pPr algn="ctr"/>
            <a:endParaRPr lang="en-US">
              <a:solidFill>
                <a:srgbClr val="FF3300"/>
              </a:solidFill>
            </a:endParaRPr>
          </a:p>
          <a:p>
            <a:pPr algn="ctr"/>
            <a:endParaRPr lang="en-US">
              <a:solidFill>
                <a:srgbClr val="FF3300"/>
              </a:solidFill>
            </a:endParaRPr>
          </a:p>
          <a:p>
            <a:pPr>
              <a:spcBef>
                <a:spcPct val="50000"/>
              </a:spcBef>
            </a:pPr>
            <a:endParaRPr lang="en-US"/>
          </a:p>
        </p:txBody>
      </p:sp>
      <p:sp>
        <p:nvSpPr>
          <p:cNvPr id="12292" name="Text Box 19"/>
          <p:cNvSpPr txBox="1">
            <a:spLocks noChangeArrowheads="1"/>
          </p:cNvSpPr>
          <p:nvPr/>
        </p:nvSpPr>
        <p:spPr bwMode="auto">
          <a:xfrm>
            <a:off x="1447800" y="5029200"/>
            <a:ext cx="3352800" cy="366713"/>
          </a:xfrm>
          <a:prstGeom prst="rect">
            <a:avLst/>
          </a:prstGeom>
          <a:noFill/>
          <a:ln w="9525">
            <a:noFill/>
            <a:miter lim="800000"/>
            <a:headEnd/>
            <a:tailEnd/>
          </a:ln>
        </p:spPr>
        <p:txBody>
          <a:bodyPr>
            <a:spAutoFit/>
          </a:bodyPr>
          <a:lstStyle/>
          <a:p>
            <a:pPr>
              <a:spcBef>
                <a:spcPct val="50000"/>
              </a:spcBef>
            </a:pPr>
            <a:endParaRPr lang="en-US"/>
          </a:p>
        </p:txBody>
      </p:sp>
      <p:sp>
        <p:nvSpPr>
          <p:cNvPr id="12293" name="Text Box 29"/>
          <p:cNvSpPr txBox="1">
            <a:spLocks noChangeArrowheads="1"/>
          </p:cNvSpPr>
          <p:nvPr/>
        </p:nvSpPr>
        <p:spPr bwMode="auto">
          <a:xfrm>
            <a:off x="685800" y="1981200"/>
            <a:ext cx="3505200" cy="366713"/>
          </a:xfrm>
          <a:prstGeom prst="rect">
            <a:avLst/>
          </a:prstGeom>
          <a:noFill/>
          <a:ln w="9525">
            <a:noFill/>
            <a:miter lim="800000"/>
            <a:headEnd/>
            <a:tailEnd/>
          </a:ln>
        </p:spPr>
        <p:txBody>
          <a:bodyPr>
            <a:spAutoFit/>
          </a:bodyPr>
          <a:lstStyle/>
          <a:p>
            <a:pPr>
              <a:spcBef>
                <a:spcPct val="50000"/>
              </a:spcBef>
            </a:pPr>
            <a:endParaRPr lang="en-US"/>
          </a:p>
        </p:txBody>
      </p:sp>
      <p:sp>
        <p:nvSpPr>
          <p:cNvPr id="206882" name="Rectangle 34"/>
          <p:cNvSpPr>
            <a:spLocks noChangeArrowheads="1"/>
          </p:cNvSpPr>
          <p:nvPr/>
        </p:nvSpPr>
        <p:spPr bwMode="auto">
          <a:xfrm>
            <a:off x="457200" y="2057400"/>
            <a:ext cx="4343400" cy="6096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Sao vàng</a:t>
            </a:r>
          </a:p>
        </p:txBody>
      </p:sp>
      <p:sp>
        <p:nvSpPr>
          <p:cNvPr id="206883" name="Rectangle 35"/>
          <p:cNvSpPr>
            <a:spLocks noChangeArrowheads="1"/>
          </p:cNvSpPr>
          <p:nvPr/>
        </p:nvSpPr>
        <p:spPr bwMode="auto">
          <a:xfrm>
            <a:off x="609600" y="2819400"/>
            <a:ext cx="41910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 Huân chương Quân công</a:t>
            </a:r>
          </a:p>
        </p:txBody>
      </p:sp>
      <p:sp>
        <p:nvSpPr>
          <p:cNvPr id="206884" name="Rectangle 36"/>
          <p:cNvSpPr>
            <a:spLocks noChangeArrowheads="1"/>
          </p:cNvSpPr>
          <p:nvPr/>
        </p:nvSpPr>
        <p:spPr bwMode="auto">
          <a:xfrm>
            <a:off x="457200" y="4343400"/>
            <a:ext cx="40386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Lao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6862">
                                            <p:txEl>
                                              <p:pRg st="0" end="0"/>
                                            </p:txEl>
                                          </p:spTgt>
                                        </p:tgtEl>
                                        <p:attrNameLst>
                                          <p:attrName>style.visibility</p:attrName>
                                        </p:attrNameLst>
                                      </p:cBhvr>
                                      <p:to>
                                        <p:strVal val="visible"/>
                                      </p:to>
                                    </p:set>
                                    <p:animEffect transition="in" filter="wipe(down)">
                                      <p:cBhvr>
                                        <p:cTn id="7" dur="500"/>
                                        <p:tgtEl>
                                          <p:spTgt spid="2068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6862">
                                            <p:txEl>
                                              <p:pRg st="1" end="1"/>
                                            </p:txEl>
                                          </p:spTgt>
                                        </p:tgtEl>
                                        <p:attrNameLst>
                                          <p:attrName>style.visibility</p:attrName>
                                        </p:attrNameLst>
                                      </p:cBhvr>
                                      <p:to>
                                        <p:strVal val="visible"/>
                                      </p:to>
                                    </p:set>
                                    <p:animEffect transition="in" filter="wipe(down)">
                                      <p:cBhvr>
                                        <p:cTn id="10" dur="500"/>
                                        <p:tgtEl>
                                          <p:spTgt spid="20686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06862">
                                            <p:txEl>
                                              <p:pRg st="3" end="3"/>
                                            </p:txEl>
                                          </p:spTgt>
                                        </p:tgtEl>
                                        <p:attrNameLst>
                                          <p:attrName>style.visibility</p:attrName>
                                        </p:attrNameLst>
                                      </p:cBhvr>
                                      <p:to>
                                        <p:strVal val="visible"/>
                                      </p:to>
                                    </p:set>
                                    <p:animEffect transition="in" filter="wipe(down)">
                                      <p:cBhvr>
                                        <p:cTn id="13" dur="500"/>
                                        <p:tgtEl>
                                          <p:spTgt spid="20686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06862">
                                            <p:txEl>
                                              <p:pRg st="4" end="4"/>
                                            </p:txEl>
                                          </p:spTgt>
                                        </p:tgtEl>
                                        <p:attrNameLst>
                                          <p:attrName>style.visibility</p:attrName>
                                        </p:attrNameLst>
                                      </p:cBhvr>
                                      <p:to>
                                        <p:strVal val="visible"/>
                                      </p:to>
                                    </p:set>
                                    <p:animEffect transition="in" filter="wipe(down)">
                                      <p:cBhvr>
                                        <p:cTn id="16" dur="500"/>
                                        <p:tgtEl>
                                          <p:spTgt spid="20686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6883"/>
                                        </p:tgtEl>
                                        <p:attrNameLst>
                                          <p:attrName>style.visibility</p:attrName>
                                        </p:attrNameLst>
                                      </p:cBhvr>
                                      <p:to>
                                        <p:strVal val="visible"/>
                                      </p:to>
                                    </p:set>
                                    <p:animEffect transition="in" filter="wipe(down)">
                                      <p:cBhvr>
                                        <p:cTn id="21" dur="500"/>
                                        <p:tgtEl>
                                          <p:spTgt spid="20688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6882"/>
                                        </p:tgtEl>
                                        <p:attrNameLst>
                                          <p:attrName>style.visibility</p:attrName>
                                        </p:attrNameLst>
                                      </p:cBhvr>
                                      <p:to>
                                        <p:strVal val="visible"/>
                                      </p:to>
                                    </p:set>
                                    <p:animEffect transition="in" filter="wipe(down)">
                                      <p:cBhvr>
                                        <p:cTn id="24" dur="500"/>
                                        <p:tgtEl>
                                          <p:spTgt spid="20688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6884"/>
                                        </p:tgtEl>
                                        <p:attrNameLst>
                                          <p:attrName>style.visibility</p:attrName>
                                        </p:attrNameLst>
                                      </p:cBhvr>
                                      <p:to>
                                        <p:strVal val="visible"/>
                                      </p:to>
                                    </p:set>
                                    <p:animEffect transition="in" filter="wipe(down)">
                                      <p:cBhvr>
                                        <p:cTn id="27" dur="500"/>
                                        <p:tgtEl>
                                          <p:spTgt spid="2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82" grpId="0" animBg="1"/>
      <p:bldP spid="206883" grpId="0" animBg="1"/>
      <p:bldP spid="2068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81000" y="914400"/>
            <a:ext cx="7696200" cy="2347913"/>
          </a:xfrm>
          <a:prstGeom prst="rect">
            <a:avLst/>
          </a:prstGeom>
          <a:noFill/>
          <a:ln w="9525">
            <a:noFill/>
            <a:miter lim="800000"/>
            <a:headEnd/>
            <a:tailEnd/>
          </a:ln>
        </p:spPr>
        <p:txBody>
          <a:bodyPr>
            <a:spAutoFit/>
          </a:bodyPr>
          <a:lstStyle/>
          <a:p>
            <a:pPr>
              <a:spcBef>
                <a:spcPct val="50000"/>
              </a:spcBef>
            </a:pPr>
            <a:r>
              <a:rPr lang="en-US"/>
              <a:t>                                                </a:t>
            </a:r>
            <a:r>
              <a:rPr lang="en-US" sz="2800" u="sng">
                <a:solidFill>
                  <a:srgbClr val="0099FF"/>
                </a:solidFill>
              </a:rPr>
              <a:t>Chính tả</a:t>
            </a:r>
          </a:p>
          <a:p>
            <a:pPr>
              <a:spcBef>
                <a:spcPct val="50000"/>
              </a:spcBef>
            </a:pPr>
            <a:r>
              <a:rPr lang="en-US" sz="4000" b="1">
                <a:solidFill>
                  <a:schemeClr val="accent2"/>
                </a:solidFill>
              </a:rPr>
              <a:t>      1.Nghe –viết</a:t>
            </a:r>
          </a:p>
          <a:p>
            <a:pPr>
              <a:spcBef>
                <a:spcPct val="50000"/>
              </a:spcBef>
            </a:pPr>
            <a:r>
              <a:rPr lang="en-US" sz="4000" b="1">
                <a:solidFill>
                  <a:schemeClr val="accent2"/>
                </a:solidFill>
              </a:rPr>
              <a:t>             </a:t>
            </a:r>
            <a:r>
              <a:rPr lang="en-US" sz="4000" b="1">
                <a:solidFill>
                  <a:srgbClr val="FF3300"/>
                </a:solidFill>
              </a:rPr>
              <a:t>Cô gái của tương lai</a:t>
            </a:r>
          </a:p>
        </p:txBody>
      </p:sp>
      <p:sp>
        <p:nvSpPr>
          <p:cNvPr id="108550" name="Text Box 6"/>
          <p:cNvSpPr txBox="1">
            <a:spLocks noChangeArrowheads="1"/>
          </p:cNvSpPr>
          <p:nvPr/>
        </p:nvSpPr>
        <p:spPr bwMode="auto">
          <a:xfrm>
            <a:off x="457200" y="3200400"/>
            <a:ext cx="9144000" cy="1616075"/>
          </a:xfrm>
          <a:prstGeom prst="rect">
            <a:avLst/>
          </a:prstGeom>
          <a:noFill/>
          <a:ln w="9525">
            <a:noFill/>
            <a:miter lim="800000"/>
            <a:headEnd/>
            <a:tailEnd/>
          </a:ln>
        </p:spPr>
        <p:txBody>
          <a:bodyPr>
            <a:spAutoFit/>
          </a:bodyPr>
          <a:lstStyle/>
          <a:p>
            <a:pPr>
              <a:spcBef>
                <a:spcPct val="50000"/>
              </a:spcBef>
            </a:pPr>
            <a:r>
              <a:rPr lang="en-US" sz="4000" b="1">
                <a:solidFill>
                  <a:schemeClr val="accent2"/>
                </a:solidFill>
              </a:rPr>
              <a:t>Chuẩn bị bài mới</a:t>
            </a:r>
            <a:r>
              <a:rPr lang="en-US" sz="4000" b="1">
                <a:solidFill>
                  <a:schemeClr val="bg1"/>
                </a:solidFill>
              </a:rPr>
              <a:t> </a:t>
            </a:r>
          </a:p>
          <a:p>
            <a:pPr>
              <a:spcBef>
                <a:spcPct val="50000"/>
              </a:spcBef>
            </a:pPr>
            <a:r>
              <a:rPr lang="en-US" sz="4000" b="1">
                <a:solidFill>
                  <a:schemeClr val="bg1"/>
                </a:solidFill>
              </a:rPr>
              <a:t>      </a:t>
            </a:r>
            <a:r>
              <a:rPr lang="en-US" sz="4000" b="1">
                <a:solidFill>
                  <a:srgbClr val="FF3300"/>
                </a:solidFill>
              </a:rPr>
              <a:t>Tà áo dài Việt Nam</a:t>
            </a:r>
          </a:p>
        </p:txBody>
      </p:sp>
      <p:pic>
        <p:nvPicPr>
          <p:cNvPr id="13316" name="Picture 7" descr="WhitecornerFlower"/>
          <p:cNvPicPr>
            <a:picLocks noChangeAspect="1" noChangeArrowheads="1"/>
          </p:cNvPicPr>
          <p:nvPr/>
        </p:nvPicPr>
        <p:blipFill>
          <a:blip r:embed="rId2"/>
          <a:srcRect/>
          <a:stretch>
            <a:fillRect/>
          </a:stretch>
        </p:blipFill>
        <p:spPr bwMode="auto">
          <a:xfrm>
            <a:off x="533400" y="228600"/>
            <a:ext cx="2743200" cy="2743200"/>
          </a:xfrm>
          <a:prstGeom prst="rect">
            <a:avLst/>
          </a:prstGeom>
          <a:noFill/>
          <a:ln w="9525">
            <a:noFill/>
            <a:miter lim="800000"/>
            <a:headEnd/>
            <a:tailEnd/>
          </a:ln>
        </p:spPr>
      </p:pic>
      <p:pic>
        <p:nvPicPr>
          <p:cNvPr id="13317" name="Picture 8" descr="WhitecornerFlower"/>
          <p:cNvPicPr>
            <a:picLocks noChangeAspect="1" noChangeArrowheads="1"/>
          </p:cNvPicPr>
          <p:nvPr/>
        </p:nvPicPr>
        <p:blipFill>
          <a:blip r:embed="rId3"/>
          <a:srcRect/>
          <a:stretch>
            <a:fillRect/>
          </a:stretch>
        </p:blipFill>
        <p:spPr bwMode="auto">
          <a:xfrm>
            <a:off x="6858000" y="4572000"/>
            <a:ext cx="2286000" cy="2286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5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8550">
                                            <p:txEl>
                                              <p:pRg st="1" end="1"/>
                                            </p:txEl>
                                          </p:spTgt>
                                        </p:tgtEl>
                                        <p:attrNameLst>
                                          <p:attrName>style.visibility</p:attrName>
                                        </p:attrNameLst>
                                      </p:cBhvr>
                                      <p:to>
                                        <p:strVal val="visible"/>
                                      </p:to>
                                    </p:set>
                                    <p:anim calcmode="lin" valueType="num">
                                      <p:cBhvr>
                                        <p:cTn id="13" dur="500" fill="hold"/>
                                        <p:tgtEl>
                                          <p:spTgt spid="10855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855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85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p>
        </p:txBody>
      </p:sp>
      <p:sp>
        <p:nvSpPr>
          <p:cNvPr id="4099" name="Rectangle 3"/>
          <p:cNvSpPr>
            <a:spLocks noGrp="1" noChangeArrowheads="1"/>
          </p:cNvSpPr>
          <p:nvPr>
            <p:ph type="body" idx="1"/>
          </p:nvPr>
        </p:nvSpPr>
        <p:spPr/>
        <p:txBody>
          <a:bodyPr/>
          <a:lstStyle/>
          <a:p>
            <a:pPr eaLnBrk="1" hangingPunct="1"/>
            <a:endParaRPr lang="en-US"/>
          </a:p>
        </p:txBody>
      </p:sp>
      <p:pic>
        <p:nvPicPr>
          <p:cNvPr id="4100" name="Picture 4" descr="A0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7573" name="AutoShape 5"/>
          <p:cNvSpPr>
            <a:spLocks noChangeArrowheads="1"/>
          </p:cNvSpPr>
          <p:nvPr/>
        </p:nvSpPr>
        <p:spPr bwMode="auto">
          <a:xfrm>
            <a:off x="1066800" y="1143000"/>
            <a:ext cx="7467600" cy="1447800"/>
          </a:xfrm>
          <a:prstGeom prst="wedgeEllipseCallout">
            <a:avLst>
              <a:gd name="adj1" fmla="val -31759"/>
              <a:gd name="adj2" fmla="val 99343"/>
            </a:avLst>
          </a:prstGeom>
          <a:solidFill>
            <a:srgbClr val="99FFCC"/>
          </a:solidFill>
          <a:ln w="9525">
            <a:solidFill>
              <a:schemeClr val="tx1"/>
            </a:solidFill>
            <a:miter lim="800000"/>
            <a:headEnd/>
            <a:tailEnd/>
          </a:ln>
        </p:spPr>
        <p:txBody>
          <a:bodyPr/>
          <a:lstStyle/>
          <a:p>
            <a:pPr algn="ctr"/>
            <a:endParaRPr lang="en-US" sz="4000" b="1">
              <a:solidFill>
                <a:srgbClr val="0000CC"/>
              </a:solidFill>
            </a:endParaRPr>
          </a:p>
        </p:txBody>
      </p:sp>
      <p:grpSp>
        <p:nvGrpSpPr>
          <p:cNvPr id="2" name="Group 5"/>
          <p:cNvGrpSpPr>
            <a:grpSpLocks/>
          </p:cNvGrpSpPr>
          <p:nvPr/>
        </p:nvGrpSpPr>
        <p:grpSpPr bwMode="auto">
          <a:xfrm rot="758202">
            <a:off x="6492658" y="3201964"/>
            <a:ext cx="2327275" cy="2800751"/>
            <a:chOff x="4368" y="192"/>
            <a:chExt cx="1152" cy="1408"/>
          </a:xfrm>
        </p:grpSpPr>
        <p:sp>
          <p:nvSpPr>
            <p:cNvPr id="4106" name="AutoShape 6"/>
            <p:cNvSpPr>
              <a:spLocks noChangeArrowheads="1"/>
            </p:cNvSpPr>
            <p:nvPr/>
          </p:nvSpPr>
          <p:spPr bwMode="auto">
            <a:xfrm rot="-884770">
              <a:off x="4368" y="192"/>
              <a:ext cx="1152" cy="1392"/>
            </a:xfrm>
            <a:prstGeom prst="verticalScroll">
              <a:avLst>
                <a:gd name="adj" fmla="val 12500"/>
              </a:avLst>
            </a:prstGeom>
            <a:gradFill rotWithShape="1">
              <a:gsLst>
                <a:gs pos="0">
                  <a:srgbClr val="FFFF00"/>
                </a:gs>
                <a:gs pos="100000">
                  <a:srgbClr val="FFFFFF"/>
                </a:gs>
              </a:gsLst>
              <a:lin ang="5400000" scaled="1"/>
            </a:gradFill>
            <a:ln w="57150">
              <a:solidFill>
                <a:srgbClr val="333300"/>
              </a:solidFill>
              <a:round/>
              <a:headEnd/>
              <a:tailEnd/>
            </a:ln>
          </p:spPr>
          <p:txBody>
            <a:bodyPr anchor="ctr"/>
            <a:lstStyle/>
            <a:p>
              <a:pPr algn="ctr"/>
              <a:endParaRPr lang="vi-VN" sz="3200">
                <a:solidFill>
                  <a:srgbClr val="FF3300"/>
                </a:solidFill>
              </a:endParaRPr>
            </a:p>
          </p:txBody>
        </p:sp>
        <p:sp>
          <p:nvSpPr>
            <p:cNvPr id="4107" name="Text Box 7"/>
            <p:cNvSpPr txBox="1">
              <a:spLocks noChangeArrowheads="1"/>
            </p:cNvSpPr>
            <p:nvPr/>
          </p:nvSpPr>
          <p:spPr bwMode="auto">
            <a:xfrm rot="20712502">
              <a:off x="4452" y="362"/>
              <a:ext cx="1009" cy="1238"/>
            </a:xfrm>
            <a:prstGeom prst="rect">
              <a:avLst/>
            </a:prstGeom>
            <a:noFill/>
            <a:ln w="9525">
              <a:noFill/>
              <a:miter lim="800000"/>
              <a:headEnd/>
              <a:tailEnd/>
            </a:ln>
          </p:spPr>
          <p:txBody>
            <a:bodyPr>
              <a:spAutoFit/>
            </a:bodyPr>
            <a:lstStyle/>
            <a:p>
              <a:pPr algn="ctr">
                <a:spcBef>
                  <a:spcPct val="50000"/>
                </a:spcBef>
              </a:pPr>
              <a:r>
                <a:rPr lang="en-US" sz="4400" b="1" dirty="0" err="1">
                  <a:solidFill>
                    <a:srgbClr val="FF0066"/>
                  </a:solidFill>
                </a:rPr>
                <a:t>Viết</a:t>
              </a:r>
              <a:r>
                <a:rPr lang="en-US" sz="4400" b="1" dirty="0">
                  <a:solidFill>
                    <a:srgbClr val="FF0066"/>
                  </a:solidFill>
                </a:rPr>
                <a:t> </a:t>
              </a:r>
            </a:p>
            <a:p>
              <a:pPr algn="ctr">
                <a:spcBef>
                  <a:spcPct val="50000"/>
                </a:spcBef>
              </a:pPr>
              <a:r>
                <a:rPr lang="en-US" sz="4400" b="1" dirty="0" err="1">
                  <a:solidFill>
                    <a:srgbClr val="FF0066"/>
                  </a:solidFill>
                </a:rPr>
                <a:t>Vở</a:t>
              </a:r>
              <a:r>
                <a:rPr lang="en-US" sz="4400" b="1" dirty="0">
                  <a:solidFill>
                    <a:srgbClr val="FF0066"/>
                  </a:solidFill>
                </a:rPr>
                <a:t> </a:t>
              </a:r>
              <a:r>
                <a:rPr lang="en-US" sz="4400" b="1" dirty="0" err="1">
                  <a:solidFill>
                    <a:srgbClr val="FF0066"/>
                  </a:solidFill>
                </a:rPr>
                <a:t>nháp</a:t>
              </a:r>
              <a:endParaRPr lang="en-US" sz="4400" b="1" dirty="0">
                <a:solidFill>
                  <a:srgbClr val="FF0066"/>
                </a:solidFill>
              </a:endParaRPr>
            </a:p>
          </p:txBody>
        </p:sp>
      </p:grpSp>
      <p:sp>
        <p:nvSpPr>
          <p:cNvPr id="237578" name="WordArt 10"/>
          <p:cNvSpPr>
            <a:spLocks noChangeArrowheads="1" noChangeShapeType="1" noTextEdit="1"/>
          </p:cNvSpPr>
          <p:nvPr/>
        </p:nvSpPr>
        <p:spPr bwMode="auto">
          <a:xfrm>
            <a:off x="2667000" y="685800"/>
            <a:ext cx="4419600" cy="1524000"/>
          </a:xfrm>
          <a:prstGeom prst="rect">
            <a:avLst/>
          </a:prstGeom>
        </p:spPr>
        <p:txBody>
          <a:bodyPr wrap="none" fromWordArt="1">
            <a:prstTxWarp prst="textPlain">
              <a:avLst>
                <a:gd name="adj" fmla="val 50000"/>
              </a:avLst>
            </a:prstTxWarp>
          </a:bodyPr>
          <a:lstStyle/>
          <a:p>
            <a:pPr algn="ctr"/>
            <a:r>
              <a:rPr lang="en-US" sz="2400" b="1" i="1" kern="10">
                <a:ln w="9525">
                  <a:pattFill prst="pct90">
                    <a:fgClr>
                      <a:srgbClr val="008000"/>
                    </a:fgClr>
                    <a:bgClr>
                      <a:srgbClr val="FFFFFF"/>
                    </a:bgClr>
                  </a:pattFill>
                  <a:round/>
                  <a:headEnd/>
                  <a:tailEnd/>
                </a:ln>
                <a:gradFill rotWithShape="1">
                  <a:gsLst>
                    <a:gs pos="0">
                      <a:schemeClr val="bg1">
                        <a:alpha val="96001"/>
                      </a:schemeClr>
                    </a:gs>
                    <a:gs pos="100000">
                      <a:srgbClr val="FF3399"/>
                    </a:gs>
                  </a:gsLst>
                  <a:lin ang="5400000" scaled="1"/>
                </a:gradFill>
                <a:latin typeface="Arial"/>
                <a:cs typeface="Arial"/>
              </a:rPr>
              <a:t>Kiểm tra bài cũ:</a:t>
            </a:r>
          </a:p>
        </p:txBody>
      </p:sp>
      <p:sp>
        <p:nvSpPr>
          <p:cNvPr id="237581" name="Text Box 13"/>
          <p:cNvSpPr txBox="1">
            <a:spLocks noChangeArrowheads="1"/>
          </p:cNvSpPr>
          <p:nvPr/>
        </p:nvSpPr>
        <p:spPr bwMode="auto">
          <a:xfrm>
            <a:off x="914400" y="3276600"/>
            <a:ext cx="5486400" cy="1311275"/>
          </a:xfrm>
          <a:prstGeom prst="rect">
            <a:avLst/>
          </a:prstGeom>
          <a:noFill/>
          <a:ln w="9525">
            <a:noFill/>
            <a:miter lim="800000"/>
            <a:headEnd/>
            <a:tailEnd/>
          </a:ln>
        </p:spPr>
        <p:txBody>
          <a:bodyPr>
            <a:spAutoFit/>
          </a:bodyPr>
          <a:lstStyle/>
          <a:p>
            <a:pPr>
              <a:spcBef>
                <a:spcPct val="50000"/>
              </a:spcBef>
            </a:pPr>
            <a:r>
              <a:rPr lang="en-US" sz="3200"/>
              <a:t>Anh hùng Lao động</a:t>
            </a:r>
          </a:p>
          <a:p>
            <a:pPr>
              <a:spcBef>
                <a:spcPct val="50000"/>
              </a:spcBef>
            </a:pPr>
            <a:r>
              <a:rPr lang="en-US" sz="3200"/>
              <a:t>Huân chương Kháng chiến</a:t>
            </a:r>
          </a:p>
        </p:txBody>
      </p:sp>
      <p:sp>
        <p:nvSpPr>
          <p:cNvPr id="237584" name="Text Box 16"/>
          <p:cNvSpPr txBox="1">
            <a:spLocks noChangeArrowheads="1"/>
          </p:cNvSpPr>
          <p:nvPr/>
        </p:nvSpPr>
        <p:spPr bwMode="auto">
          <a:xfrm>
            <a:off x="914400" y="4876800"/>
            <a:ext cx="5334000" cy="1160463"/>
          </a:xfrm>
          <a:prstGeom prst="rect">
            <a:avLst/>
          </a:prstGeom>
          <a:noFill/>
          <a:ln w="9525">
            <a:noFill/>
            <a:miter lim="800000"/>
            <a:headEnd/>
            <a:tailEnd/>
          </a:ln>
        </p:spPr>
        <p:txBody>
          <a:bodyPr>
            <a:spAutoFit/>
          </a:bodyPr>
          <a:lstStyle/>
          <a:p>
            <a:pPr>
              <a:spcBef>
                <a:spcPct val="50000"/>
              </a:spcBef>
            </a:pPr>
            <a:r>
              <a:rPr lang="en-US" sz="2800"/>
              <a:t>Huân chương Lao động</a:t>
            </a:r>
          </a:p>
          <a:p>
            <a:pPr>
              <a:spcBef>
                <a:spcPct val="50000"/>
              </a:spcBef>
            </a:pPr>
            <a:r>
              <a:rPr lang="en-US" sz="2800"/>
              <a:t>Giải thưởng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strips(down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7578"/>
                                        </p:tgtEl>
                                        <p:attrNameLst>
                                          <p:attrName>style.visibility</p:attrName>
                                        </p:attrNameLst>
                                      </p:cBhvr>
                                      <p:to>
                                        <p:strVal val="visible"/>
                                      </p:to>
                                    </p:set>
                                    <p:anim calcmode="lin" valueType="num">
                                      <p:cBhvr>
                                        <p:cTn id="12" dur="500" fill="hold"/>
                                        <p:tgtEl>
                                          <p:spTgt spid="237578"/>
                                        </p:tgtEl>
                                        <p:attrNameLst>
                                          <p:attrName>ppt_w</p:attrName>
                                        </p:attrNameLst>
                                      </p:cBhvr>
                                      <p:tavLst>
                                        <p:tav tm="0">
                                          <p:val>
                                            <p:fltVal val="0"/>
                                          </p:val>
                                        </p:tav>
                                        <p:tav tm="100000">
                                          <p:val>
                                            <p:strVal val="#ppt_w"/>
                                          </p:val>
                                        </p:tav>
                                      </p:tavLst>
                                    </p:anim>
                                    <p:anim calcmode="lin" valueType="num">
                                      <p:cBhvr>
                                        <p:cTn id="13" dur="500" fill="hold"/>
                                        <p:tgtEl>
                                          <p:spTgt spid="237578"/>
                                        </p:tgtEl>
                                        <p:attrNameLst>
                                          <p:attrName>ppt_h</p:attrName>
                                        </p:attrNameLst>
                                      </p:cBhvr>
                                      <p:tavLst>
                                        <p:tav tm="0">
                                          <p:val>
                                            <p:fltVal val="0"/>
                                          </p:val>
                                        </p:tav>
                                        <p:tav tm="100000">
                                          <p:val>
                                            <p:strVal val="#ppt_h"/>
                                          </p:val>
                                        </p:tav>
                                      </p:tavLst>
                                    </p:anim>
                                    <p:animEffect transition="in" filter="fade">
                                      <p:cBhvr>
                                        <p:cTn id="14" dur="500"/>
                                        <p:tgtEl>
                                          <p:spTgt spid="237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6" presetClass="emph" presetSubtype="0" fill="hold" nodeType="withEffect">
                                  <p:stCondLst>
                                    <p:cond delay="0"/>
                                  </p:stCondLst>
                                  <p:childTnLst>
                                    <p:animScale>
                                      <p:cBhvr>
                                        <p:cTn id="22" dur="2000" fill="hold"/>
                                        <p:tgtEl>
                                          <p:spTgt spid="2"/>
                                        </p:tgtEl>
                                      </p:cBhvr>
                                      <p:by x="15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37581">
                                            <p:txEl>
                                              <p:pRg st="0" end="0"/>
                                            </p:txEl>
                                          </p:spTgt>
                                        </p:tgtEl>
                                        <p:attrNameLst>
                                          <p:attrName>style.visibility</p:attrName>
                                        </p:attrNameLst>
                                      </p:cBhvr>
                                      <p:to>
                                        <p:strVal val="visible"/>
                                      </p:to>
                                    </p:set>
                                    <p:animEffect transition="in" filter="wedge">
                                      <p:cBhvr>
                                        <p:cTn id="27" dur="2000"/>
                                        <p:tgtEl>
                                          <p:spTgt spid="23758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37581">
                                            <p:txEl>
                                              <p:pRg st="1" end="1"/>
                                            </p:txEl>
                                          </p:spTgt>
                                        </p:tgtEl>
                                        <p:attrNameLst>
                                          <p:attrName>style.visibility</p:attrName>
                                        </p:attrNameLst>
                                      </p:cBhvr>
                                      <p:to>
                                        <p:strVal val="visible"/>
                                      </p:to>
                                    </p:set>
                                    <p:animEffect transition="in" filter="wedge">
                                      <p:cBhvr>
                                        <p:cTn id="32" dur="2000"/>
                                        <p:tgtEl>
                                          <p:spTgt spid="23758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37581">
                                            <p:txEl>
                                              <p:pRg st="0" end="0"/>
                                            </p:txEl>
                                          </p:spTgt>
                                        </p:tgtEl>
                                        <p:attrNameLst>
                                          <p:attrName>style.visibility</p:attrName>
                                        </p:attrNameLst>
                                      </p:cBhvr>
                                      <p:to>
                                        <p:strVal val="visible"/>
                                      </p:to>
                                    </p:set>
                                    <p:animEffect transition="in" filter="wipe(down)">
                                      <p:cBhvr>
                                        <p:cTn id="37" dur="500"/>
                                        <p:tgtEl>
                                          <p:spTgt spid="23758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7581">
                                            <p:txEl>
                                              <p:pRg st="1" end="1"/>
                                            </p:txEl>
                                          </p:spTgt>
                                        </p:tgtEl>
                                        <p:attrNameLst>
                                          <p:attrName>style.visibility</p:attrName>
                                        </p:attrNameLst>
                                      </p:cBhvr>
                                      <p:to>
                                        <p:strVal val="visible"/>
                                      </p:to>
                                    </p:set>
                                    <p:animEffect transition="in" filter="wipe(down)">
                                      <p:cBhvr>
                                        <p:cTn id="42" dur="500"/>
                                        <p:tgtEl>
                                          <p:spTgt spid="237581">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237584">
                                            <p:txEl>
                                              <p:pRg st="0" end="0"/>
                                            </p:txEl>
                                          </p:spTgt>
                                        </p:tgtEl>
                                        <p:attrNameLst>
                                          <p:attrName>style.visibility</p:attrName>
                                        </p:attrNameLst>
                                      </p:cBhvr>
                                      <p:to>
                                        <p:strVal val="visible"/>
                                      </p:to>
                                    </p:set>
                                    <p:animEffect transition="in" filter="wedge">
                                      <p:cBhvr>
                                        <p:cTn id="47" dur="2000"/>
                                        <p:tgtEl>
                                          <p:spTgt spid="237584">
                                            <p:txEl>
                                              <p:pRg st="0" end="0"/>
                                            </p:txEl>
                                          </p:spTgt>
                                        </p:tgtEl>
                                      </p:cBhvr>
                                    </p:animEffect>
                                  </p:childTnLst>
                                </p:cTn>
                              </p:par>
                              <p:par>
                                <p:cTn id="48" presetID="20" presetClass="entr" presetSubtype="0" fill="hold" nodeType="withEffect">
                                  <p:stCondLst>
                                    <p:cond delay="0"/>
                                  </p:stCondLst>
                                  <p:childTnLst>
                                    <p:set>
                                      <p:cBhvr>
                                        <p:cTn id="49" dur="1" fill="hold">
                                          <p:stCondLst>
                                            <p:cond delay="0"/>
                                          </p:stCondLst>
                                        </p:cTn>
                                        <p:tgtEl>
                                          <p:spTgt spid="237584">
                                            <p:txEl>
                                              <p:pRg st="1" end="1"/>
                                            </p:txEl>
                                          </p:spTgt>
                                        </p:tgtEl>
                                        <p:attrNameLst>
                                          <p:attrName>style.visibility</p:attrName>
                                        </p:attrNameLst>
                                      </p:cBhvr>
                                      <p:to>
                                        <p:strVal val="visible"/>
                                      </p:to>
                                    </p:set>
                                    <p:animEffect transition="in" filter="wedge">
                                      <p:cBhvr>
                                        <p:cTn id="50" dur="2000"/>
                                        <p:tgtEl>
                                          <p:spTgt spid="237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295400"/>
            <a:ext cx="8458200" cy="2057400"/>
          </a:xfrm>
        </p:spPr>
        <p:txBody>
          <a:bodyPr/>
          <a:lstStyle/>
          <a:p>
            <a:pPr eaLnBrk="1" hangingPunct="1"/>
            <a:br>
              <a:rPr lang="en-US" dirty="0"/>
            </a:br>
            <a:endParaRPr lang="en-US" dirty="0"/>
          </a:p>
        </p:txBody>
      </p:sp>
      <p:pic>
        <p:nvPicPr>
          <p:cNvPr id="5124" name="Picture 7" descr="9"/>
          <p:cNvPicPr>
            <a:picLocks noChangeAspect="1" noChangeArrowheads="1"/>
          </p:cNvPicPr>
          <p:nvPr/>
        </p:nvPicPr>
        <p:blipFill>
          <a:blip r:embed="rId2"/>
          <a:srcRect r="50372" b="66057"/>
          <a:stretch>
            <a:fillRect/>
          </a:stretch>
        </p:blipFill>
        <p:spPr bwMode="auto">
          <a:xfrm>
            <a:off x="0" y="228600"/>
            <a:ext cx="2732088" cy="1141413"/>
          </a:xfrm>
          <a:prstGeom prst="rect">
            <a:avLst/>
          </a:prstGeom>
          <a:noFill/>
          <a:ln w="9525">
            <a:noFill/>
            <a:miter lim="800000"/>
            <a:headEnd/>
            <a:tailEnd/>
          </a:ln>
        </p:spPr>
      </p:pic>
      <p:pic>
        <p:nvPicPr>
          <p:cNvPr id="5125" name="Picture 8" descr="9"/>
          <p:cNvPicPr>
            <a:picLocks noChangeAspect="1" noChangeArrowheads="1"/>
          </p:cNvPicPr>
          <p:nvPr/>
        </p:nvPicPr>
        <p:blipFill>
          <a:blip r:embed="rId2"/>
          <a:srcRect l="69392" t="55202"/>
          <a:stretch>
            <a:fillRect/>
          </a:stretch>
        </p:blipFill>
        <p:spPr bwMode="auto">
          <a:xfrm>
            <a:off x="7493000" y="5181600"/>
            <a:ext cx="1651000" cy="1476375"/>
          </a:xfrm>
          <a:prstGeom prst="rect">
            <a:avLst/>
          </a:prstGeom>
          <a:noFill/>
          <a:ln w="9525">
            <a:noFill/>
            <a:miter lim="800000"/>
            <a:headEnd/>
            <a:tailEnd/>
          </a:ln>
        </p:spPr>
      </p:pic>
      <p:sp>
        <p:nvSpPr>
          <p:cNvPr id="5126" name="Text Box 19"/>
          <p:cNvSpPr txBox="1">
            <a:spLocks noChangeArrowheads="1"/>
          </p:cNvSpPr>
          <p:nvPr/>
        </p:nvSpPr>
        <p:spPr bwMode="auto">
          <a:xfrm>
            <a:off x="609600" y="2895600"/>
            <a:ext cx="8153400" cy="1784350"/>
          </a:xfrm>
          <a:prstGeom prst="rect">
            <a:avLst/>
          </a:prstGeom>
          <a:noFill/>
          <a:ln w="9525">
            <a:noFill/>
            <a:miter lim="800000"/>
            <a:headEnd/>
            <a:tailEnd/>
          </a:ln>
        </p:spPr>
        <p:txBody>
          <a:bodyPr>
            <a:spAutoFit/>
          </a:bodyPr>
          <a:lstStyle/>
          <a:p>
            <a:pPr>
              <a:spcBef>
                <a:spcPct val="50000"/>
              </a:spcBef>
            </a:pPr>
            <a:r>
              <a:rPr lang="en-US" sz="4400">
                <a:solidFill>
                  <a:srgbClr val="FF3300"/>
                </a:solidFill>
              </a:rPr>
              <a:t>1.Nghe- ghi </a:t>
            </a:r>
            <a:r>
              <a:rPr lang="en-US" sz="4400" dirty="0">
                <a:solidFill>
                  <a:srgbClr val="FF3300"/>
                </a:solidFill>
              </a:rPr>
              <a:t>:</a:t>
            </a:r>
          </a:p>
          <a:p>
            <a:pPr>
              <a:spcBef>
                <a:spcPct val="50000"/>
              </a:spcBef>
            </a:pPr>
            <a:r>
              <a:rPr lang="en-US" sz="4400" dirty="0">
                <a:solidFill>
                  <a:srgbClr val="FF3300"/>
                </a:solidFill>
              </a:rPr>
              <a:t>                  Cô gái của tương lai</a:t>
            </a: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9"/>
          <p:cNvPicPr>
            <a:picLocks noChangeAspect="1" noChangeArrowheads="1"/>
          </p:cNvPicPr>
          <p:nvPr/>
        </p:nvPicPr>
        <p:blipFill>
          <a:blip r:embed="rId2"/>
          <a:srcRect r="50372" b="66057"/>
          <a:stretch>
            <a:fillRect/>
          </a:stretch>
        </p:blipFill>
        <p:spPr bwMode="auto">
          <a:xfrm>
            <a:off x="304800" y="290513"/>
            <a:ext cx="2732088" cy="1141412"/>
          </a:xfrm>
          <a:prstGeom prst="rect">
            <a:avLst/>
          </a:prstGeom>
          <a:noFill/>
          <a:ln w="9525">
            <a:noFill/>
            <a:miter lim="800000"/>
            <a:headEnd/>
            <a:tailEnd/>
          </a:ln>
        </p:spPr>
      </p:pic>
      <p:pic>
        <p:nvPicPr>
          <p:cNvPr id="6147" name="Picture 5" descr="WhitecornerFlower"/>
          <p:cNvPicPr>
            <a:picLocks noGrp="1" noChangeAspect="1" noChangeArrowheads="1"/>
          </p:cNvPicPr>
          <p:nvPr>
            <p:ph type="body" idx="1"/>
          </p:nvPr>
        </p:nvPicPr>
        <p:blipFill>
          <a:blip r:embed="rId3"/>
          <a:srcRect/>
          <a:stretch>
            <a:fillRect/>
          </a:stretch>
        </p:blipFill>
        <p:spPr>
          <a:xfrm>
            <a:off x="6762750" y="4476750"/>
            <a:ext cx="2381250" cy="2381250"/>
          </a:xfrm>
        </p:spPr>
      </p:pic>
      <p:sp>
        <p:nvSpPr>
          <p:cNvPr id="153606" name="AutoShape 6"/>
          <p:cNvSpPr>
            <a:spLocks noChangeArrowheads="1"/>
          </p:cNvSpPr>
          <p:nvPr/>
        </p:nvSpPr>
        <p:spPr bwMode="auto">
          <a:xfrm>
            <a:off x="533400" y="1676400"/>
            <a:ext cx="8610600" cy="2362200"/>
          </a:xfrm>
          <a:prstGeom prst="wedgeEllipseCallout">
            <a:avLst>
              <a:gd name="adj1" fmla="val -14176"/>
              <a:gd name="adj2" fmla="val 79704"/>
            </a:avLst>
          </a:prstGeom>
          <a:solidFill>
            <a:srgbClr val="99FFCC"/>
          </a:solidFill>
          <a:ln w="9525">
            <a:solidFill>
              <a:schemeClr val="tx1"/>
            </a:solidFill>
            <a:miter lim="800000"/>
            <a:headEnd/>
            <a:tailEnd/>
          </a:ln>
        </p:spPr>
        <p:txBody>
          <a:bodyPr/>
          <a:lstStyle/>
          <a:p>
            <a:pPr algn="ctr"/>
            <a:r>
              <a:rPr lang="en-US" sz="4000" b="1">
                <a:solidFill>
                  <a:srgbClr val="0000CC"/>
                </a:solidFill>
              </a:rPr>
              <a:t>Các em mở SGK trang 118</a:t>
            </a:r>
          </a:p>
        </p:txBody>
      </p:sp>
      <p:pic>
        <p:nvPicPr>
          <p:cNvPr id="6149" name="Picture 9" descr="teddy_bear_reading_st_a_hc"/>
          <p:cNvPicPr>
            <a:picLocks noChangeAspect="1" noChangeArrowheads="1" noCrop="1"/>
          </p:cNvPicPr>
          <p:nvPr/>
        </p:nvPicPr>
        <p:blipFill>
          <a:blip r:embed="rId4"/>
          <a:srcRect/>
          <a:stretch>
            <a:fillRect/>
          </a:stretch>
        </p:blipFill>
        <p:spPr bwMode="auto">
          <a:xfrm>
            <a:off x="1143000" y="4267200"/>
            <a:ext cx="2238375" cy="230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strips(downLeft)">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OINSET2"/>
          <p:cNvPicPr>
            <a:picLocks noChangeAspect="1" noChangeArrowheads="1"/>
          </p:cNvPicPr>
          <p:nvPr/>
        </p:nvPicPr>
        <p:blipFill>
          <a:blip r:embed="rId2"/>
          <a:srcRect/>
          <a:stretch>
            <a:fillRect/>
          </a:stretch>
        </p:blipFill>
        <p:spPr bwMode="auto">
          <a:xfrm>
            <a:off x="0" y="0"/>
            <a:ext cx="1831975" cy="1824038"/>
          </a:xfrm>
          <a:prstGeom prst="rect">
            <a:avLst/>
          </a:prstGeom>
          <a:noFill/>
          <a:ln w="9525">
            <a:noFill/>
            <a:miter lim="800000"/>
            <a:headEnd/>
            <a:tailEnd/>
          </a:ln>
        </p:spPr>
      </p:pic>
      <p:pic>
        <p:nvPicPr>
          <p:cNvPr id="7171" name="Picture 4" descr="POINSET2"/>
          <p:cNvPicPr>
            <a:picLocks noChangeAspect="1" noChangeArrowheads="1"/>
          </p:cNvPicPr>
          <p:nvPr/>
        </p:nvPicPr>
        <p:blipFill>
          <a:blip r:embed="rId2"/>
          <a:srcRect/>
          <a:stretch>
            <a:fillRect/>
          </a:stretch>
        </p:blipFill>
        <p:spPr bwMode="auto">
          <a:xfrm rot="-5400000">
            <a:off x="-794" y="5033169"/>
            <a:ext cx="1833563" cy="1825625"/>
          </a:xfrm>
          <a:prstGeom prst="rect">
            <a:avLst/>
          </a:prstGeom>
          <a:noFill/>
          <a:ln w="9525">
            <a:noFill/>
            <a:miter lim="800000"/>
            <a:headEnd/>
            <a:tailEnd/>
          </a:ln>
        </p:spPr>
      </p:pic>
      <p:pic>
        <p:nvPicPr>
          <p:cNvPr id="7172" name="Picture 5" descr="POINSET2"/>
          <p:cNvPicPr>
            <a:picLocks noChangeAspect="1" noChangeArrowheads="1"/>
          </p:cNvPicPr>
          <p:nvPr/>
        </p:nvPicPr>
        <p:blipFill>
          <a:blip r:embed="rId2"/>
          <a:srcRect/>
          <a:stretch>
            <a:fillRect/>
          </a:stretch>
        </p:blipFill>
        <p:spPr bwMode="auto">
          <a:xfrm rot="10800000">
            <a:off x="6629400" y="4352925"/>
            <a:ext cx="2514600" cy="2505075"/>
          </a:xfrm>
          <a:prstGeom prst="rect">
            <a:avLst/>
          </a:prstGeom>
          <a:noFill/>
          <a:ln w="9525">
            <a:noFill/>
            <a:miter lim="800000"/>
            <a:headEnd/>
            <a:tailEnd/>
          </a:ln>
        </p:spPr>
      </p:pic>
      <p:pic>
        <p:nvPicPr>
          <p:cNvPr id="7173" name="Picture 6" descr="POINSET2"/>
          <p:cNvPicPr>
            <a:picLocks noChangeAspect="1" noChangeArrowheads="1"/>
          </p:cNvPicPr>
          <p:nvPr/>
        </p:nvPicPr>
        <p:blipFill>
          <a:blip r:embed="rId2"/>
          <a:srcRect/>
          <a:stretch>
            <a:fillRect/>
          </a:stretch>
        </p:blipFill>
        <p:spPr bwMode="auto">
          <a:xfrm rot="5400000">
            <a:off x="7082631" y="794"/>
            <a:ext cx="2060575" cy="2052638"/>
          </a:xfrm>
          <a:prstGeom prst="rect">
            <a:avLst/>
          </a:prstGeom>
          <a:noFill/>
          <a:ln w="9525">
            <a:noFill/>
            <a:miter lim="800000"/>
            <a:headEnd/>
            <a:tailEnd/>
          </a:ln>
        </p:spPr>
      </p:pic>
      <p:sp>
        <p:nvSpPr>
          <p:cNvPr id="7174" name="AutoShape 9"/>
          <p:cNvSpPr>
            <a:spLocks noChangeArrowheads="1"/>
          </p:cNvSpPr>
          <p:nvPr/>
        </p:nvSpPr>
        <p:spPr bwMode="auto">
          <a:xfrm>
            <a:off x="1066800" y="1066800"/>
            <a:ext cx="6627813" cy="2201863"/>
          </a:xfrm>
          <a:prstGeom prst="cloudCallout">
            <a:avLst>
              <a:gd name="adj1" fmla="val 35056"/>
              <a:gd name="adj2" fmla="val 77741"/>
            </a:avLst>
          </a:prstGeom>
          <a:solidFill>
            <a:srgbClr val="CCFF99"/>
          </a:solidFill>
          <a:ln w="38100">
            <a:solidFill>
              <a:srgbClr val="FF9933"/>
            </a:solidFill>
            <a:round/>
            <a:headEnd/>
            <a:tailEnd/>
          </a:ln>
        </p:spPr>
        <p:txBody>
          <a:bodyPr>
            <a:spAutoFit/>
          </a:bodyPr>
          <a:lstStyle/>
          <a:p>
            <a:pPr algn="ctr" eaLnBrk="0" hangingPunct="0">
              <a:spcBef>
                <a:spcPct val="50000"/>
              </a:spcBef>
            </a:pPr>
            <a:r>
              <a:rPr lang="en-US" sz="4400" b="1"/>
              <a:t>Em hãy tìm từ khó viết </a:t>
            </a:r>
          </a:p>
        </p:txBody>
      </p:sp>
      <p:pic>
        <p:nvPicPr>
          <p:cNvPr id="7175" name="Picture 10" descr="teddy_bear_reading_st_a_hc"/>
          <p:cNvPicPr>
            <a:picLocks noChangeAspect="1" noChangeArrowheads="1" noCrop="1"/>
          </p:cNvPicPr>
          <p:nvPr/>
        </p:nvPicPr>
        <p:blipFill>
          <a:blip r:embed="rId3"/>
          <a:srcRect/>
          <a:stretch>
            <a:fillRect/>
          </a:stretch>
        </p:blipFill>
        <p:spPr bwMode="auto">
          <a:xfrm>
            <a:off x="6096000" y="4551363"/>
            <a:ext cx="2238375" cy="2306637"/>
          </a:xfrm>
          <a:prstGeom prst="rect">
            <a:avLst/>
          </a:prstGeom>
          <a:noFill/>
          <a:ln w="9525">
            <a:noFill/>
            <a:miter lim="800000"/>
            <a:headEnd/>
            <a:tailEnd/>
          </a:ln>
        </p:spPr>
      </p:pic>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9906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240643" name="Text Box 3"/>
          <p:cNvSpPr txBox="1">
            <a:spLocks noChangeArrowheads="1"/>
          </p:cNvSpPr>
          <p:nvPr/>
        </p:nvSpPr>
        <p:spPr bwMode="auto">
          <a:xfrm>
            <a:off x="228600" y="504825"/>
            <a:ext cx="8915400" cy="5492750"/>
          </a:xfrm>
          <a:prstGeom prst="rect">
            <a:avLst/>
          </a:prstGeom>
          <a:noFill/>
          <a:ln w="9525">
            <a:noFill/>
            <a:miter lim="800000"/>
            <a:headEnd/>
            <a:tailEnd/>
          </a:ln>
        </p:spPr>
        <p:txBody>
          <a:bodyPr>
            <a:spAutoFit/>
          </a:bodyPr>
          <a:lstStyle/>
          <a:p>
            <a:pPr>
              <a:spcBef>
                <a:spcPct val="50000"/>
              </a:spcBef>
            </a:pPr>
            <a:r>
              <a:rPr lang="en-US" sz="3200"/>
              <a:t>  </a:t>
            </a:r>
            <a:r>
              <a:rPr lang="en-US" sz="2800"/>
              <a:t>Qua cuộc thi trên mang in-tơ-nét</a:t>
            </a:r>
            <a:r>
              <a:rPr lang="en-US" sz="2800" b="1"/>
              <a:t> ,</a:t>
            </a:r>
            <a:r>
              <a:rPr lang="en-US" sz="2800"/>
              <a:t>cô bé Lan Anh15 tuổi được mời làm đại biểu của Nghị viện Thanh niên thế giới năm 2000 (  tổ chức tại</a:t>
            </a:r>
          </a:p>
          <a:p>
            <a:pPr>
              <a:spcBef>
                <a:spcPct val="50000"/>
              </a:spcBef>
            </a:pPr>
            <a:r>
              <a:rPr lang="en-US" sz="2800"/>
              <a:t> Ốt –xtrây-li-a).Em đã đặt chân tới 11 quốc gia khi chưa tròn 17 tuổi và đã viết hàng trăm bài báo .Trong mọi cuộc gặp gỡ quốc tế ,Lan Anh đều trình bày trôi chảy những vấn đề mà em quan tâm bằng tiếng Anh.</a:t>
            </a:r>
          </a:p>
          <a:p>
            <a:pPr>
              <a:spcBef>
                <a:spcPct val="50000"/>
              </a:spcBef>
            </a:pPr>
            <a:r>
              <a:rPr lang="en-US" sz="2800"/>
              <a:t>  Nhìn vào những gì Lan anh đã làm được hôm nay ,có thể tin rằng em chính là một trong những mẫu người của tương lai.</a:t>
            </a:r>
          </a:p>
          <a:p>
            <a:pPr>
              <a:spcBef>
                <a:spcPct val="50000"/>
              </a:spcBef>
            </a:pPr>
            <a:r>
              <a:rPr lang="en-US" sz="2800"/>
              <a:t>                                    Theo Hoàng Duy   </a:t>
            </a:r>
            <a:r>
              <a:rPr lang="en-US" sz="2800">
                <a:cs typeface="Times New Roman" pitchFamily="18" charset="0"/>
              </a:rPr>
              <a:t> </a:t>
            </a:r>
          </a:p>
        </p:txBody>
      </p:sp>
      <p:sp>
        <p:nvSpPr>
          <p:cNvPr id="8196" name="Text Box 4"/>
          <p:cNvSpPr txBox="1">
            <a:spLocks noChangeArrowheads="1"/>
          </p:cNvSpPr>
          <p:nvPr/>
        </p:nvSpPr>
        <p:spPr bwMode="auto">
          <a:xfrm>
            <a:off x="2895600" y="0"/>
            <a:ext cx="4953000" cy="519113"/>
          </a:xfrm>
          <a:prstGeom prst="rect">
            <a:avLst/>
          </a:prstGeom>
          <a:noFill/>
          <a:ln w="9525">
            <a:noFill/>
            <a:miter lim="800000"/>
            <a:headEnd/>
            <a:tailEnd/>
          </a:ln>
        </p:spPr>
        <p:txBody>
          <a:bodyPr>
            <a:spAutoFit/>
          </a:bodyPr>
          <a:lstStyle/>
          <a:p>
            <a:pPr>
              <a:spcBef>
                <a:spcPct val="50000"/>
              </a:spcBef>
            </a:pPr>
            <a:r>
              <a:rPr lang="en-US" sz="2800">
                <a:solidFill>
                  <a:srgbClr val="FF3300"/>
                </a:solidFill>
              </a:rPr>
              <a:t>Cô gái của tương lai</a:t>
            </a:r>
          </a:p>
        </p:txBody>
      </p:sp>
      <p:sp>
        <p:nvSpPr>
          <p:cNvPr id="240656" name="Line 16"/>
          <p:cNvSpPr>
            <a:spLocks noChangeShapeType="1"/>
          </p:cNvSpPr>
          <p:nvPr/>
        </p:nvSpPr>
        <p:spPr bwMode="auto">
          <a:xfrm>
            <a:off x="4343400" y="990600"/>
            <a:ext cx="1524000" cy="0"/>
          </a:xfrm>
          <a:prstGeom prst="line">
            <a:avLst/>
          </a:prstGeom>
          <a:noFill/>
          <a:ln w="28575">
            <a:solidFill>
              <a:srgbClr val="FF3300"/>
            </a:solidFill>
            <a:round/>
            <a:headEnd/>
            <a:tailEnd/>
          </a:ln>
        </p:spPr>
        <p:txBody>
          <a:bodyPr/>
          <a:lstStyle/>
          <a:p>
            <a:endParaRPr lang="en-US"/>
          </a:p>
        </p:txBody>
      </p:sp>
      <p:sp>
        <p:nvSpPr>
          <p:cNvPr id="240657" name="Line 17"/>
          <p:cNvSpPr>
            <a:spLocks noChangeShapeType="1"/>
          </p:cNvSpPr>
          <p:nvPr/>
        </p:nvSpPr>
        <p:spPr bwMode="auto">
          <a:xfrm>
            <a:off x="5334000" y="1447800"/>
            <a:ext cx="3352800" cy="0"/>
          </a:xfrm>
          <a:prstGeom prst="line">
            <a:avLst/>
          </a:prstGeom>
          <a:noFill/>
          <a:ln w="28575">
            <a:solidFill>
              <a:srgbClr val="FF3300"/>
            </a:solidFill>
            <a:round/>
            <a:headEnd/>
            <a:tailEnd/>
          </a:ln>
        </p:spPr>
        <p:txBody>
          <a:bodyPr/>
          <a:lstStyle/>
          <a:p>
            <a:endParaRPr lang="en-US"/>
          </a:p>
        </p:txBody>
      </p:sp>
      <p:sp>
        <p:nvSpPr>
          <p:cNvPr id="240658" name="Line 18"/>
          <p:cNvSpPr>
            <a:spLocks noChangeShapeType="1"/>
          </p:cNvSpPr>
          <p:nvPr/>
        </p:nvSpPr>
        <p:spPr bwMode="auto">
          <a:xfrm>
            <a:off x="533400" y="2514600"/>
            <a:ext cx="19050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0656"/>
                                        </p:tgtEl>
                                        <p:attrNameLst>
                                          <p:attrName>style.visibility</p:attrName>
                                        </p:attrNameLst>
                                      </p:cBhvr>
                                      <p:to>
                                        <p:strVal val="visible"/>
                                      </p:to>
                                    </p:set>
                                    <p:animEffect transition="in" filter="wipe(down)">
                                      <p:cBhvr>
                                        <p:cTn id="7" dur="500"/>
                                        <p:tgtEl>
                                          <p:spTgt spid="240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0657"/>
                                        </p:tgtEl>
                                        <p:attrNameLst>
                                          <p:attrName>style.visibility</p:attrName>
                                        </p:attrNameLst>
                                      </p:cBhvr>
                                      <p:to>
                                        <p:strVal val="visible"/>
                                      </p:to>
                                    </p:set>
                                    <p:animEffect transition="in" filter="wedge">
                                      <p:cBhvr>
                                        <p:cTn id="12" dur="2000"/>
                                        <p:tgtEl>
                                          <p:spTgt spid="24065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40658"/>
                                        </p:tgtEl>
                                        <p:attrNameLst>
                                          <p:attrName>style.visibility</p:attrName>
                                        </p:attrNameLst>
                                      </p:cBhvr>
                                      <p:to>
                                        <p:strVal val="visible"/>
                                      </p:to>
                                    </p:set>
                                    <p:animEffect transition="in" filter="wedge">
                                      <p:cBhvr>
                                        <p:cTn id="15" dur="2000"/>
                                        <p:tgtEl>
                                          <p:spTgt spid="2406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4" fill="hold" nodeType="clickEffect">
                                  <p:stCondLst>
                                    <p:cond delay="0"/>
                                  </p:stCondLst>
                                  <p:childTnLst>
                                    <p:animEffect transition="out" filter="wipe(down)">
                                      <p:cBhvr>
                                        <p:cTn id="19" dur="500"/>
                                        <p:tgtEl>
                                          <p:spTgt spid="240643">
                                            <p:txEl>
                                              <p:pRg st="0" end="0"/>
                                            </p:txEl>
                                          </p:spTgt>
                                        </p:tgtEl>
                                      </p:cBhvr>
                                    </p:animEffect>
                                    <p:set>
                                      <p:cBhvr>
                                        <p:cTn id="20" dur="1" fill="hold">
                                          <p:stCondLst>
                                            <p:cond delay="499"/>
                                          </p:stCondLst>
                                        </p:cTn>
                                        <p:tgtEl>
                                          <p:spTgt spid="240643">
                                            <p:txEl>
                                              <p:pRg st="0" end="0"/>
                                            </p:txEl>
                                          </p:spTgt>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240643">
                                            <p:txEl>
                                              <p:pRg st="1" end="1"/>
                                            </p:txEl>
                                          </p:spTgt>
                                        </p:tgtEl>
                                      </p:cBhvr>
                                    </p:animEffect>
                                    <p:set>
                                      <p:cBhvr>
                                        <p:cTn id="23" dur="1" fill="hold">
                                          <p:stCondLst>
                                            <p:cond delay="499"/>
                                          </p:stCondLst>
                                        </p:cTn>
                                        <p:tgtEl>
                                          <p:spTgt spid="240643">
                                            <p:txEl>
                                              <p:pRg st="1" end="1"/>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240643">
                                            <p:txEl>
                                              <p:pRg st="2" end="2"/>
                                            </p:txEl>
                                          </p:spTgt>
                                        </p:tgtEl>
                                      </p:cBhvr>
                                    </p:animEffect>
                                    <p:set>
                                      <p:cBhvr>
                                        <p:cTn id="26" dur="1" fill="hold">
                                          <p:stCondLst>
                                            <p:cond delay="499"/>
                                          </p:stCondLst>
                                        </p:cTn>
                                        <p:tgtEl>
                                          <p:spTgt spid="240643">
                                            <p:txEl>
                                              <p:pRg st="2" end="2"/>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240643">
                                            <p:txEl>
                                              <p:pRg st="3" end="3"/>
                                            </p:txEl>
                                          </p:spTgt>
                                        </p:tgtEl>
                                      </p:cBhvr>
                                    </p:animEffect>
                                    <p:set>
                                      <p:cBhvr>
                                        <p:cTn id="29" dur="1" fill="hold">
                                          <p:stCondLst>
                                            <p:cond delay="499"/>
                                          </p:stCondLst>
                                        </p:cTn>
                                        <p:tgtEl>
                                          <p:spTgt spid="240643">
                                            <p:txEl>
                                              <p:pRg st="3" end="3"/>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40656"/>
                                        </p:tgtEl>
                                      </p:cBhvr>
                                    </p:animEffect>
                                    <p:set>
                                      <p:cBhvr>
                                        <p:cTn id="34" dur="1" fill="hold">
                                          <p:stCondLst>
                                            <p:cond delay="499"/>
                                          </p:stCondLst>
                                        </p:cTn>
                                        <p:tgtEl>
                                          <p:spTgt spid="24065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240657"/>
                                        </p:tgtEl>
                                      </p:cBhvr>
                                    </p:animEffect>
                                    <p:set>
                                      <p:cBhvr>
                                        <p:cTn id="37" dur="1" fill="hold">
                                          <p:stCondLst>
                                            <p:cond delay="499"/>
                                          </p:stCondLst>
                                        </p:cTn>
                                        <p:tgtEl>
                                          <p:spTgt spid="240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6" grpId="0" animBg="1"/>
      <p:bldP spid="240656" grpId="1" animBg="1"/>
      <p:bldP spid="240657" grpId="0" animBg="1"/>
      <p:bldP spid="240657" grpId="1" animBg="1"/>
      <p:bldP spid="2406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533400"/>
            <a:ext cx="7391400" cy="366712"/>
          </a:xfrm>
          <a:prstGeom prst="rect">
            <a:avLst/>
          </a:prstGeom>
          <a:noFill/>
          <a:ln w="9525">
            <a:noFill/>
            <a:miter lim="800000"/>
            <a:headEnd/>
            <a:tailEnd/>
          </a:ln>
        </p:spPr>
        <p:txBody>
          <a:bodyPr>
            <a:spAutoFit/>
          </a:bodyPr>
          <a:lstStyle/>
          <a:p>
            <a:pPr>
              <a:spcBef>
                <a:spcPct val="50000"/>
              </a:spcBef>
            </a:pPr>
            <a:endParaRPr lang="en-US"/>
          </a:p>
        </p:txBody>
      </p:sp>
      <p:sp>
        <p:nvSpPr>
          <p:cNvPr id="9219" name="Text Box 3"/>
          <p:cNvSpPr txBox="1">
            <a:spLocks noChangeArrowheads="1"/>
          </p:cNvSpPr>
          <p:nvPr/>
        </p:nvSpPr>
        <p:spPr bwMode="auto">
          <a:xfrm>
            <a:off x="-228600" y="-1465263"/>
            <a:ext cx="8915400" cy="1465263"/>
          </a:xfrm>
          <a:prstGeom prst="rect">
            <a:avLst/>
          </a:prstGeom>
          <a:noFill/>
          <a:ln w="9525">
            <a:noFill/>
            <a:miter lim="800000"/>
            <a:headEnd/>
            <a:tailEnd/>
          </a:ln>
        </p:spPr>
        <p:txBody>
          <a:bodyPr>
            <a:spAutoFit/>
          </a:bodyPr>
          <a:lstStyle/>
          <a:p>
            <a:pPr>
              <a:spcBef>
                <a:spcPct val="50000"/>
              </a:spcBef>
            </a:pPr>
            <a:r>
              <a:rPr lang="en-US" sz="3600" b="1"/>
              <a:t>.</a:t>
            </a:r>
          </a:p>
          <a:p>
            <a:pPr>
              <a:spcBef>
                <a:spcPct val="50000"/>
              </a:spcBef>
            </a:pPr>
            <a:r>
              <a:rPr lang="en-US" sz="3600" b="1">
                <a:cs typeface="Times New Roman" pitchFamily="18" charset="0"/>
              </a:rPr>
              <a:t> </a:t>
            </a:r>
          </a:p>
        </p:txBody>
      </p:sp>
      <p:sp>
        <p:nvSpPr>
          <p:cNvPr id="223243" name="Text Box 11"/>
          <p:cNvSpPr txBox="1">
            <a:spLocks noChangeArrowheads="1"/>
          </p:cNvSpPr>
          <p:nvPr/>
        </p:nvSpPr>
        <p:spPr bwMode="auto">
          <a:xfrm>
            <a:off x="1295400" y="1676400"/>
            <a:ext cx="5638800" cy="2530475"/>
          </a:xfrm>
          <a:prstGeom prst="rect">
            <a:avLst/>
          </a:prstGeom>
          <a:noFill/>
          <a:ln w="9525">
            <a:noFill/>
            <a:miter lim="800000"/>
            <a:headEnd/>
            <a:tailEnd/>
          </a:ln>
        </p:spPr>
        <p:txBody>
          <a:bodyPr>
            <a:spAutoFit/>
          </a:bodyPr>
          <a:lstStyle/>
          <a:p>
            <a:pPr>
              <a:spcBef>
                <a:spcPct val="50000"/>
              </a:spcBef>
            </a:pPr>
            <a:r>
              <a:rPr lang="en-US" sz="4000">
                <a:solidFill>
                  <a:srgbClr val="FF3300"/>
                </a:solidFill>
              </a:rPr>
              <a:t>in-tơ-nét</a:t>
            </a:r>
          </a:p>
          <a:p>
            <a:pPr>
              <a:spcBef>
                <a:spcPct val="50000"/>
              </a:spcBef>
            </a:pPr>
            <a:r>
              <a:rPr lang="en-US" sz="4000">
                <a:solidFill>
                  <a:srgbClr val="FF3300"/>
                </a:solidFill>
              </a:rPr>
              <a:t>Nghị viện Thanh niên</a:t>
            </a:r>
          </a:p>
          <a:p>
            <a:pPr>
              <a:spcBef>
                <a:spcPct val="50000"/>
              </a:spcBef>
            </a:pPr>
            <a:r>
              <a:rPr lang="en-US" sz="4000">
                <a:solidFill>
                  <a:srgbClr val="FF3300"/>
                </a:solidFill>
              </a:rPr>
              <a:t>Ốt-xtrây-li-a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3243">
                                            <p:txEl>
                                              <p:pRg st="0" end="0"/>
                                            </p:txEl>
                                          </p:spTgt>
                                        </p:tgtEl>
                                        <p:attrNameLst>
                                          <p:attrName>style.visibility</p:attrName>
                                        </p:attrNameLst>
                                      </p:cBhvr>
                                      <p:to>
                                        <p:strVal val="visible"/>
                                      </p:to>
                                    </p:set>
                                    <p:animEffect transition="in" filter="wipe(down)">
                                      <p:cBhvr>
                                        <p:cTn id="7" dur="500"/>
                                        <p:tgtEl>
                                          <p:spTgt spid="223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3243">
                                            <p:txEl>
                                              <p:pRg st="1" end="1"/>
                                            </p:txEl>
                                          </p:spTgt>
                                        </p:tgtEl>
                                        <p:attrNameLst>
                                          <p:attrName>style.visibility</p:attrName>
                                        </p:attrNameLst>
                                      </p:cBhvr>
                                      <p:to>
                                        <p:strVal val="visible"/>
                                      </p:to>
                                    </p:set>
                                    <p:animEffect transition="in" filter="wipe(down)">
                                      <p:cBhvr>
                                        <p:cTn id="10" dur="500"/>
                                        <p:tgtEl>
                                          <p:spTgt spid="22324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23243">
                                            <p:txEl>
                                              <p:pRg st="2" end="2"/>
                                            </p:txEl>
                                          </p:spTgt>
                                        </p:tgtEl>
                                        <p:attrNameLst>
                                          <p:attrName>style.visibility</p:attrName>
                                        </p:attrNameLst>
                                      </p:cBhvr>
                                      <p:to>
                                        <p:strVal val="visible"/>
                                      </p:to>
                                    </p:set>
                                    <p:animEffect transition="in" filter="wipe(down)">
                                      <p:cBhvr>
                                        <p:cTn id="13" dur="500"/>
                                        <p:tgtEl>
                                          <p:spTgt spid="223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457200" y="609600"/>
            <a:ext cx="8229600" cy="701675"/>
          </a:xfrm>
          <a:prstGeom prst="rect">
            <a:avLst/>
          </a:prstGeom>
          <a:noFill/>
          <a:ln w="9525">
            <a:noFill/>
            <a:miter lim="800000"/>
            <a:headEnd/>
            <a:tailEnd/>
          </a:ln>
        </p:spPr>
        <p:txBody>
          <a:bodyPr>
            <a:spAutoFit/>
          </a:bodyPr>
          <a:lstStyle/>
          <a:p>
            <a:r>
              <a:rPr lang="en-US" sz="4000" b="1"/>
              <a:t>Bài tập 2:</a:t>
            </a:r>
            <a:endParaRPr lang="en-US" sz="3200" b="1"/>
          </a:p>
        </p:txBody>
      </p:sp>
      <p:pic>
        <p:nvPicPr>
          <p:cNvPr id="10243" name="Picture 3" descr="teddy_bear_reading_st_a_hc"/>
          <p:cNvPicPr>
            <a:picLocks noChangeAspect="1" noChangeArrowheads="1" noCrop="1"/>
          </p:cNvPicPr>
          <p:nvPr/>
        </p:nvPicPr>
        <p:blipFill>
          <a:blip r:embed="rId2"/>
          <a:srcRect/>
          <a:stretch>
            <a:fillRect/>
          </a:stretch>
        </p:blipFill>
        <p:spPr bwMode="auto">
          <a:xfrm>
            <a:off x="6019800" y="4876800"/>
            <a:ext cx="2238375" cy="2306638"/>
          </a:xfrm>
          <a:prstGeom prst="rect">
            <a:avLst/>
          </a:prstGeom>
          <a:noFill/>
          <a:ln w="9525">
            <a:noFill/>
            <a:miter lim="800000"/>
            <a:headEnd/>
            <a:tailEnd/>
          </a:ln>
        </p:spPr>
      </p:pic>
      <p:sp>
        <p:nvSpPr>
          <p:cNvPr id="196612" name="AutoShape 4"/>
          <p:cNvSpPr>
            <a:spLocks noChangeArrowheads="1"/>
          </p:cNvSpPr>
          <p:nvPr/>
        </p:nvSpPr>
        <p:spPr bwMode="auto">
          <a:xfrm>
            <a:off x="914400" y="1752600"/>
            <a:ext cx="7694613" cy="2249488"/>
          </a:xfrm>
          <a:prstGeom prst="cloudCallout">
            <a:avLst>
              <a:gd name="adj1" fmla="val 23593"/>
              <a:gd name="adj2" fmla="val 117426"/>
            </a:avLst>
          </a:prstGeom>
          <a:solidFill>
            <a:srgbClr val="FF99FF"/>
          </a:solidFill>
          <a:ln w="28575">
            <a:solidFill>
              <a:srgbClr val="FF9933"/>
            </a:solidFill>
            <a:round/>
            <a:headEnd/>
            <a:tailEnd/>
          </a:ln>
        </p:spPr>
        <p:txBody>
          <a:bodyPr>
            <a:spAutoFit/>
          </a:bodyPr>
          <a:lstStyle/>
          <a:p>
            <a:pPr algn="ctr" eaLnBrk="0" hangingPunct="0">
              <a:spcBef>
                <a:spcPct val="50000"/>
              </a:spcBef>
            </a:pPr>
            <a:r>
              <a:rPr lang="en-US" sz="3600" b="1">
                <a:solidFill>
                  <a:schemeClr val="accent2"/>
                </a:solidFill>
              </a:rPr>
              <a:t>Em hãy đọc yêu cầu</a:t>
            </a:r>
          </a:p>
          <a:p>
            <a:pPr algn="ctr" eaLnBrk="0" hangingPunct="0">
              <a:spcBef>
                <a:spcPct val="50000"/>
              </a:spcBef>
            </a:pPr>
            <a:endParaRPr lang="en-US" sz="3600" b="1">
              <a:solidFill>
                <a:schemeClr val="accent2"/>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ppt_w</p:attrName>
                                        </p:attrNameLst>
                                      </p:cBhvr>
                                      <p:tavLst>
                                        <p:tav tm="0">
                                          <p:val>
                                            <p:fltVal val="0"/>
                                          </p:val>
                                        </p:tav>
                                        <p:tav tm="100000">
                                          <p:val>
                                            <p:strVal val="#ppt_w"/>
                                          </p:val>
                                        </p:tav>
                                      </p:tavLst>
                                    </p:anim>
                                    <p:anim calcmode="lin" valueType="num">
                                      <p:cBhvr>
                                        <p:cTn id="8" dur="500" fill="hold"/>
                                        <p:tgtEl>
                                          <p:spTgt spid="196610"/>
                                        </p:tgtEl>
                                        <p:attrNameLst>
                                          <p:attrName>ppt_h</p:attrName>
                                        </p:attrNameLst>
                                      </p:cBhvr>
                                      <p:tavLst>
                                        <p:tav tm="0">
                                          <p:val>
                                            <p:fltVal val="0"/>
                                          </p:val>
                                        </p:tav>
                                        <p:tav tm="100000">
                                          <p:val>
                                            <p:strVal val="#ppt_h"/>
                                          </p:val>
                                        </p:tav>
                                      </p:tavLst>
                                    </p:anim>
                                    <p:animEffect transition="in" filter="fade">
                                      <p:cBhvr>
                                        <p:cTn id="9" dur="500"/>
                                        <p:tgtEl>
                                          <p:spTgt spid="196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6612"/>
                                        </p:tgtEl>
                                        <p:attrNameLst>
                                          <p:attrName>style.visibility</p:attrName>
                                        </p:attrNameLst>
                                      </p:cBhvr>
                                      <p:to>
                                        <p:strVal val="visible"/>
                                      </p:to>
                                    </p:set>
                                    <p:anim calcmode="lin" valueType="num">
                                      <p:cBhvr additive="base">
                                        <p:cTn id="14" dur="500" fill="hold"/>
                                        <p:tgtEl>
                                          <p:spTgt spid="196612"/>
                                        </p:tgtEl>
                                        <p:attrNameLst>
                                          <p:attrName>ppt_x</p:attrName>
                                        </p:attrNameLst>
                                      </p:cBhvr>
                                      <p:tavLst>
                                        <p:tav tm="0">
                                          <p:val>
                                            <p:strVal val="#ppt_x"/>
                                          </p:val>
                                        </p:tav>
                                        <p:tav tm="100000">
                                          <p:val>
                                            <p:strVal val="#ppt_x"/>
                                          </p:val>
                                        </p:tav>
                                      </p:tavLst>
                                    </p:anim>
                                    <p:anim calcmode="lin" valueType="num">
                                      <p:cBhvr additive="base">
                                        <p:cTn id="15"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childTnLst>
                                    <p:anim calcmode="lin" valueType="num">
                                      <p:cBhvr additive="base">
                                        <p:cTn id="19" dur="500"/>
                                        <p:tgtEl>
                                          <p:spTgt spid="196612"/>
                                        </p:tgtEl>
                                        <p:attrNameLst>
                                          <p:attrName>ppt_x</p:attrName>
                                        </p:attrNameLst>
                                      </p:cBhvr>
                                      <p:tavLst>
                                        <p:tav tm="0">
                                          <p:val>
                                            <p:strVal val="ppt_x"/>
                                          </p:val>
                                        </p:tav>
                                        <p:tav tm="100000">
                                          <p:val>
                                            <p:strVal val="ppt_x"/>
                                          </p:val>
                                        </p:tav>
                                      </p:tavLst>
                                    </p:anim>
                                    <p:anim calcmode="lin" valueType="num">
                                      <p:cBhvr additive="base">
                                        <p:cTn id="20" dur="500"/>
                                        <p:tgtEl>
                                          <p:spTgt spid="196612"/>
                                        </p:tgtEl>
                                        <p:attrNameLst>
                                          <p:attrName>ppt_y</p:attrName>
                                        </p:attrNameLst>
                                      </p:cBhvr>
                                      <p:tavLst>
                                        <p:tav tm="0">
                                          <p:val>
                                            <p:strVal val="ppt_y"/>
                                          </p:val>
                                        </p:tav>
                                        <p:tav tm="100000">
                                          <p:val>
                                            <p:strVal val="1+ppt_h/2"/>
                                          </p:val>
                                        </p:tav>
                                      </p:tavLst>
                                    </p:anim>
                                    <p:set>
                                      <p:cBhvr>
                                        <p:cTn id="21" dur="1" fill="hold">
                                          <p:stCondLst>
                                            <p:cond delay="499"/>
                                          </p:stCondLst>
                                        </p:cTn>
                                        <p:tgtEl>
                                          <p:spTgt spid="196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2" grpId="0" animBg="1"/>
      <p:bldP spid="1966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Grp="1" noChangeAspect="1"/>
          </p:cNvGraphicFramePr>
          <p:nvPr>
            <p:ph idx="4294967295"/>
          </p:nvPr>
        </p:nvGraphicFramePr>
        <p:xfrm>
          <a:off x="1143000" y="0"/>
          <a:ext cx="6858000" cy="6858000"/>
        </p:xfrm>
        <a:graphic>
          <a:graphicData uri="http://schemas.openxmlformats.org/presentationml/2006/ole">
            <mc:AlternateContent xmlns:mc="http://schemas.openxmlformats.org/markup-compatibility/2006">
              <mc:Choice xmlns:v="urn:schemas-microsoft-com:vml" Requires="v">
                <p:oleObj spid="_x0000_s1027" name="Bitmap Image" r:id="rId2" imgW="1190476" imgH="1190476" progId="PBrush">
                  <p:embed/>
                </p:oleObj>
              </mc:Choice>
              <mc:Fallback>
                <p:oleObj name="Bitmap Image" r:id="rId2" imgW="1190476" imgH="1190476" progId="PBrush">
                  <p:embed/>
                  <p:pic>
                    <p:nvPicPr>
                      <p:cNvPr id="0"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21"/>
          <p:cNvSpPr txBox="1">
            <a:spLocks noChangeArrowheads="1"/>
          </p:cNvSpPr>
          <p:nvPr/>
        </p:nvSpPr>
        <p:spPr bwMode="auto">
          <a:xfrm>
            <a:off x="0" y="304800"/>
            <a:ext cx="9144000" cy="6186488"/>
          </a:xfrm>
          <a:prstGeom prst="rect">
            <a:avLst/>
          </a:prstGeom>
          <a:noFill/>
          <a:ln w="9525">
            <a:noFill/>
            <a:miter lim="800000"/>
            <a:headEnd/>
            <a:tailEnd/>
          </a:ln>
        </p:spPr>
        <p:txBody>
          <a:bodyPr>
            <a:spAutoFit/>
          </a:bodyPr>
          <a:lstStyle/>
          <a:p>
            <a:pPr marL="53975" indent="34925"/>
            <a:r>
              <a:rPr lang="en-US" sz="2800">
                <a:solidFill>
                  <a:srgbClr val="FF3300"/>
                </a:solidFill>
              </a:rPr>
              <a:t>2.Những chữ nào cần viết hoa trong các cụm từ từ in nghiêng dưới đây?</a:t>
            </a:r>
          </a:p>
          <a:p>
            <a:pPr marL="53975" indent="34925"/>
            <a:endParaRPr lang="en-US" sz="2800">
              <a:solidFill>
                <a:srgbClr val="FF3300"/>
              </a:solidFill>
            </a:endParaRPr>
          </a:p>
          <a:p>
            <a:pPr marL="53975" indent="34925"/>
            <a:r>
              <a:rPr lang="en-US" sz="2400"/>
              <a:t> Bác Hồ nói :” Non sông gấm vóc của chúng ta do phụ nữ ta,trẻ cũng như già góp phần thêu dệt nên .”Tiếp nối truyền thống của Hai Bà Trưng và Bà triệu ,ngày nay ,phụ nữ đã có đóng góp xuất sắc vào sự nghiệp xây dựng và bảo vệ tổ quốc .Tiêu biểu cho những anh hùng của thời đại mới là 214 cô bác được nhận các danh hiệu cao quý :</a:t>
            </a:r>
            <a:r>
              <a:rPr lang="en-US" sz="2400" i="1"/>
              <a:t>anh hùng lao động, anh hùng lực</a:t>
            </a:r>
            <a:r>
              <a:rPr lang="en-US" sz="2400"/>
              <a:t> </a:t>
            </a:r>
            <a:r>
              <a:rPr lang="en-US" sz="2400" i="1"/>
              <a:t>lượng vũ trang.Hội</a:t>
            </a:r>
            <a:r>
              <a:rPr lang="en-US" sz="2400"/>
              <a:t> Liên hiệp Phụ nữ Việt Nam là một trong những tổ chức quần chúng lớn mạnh của nước ta.Hội đã được Nhà nước trao tặng nhiều phần thưởng cao quý như</a:t>
            </a:r>
            <a:r>
              <a:rPr lang="en-US" sz="2400" i="1"/>
              <a:t>: huân chương sao</a:t>
            </a:r>
          </a:p>
          <a:p>
            <a:pPr marL="53975" indent="34925"/>
            <a:r>
              <a:rPr lang="en-US" sz="2400" i="1"/>
              <a:t>vàng</a:t>
            </a:r>
            <a:r>
              <a:rPr lang="en-US" sz="2400"/>
              <a:t>,(1985),</a:t>
            </a:r>
            <a:r>
              <a:rPr lang="en-US" sz="2400" i="1"/>
              <a:t>huân</a:t>
            </a:r>
            <a:r>
              <a:rPr lang="en-US" sz="2400"/>
              <a:t> </a:t>
            </a:r>
            <a:r>
              <a:rPr lang="en-US" sz="2400" i="1"/>
              <a:t>chương độc lập hạng ba(</a:t>
            </a:r>
            <a:r>
              <a:rPr lang="en-US" sz="2400"/>
              <a:t>1997)</a:t>
            </a:r>
            <a:r>
              <a:rPr lang="en-US" sz="2400" i="1"/>
              <a:t>,huân</a:t>
            </a:r>
            <a:r>
              <a:rPr lang="en-US" sz="2400"/>
              <a:t> </a:t>
            </a:r>
            <a:r>
              <a:rPr lang="en-US" sz="2400" i="1"/>
              <a:t>chương lao động</a:t>
            </a:r>
            <a:r>
              <a:rPr lang="en-US" sz="2400"/>
              <a:t> </a:t>
            </a:r>
            <a:r>
              <a:rPr lang="en-US" sz="2400" i="1"/>
              <a:t>hạng nhất</a:t>
            </a:r>
            <a:r>
              <a:rPr lang="en-US" sz="2400"/>
              <a:t> (1998),</a:t>
            </a:r>
            <a:r>
              <a:rPr lang="en-US" sz="2400" i="1"/>
              <a:t>huân chương độc lập hạng nhất (</a:t>
            </a:r>
            <a:r>
              <a:rPr lang="en-US" sz="2400"/>
              <a:t>2000).</a:t>
            </a:r>
          </a:p>
          <a:p>
            <a:pPr marL="53975" indent="34925"/>
            <a:r>
              <a:rPr lang="en-US" sz="2400"/>
              <a:t>                THEO NHỮNG NGƯỜI PHỤ NỮ XUẤT SẮC</a:t>
            </a:r>
          </a:p>
        </p:txBody>
      </p:sp>
      <p:sp>
        <p:nvSpPr>
          <p:cNvPr id="1028" name="Line 11"/>
          <p:cNvSpPr>
            <a:spLocks noChangeShapeType="1"/>
          </p:cNvSpPr>
          <p:nvPr/>
        </p:nvSpPr>
        <p:spPr bwMode="auto">
          <a:xfrm>
            <a:off x="304800" y="3962400"/>
            <a:ext cx="76200" cy="0"/>
          </a:xfrm>
          <a:prstGeom prst="line">
            <a:avLst/>
          </a:prstGeom>
          <a:noFill/>
          <a:ln w="9525">
            <a:solidFill>
              <a:schemeClr val="tx1"/>
            </a:solidFill>
            <a:round/>
            <a:headEnd/>
            <a:tailEnd/>
          </a:ln>
        </p:spPr>
        <p:txBody>
          <a:bodyPr/>
          <a:lstStyle/>
          <a:p>
            <a:endParaRPr lang="en-US"/>
          </a:p>
        </p:txBody>
      </p:sp>
      <p:sp>
        <p:nvSpPr>
          <p:cNvPr id="205838" name="Line 14"/>
          <p:cNvSpPr>
            <a:spLocks noChangeShapeType="1"/>
          </p:cNvSpPr>
          <p:nvPr/>
        </p:nvSpPr>
        <p:spPr bwMode="auto">
          <a:xfrm>
            <a:off x="5562600" y="3810000"/>
            <a:ext cx="3048000" cy="0"/>
          </a:xfrm>
          <a:prstGeom prst="line">
            <a:avLst/>
          </a:prstGeom>
          <a:noFill/>
          <a:ln w="28575">
            <a:solidFill>
              <a:srgbClr val="FF3300"/>
            </a:solidFill>
            <a:round/>
            <a:headEnd/>
            <a:tailEnd/>
          </a:ln>
        </p:spPr>
        <p:txBody>
          <a:bodyPr/>
          <a:lstStyle/>
          <a:p>
            <a:endParaRPr lang="en-US"/>
          </a:p>
        </p:txBody>
      </p:sp>
      <p:sp>
        <p:nvSpPr>
          <p:cNvPr id="205839" name="Line 15"/>
          <p:cNvSpPr>
            <a:spLocks noChangeShapeType="1"/>
          </p:cNvSpPr>
          <p:nvPr/>
        </p:nvSpPr>
        <p:spPr bwMode="auto">
          <a:xfrm>
            <a:off x="152400" y="4191000"/>
            <a:ext cx="609600" cy="0"/>
          </a:xfrm>
          <a:prstGeom prst="line">
            <a:avLst/>
          </a:prstGeom>
          <a:noFill/>
          <a:ln w="28575">
            <a:solidFill>
              <a:srgbClr val="FF3300"/>
            </a:solidFill>
            <a:round/>
            <a:headEnd/>
            <a:tailEnd/>
          </a:ln>
        </p:spPr>
        <p:txBody>
          <a:bodyPr/>
          <a:lstStyle/>
          <a:p>
            <a:endParaRPr lang="en-US"/>
          </a:p>
        </p:txBody>
      </p:sp>
      <p:sp>
        <p:nvSpPr>
          <p:cNvPr id="205840" name="Line 16"/>
          <p:cNvSpPr>
            <a:spLocks noChangeShapeType="1"/>
          </p:cNvSpPr>
          <p:nvPr/>
        </p:nvSpPr>
        <p:spPr bwMode="auto">
          <a:xfrm>
            <a:off x="5486400" y="4876800"/>
            <a:ext cx="2286000" cy="0"/>
          </a:xfrm>
          <a:prstGeom prst="line">
            <a:avLst/>
          </a:prstGeom>
          <a:noFill/>
          <a:ln w="28575">
            <a:solidFill>
              <a:srgbClr val="FF3300"/>
            </a:solidFill>
            <a:round/>
            <a:headEnd/>
            <a:tailEnd/>
          </a:ln>
        </p:spPr>
        <p:txBody>
          <a:bodyPr/>
          <a:lstStyle/>
          <a:p>
            <a:endParaRPr lang="en-US"/>
          </a:p>
        </p:txBody>
      </p:sp>
      <p:sp>
        <p:nvSpPr>
          <p:cNvPr id="205841" name="Line 17"/>
          <p:cNvSpPr>
            <a:spLocks noChangeShapeType="1"/>
          </p:cNvSpPr>
          <p:nvPr/>
        </p:nvSpPr>
        <p:spPr bwMode="auto">
          <a:xfrm>
            <a:off x="228600" y="5257800"/>
            <a:ext cx="762000" cy="0"/>
          </a:xfrm>
          <a:prstGeom prst="line">
            <a:avLst/>
          </a:prstGeom>
          <a:noFill/>
          <a:ln w="28575">
            <a:solidFill>
              <a:srgbClr val="FF3300"/>
            </a:solidFill>
            <a:round/>
            <a:headEnd/>
            <a:tailEnd/>
          </a:ln>
        </p:spPr>
        <p:txBody>
          <a:bodyPr/>
          <a:lstStyle/>
          <a:p>
            <a:endParaRPr lang="en-US"/>
          </a:p>
        </p:txBody>
      </p:sp>
      <p:sp>
        <p:nvSpPr>
          <p:cNvPr id="205842" name="Line 18"/>
          <p:cNvSpPr>
            <a:spLocks noChangeShapeType="1"/>
          </p:cNvSpPr>
          <p:nvPr/>
        </p:nvSpPr>
        <p:spPr bwMode="auto">
          <a:xfrm>
            <a:off x="1981200" y="5257800"/>
            <a:ext cx="3962400" cy="0"/>
          </a:xfrm>
          <a:prstGeom prst="line">
            <a:avLst/>
          </a:prstGeom>
          <a:noFill/>
          <a:ln w="28575">
            <a:solidFill>
              <a:srgbClr val="FF3300"/>
            </a:solidFill>
            <a:round/>
            <a:headEnd/>
            <a:tailEnd/>
          </a:ln>
        </p:spPr>
        <p:txBody>
          <a:bodyPr/>
          <a:lstStyle/>
          <a:p>
            <a:endParaRPr lang="en-US"/>
          </a:p>
        </p:txBody>
      </p:sp>
      <p:sp>
        <p:nvSpPr>
          <p:cNvPr id="205843" name="Line 19"/>
          <p:cNvSpPr>
            <a:spLocks noChangeShapeType="1"/>
          </p:cNvSpPr>
          <p:nvPr/>
        </p:nvSpPr>
        <p:spPr bwMode="auto">
          <a:xfrm>
            <a:off x="7086600" y="5257800"/>
            <a:ext cx="1600200" cy="0"/>
          </a:xfrm>
          <a:prstGeom prst="line">
            <a:avLst/>
          </a:prstGeom>
          <a:noFill/>
          <a:ln w="28575">
            <a:solidFill>
              <a:srgbClr val="FF3300"/>
            </a:solidFill>
            <a:round/>
            <a:headEnd/>
            <a:tailEnd/>
          </a:ln>
        </p:spPr>
        <p:txBody>
          <a:bodyPr/>
          <a:lstStyle/>
          <a:p>
            <a:endParaRPr lang="en-US"/>
          </a:p>
        </p:txBody>
      </p:sp>
      <p:sp>
        <p:nvSpPr>
          <p:cNvPr id="205844" name="Line 20"/>
          <p:cNvSpPr>
            <a:spLocks noChangeShapeType="1"/>
          </p:cNvSpPr>
          <p:nvPr/>
        </p:nvSpPr>
        <p:spPr bwMode="auto">
          <a:xfrm>
            <a:off x="0" y="5638800"/>
            <a:ext cx="2819400" cy="0"/>
          </a:xfrm>
          <a:prstGeom prst="line">
            <a:avLst/>
          </a:prstGeom>
          <a:noFill/>
          <a:ln w="28575">
            <a:solidFill>
              <a:srgbClr val="FF3300"/>
            </a:solidFill>
            <a:round/>
            <a:headEnd/>
            <a:tailEnd/>
          </a:ln>
        </p:spPr>
        <p:txBody>
          <a:bodyPr/>
          <a:lstStyle/>
          <a:p>
            <a:endParaRPr lang="en-US"/>
          </a:p>
        </p:txBody>
      </p:sp>
      <p:sp>
        <p:nvSpPr>
          <p:cNvPr id="205845" name="Line 21"/>
          <p:cNvSpPr>
            <a:spLocks noChangeShapeType="1"/>
          </p:cNvSpPr>
          <p:nvPr/>
        </p:nvSpPr>
        <p:spPr bwMode="auto">
          <a:xfrm>
            <a:off x="3962400" y="5638800"/>
            <a:ext cx="4191000" cy="0"/>
          </a:xfrm>
          <a:prstGeom prst="line">
            <a:avLst/>
          </a:prstGeom>
          <a:noFill/>
          <a:ln w="28575">
            <a:solidFill>
              <a:srgbClr val="FF3300"/>
            </a:solidFill>
            <a:round/>
            <a:headEnd/>
            <a:tailEnd/>
          </a:ln>
        </p:spPr>
        <p:txBody>
          <a:bodyPr/>
          <a:lstStyle/>
          <a:p>
            <a:endParaRPr lang="en-US"/>
          </a:p>
        </p:txBody>
      </p:sp>
      <p:sp>
        <p:nvSpPr>
          <p:cNvPr id="205850" name="Line 26"/>
          <p:cNvSpPr>
            <a:spLocks noChangeShapeType="1"/>
          </p:cNvSpPr>
          <p:nvPr/>
        </p:nvSpPr>
        <p:spPr bwMode="auto">
          <a:xfrm>
            <a:off x="2895600" y="3810000"/>
            <a:ext cx="23622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838"/>
                                        </p:tgtEl>
                                        <p:attrNameLst>
                                          <p:attrName>style.visibility</p:attrName>
                                        </p:attrNameLst>
                                      </p:cBhvr>
                                      <p:to>
                                        <p:strVal val="visible"/>
                                      </p:to>
                                    </p:set>
                                    <p:animEffect transition="in" filter="wedge">
                                      <p:cBhvr>
                                        <p:cTn id="7" dur="2000"/>
                                        <p:tgtEl>
                                          <p:spTgt spid="2058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5839"/>
                                        </p:tgtEl>
                                        <p:attrNameLst>
                                          <p:attrName>style.visibility</p:attrName>
                                        </p:attrNameLst>
                                      </p:cBhvr>
                                      <p:to>
                                        <p:strVal val="visible"/>
                                      </p:to>
                                    </p:set>
                                    <p:animEffect transition="in" filter="wedge">
                                      <p:cBhvr>
                                        <p:cTn id="10" dur="2000"/>
                                        <p:tgtEl>
                                          <p:spTgt spid="20583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5840"/>
                                        </p:tgtEl>
                                        <p:attrNameLst>
                                          <p:attrName>style.visibility</p:attrName>
                                        </p:attrNameLst>
                                      </p:cBhvr>
                                      <p:to>
                                        <p:strVal val="visible"/>
                                      </p:to>
                                    </p:set>
                                    <p:animEffect transition="in" filter="wedge">
                                      <p:cBhvr>
                                        <p:cTn id="13" dur="2000"/>
                                        <p:tgtEl>
                                          <p:spTgt spid="20584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5841"/>
                                        </p:tgtEl>
                                        <p:attrNameLst>
                                          <p:attrName>style.visibility</p:attrName>
                                        </p:attrNameLst>
                                      </p:cBhvr>
                                      <p:to>
                                        <p:strVal val="visible"/>
                                      </p:to>
                                    </p:set>
                                    <p:animEffect transition="in" filter="wedge">
                                      <p:cBhvr>
                                        <p:cTn id="16" dur="2000"/>
                                        <p:tgtEl>
                                          <p:spTgt spid="20584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5842"/>
                                        </p:tgtEl>
                                        <p:attrNameLst>
                                          <p:attrName>style.visibility</p:attrName>
                                        </p:attrNameLst>
                                      </p:cBhvr>
                                      <p:to>
                                        <p:strVal val="visible"/>
                                      </p:to>
                                    </p:set>
                                    <p:animEffect transition="in" filter="wedge">
                                      <p:cBhvr>
                                        <p:cTn id="19" dur="2000"/>
                                        <p:tgtEl>
                                          <p:spTgt spid="20584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05843"/>
                                        </p:tgtEl>
                                        <p:attrNameLst>
                                          <p:attrName>style.visibility</p:attrName>
                                        </p:attrNameLst>
                                      </p:cBhvr>
                                      <p:to>
                                        <p:strVal val="visible"/>
                                      </p:to>
                                    </p:set>
                                    <p:animEffect transition="in" filter="wedge">
                                      <p:cBhvr>
                                        <p:cTn id="22" dur="2000"/>
                                        <p:tgtEl>
                                          <p:spTgt spid="20584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5844"/>
                                        </p:tgtEl>
                                        <p:attrNameLst>
                                          <p:attrName>style.visibility</p:attrName>
                                        </p:attrNameLst>
                                      </p:cBhvr>
                                      <p:to>
                                        <p:strVal val="visible"/>
                                      </p:to>
                                    </p:set>
                                    <p:animEffect transition="in" filter="wedge">
                                      <p:cBhvr>
                                        <p:cTn id="25" dur="2000"/>
                                        <p:tgtEl>
                                          <p:spTgt spid="20584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5845"/>
                                        </p:tgtEl>
                                        <p:attrNameLst>
                                          <p:attrName>style.visibility</p:attrName>
                                        </p:attrNameLst>
                                      </p:cBhvr>
                                      <p:to>
                                        <p:strVal val="visible"/>
                                      </p:to>
                                    </p:set>
                                    <p:animEffect transition="in" filter="wedge">
                                      <p:cBhvr>
                                        <p:cTn id="28" dur="2000"/>
                                        <p:tgtEl>
                                          <p:spTgt spid="20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5850"/>
                                        </p:tgtEl>
                                        <p:attrNameLst>
                                          <p:attrName>style.visibility</p:attrName>
                                        </p:attrNameLst>
                                      </p:cBhvr>
                                      <p:to>
                                        <p:strVal val="visible"/>
                                      </p:to>
                                    </p:set>
                                    <p:animEffect transition="in" filter="wipe(down)">
                                      <p:cBhvr>
                                        <p:cTn id="33" dur="500"/>
                                        <p:tgtEl>
                                          <p:spTgt spid="20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nimBg="1"/>
      <p:bldP spid="205839" grpId="0" animBg="1"/>
      <p:bldP spid="205840" grpId="0" animBg="1"/>
      <p:bldP spid="205841" grpId="0" animBg="1"/>
      <p:bldP spid="205842" grpId="0" animBg="1"/>
      <p:bldP spid="205843" grpId="0" animBg="1"/>
      <p:bldP spid="205844" grpId="0" animBg="1"/>
      <p:bldP spid="205845" grpId="0" animBg="1"/>
      <p:bldP spid="205850"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TotalTime>
  <Words>570</Words>
  <Application>Microsoft Office PowerPoint</Application>
  <PresentationFormat>On-screen Show (4:3)</PresentationFormat>
  <Paragraphs>52</Paragraphs>
  <Slides>12</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5" baseType="lpstr">
      <vt:lpstr>Arial</vt:lpstr>
      <vt:lpstr>1_Default Design</vt:lpstr>
      <vt:lpstr>Bitmap Image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NGUYỄN DU THỊ XÃ THỦ DẦU MỘT   GIÁO ÁN ĐIỆN TỬ MÔN: TẬP ĐỌC – LỚP 5</dc:title>
  <dc:creator>RYS</dc:creator>
  <cp:lastModifiedBy>Hoang Nguyen</cp:lastModifiedBy>
  <cp:revision>650</cp:revision>
  <dcterms:created xsi:type="dcterms:W3CDTF">2009-03-01T02:17:46Z</dcterms:created>
  <dcterms:modified xsi:type="dcterms:W3CDTF">2023-03-27T14:47:23Z</dcterms:modified>
</cp:coreProperties>
</file>