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 id="2147483756" r:id="rId2"/>
  </p:sldMasterIdLst>
  <p:sldIdLst>
    <p:sldId id="272" r:id="rId3"/>
    <p:sldId id="257" r:id="rId4"/>
    <p:sldId id="270" r:id="rId5"/>
    <p:sldId id="259" r:id="rId6"/>
    <p:sldId id="260" r:id="rId7"/>
    <p:sldId id="261" r:id="rId8"/>
    <p:sldId id="262" r:id="rId9"/>
    <p:sldId id="263" r:id="rId10"/>
    <p:sldId id="264" r:id="rId11"/>
    <p:sldId id="265" r:id="rId12"/>
    <p:sldId id="267" r:id="rId13"/>
    <p:sldId id="271" r:id="rId14"/>
  </p:sldIdLst>
  <p:sldSz cx="9144000" cy="6858000" type="screen4x3"/>
  <p:notesSz cx="6858000" cy="9144000"/>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0" d="100"/>
          <a:sy n="90" d="100"/>
        </p:scale>
        <p:origin x="-816"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ags" Target="tags/tag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êu đề bản chiếu">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8800" spc="-80" baseline="0">
                <a:solidFill>
                  <a:schemeClr val="tx1"/>
                </a:solidFill>
              </a:defRPr>
            </a:lvl1pPr>
          </a:lstStyle>
          <a:p>
            <a:r>
              <a:rPr lang="vi-VN" smtClean="0"/>
              <a:t>Bấm &amp; sửa kiểu tiêu đề</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vi-VN" smtClean="0"/>
              <a:t>Bấm &amp; sửa kiểu phụ đề</a:t>
            </a:r>
            <a:endParaRPr lang="en-US" dirty="0"/>
          </a:p>
        </p:txBody>
      </p:sp>
      <p:sp>
        <p:nvSpPr>
          <p:cNvPr id="4" name="Date Placeholder 3"/>
          <p:cNvSpPr>
            <a:spLocks noGrp="1"/>
          </p:cNvSpPr>
          <p:nvPr>
            <p:ph type="dt" sz="half" idx="10"/>
          </p:nvPr>
        </p:nvSpPr>
        <p:spPr/>
        <p:txBody>
          <a:bodyPr/>
          <a:lstStyle/>
          <a:p>
            <a:fld id="{9E9AD2B8-FAF2-48C5-A947-9767A1BD084B}" type="datetimeFigureOut">
              <a:rPr lang="en-US" smtClean="0"/>
              <a:t>3/31/2021</a:t>
            </a:fld>
            <a:endParaRPr lang="en-US"/>
          </a:p>
        </p:txBody>
      </p:sp>
      <p:sp>
        <p:nvSpPr>
          <p:cNvPr id="5" name="Footer Placeholder 4"/>
          <p:cNvSpPr>
            <a:spLocks noGrp="1"/>
          </p:cNvSpPr>
          <p:nvPr>
            <p:ph type="ftr" sz="quarter" idx="11"/>
          </p:nvPr>
        </p:nvSpPr>
        <p:spPr/>
        <p:txBody>
          <a:bodyPr/>
          <a:lstStyle/>
          <a:p>
            <a:endParaRPr lang="en-US"/>
          </a:p>
        </p:txBody>
      </p:sp>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56C7D6FC-7435-4257-A297-2B92E284393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smtClean="0"/>
              <a:t>Bấm &amp; sửa kiểu tiêu đề</a:t>
            </a:r>
            <a:endParaRPr lang="en-US"/>
          </a:p>
        </p:txBody>
      </p:sp>
      <p:sp>
        <p:nvSpPr>
          <p:cNvPr id="3" name="Vertical Text Placeholder 2"/>
          <p:cNvSpPr>
            <a:spLocks noGrp="1"/>
          </p:cNvSpPr>
          <p:nvPr>
            <p:ph type="body" orient="vert" idx="1"/>
          </p:nvPr>
        </p:nvSpPr>
        <p:spPr/>
        <p:txBody>
          <a:bodyPr vert="eaVert"/>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Date Placeholder 3"/>
          <p:cNvSpPr>
            <a:spLocks noGrp="1"/>
          </p:cNvSpPr>
          <p:nvPr>
            <p:ph type="dt" sz="half" idx="10"/>
          </p:nvPr>
        </p:nvSpPr>
        <p:spPr/>
        <p:txBody>
          <a:bodyPr/>
          <a:lstStyle/>
          <a:p>
            <a:fld id="{9E9AD2B8-FAF2-48C5-A947-9767A1BD084B}" type="datetimeFigureOut">
              <a:rPr lang="en-US" smtClean="0"/>
              <a:t>3/31/2021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C7D6FC-7435-4257-A297-2B92E284393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vi-VN" smtClean="0"/>
              <a:t>Bấm &amp; sửa kiểu tiêu đề</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Date Placeholder 3"/>
          <p:cNvSpPr>
            <a:spLocks noGrp="1"/>
          </p:cNvSpPr>
          <p:nvPr>
            <p:ph type="dt" sz="half" idx="10"/>
          </p:nvPr>
        </p:nvSpPr>
        <p:spPr/>
        <p:txBody>
          <a:bodyPr/>
          <a:lstStyle/>
          <a:p>
            <a:fld id="{9E9AD2B8-FAF2-48C5-A947-9767A1BD084B}" type="datetimeFigureOut">
              <a:rPr lang="en-US" smtClean="0"/>
              <a:t>3/31/2021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C7D6FC-7435-4257-A297-2B92E2843931}"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êu đề bản chiếu">
    <p:spTree>
      <p:nvGrpSpPr>
        <p:cNvPr id="1" name=""/>
        <p:cNvGrpSpPr/>
        <p:nvPr/>
      </p:nvGrpSpPr>
      <p:grpSpPr>
        <a:xfrm>
          <a:off x="0" y="0"/>
          <a:ext cx="0" cy="0"/>
          <a:chOff x="0" y="0"/>
          <a:chExt cx="0" cy="0"/>
        </a:xfrm>
      </p:grpSpPr>
      <p:sp>
        <p:nvSpPr>
          <p:cNvPr id="2" name="Tiêu đề 1"/>
          <p:cNvSpPr>
            <a:spLocks noGrp="1"/>
          </p:cNvSpPr>
          <p:nvPr>
            <p:ph type="ctrTitle"/>
          </p:nvPr>
        </p:nvSpPr>
        <p:spPr>
          <a:xfrm>
            <a:off x="685800" y="2130427"/>
            <a:ext cx="7772400" cy="1470025"/>
          </a:xfrm>
        </p:spPr>
        <p:txBody>
          <a:bodyPr/>
          <a:lstStyle/>
          <a:p>
            <a:r>
              <a:rPr lang="vi-VN" smtClean="0"/>
              <a:t>Bấm &amp; sửa kiểu tiêu đề</a:t>
            </a:r>
            <a:endParaRPr lang="en-US"/>
          </a:p>
        </p:txBody>
      </p:sp>
      <p:sp>
        <p:nvSpPr>
          <p:cNvPr id="3" name="Tiêu đề phụ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vi-VN" smtClean="0"/>
              <a:t>Bấm &amp; sửa kiểu phụ đề</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C9B738F-EF7D-4DB8-BF94-881360F220E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7697144"/>
      </p:ext>
    </p:extLst>
  </p:cSld>
  <p:clrMapOvr>
    <a:masterClrMapping/>
  </p:clrMapOvr>
  <p:transition spd="slow" advTm="24000">
    <p:wheel spokes="8"/>
    <p:sndAc>
      <p:stSnd loop="1">
        <p:snd r:embed="rId1" name="applause.wav"/>
      </p:stSnd>
    </p:sndAc>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êu đề và Nội dung">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smtClean="0"/>
              <a:t>Bấm &amp; sửa kiểu tiêu đề</a:t>
            </a:r>
            <a:endParaRPr lang="en-US"/>
          </a:p>
        </p:txBody>
      </p:sp>
      <p:sp>
        <p:nvSpPr>
          <p:cNvPr id="3" name="Nơi giữ chỗ cho Nội dung 2"/>
          <p:cNvSpPr>
            <a:spLocks noGrp="1"/>
          </p:cNvSpPr>
          <p:nvPr>
            <p:ph idx="1"/>
          </p:nvPr>
        </p:nvSpPr>
        <p:spPr/>
        <p:txBody>
          <a:body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F0253EE5-B0A6-4648-B18D-22BB2B424A3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296435705"/>
      </p:ext>
    </p:extLst>
  </p:cSld>
  <p:clrMapOvr>
    <a:masterClrMapping/>
  </p:clrMapOvr>
  <p:transition spd="slow" advTm="24000">
    <p:wheel spokes="8"/>
    <p:sndAc>
      <p:stSnd loop="1">
        <p:snd r:embed="rId1" name="applause.wav"/>
      </p:stSnd>
    </p:sndAc>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Đầu trang của Phần">
    <p:spTree>
      <p:nvGrpSpPr>
        <p:cNvPr id="1" name=""/>
        <p:cNvGrpSpPr/>
        <p:nvPr/>
      </p:nvGrpSpPr>
      <p:grpSpPr>
        <a:xfrm>
          <a:off x="0" y="0"/>
          <a:ext cx="0" cy="0"/>
          <a:chOff x="0" y="0"/>
          <a:chExt cx="0" cy="0"/>
        </a:xfrm>
      </p:grpSpPr>
      <p:sp>
        <p:nvSpPr>
          <p:cNvPr id="2" name="Tiêu đề 1"/>
          <p:cNvSpPr>
            <a:spLocks noGrp="1"/>
          </p:cNvSpPr>
          <p:nvPr>
            <p:ph type="title"/>
          </p:nvPr>
        </p:nvSpPr>
        <p:spPr>
          <a:xfrm>
            <a:off x="722313" y="4406902"/>
            <a:ext cx="7772400" cy="1362075"/>
          </a:xfrm>
        </p:spPr>
        <p:txBody>
          <a:bodyPr anchor="t"/>
          <a:lstStyle>
            <a:lvl1pPr algn="l">
              <a:defRPr sz="4000" b="1" cap="all"/>
            </a:lvl1pPr>
          </a:lstStyle>
          <a:p>
            <a:r>
              <a:rPr lang="vi-VN" smtClean="0"/>
              <a:t>Bấm &amp; sửa kiểu tiêu đề</a:t>
            </a:r>
            <a:endParaRPr lang="en-US"/>
          </a:p>
        </p:txBody>
      </p:sp>
      <p:sp>
        <p:nvSpPr>
          <p:cNvPr id="3" name="Nơi giữ chỗ cho Văn bản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vi-VN" smtClean="0"/>
              <a:t>Bấm &amp; sửa kiểu tiêu đề</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B803A9F-6144-475F-B58B-A5F7D812393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14726358"/>
      </p:ext>
    </p:extLst>
  </p:cSld>
  <p:clrMapOvr>
    <a:masterClrMapping/>
  </p:clrMapOvr>
  <p:transition spd="slow" advTm="24000">
    <p:wheel spokes="8"/>
    <p:sndAc>
      <p:stSnd loop="1">
        <p:snd r:embed="rId1" name="applause.wav"/>
      </p:stSnd>
    </p:sndAc>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Hai Nội dung">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smtClean="0"/>
              <a:t>Bấm &amp; sửa kiểu tiêu đề</a:t>
            </a:r>
            <a:endParaRPr lang="en-US"/>
          </a:p>
        </p:txBody>
      </p:sp>
      <p:sp>
        <p:nvSpPr>
          <p:cNvPr id="3" name="Nơi giữ chỗ cho Nội dung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Nơi giữ chỗ cho Nội dung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F9CAC27-936D-4B5A-8946-A6F4E8AFB82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05844696"/>
      </p:ext>
    </p:extLst>
  </p:cSld>
  <p:clrMapOvr>
    <a:masterClrMapping/>
  </p:clrMapOvr>
  <p:transition spd="slow" advTm="24000">
    <p:wheel spokes="8"/>
    <p:sndAc>
      <p:stSnd loop="1">
        <p:snd r:embed="rId1" name="applause.wav"/>
      </p:stSnd>
    </p:sndAc>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hép so sánh">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lvl1pPr>
              <a:defRPr/>
            </a:lvl1pPr>
          </a:lstStyle>
          <a:p>
            <a:r>
              <a:rPr lang="vi-VN" smtClean="0"/>
              <a:t>Bấm &amp; sửa kiểu tiêu đề</a:t>
            </a:r>
            <a:endParaRPr lang="en-US"/>
          </a:p>
        </p:txBody>
      </p:sp>
      <p:sp>
        <p:nvSpPr>
          <p:cNvPr id="3" name="Nơi giữ chỗ cho Văn bản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smtClean="0"/>
              <a:t>Bấm &amp; sửa kiểu tiêu đề</a:t>
            </a:r>
          </a:p>
        </p:txBody>
      </p:sp>
      <p:sp>
        <p:nvSpPr>
          <p:cNvPr id="4" name="Nơi giữ chỗ cho Nội dung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5" name="Nơi giữ chỗ cho Văn bản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smtClean="0"/>
              <a:t>Bấm &amp; sửa kiểu tiêu đề</a:t>
            </a:r>
          </a:p>
        </p:txBody>
      </p:sp>
      <p:sp>
        <p:nvSpPr>
          <p:cNvPr id="6" name="Nơi giữ chỗ cho Nội dung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6D05CDF4-F36E-4D50-B975-423EA4798CD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65642670"/>
      </p:ext>
    </p:extLst>
  </p:cSld>
  <p:clrMapOvr>
    <a:masterClrMapping/>
  </p:clrMapOvr>
  <p:transition spd="slow" advTm="24000">
    <p:wheel spokes="8"/>
    <p:sndAc>
      <p:stSnd loop="1">
        <p:snd r:embed="rId1" name="applause.wav"/>
      </p:stSnd>
    </p:sndAc>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Chỉ Tiêu đề">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smtClean="0"/>
              <a:t>Bấm &amp; sửa kiểu tiêu đề</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53A5D666-B393-45ED-B922-F15CAC94C3E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77447458"/>
      </p:ext>
    </p:extLst>
  </p:cSld>
  <p:clrMapOvr>
    <a:masterClrMapping/>
  </p:clrMapOvr>
  <p:transition spd="slow" advTm="24000">
    <p:wheel spokes="8"/>
    <p:sndAc>
      <p:stSnd loop="1">
        <p:snd r:embed="rId1" name="applause.wav"/>
      </p:stSnd>
    </p:sndAc>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Trốn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0ACC08C1-F78D-4982-B2C8-E9351F4CBCB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44026288"/>
      </p:ext>
    </p:extLst>
  </p:cSld>
  <p:clrMapOvr>
    <a:masterClrMapping/>
  </p:clrMapOvr>
  <p:transition spd="slow" advTm="24000">
    <p:wheel spokes="8"/>
    <p:sndAc>
      <p:stSnd loop="1">
        <p:snd r:embed="rId1" name="applause.wav"/>
      </p:stSnd>
    </p:sndAc>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Nội dung với Phụ đề">
    <p:spTree>
      <p:nvGrpSpPr>
        <p:cNvPr id="1" name=""/>
        <p:cNvGrpSpPr/>
        <p:nvPr/>
      </p:nvGrpSpPr>
      <p:grpSpPr>
        <a:xfrm>
          <a:off x="0" y="0"/>
          <a:ext cx="0" cy="0"/>
          <a:chOff x="0" y="0"/>
          <a:chExt cx="0" cy="0"/>
        </a:xfrm>
      </p:grpSpPr>
      <p:sp>
        <p:nvSpPr>
          <p:cNvPr id="2" name="Tiêu đề 1"/>
          <p:cNvSpPr>
            <a:spLocks noGrp="1"/>
          </p:cNvSpPr>
          <p:nvPr>
            <p:ph type="title"/>
          </p:nvPr>
        </p:nvSpPr>
        <p:spPr>
          <a:xfrm>
            <a:off x="457201" y="273050"/>
            <a:ext cx="3008313" cy="1162050"/>
          </a:xfrm>
        </p:spPr>
        <p:txBody>
          <a:bodyPr anchor="b"/>
          <a:lstStyle>
            <a:lvl1pPr algn="l">
              <a:defRPr sz="2000" b="1"/>
            </a:lvl1pPr>
          </a:lstStyle>
          <a:p>
            <a:r>
              <a:rPr lang="vi-VN" smtClean="0"/>
              <a:t>Bấm &amp; sửa kiểu tiêu đề</a:t>
            </a:r>
            <a:endParaRPr lang="en-US"/>
          </a:p>
        </p:txBody>
      </p:sp>
      <p:sp>
        <p:nvSpPr>
          <p:cNvPr id="3" name="Nơi giữ chỗ cho Nội dung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Nơi giữ chỗ cho Văn bản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smtClean="0"/>
              <a:t>Bấm &amp; sửa kiểu tiêu đề</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5D25CE5A-976E-4690-BDE5-372F1B6EDB5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32815127"/>
      </p:ext>
    </p:extLst>
  </p:cSld>
  <p:clrMapOvr>
    <a:masterClrMapping/>
  </p:clrMapOvr>
  <p:transition spd="slow" advTm="24000">
    <p:wheel spokes="8"/>
    <p:sndAc>
      <p:stSnd loop="1">
        <p:snd r:embed="rId1" name="applause.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êu đề và Nội du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smtClean="0"/>
              <a:t>Bấm &amp; sửa kiểu tiêu đề</a:t>
            </a:r>
            <a:endParaRPr lang="en-US"/>
          </a:p>
        </p:txBody>
      </p:sp>
      <p:sp>
        <p:nvSpPr>
          <p:cNvPr id="3" name="Content Placeholder 2"/>
          <p:cNvSpPr>
            <a:spLocks noGrp="1"/>
          </p:cNvSpPr>
          <p:nvPr>
            <p:ph idx="1"/>
          </p:nvPr>
        </p:nvSpPr>
        <p:spPr/>
        <p:txBody>
          <a:body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dirty="0"/>
          </a:p>
        </p:txBody>
      </p:sp>
      <p:sp>
        <p:nvSpPr>
          <p:cNvPr id="4" name="Date Placeholder 3"/>
          <p:cNvSpPr>
            <a:spLocks noGrp="1"/>
          </p:cNvSpPr>
          <p:nvPr>
            <p:ph type="dt" sz="half" idx="10"/>
          </p:nvPr>
        </p:nvSpPr>
        <p:spPr/>
        <p:txBody>
          <a:bodyPr/>
          <a:lstStyle/>
          <a:p>
            <a:fld id="{9E9AD2B8-FAF2-48C5-A947-9767A1BD084B}" type="datetimeFigureOut">
              <a:rPr lang="en-US" smtClean="0"/>
              <a:t>3/31/2021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C7D6FC-7435-4257-A297-2B92E2843931}" type="slidenum">
              <a:rPr lang="en-US" smtClean="0"/>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Ảnh với Phụ đề">
    <p:spTree>
      <p:nvGrpSpPr>
        <p:cNvPr id="1" name=""/>
        <p:cNvGrpSpPr/>
        <p:nvPr/>
      </p:nvGrpSpPr>
      <p:grpSpPr>
        <a:xfrm>
          <a:off x="0" y="0"/>
          <a:ext cx="0" cy="0"/>
          <a:chOff x="0" y="0"/>
          <a:chExt cx="0" cy="0"/>
        </a:xfrm>
      </p:grpSpPr>
      <p:sp>
        <p:nvSpPr>
          <p:cNvPr id="2" name="Tiêu đề 1"/>
          <p:cNvSpPr>
            <a:spLocks noGrp="1"/>
          </p:cNvSpPr>
          <p:nvPr>
            <p:ph type="title"/>
          </p:nvPr>
        </p:nvSpPr>
        <p:spPr>
          <a:xfrm>
            <a:off x="1792288" y="4800600"/>
            <a:ext cx="5486400" cy="566738"/>
          </a:xfrm>
        </p:spPr>
        <p:txBody>
          <a:bodyPr anchor="b"/>
          <a:lstStyle>
            <a:lvl1pPr algn="l">
              <a:defRPr sz="2000" b="1"/>
            </a:lvl1pPr>
          </a:lstStyle>
          <a:p>
            <a:r>
              <a:rPr lang="vi-VN" smtClean="0"/>
              <a:t>Bấm &amp; sửa kiểu tiêu đề</a:t>
            </a:r>
            <a:endParaRPr lang="en-US"/>
          </a:p>
        </p:txBody>
      </p:sp>
      <p:sp>
        <p:nvSpPr>
          <p:cNvPr id="3" name="Nơi giữ chỗ cho Hình ảnh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Nơi giữ chỗ cho Văn bản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smtClean="0"/>
              <a:t>Bấm &amp; sửa kiểu tiêu đề</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534E42C-4695-4DCE-88C5-0A1CDA62915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691584952"/>
      </p:ext>
    </p:extLst>
  </p:cSld>
  <p:clrMapOvr>
    <a:masterClrMapping/>
  </p:clrMapOvr>
  <p:transition spd="slow" advTm="24000">
    <p:wheel spokes="8"/>
    <p:sndAc>
      <p:stSnd loop="1">
        <p:snd r:embed="rId1" name="applause.wav"/>
      </p:stSnd>
    </p:sndAc>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smtClean="0"/>
              <a:t>Bấm &amp; sửa kiểu tiêu đề</a:t>
            </a:r>
            <a:endParaRPr lang="en-US"/>
          </a:p>
        </p:txBody>
      </p:sp>
      <p:sp>
        <p:nvSpPr>
          <p:cNvPr id="3" name="Nơi giữ chỗ cho Văn bản Dọc 2"/>
          <p:cNvSpPr>
            <a:spLocks noGrp="1"/>
          </p:cNvSpPr>
          <p:nvPr>
            <p:ph type="body" orient="vert" idx="1"/>
          </p:nvPr>
        </p:nvSpPr>
        <p:spPr/>
        <p:txBody>
          <a:bodyPr vert="eaVert"/>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F4DF237-B762-4BC0-8BF1-4FE2042213C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299623427"/>
      </p:ext>
    </p:extLst>
  </p:cSld>
  <p:clrMapOvr>
    <a:masterClrMapping/>
  </p:clrMapOvr>
  <p:transition spd="slow" advTm="24000">
    <p:wheel spokes="8"/>
    <p:sndAc>
      <p:stSnd loop="1">
        <p:snd r:embed="rId1" name="applause.wav"/>
      </p:stSnd>
    </p:sndAc>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Tiêu đề Dọc 1"/>
          <p:cNvSpPr>
            <a:spLocks noGrp="1"/>
          </p:cNvSpPr>
          <p:nvPr>
            <p:ph type="title" orient="vert"/>
          </p:nvPr>
        </p:nvSpPr>
        <p:spPr>
          <a:xfrm>
            <a:off x="6629400" y="274640"/>
            <a:ext cx="2057400" cy="5851525"/>
          </a:xfrm>
        </p:spPr>
        <p:txBody>
          <a:bodyPr vert="eaVert"/>
          <a:lstStyle/>
          <a:p>
            <a:r>
              <a:rPr lang="vi-VN" smtClean="0"/>
              <a:t>Bấm &amp; sửa kiểu tiêu đề</a:t>
            </a:r>
            <a:endParaRPr lang="en-US"/>
          </a:p>
        </p:txBody>
      </p:sp>
      <p:sp>
        <p:nvSpPr>
          <p:cNvPr id="3" name="Nơi giữ chỗ cho Văn bản Dọc 2"/>
          <p:cNvSpPr>
            <a:spLocks noGrp="1"/>
          </p:cNvSpPr>
          <p:nvPr>
            <p:ph type="body" orient="vert" idx="1"/>
          </p:nvPr>
        </p:nvSpPr>
        <p:spPr>
          <a:xfrm>
            <a:off x="457200" y="274640"/>
            <a:ext cx="6019800" cy="5851525"/>
          </a:xfrm>
        </p:spPr>
        <p:txBody>
          <a:bodyPr vert="eaVert"/>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CE0A3D6-C3E4-48B7-BC8F-2330F2C4006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17822098"/>
      </p:ext>
    </p:extLst>
  </p:cSld>
  <p:clrMapOvr>
    <a:masterClrMapping/>
  </p:clrMapOvr>
  <p:transition spd="slow" advTm="24000">
    <p:wheel spokes="8"/>
    <p:sndAc>
      <p:stSnd loop="1">
        <p:snd r:embed="rId1" name="applause.wav"/>
      </p:stSnd>
    </p:sndAc>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xAndObj" preserve="1">
  <p:cSld name="Tiêu đề, Văn bản và Nội dung">
    <p:spTree>
      <p:nvGrpSpPr>
        <p:cNvPr id="1" name=""/>
        <p:cNvGrpSpPr/>
        <p:nvPr/>
      </p:nvGrpSpPr>
      <p:grpSpPr>
        <a:xfrm>
          <a:off x="0" y="0"/>
          <a:ext cx="0" cy="0"/>
          <a:chOff x="0" y="0"/>
          <a:chExt cx="0" cy="0"/>
        </a:xfrm>
      </p:grpSpPr>
      <p:sp>
        <p:nvSpPr>
          <p:cNvPr id="2" name="Tiêu đề 1"/>
          <p:cNvSpPr>
            <a:spLocks noGrp="1"/>
          </p:cNvSpPr>
          <p:nvPr>
            <p:ph type="title"/>
          </p:nvPr>
        </p:nvSpPr>
        <p:spPr>
          <a:xfrm>
            <a:off x="457200" y="274638"/>
            <a:ext cx="8229600" cy="1143000"/>
          </a:xfrm>
        </p:spPr>
        <p:txBody>
          <a:bodyPr/>
          <a:lstStyle/>
          <a:p>
            <a:r>
              <a:rPr lang="vi-VN" smtClean="0"/>
              <a:t>Bấm &amp; sửa kiểu tiêu đề</a:t>
            </a:r>
            <a:endParaRPr lang="en-US"/>
          </a:p>
        </p:txBody>
      </p:sp>
      <p:sp>
        <p:nvSpPr>
          <p:cNvPr id="3" name="Nơi giữ chỗ cho Văn bản 2"/>
          <p:cNvSpPr>
            <a:spLocks noGrp="1"/>
          </p:cNvSpPr>
          <p:nvPr>
            <p:ph type="body" sz="half" idx="1"/>
          </p:nvPr>
        </p:nvSpPr>
        <p:spPr>
          <a:xfrm>
            <a:off x="457200" y="1600202"/>
            <a:ext cx="4038600" cy="4525963"/>
          </a:xfrm>
        </p:spPr>
        <p:txBody>
          <a:body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Nơi giữ chỗ cho Nội dung 3"/>
          <p:cNvSpPr>
            <a:spLocks noGrp="1"/>
          </p:cNvSpPr>
          <p:nvPr>
            <p:ph sz="half" idx="2"/>
          </p:nvPr>
        </p:nvSpPr>
        <p:spPr>
          <a:xfrm>
            <a:off x="4648200" y="1600202"/>
            <a:ext cx="4038600" cy="4525963"/>
          </a:xfrm>
        </p:spPr>
        <p:txBody>
          <a:body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828B74D-5542-4ED8-8DFF-4E042A6912B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87448765"/>
      </p:ext>
    </p:extLst>
  </p:cSld>
  <p:clrMapOvr>
    <a:masterClrMapping/>
  </p:clrMapOvr>
  <p:transition spd="slow" advTm="24000">
    <p:wheel spokes="8"/>
    <p:sndAc>
      <p:stSnd loop="1">
        <p:snd r:embed="rId1" name="applause.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Đầu trang của Phần">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vi-VN" smtClean="0"/>
              <a:t>Bấm &amp; sửa kiểu tiêu đề</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vi-VN" smtClean="0"/>
              <a:t>Bấm &amp; sửa kiểu tiêu đề</a:t>
            </a:r>
          </a:p>
        </p:txBody>
      </p:sp>
      <p:sp>
        <p:nvSpPr>
          <p:cNvPr id="7" name="Date Placeholder 6"/>
          <p:cNvSpPr>
            <a:spLocks noGrp="1"/>
          </p:cNvSpPr>
          <p:nvPr>
            <p:ph type="dt" sz="half" idx="10"/>
          </p:nvPr>
        </p:nvSpPr>
        <p:spPr/>
        <p:txBody>
          <a:bodyPr/>
          <a:lstStyle/>
          <a:p>
            <a:fld id="{9E9AD2B8-FAF2-48C5-A947-9767A1BD084B}" type="datetimeFigureOut">
              <a:rPr lang="en-US" smtClean="0"/>
              <a:t>3/31/2021</a:t>
            </a:fld>
            <a:endParaRPr lang="en-US"/>
          </a:p>
        </p:txBody>
      </p:sp>
      <p:sp>
        <p:nvSpPr>
          <p:cNvPr id="8" name="Slide Number Placeholder 7"/>
          <p:cNvSpPr>
            <a:spLocks noGrp="1"/>
          </p:cNvSpPr>
          <p:nvPr>
            <p:ph type="sldNum" sz="quarter" idx="11"/>
          </p:nvPr>
        </p:nvSpPr>
        <p:spPr/>
        <p:txBody>
          <a:bodyPr/>
          <a:lstStyle/>
          <a:p>
            <a:fld id="{56C7D6FC-7435-4257-A297-2B92E2843931}"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Hai Nội du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smtClean="0"/>
              <a:t>Bấm &amp; sửa kiểu tiêu đề</a:t>
            </a:r>
            <a:endParaRPr lang="en-US"/>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dirty="0"/>
          </a:p>
        </p:txBody>
      </p:sp>
      <p:sp>
        <p:nvSpPr>
          <p:cNvPr id="5" name="Date Placeholder 4"/>
          <p:cNvSpPr>
            <a:spLocks noGrp="1"/>
          </p:cNvSpPr>
          <p:nvPr>
            <p:ph type="dt" sz="half" idx="10"/>
          </p:nvPr>
        </p:nvSpPr>
        <p:spPr/>
        <p:txBody>
          <a:bodyPr/>
          <a:lstStyle/>
          <a:p>
            <a:fld id="{9E9AD2B8-FAF2-48C5-A947-9767A1BD084B}" type="datetimeFigureOut">
              <a:rPr lang="en-US" smtClean="0"/>
              <a:t>3/31/2021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C7D6FC-7435-4257-A297-2B92E284393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hép so sán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vi-VN" smtClean="0"/>
              <a:t>Bấm &amp; sửa kiểu tiêu đề</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smtClean="0"/>
              <a:t>Bấm &amp; sửa kiểu tiêu đề</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vi-VN" smtClean="0"/>
              <a:t>Bấm &amp; sửa kiểu tiêu đề</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dirty="0"/>
          </a:p>
        </p:txBody>
      </p:sp>
      <p:sp>
        <p:nvSpPr>
          <p:cNvPr id="7" name="Date Placeholder 6"/>
          <p:cNvSpPr>
            <a:spLocks noGrp="1"/>
          </p:cNvSpPr>
          <p:nvPr>
            <p:ph type="dt" sz="half" idx="10"/>
          </p:nvPr>
        </p:nvSpPr>
        <p:spPr/>
        <p:txBody>
          <a:bodyPr/>
          <a:lstStyle/>
          <a:p>
            <a:fld id="{9E9AD2B8-FAF2-48C5-A947-9767A1BD084B}" type="datetimeFigureOut">
              <a:rPr lang="en-US" smtClean="0"/>
              <a:t>3/31/2021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6C7D6FC-7435-4257-A297-2B92E284393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hỉ Tiêu đề">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smtClean="0"/>
              <a:t>Bấm &amp; sửa kiểu tiêu đề</a:t>
            </a:r>
            <a:endParaRPr lang="en-US"/>
          </a:p>
        </p:txBody>
      </p:sp>
      <p:sp>
        <p:nvSpPr>
          <p:cNvPr id="3" name="Date Placeholder 2"/>
          <p:cNvSpPr>
            <a:spLocks noGrp="1"/>
          </p:cNvSpPr>
          <p:nvPr>
            <p:ph type="dt" sz="half" idx="10"/>
          </p:nvPr>
        </p:nvSpPr>
        <p:spPr/>
        <p:txBody>
          <a:bodyPr/>
          <a:lstStyle/>
          <a:p>
            <a:fld id="{9E9AD2B8-FAF2-48C5-A947-9767A1BD084B}" type="datetimeFigureOut">
              <a:rPr lang="en-US" smtClean="0"/>
              <a:t>3/31/2021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6C7D6FC-7435-4257-A297-2B92E284393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rốn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9AD2B8-FAF2-48C5-A947-9767A1BD084B}" type="datetimeFigureOut">
              <a:rPr lang="en-US" smtClean="0"/>
              <a:t>3/31/2021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6C7D6FC-7435-4257-A297-2B92E284393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Nội dung với Phụ đề">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smtClean="0"/>
              <a:t>Bấm &amp; sửa kiểu tiêu đề</a:t>
            </a:r>
          </a:p>
        </p:txBody>
      </p:sp>
      <p:sp>
        <p:nvSpPr>
          <p:cNvPr id="5" name="Date Placeholder 4"/>
          <p:cNvSpPr>
            <a:spLocks noGrp="1"/>
          </p:cNvSpPr>
          <p:nvPr>
            <p:ph type="dt" sz="half" idx="10"/>
          </p:nvPr>
        </p:nvSpPr>
        <p:spPr/>
        <p:txBody>
          <a:bodyPr/>
          <a:lstStyle/>
          <a:p>
            <a:fld id="{9E9AD2B8-FAF2-48C5-A947-9767A1BD084B}" type="datetimeFigureOut">
              <a:rPr lang="en-US" smtClean="0"/>
              <a:t>3/31/2021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C7D6FC-7435-4257-A297-2B92E2843931}" type="slidenum">
              <a:rPr lang="en-US" smtClean="0"/>
              <a:t>‹#›</a:t>
            </a:fld>
            <a:endParaRPr lang="en-US"/>
          </a:p>
        </p:txBody>
      </p:sp>
      <p:sp>
        <p:nvSpPr>
          <p:cNvPr id="8" name="Title 7"/>
          <p:cNvSpPr>
            <a:spLocks noGrp="1"/>
          </p:cNvSpPr>
          <p:nvPr>
            <p:ph type="title"/>
          </p:nvPr>
        </p:nvSpPr>
        <p:spPr/>
        <p:txBody>
          <a:bodyPr/>
          <a:lstStyle/>
          <a:p>
            <a:r>
              <a:rPr lang="vi-VN" smtClean="0"/>
              <a:t>Bấm &amp; sửa kiểu tiêu đề</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Ảnh với Phụ đề">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vi-VN" smtClean="0"/>
              <a:t>Bấm biểu tượng để thêm hình ảnh</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smtClean="0"/>
              <a:t>Bấm &amp; sửa kiểu tiêu đề</a:t>
            </a:r>
          </a:p>
        </p:txBody>
      </p:sp>
      <p:sp>
        <p:nvSpPr>
          <p:cNvPr id="5" name="Date Placeholder 4"/>
          <p:cNvSpPr>
            <a:spLocks noGrp="1"/>
          </p:cNvSpPr>
          <p:nvPr>
            <p:ph type="dt" sz="half" idx="10"/>
          </p:nvPr>
        </p:nvSpPr>
        <p:spPr/>
        <p:txBody>
          <a:bodyPr/>
          <a:lstStyle/>
          <a:p>
            <a:fld id="{9E9AD2B8-FAF2-48C5-A947-9767A1BD084B}" type="datetimeFigureOut">
              <a:rPr lang="en-US" smtClean="0"/>
              <a:t>3/31/2021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56C7D6FC-7435-4257-A297-2B92E2843931}" type="slidenum">
              <a:rPr lang="en-US" smtClean="0"/>
              <a:t>‹#›</a:t>
            </a:fld>
            <a:endParaRPr lang="en-US"/>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vi-VN" smtClean="0"/>
              <a:t>Bấm &amp; sửa kiểu tiêu đề</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audio" Target="../media/audio1.wav"/></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vi-VN" smtClean="0"/>
              <a:t>Bấm &amp; sửa kiểu tiêu đề</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9E9AD2B8-FAF2-48C5-A947-9767A1BD084B}" type="datetimeFigureOut">
              <a:rPr lang="en-US" smtClean="0"/>
              <a:t>3/31/2021</a:t>
            </a:fld>
            <a:endParaRPr lang="en-US"/>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en-US"/>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56C7D6FC-7435-4257-A297-2B92E2843931}" type="slidenum">
              <a:rPr lang="en-US" smtClean="0"/>
              <a:t>‹#›</a:t>
            </a:fld>
            <a:endParaRPr lang="en-US"/>
          </a:p>
        </p:txBody>
      </p:sp>
      <p:sp>
        <p:nvSpPr>
          <p:cNvPr id="7" name="Rectangle 6"/>
          <p:cNvSpPr/>
          <p:nvPr/>
        </p:nvSpPr>
        <p:spPr>
          <a:xfrm>
            <a:off x="9001124" y="0"/>
            <a:ext cx="142876"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2"/>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defRPr/>
            </a:pPr>
            <a:endParaRPr lang="en-US">
              <a:solidFill>
                <a:srgbClr val="000000"/>
              </a:solidFill>
              <a:cs typeface="Arial" charset="0"/>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defRPr/>
            </a:pPr>
            <a:endParaRPr lang="en-US">
              <a:solidFill>
                <a:srgbClr val="000000"/>
              </a:solidFill>
              <a:cs typeface="Arial" charset="0"/>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fld id="{B89C0F1F-BFA6-4CE9-B0D7-54C7BD375B20}" type="slidenum">
              <a:rPr lang="en-US">
                <a:solidFill>
                  <a:srgbClr val="000000"/>
                </a:solidFill>
                <a:cs typeface="Arial" charset="0"/>
              </a:rPr>
              <a:pPr fontAlgn="base">
                <a:spcBef>
                  <a:spcPct val="0"/>
                </a:spcBef>
                <a:spcAft>
                  <a:spcPct val="0"/>
                </a:spcAft>
                <a:defRPr/>
              </a:pPr>
              <a:t>‹#›</a:t>
            </a:fld>
            <a:endParaRPr lang="en-US">
              <a:solidFill>
                <a:srgbClr val="000000"/>
              </a:solidFill>
              <a:cs typeface="Arial" charset="0"/>
            </a:endParaRPr>
          </a:p>
        </p:txBody>
      </p:sp>
    </p:spTree>
    <p:extLst>
      <p:ext uri="{BB962C8B-B14F-4D97-AF65-F5344CB8AC3E}">
        <p14:creationId xmlns:p14="http://schemas.microsoft.com/office/powerpoint/2010/main" val="769194384"/>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 id="2147483768" r:id="rId12"/>
  </p:sldLayoutIdLst>
  <p:transition spd="slow" advTm="24000">
    <p:wheel spokes="8"/>
    <p:sndAc>
      <p:stSnd loop="1">
        <p:snd r:embed="rId14" name="applause.wav"/>
      </p:stSnd>
    </p:sndAc>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wmf"/><Relationship Id="rId1" Type="http://schemas.openxmlformats.org/officeDocument/2006/relationships/slideLayout" Target="../slideLayouts/slideLayout18.xml"/><Relationship Id="rId5" Type="http://schemas.openxmlformats.org/officeDocument/2006/relationships/image" Target="../media/image5.gif"/><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GIF"/><Relationship Id="rId7" Type="http://schemas.openxmlformats.org/officeDocument/2006/relationships/image" Target="../media/image8.gif"/><Relationship Id="rId2" Type="http://schemas.openxmlformats.org/officeDocument/2006/relationships/image" Target="../media/image9.jpeg"/><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GIF"/></Relationships>
</file>

<file path=ppt/slides/_rels/slide12.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0.GIF"/><Relationship Id="rId7" Type="http://schemas.openxmlformats.org/officeDocument/2006/relationships/image" Target="../media/image8.gif"/><Relationship Id="rId2" Type="http://schemas.openxmlformats.org/officeDocument/2006/relationships/image" Target="../media/image9.jpeg"/><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GIF"/></Relationships>
</file>

<file path=ppt/slides/_rels/slide6.xml.rels><?xml version="1.0" encoding="UTF-8" standalone="yes"?>
<Relationships xmlns="http://schemas.openxmlformats.org/package/2006/relationships"><Relationship Id="rId3" Type="http://schemas.openxmlformats.org/officeDocument/2006/relationships/image" Target="../media/image10.GIF"/><Relationship Id="rId7" Type="http://schemas.openxmlformats.org/officeDocument/2006/relationships/image" Target="../media/image8.gif"/><Relationship Id="rId2" Type="http://schemas.openxmlformats.org/officeDocument/2006/relationships/image" Target="../media/image9.jpeg"/><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GIF"/></Relationships>
</file>

<file path=ppt/slides/_rels/slide7.xml.rels><?xml version="1.0" encoding="UTF-8" standalone="yes"?>
<Relationships xmlns="http://schemas.openxmlformats.org/package/2006/relationships"><Relationship Id="rId8" Type="http://schemas.openxmlformats.org/officeDocument/2006/relationships/image" Target="../media/image8.gif"/><Relationship Id="rId3" Type="http://schemas.openxmlformats.org/officeDocument/2006/relationships/hyperlink" Target="Package%20-%20Lesson" TargetMode="External"/><Relationship Id="rId7" Type="http://schemas.openxmlformats.org/officeDocument/2006/relationships/image" Target="../media/image13.png"/><Relationship Id="rId2" Type="http://schemas.openxmlformats.org/officeDocument/2006/relationships/image" Target="../media/image9.jpeg"/><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GIF"/><Relationship Id="rId4" Type="http://schemas.openxmlformats.org/officeDocument/2006/relationships/image" Target="../media/image10.GIF"/></Relationships>
</file>

<file path=ppt/slides/_rels/slide8.xml.rels><?xml version="1.0" encoding="UTF-8" standalone="yes"?>
<Relationships xmlns="http://schemas.openxmlformats.org/package/2006/relationships"><Relationship Id="rId3" Type="http://schemas.openxmlformats.org/officeDocument/2006/relationships/image" Target="../media/image10.GIF"/><Relationship Id="rId7" Type="http://schemas.openxmlformats.org/officeDocument/2006/relationships/image" Target="../media/image8.gif"/><Relationship Id="rId2" Type="http://schemas.openxmlformats.org/officeDocument/2006/relationships/image" Target="../media/image9.jpeg"/><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GIF"/></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7" name="WordArt 19"/>
          <p:cNvSpPr>
            <a:spLocks noChangeArrowheads="1" noChangeShapeType="1" noTextEdit="1"/>
          </p:cNvSpPr>
          <p:nvPr/>
        </p:nvSpPr>
        <p:spPr bwMode="auto">
          <a:xfrm>
            <a:off x="1998035" y="373912"/>
            <a:ext cx="5753100" cy="457200"/>
          </a:xfrm>
          <a:prstGeom prst="rect">
            <a:avLst/>
          </a:prstGeom>
        </p:spPr>
        <p:txBody>
          <a:bodyPr wrap="none" fromWordArt="1">
            <a:prstTxWarp prst="textPlain">
              <a:avLst>
                <a:gd name="adj" fmla="val 50000"/>
              </a:avLst>
            </a:prstTxWarp>
          </a:bodyPr>
          <a:lstStyle/>
          <a:p>
            <a:pPr fontAlgn="base">
              <a:spcBef>
                <a:spcPct val="0"/>
              </a:spcBef>
              <a:spcAft>
                <a:spcPct val="0"/>
              </a:spcAft>
            </a:pPr>
            <a:r>
              <a:rPr lang="vi-VN" sz="2400" kern="10" dirty="0">
                <a:ln w="9525">
                  <a:solidFill>
                    <a:srgbClr val="FF00FF"/>
                  </a:solidFill>
                  <a:round/>
                  <a:headEnd/>
                  <a:tailEnd/>
                </a:ln>
                <a:solidFill>
                  <a:srgbClr val="000000">
                    <a:alpha val="98822"/>
                  </a:srgbClr>
                </a:solidFill>
                <a:effectLst>
                  <a:outerShdw dist="45791" dir="2021404" algn="ctr" rotWithShape="0">
                    <a:srgbClr val="B2B2B2">
                      <a:alpha val="79999"/>
                    </a:srgbClr>
                  </a:outerShdw>
                </a:effectLst>
                <a:latin typeface="Times New Roman"/>
                <a:cs typeface="Times New Roman"/>
              </a:rPr>
              <a:t>TRƯỜNG TIỂU </a:t>
            </a:r>
            <a:r>
              <a:rPr lang="vi-VN" sz="2400" kern="10" dirty="0" smtClean="0">
                <a:ln w="9525">
                  <a:solidFill>
                    <a:srgbClr val="FF00FF"/>
                  </a:solidFill>
                  <a:round/>
                  <a:headEnd/>
                  <a:tailEnd/>
                </a:ln>
                <a:solidFill>
                  <a:srgbClr val="000000">
                    <a:alpha val="98822"/>
                  </a:srgbClr>
                </a:solidFill>
                <a:effectLst>
                  <a:outerShdw dist="45791" dir="2021404" algn="ctr" rotWithShape="0">
                    <a:srgbClr val="B2B2B2">
                      <a:alpha val="79999"/>
                    </a:srgbClr>
                  </a:outerShdw>
                </a:effectLst>
                <a:latin typeface="Times New Roman"/>
                <a:cs typeface="Times New Roman"/>
              </a:rPr>
              <a:t>HỌC</a:t>
            </a:r>
            <a:r>
              <a:rPr lang="en-US" sz="2400" kern="10" dirty="0" smtClean="0">
                <a:ln w="9525">
                  <a:solidFill>
                    <a:srgbClr val="FF00FF"/>
                  </a:solidFill>
                  <a:round/>
                  <a:headEnd/>
                  <a:tailEnd/>
                </a:ln>
                <a:solidFill>
                  <a:srgbClr val="000000">
                    <a:alpha val="98822"/>
                  </a:srgbClr>
                </a:solidFill>
                <a:effectLst>
                  <a:outerShdw dist="45791" dir="2021404" algn="ctr" rotWithShape="0">
                    <a:srgbClr val="B2B2B2">
                      <a:alpha val="79999"/>
                    </a:srgbClr>
                  </a:outerShdw>
                </a:effectLst>
                <a:latin typeface="Times New Roman"/>
                <a:cs typeface="Times New Roman"/>
              </a:rPr>
              <a:t> </a:t>
            </a:r>
            <a:r>
              <a:rPr lang="en-US" sz="2400" kern="10" dirty="0" smtClean="0">
                <a:ln w="9525">
                  <a:solidFill>
                    <a:srgbClr val="FF00FF"/>
                  </a:solidFill>
                  <a:round/>
                  <a:headEnd/>
                  <a:tailEnd/>
                </a:ln>
                <a:solidFill>
                  <a:srgbClr val="000000">
                    <a:alpha val="98822"/>
                  </a:srgbClr>
                </a:solidFill>
                <a:effectLst>
                  <a:outerShdw dist="45791" dir="2021404" algn="ctr" rotWithShape="0">
                    <a:srgbClr val="B2B2B2">
                      <a:alpha val="79999"/>
                    </a:srgbClr>
                  </a:outerShdw>
                </a:effectLst>
                <a:latin typeface="Times New Roman"/>
                <a:cs typeface="Times New Roman"/>
              </a:rPr>
              <a:t>CẨM ĐIỀN</a:t>
            </a:r>
            <a:endParaRPr lang="vi-VN" sz="2400" kern="10" dirty="0">
              <a:ln w="9525">
                <a:solidFill>
                  <a:srgbClr val="FF00FF"/>
                </a:solidFill>
                <a:round/>
                <a:headEnd/>
                <a:tailEnd/>
              </a:ln>
              <a:solidFill>
                <a:srgbClr val="000000">
                  <a:alpha val="98822"/>
                </a:srgbClr>
              </a:solidFill>
              <a:effectLst>
                <a:outerShdw dist="45791" dir="2021404" algn="ctr" rotWithShape="0">
                  <a:srgbClr val="B2B2B2">
                    <a:alpha val="79999"/>
                  </a:srgbClr>
                </a:outerShdw>
              </a:effectLst>
              <a:latin typeface="Times New Roman"/>
              <a:cs typeface="Times New Roman"/>
            </a:endParaRPr>
          </a:p>
        </p:txBody>
      </p:sp>
      <p:sp>
        <p:nvSpPr>
          <p:cNvPr id="2051" name="WordArt 20"/>
          <p:cNvSpPr>
            <a:spLocks noChangeArrowheads="1" noChangeShapeType="1" noTextEdit="1"/>
          </p:cNvSpPr>
          <p:nvPr/>
        </p:nvSpPr>
        <p:spPr bwMode="auto">
          <a:xfrm>
            <a:off x="2214754" y="1546434"/>
            <a:ext cx="5410200" cy="838200"/>
          </a:xfrm>
          <a:prstGeom prst="rect">
            <a:avLst/>
          </a:prstGeom>
        </p:spPr>
        <p:txBody>
          <a:bodyPr wrap="none" fromWordArt="1">
            <a:prstTxWarp prst="textPlain">
              <a:avLst>
                <a:gd name="adj" fmla="val 50000"/>
              </a:avLst>
            </a:prstTxWarp>
          </a:bodyPr>
          <a:lstStyle/>
          <a:p>
            <a:pPr fontAlgn="base">
              <a:spcBef>
                <a:spcPct val="0"/>
              </a:spcBef>
              <a:spcAft>
                <a:spcPct val="0"/>
              </a:spcAft>
            </a:pPr>
            <a:r>
              <a:rPr lang="vi-VN" sz="3600" b="1" kern="10" dirty="0" smtClean="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a:cs typeface="Times New Roman"/>
              </a:rPr>
              <a:t>Luyện từ và câu </a:t>
            </a:r>
            <a:r>
              <a:rPr lang="vi-VN" sz="3600" b="1" kern="10" dirty="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a:cs typeface="Times New Roman"/>
              </a:rPr>
              <a:t>– Lớp </a:t>
            </a:r>
            <a:r>
              <a:rPr lang="vi-VN" sz="3600" b="1" kern="10" dirty="0" smtClean="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a:cs typeface="Times New Roman"/>
              </a:rPr>
              <a:t>5</a:t>
            </a:r>
            <a:r>
              <a:rPr lang="en-US" sz="3600" b="1" kern="10" dirty="0" smtClean="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a:cs typeface="Times New Roman"/>
              </a:rPr>
              <a:t>B</a:t>
            </a:r>
            <a:endParaRPr lang="vi-VN" sz="3600" b="1" kern="10" dirty="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a:cs typeface="Times New Roman"/>
            </a:endParaRPr>
          </a:p>
        </p:txBody>
      </p:sp>
      <p:sp>
        <p:nvSpPr>
          <p:cNvPr id="2052" name="WordArt 21"/>
          <p:cNvSpPr>
            <a:spLocks noChangeArrowheads="1" noChangeShapeType="1" noTextEdit="1"/>
          </p:cNvSpPr>
          <p:nvPr/>
        </p:nvSpPr>
        <p:spPr bwMode="auto">
          <a:xfrm>
            <a:off x="533400" y="2384634"/>
            <a:ext cx="8382000" cy="3379375"/>
          </a:xfrm>
          <a:prstGeom prst="rect">
            <a:avLst/>
          </a:prstGeom>
        </p:spPr>
        <p:txBody>
          <a:bodyPr wrap="none" fromWordArt="1">
            <a:prstTxWarp prst="textPlain">
              <a:avLst>
                <a:gd name="adj" fmla="val 50000"/>
              </a:avLst>
            </a:prstTxWarp>
          </a:bodyPr>
          <a:lstStyle/>
          <a:p>
            <a:pPr fontAlgn="base">
              <a:spcBef>
                <a:spcPct val="0"/>
              </a:spcBef>
              <a:spcAft>
                <a:spcPct val="0"/>
              </a:spcAft>
            </a:pPr>
            <a:r>
              <a:rPr lang="vi-VN" sz="3600" b="1" kern="10" dirty="0" smtClean="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Liên </a:t>
            </a:r>
            <a:r>
              <a:rPr lang="vi-VN" sz="3600" b="1" kern="10" dirty="0" err="1" smtClean="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kết</a:t>
            </a:r>
            <a:r>
              <a:rPr lang="vi-VN" sz="3600" b="1" kern="10" dirty="0" smtClean="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a:t>
            </a:r>
            <a:r>
              <a:rPr lang="vi-VN" sz="3600" b="1" kern="10" dirty="0" err="1" smtClean="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các</a:t>
            </a:r>
            <a:r>
              <a:rPr lang="vi-VN" sz="3600" b="1" kern="10" dirty="0" smtClean="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câu trong </a:t>
            </a:r>
            <a:r>
              <a:rPr lang="vi-VN" sz="3600" b="1" kern="10" dirty="0" err="1" smtClean="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bài</a:t>
            </a:r>
            <a:endParaRPr lang="vi-VN" sz="3600" b="1" kern="10" dirty="0" smtClean="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endParaRPr>
          </a:p>
          <a:p>
            <a:pPr fontAlgn="base">
              <a:spcBef>
                <a:spcPct val="0"/>
              </a:spcBef>
              <a:spcAft>
                <a:spcPct val="0"/>
              </a:spcAft>
            </a:pPr>
            <a:r>
              <a:rPr lang="vi-VN" sz="3600" b="1" kern="10" dirty="0" smtClean="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bằng từ ngữ nối.</a:t>
            </a:r>
            <a:endParaRPr lang="vi-VN"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endParaRPr>
          </a:p>
          <a:p>
            <a:pPr fontAlgn="base">
              <a:spcBef>
                <a:spcPct val="0"/>
              </a:spcBef>
              <a:spcAft>
                <a:spcPct val="0"/>
              </a:spcAft>
            </a:pPr>
            <a:endParaRPr lang="vi-VN"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endParaRPr>
          </a:p>
        </p:txBody>
      </p:sp>
      <p:grpSp>
        <p:nvGrpSpPr>
          <p:cNvPr id="2053" name="Group 5"/>
          <p:cNvGrpSpPr>
            <a:grpSpLocks/>
          </p:cNvGrpSpPr>
          <p:nvPr/>
        </p:nvGrpSpPr>
        <p:grpSpPr bwMode="auto">
          <a:xfrm>
            <a:off x="0" y="0"/>
            <a:ext cx="9144000" cy="6858000"/>
            <a:chOff x="8" y="0"/>
            <a:chExt cx="5760" cy="4320"/>
          </a:xfrm>
        </p:grpSpPr>
        <p:pic>
          <p:nvPicPr>
            <p:cNvPr id="2055" name="Picture 6" descr="GRANS02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31882" flipH="1">
              <a:off x="4848" y="3394"/>
              <a:ext cx="912" cy="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7" descr="GRANS02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465066">
              <a:off x="96" y="3394"/>
              <a:ext cx="961" cy="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057" name="Group 8"/>
            <p:cNvGrpSpPr>
              <a:grpSpLocks/>
            </p:cNvGrpSpPr>
            <p:nvPr/>
          </p:nvGrpSpPr>
          <p:grpSpPr bwMode="auto">
            <a:xfrm>
              <a:off x="8" y="0"/>
              <a:ext cx="5760" cy="4320"/>
              <a:chOff x="672" y="0"/>
              <a:chExt cx="5760" cy="4320"/>
            </a:xfrm>
          </p:grpSpPr>
          <p:pic>
            <p:nvPicPr>
              <p:cNvPr id="2058" name="Picture 9" descr="BD21325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2" y="4176"/>
                <a:ext cx="5760" cy="14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2059" name="Picture 10" descr="BD21325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2" y="0"/>
                <a:ext cx="5760" cy="14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2060" name="Picture 11" descr="BD2132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88" y="192"/>
                <a:ext cx="144" cy="398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2061" name="Picture 12" descr="BD2132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2" y="0"/>
                <a:ext cx="153" cy="422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grpSp>
      </p:grpSp>
      <p:pic>
        <p:nvPicPr>
          <p:cNvPr id="2054" name="Picture 10" descr="cartoon1%20(1)">
            <a:hlinkClick r:id="" action="ppaction://noaction"/>
          </p:cNvPr>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56241" y="140881"/>
            <a:ext cx="1600200" cy="1420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WordArt 19"/>
          <p:cNvSpPr>
            <a:spLocks noChangeArrowheads="1" noChangeShapeType="1" noTextEdit="1"/>
          </p:cNvSpPr>
          <p:nvPr/>
        </p:nvSpPr>
        <p:spPr bwMode="auto">
          <a:xfrm>
            <a:off x="2969585" y="971107"/>
            <a:ext cx="3810000" cy="334040"/>
          </a:xfrm>
          <a:prstGeom prst="rect">
            <a:avLst/>
          </a:prstGeom>
        </p:spPr>
        <p:txBody>
          <a:bodyPr wrap="none" fromWordArt="1">
            <a:prstTxWarp prst="textPlain">
              <a:avLst>
                <a:gd name="adj" fmla="val 50000"/>
              </a:avLst>
            </a:prstTxWarp>
          </a:bodyPr>
          <a:lstStyle/>
          <a:p>
            <a:pPr fontAlgn="base">
              <a:spcBef>
                <a:spcPct val="0"/>
              </a:spcBef>
              <a:spcAft>
                <a:spcPct val="0"/>
              </a:spcAft>
            </a:pPr>
            <a:r>
              <a:rPr lang="en-US" sz="2400" kern="10" dirty="0" smtClean="0">
                <a:ln w="9525">
                  <a:solidFill>
                    <a:srgbClr val="FF00FF"/>
                  </a:solidFill>
                  <a:round/>
                  <a:headEnd/>
                  <a:tailEnd/>
                </a:ln>
                <a:solidFill>
                  <a:srgbClr val="000000">
                    <a:alpha val="98822"/>
                  </a:srgbClr>
                </a:solidFill>
                <a:effectLst>
                  <a:outerShdw dist="45791" dir="2021404" algn="ctr" rotWithShape="0">
                    <a:srgbClr val="B2B2B2">
                      <a:alpha val="79999"/>
                    </a:srgbClr>
                  </a:outerShdw>
                </a:effectLst>
                <a:latin typeface="Times New Roman"/>
                <a:cs typeface="Times New Roman"/>
              </a:rPr>
              <a:t>BÀI GIẢNG TRỰC TUYẾN</a:t>
            </a:r>
            <a:endParaRPr lang="vi-VN" sz="2400" kern="10" dirty="0">
              <a:ln w="9525">
                <a:solidFill>
                  <a:srgbClr val="FF00FF"/>
                </a:solidFill>
                <a:round/>
                <a:headEnd/>
                <a:tailEnd/>
              </a:ln>
              <a:solidFill>
                <a:srgbClr val="000000">
                  <a:alpha val="98822"/>
                </a:srgbClr>
              </a:solidFill>
              <a:effectLst>
                <a:outerShdw dist="45791" dir="2021404" algn="ctr" rotWithShape="0">
                  <a:srgbClr val="B2B2B2">
                    <a:alpha val="79999"/>
                  </a:srgbClr>
                </a:outerShdw>
              </a:effectLst>
              <a:latin typeface="Times New Roman"/>
              <a:cs typeface="Times New Roman"/>
            </a:endParaRPr>
          </a:p>
        </p:txBody>
      </p:sp>
      <p:sp>
        <p:nvSpPr>
          <p:cNvPr id="15" name="WordArt 19"/>
          <p:cNvSpPr>
            <a:spLocks noChangeArrowheads="1" noChangeShapeType="1" noTextEdit="1"/>
          </p:cNvSpPr>
          <p:nvPr/>
        </p:nvSpPr>
        <p:spPr bwMode="auto">
          <a:xfrm>
            <a:off x="2819400" y="4800600"/>
            <a:ext cx="3810000" cy="334040"/>
          </a:xfrm>
          <a:prstGeom prst="rect">
            <a:avLst/>
          </a:prstGeom>
        </p:spPr>
        <p:txBody>
          <a:bodyPr wrap="none" fromWordArt="1">
            <a:prstTxWarp prst="textPlain">
              <a:avLst>
                <a:gd name="adj" fmla="val 50000"/>
              </a:avLst>
            </a:prstTxWarp>
          </a:bodyPr>
          <a:lstStyle/>
          <a:p>
            <a:pPr fontAlgn="base">
              <a:spcBef>
                <a:spcPct val="0"/>
              </a:spcBef>
              <a:spcAft>
                <a:spcPct val="0"/>
              </a:spcAft>
            </a:pPr>
            <a:r>
              <a:rPr lang="en-US" sz="2400" kern="10" dirty="0" smtClean="0">
                <a:ln w="9525">
                  <a:solidFill>
                    <a:srgbClr val="FF00FF"/>
                  </a:solidFill>
                  <a:round/>
                  <a:headEnd/>
                  <a:tailEnd/>
                </a:ln>
                <a:solidFill>
                  <a:srgbClr val="000000">
                    <a:alpha val="98822"/>
                  </a:srgbClr>
                </a:solidFill>
                <a:effectLst>
                  <a:outerShdw dist="45791" dir="2021404" algn="ctr" rotWithShape="0">
                    <a:srgbClr val="B2B2B2">
                      <a:alpha val="79999"/>
                    </a:srgbClr>
                  </a:outerShdw>
                </a:effectLst>
                <a:latin typeface="Times New Roman"/>
                <a:cs typeface="Times New Roman"/>
              </a:rPr>
              <a:t>GV: </a:t>
            </a:r>
            <a:r>
              <a:rPr lang="en-US" sz="2400" kern="10" dirty="0" smtClean="0">
                <a:ln w="9525">
                  <a:solidFill>
                    <a:srgbClr val="FF00FF"/>
                  </a:solidFill>
                  <a:round/>
                  <a:headEnd/>
                  <a:tailEnd/>
                </a:ln>
                <a:solidFill>
                  <a:srgbClr val="000000">
                    <a:alpha val="98822"/>
                  </a:srgbClr>
                </a:solidFill>
                <a:effectLst>
                  <a:outerShdw dist="45791" dir="2021404" algn="ctr" rotWithShape="0">
                    <a:srgbClr val="B2B2B2">
                      <a:alpha val="79999"/>
                    </a:srgbClr>
                  </a:outerShdw>
                </a:effectLst>
                <a:latin typeface="Times New Roman"/>
                <a:cs typeface="Times New Roman"/>
              </a:rPr>
              <a:t>LÊ THỊ THANH THỦY</a:t>
            </a:r>
            <a:endParaRPr lang="vi-VN" sz="2400" kern="10" dirty="0">
              <a:ln w="9525">
                <a:solidFill>
                  <a:srgbClr val="FF00FF"/>
                </a:solidFill>
                <a:round/>
                <a:headEnd/>
                <a:tailEnd/>
              </a:ln>
              <a:solidFill>
                <a:srgbClr val="000000">
                  <a:alpha val="98822"/>
                </a:srgbClr>
              </a:solidFill>
              <a:effectLst>
                <a:outerShdw dist="45791" dir="2021404" algn="ctr" rotWithShape="0">
                  <a:srgbClr val="B2B2B2">
                    <a:alpha val="79999"/>
                  </a:srgbClr>
                </a:outerShdw>
              </a:effectLst>
              <a:latin typeface="Times New Roman"/>
              <a:cs typeface="Times New Roman"/>
            </a:endParaRPr>
          </a:p>
        </p:txBody>
      </p:sp>
    </p:spTree>
    <p:extLst>
      <p:ext uri="{BB962C8B-B14F-4D97-AF65-F5344CB8AC3E}">
        <p14:creationId xmlns:p14="http://schemas.microsoft.com/office/powerpoint/2010/main" val="1894747364"/>
      </p:ext>
    </p:extLst>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withEffect">
                                  <p:stCondLst>
                                    <p:cond delay="0"/>
                                  </p:stCondLst>
                                  <p:childTnLst>
                                    <p:set>
                                      <p:cBhvr>
                                        <p:cTn id="6" dur="1" fill="hold">
                                          <p:stCondLst>
                                            <p:cond delay="0"/>
                                          </p:stCondLst>
                                        </p:cTn>
                                        <p:tgtEl>
                                          <p:spTgt spid="2067"/>
                                        </p:tgtEl>
                                        <p:attrNameLst>
                                          <p:attrName>style.visibility</p:attrName>
                                        </p:attrNameLst>
                                      </p:cBhvr>
                                      <p:to>
                                        <p:strVal val="visible"/>
                                      </p:to>
                                    </p:set>
                                    <p:anim calcmode="lin" valueType="num">
                                      <p:cBhvr additive="base">
                                        <p:cTn id="7" dur="3000" fill="hold"/>
                                        <p:tgtEl>
                                          <p:spTgt spid="2067"/>
                                        </p:tgtEl>
                                        <p:attrNameLst>
                                          <p:attrName>ppt_x</p:attrName>
                                        </p:attrNameLst>
                                      </p:cBhvr>
                                      <p:tavLst>
                                        <p:tav tm="0">
                                          <p:val>
                                            <p:strVal val="0-#ppt_w/2"/>
                                          </p:val>
                                        </p:tav>
                                        <p:tav tm="100000">
                                          <p:val>
                                            <p:strVal val="#ppt_x"/>
                                          </p:val>
                                        </p:tav>
                                      </p:tavLst>
                                    </p:anim>
                                    <p:anim calcmode="lin" valueType="num">
                                      <p:cBhvr additive="base">
                                        <p:cTn id="8" dur="3000" fill="hold"/>
                                        <p:tgtEl>
                                          <p:spTgt spid="2067"/>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14"/>
                                        </p:tgtEl>
                                        <p:attrNameLst>
                                          <p:attrName>style.visibility</p:attrName>
                                        </p:attrNameLst>
                                      </p:cBhvr>
                                      <p:to>
                                        <p:strVal val="visible"/>
                                      </p:to>
                                    </p:set>
                                    <p:anim calcmode="lin" valueType="num">
                                      <p:cBhvr additive="base">
                                        <p:cTn id="11" dur="3000" fill="hold"/>
                                        <p:tgtEl>
                                          <p:spTgt spid="14"/>
                                        </p:tgtEl>
                                        <p:attrNameLst>
                                          <p:attrName>ppt_x</p:attrName>
                                        </p:attrNameLst>
                                      </p:cBhvr>
                                      <p:tavLst>
                                        <p:tav tm="0">
                                          <p:val>
                                            <p:strVal val="0-#ppt_w/2"/>
                                          </p:val>
                                        </p:tav>
                                        <p:tav tm="100000">
                                          <p:val>
                                            <p:strVal val="#ppt_x"/>
                                          </p:val>
                                        </p:tav>
                                      </p:tavLst>
                                    </p:anim>
                                    <p:anim calcmode="lin" valueType="num">
                                      <p:cBhvr additive="base">
                                        <p:cTn id="12" dur="3000" fill="hold"/>
                                        <p:tgtEl>
                                          <p:spTgt spid="14"/>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15"/>
                                        </p:tgtEl>
                                        <p:attrNameLst>
                                          <p:attrName>style.visibility</p:attrName>
                                        </p:attrNameLst>
                                      </p:cBhvr>
                                      <p:to>
                                        <p:strVal val="visible"/>
                                      </p:to>
                                    </p:set>
                                    <p:anim calcmode="lin" valueType="num">
                                      <p:cBhvr additive="base">
                                        <p:cTn id="15" dur="3000" fill="hold"/>
                                        <p:tgtEl>
                                          <p:spTgt spid="15"/>
                                        </p:tgtEl>
                                        <p:attrNameLst>
                                          <p:attrName>ppt_x</p:attrName>
                                        </p:attrNameLst>
                                      </p:cBhvr>
                                      <p:tavLst>
                                        <p:tav tm="0">
                                          <p:val>
                                            <p:strVal val="0-#ppt_w/2"/>
                                          </p:val>
                                        </p:tav>
                                        <p:tav tm="100000">
                                          <p:val>
                                            <p:strVal val="#ppt_x"/>
                                          </p:val>
                                        </p:tav>
                                      </p:tavLst>
                                    </p:anim>
                                    <p:anim calcmode="lin" valueType="num">
                                      <p:cBhvr additive="base">
                                        <p:cTn id="16" dur="3000" fill="hold"/>
                                        <p:tgtEl>
                                          <p:spTgt spid="1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67" grpId="0" animBg="1"/>
      <p:bldP spid="14" grpId="0" animBg="1"/>
      <p:bldP spid="15"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Users\ACER\Desktop\viền pp\giaoan.link-hinh-nen-powerpoint-don-gian-dep-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8000" y="-117475"/>
            <a:ext cx="10160000" cy="7092950"/>
          </a:xfrm>
          <a:prstGeom prst="rect">
            <a:avLst/>
          </a:prstGeom>
          <a:noFill/>
          <a:extLst>
            <a:ext uri="{909E8E84-426E-40DD-AFC4-6F175D3DCCD1}">
              <a14:hiddenFill xmlns:a14="http://schemas.microsoft.com/office/drawing/2010/main">
                <a:solidFill>
                  <a:srgbClr val="FFFFFF"/>
                </a:solidFill>
              </a14:hiddenFill>
            </a:ext>
          </a:extLst>
        </p:spPr>
      </p:pic>
      <p:sp>
        <p:nvSpPr>
          <p:cNvPr id="15365" name="Text Box 5"/>
          <p:cNvSpPr txBox="1"/>
          <p:nvPr/>
        </p:nvSpPr>
        <p:spPr>
          <a:xfrm>
            <a:off x="88900" y="101600"/>
            <a:ext cx="5702300" cy="119062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1800" dirty="0"/>
              <a:t>(8) Đến tháng năm thì những cây phượng đón lấy lửa ấy, chạy tiếp cuộc chạy tiếp sức của các loài hoa trong thành phố, báo hiệu những ngày nghỉ hè thoải mái của chúng tôi sắp đến.</a:t>
            </a:r>
          </a:p>
        </p:txBody>
      </p:sp>
      <p:sp>
        <p:nvSpPr>
          <p:cNvPr id="15366" name="Text Box 6"/>
          <p:cNvSpPr txBox="1"/>
          <p:nvPr/>
        </p:nvSpPr>
        <p:spPr>
          <a:xfrm>
            <a:off x="101600" y="1371600"/>
            <a:ext cx="5765800" cy="17399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1800" dirty="0"/>
              <a:t>(9) Nắng trời vừa bắt đầu gay gắt thì sắc hoa như muốn giảm đi độ chói chang của mình. (10)Hoa phượng màu hồng pha da cam chứ không đỏ gắt như vông như gạo. (11) Đến</a:t>
            </a:r>
            <a:r>
              <a:rPr lang="en-US" altLang="en-US" sz="1800" dirty="0">
                <a:solidFill>
                  <a:srgbClr val="FF0000"/>
                </a:solidFill>
              </a:rPr>
              <a:t> </a:t>
            </a:r>
            <a:r>
              <a:rPr lang="en-US" altLang="en-US" sz="1800" dirty="0"/>
              <a:t>cái anh bằng lăng thì đã vừa hồng vừa tím. (12) Sang đến anh hoa muồng thì đã ngả hẳn sang sắc vàng chanh. </a:t>
            </a:r>
          </a:p>
        </p:txBody>
      </p:sp>
      <p:sp>
        <p:nvSpPr>
          <p:cNvPr id="15369" name="Text Box 9"/>
          <p:cNvSpPr txBox="1"/>
          <p:nvPr/>
        </p:nvSpPr>
        <p:spPr>
          <a:xfrm>
            <a:off x="88900" y="3200400"/>
            <a:ext cx="5854700" cy="17399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1800" dirty="0"/>
              <a:t>(13) Nhưng nói chung, đó toàn là những màu sắc rực rỡ như muốn phô hết ra ngoài. (14) Mãi đến năm nay, khi đã lên lớp Năm, đã “ người lớn” hơn một tí, tôi mới nhận ra hoa sấu, những chùm hoa nhỏ xíu, sắc chỉ hơi hoe vàng, chìm lẫn vào từng đợt lá non, lẫn với màu nắng dịu.</a:t>
            </a:r>
          </a:p>
        </p:txBody>
      </p:sp>
      <p:sp>
        <p:nvSpPr>
          <p:cNvPr id="15370" name="Text Box 10"/>
          <p:cNvSpPr txBox="1"/>
          <p:nvPr/>
        </p:nvSpPr>
        <p:spPr>
          <a:xfrm>
            <a:off x="101600" y="5003800"/>
            <a:ext cx="5842000" cy="17399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1800" dirty="0"/>
              <a:t>(15) Đến khi các loài hoa rực rỡ như hoa gạo, vông, phượng, bằng lăng, muồng,…đã kéo quân qua bầu trời Hà Nội, cây sấu trước cửa nhà tôi mới lấp ló những chùm quả xanh giòn. (16)Rồi</a:t>
            </a:r>
            <a:r>
              <a:rPr lang="en-US" altLang="en-US" sz="1800" dirty="0">
                <a:solidFill>
                  <a:srgbClr val="FF0000"/>
                </a:solidFill>
              </a:rPr>
              <a:t> </a:t>
            </a:r>
            <a:r>
              <a:rPr lang="en-US" altLang="en-US" sz="1800" dirty="0"/>
              <a:t>sau đó, quả chín, những quả chín vừa ngọt vừa chua, ngọt một cách e dè, khiêm tốn như tính tình hoa sấu vậy.</a:t>
            </a:r>
          </a:p>
        </p:txBody>
      </p:sp>
      <p:sp>
        <p:nvSpPr>
          <p:cNvPr id="11270" name="Line 11"/>
          <p:cNvSpPr/>
          <p:nvPr/>
        </p:nvSpPr>
        <p:spPr>
          <a:xfrm>
            <a:off x="5943600" y="0"/>
            <a:ext cx="0" cy="6858000"/>
          </a:xfrm>
          <a:prstGeom prst="line">
            <a:avLst/>
          </a:prstGeom>
          <a:ln w="9525" cap="flat" cmpd="sng">
            <a:solidFill>
              <a:srgbClr val="FF0000"/>
            </a:solidFill>
            <a:prstDash val="solid"/>
            <a:headEnd type="none" w="med" len="med"/>
            <a:tailEnd type="none" w="med" len="med"/>
          </a:ln>
        </p:spPr>
      </p:sp>
      <p:sp>
        <p:nvSpPr>
          <p:cNvPr id="15372" name="Text Box 12"/>
          <p:cNvSpPr txBox="1"/>
          <p:nvPr/>
        </p:nvSpPr>
        <p:spPr>
          <a:xfrm>
            <a:off x="6172200" y="76200"/>
            <a:ext cx="3048000" cy="10541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1800" dirty="0"/>
              <a:t>Đoạn 4: </a:t>
            </a:r>
          </a:p>
          <a:p>
            <a:pPr marL="0" lvl="0" indent="0" eaLnBrk="1" hangingPunct="1">
              <a:spcBef>
                <a:spcPct val="50000"/>
              </a:spcBef>
              <a:buNone/>
            </a:pPr>
            <a:r>
              <a:rPr lang="en-US" altLang="en-US" sz="1800" b="1" dirty="0">
                <a:solidFill>
                  <a:srgbClr val="FF0000"/>
                </a:solidFill>
              </a:rPr>
              <a:t>Đến</a:t>
            </a:r>
            <a:r>
              <a:rPr lang="en-US" altLang="en-US" sz="1800" b="1" dirty="0"/>
              <a:t> </a:t>
            </a:r>
            <a:r>
              <a:rPr lang="en-US" altLang="en-US" sz="1800" b="1" dirty="0">
                <a:solidFill>
                  <a:srgbClr val="0000FF"/>
                </a:solidFill>
              </a:rPr>
              <a:t>nối câu 8 với câu 7, nối đoạn 4 với đoạn 3</a:t>
            </a:r>
          </a:p>
        </p:txBody>
      </p:sp>
      <p:sp>
        <p:nvSpPr>
          <p:cNvPr id="15373" name="Text Box 13"/>
          <p:cNvSpPr txBox="1"/>
          <p:nvPr/>
        </p:nvSpPr>
        <p:spPr>
          <a:xfrm>
            <a:off x="6019800" y="1319213"/>
            <a:ext cx="3200400" cy="17557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1800" b="1" dirty="0"/>
              <a:t>Đoạn 5:</a:t>
            </a:r>
          </a:p>
          <a:p>
            <a:pPr marL="0" lvl="0" indent="0" eaLnBrk="1" hangingPunct="1">
              <a:spcBef>
                <a:spcPct val="50000"/>
              </a:spcBef>
              <a:buChar char="-"/>
            </a:pPr>
            <a:r>
              <a:rPr lang="en-US" altLang="en-US" sz="1800" b="1" dirty="0"/>
              <a:t> </a:t>
            </a:r>
            <a:r>
              <a:rPr lang="en-US" altLang="en-US" sz="1800" b="1" dirty="0">
                <a:solidFill>
                  <a:srgbClr val="FF0000"/>
                </a:solidFill>
              </a:rPr>
              <a:t>Đến </a:t>
            </a:r>
            <a:r>
              <a:rPr lang="en-US" altLang="en-US" sz="1800" b="1" dirty="0">
                <a:solidFill>
                  <a:srgbClr val="0000FF"/>
                </a:solidFill>
              </a:rPr>
              <a:t>nối câu 11 với câu 9,10</a:t>
            </a:r>
          </a:p>
          <a:p>
            <a:pPr marL="0" lvl="0" indent="0" eaLnBrk="1" hangingPunct="1">
              <a:spcBef>
                <a:spcPct val="50000"/>
              </a:spcBef>
              <a:buNone/>
            </a:pPr>
            <a:r>
              <a:rPr lang="en-US" altLang="en-US" sz="1800" b="1" dirty="0"/>
              <a:t>- </a:t>
            </a:r>
            <a:r>
              <a:rPr lang="en-US" altLang="en-US" sz="1800" b="1" dirty="0">
                <a:solidFill>
                  <a:srgbClr val="FF0000"/>
                </a:solidFill>
              </a:rPr>
              <a:t>Sang đến</a:t>
            </a:r>
            <a:r>
              <a:rPr lang="en-US" altLang="en-US" sz="1800" b="1" dirty="0"/>
              <a:t> </a:t>
            </a:r>
            <a:r>
              <a:rPr lang="en-US" altLang="en-US" sz="1800" b="1" dirty="0">
                <a:solidFill>
                  <a:srgbClr val="0000FF"/>
                </a:solidFill>
              </a:rPr>
              <a:t>nối câu 12 với các câu 9, 10, 11</a:t>
            </a:r>
            <a:r>
              <a:rPr lang="en-US" altLang="en-US" sz="1800" b="1" dirty="0"/>
              <a:t>    </a:t>
            </a:r>
          </a:p>
        </p:txBody>
      </p:sp>
      <p:sp>
        <p:nvSpPr>
          <p:cNvPr id="15374" name="Text Box 14"/>
          <p:cNvSpPr txBox="1"/>
          <p:nvPr/>
        </p:nvSpPr>
        <p:spPr>
          <a:xfrm>
            <a:off x="5981700" y="3035300"/>
            <a:ext cx="3467100" cy="1477328"/>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1800" b="1" dirty="0"/>
              <a:t>Đoạn 6: </a:t>
            </a:r>
          </a:p>
          <a:p>
            <a:pPr marL="0" lvl="0" indent="0" eaLnBrk="1" hangingPunct="1">
              <a:spcBef>
                <a:spcPct val="50000"/>
              </a:spcBef>
              <a:buChar char="-"/>
            </a:pPr>
            <a:r>
              <a:rPr lang="en-US" altLang="en-US" sz="1800" b="1" dirty="0"/>
              <a:t> </a:t>
            </a:r>
            <a:r>
              <a:rPr lang="en-US" altLang="en-US" sz="1800" b="1" dirty="0">
                <a:solidFill>
                  <a:srgbClr val="FF0000"/>
                </a:solidFill>
              </a:rPr>
              <a:t>Nhưng</a:t>
            </a:r>
            <a:r>
              <a:rPr lang="en-US" altLang="en-US" sz="1800" b="1" dirty="0"/>
              <a:t> </a:t>
            </a:r>
            <a:r>
              <a:rPr lang="en-US" altLang="en-US" sz="1800" b="1" dirty="0">
                <a:solidFill>
                  <a:srgbClr val="0000FF"/>
                </a:solidFill>
              </a:rPr>
              <a:t>nối câu 13 với câu 12, nối đoạn 6 với đoạn 5</a:t>
            </a:r>
          </a:p>
          <a:p>
            <a:pPr marL="0" lvl="0" indent="0" eaLnBrk="1" hangingPunct="1">
              <a:spcBef>
                <a:spcPct val="50000"/>
              </a:spcBef>
              <a:buNone/>
            </a:pPr>
            <a:r>
              <a:rPr lang="en-US" altLang="en-US" sz="1800" b="1" dirty="0"/>
              <a:t>- </a:t>
            </a:r>
            <a:r>
              <a:rPr lang="en-US" altLang="en-US" sz="1800" b="1" dirty="0">
                <a:solidFill>
                  <a:srgbClr val="FF0000"/>
                </a:solidFill>
              </a:rPr>
              <a:t>Mãi đến</a:t>
            </a:r>
            <a:r>
              <a:rPr lang="en-US" altLang="en-US" sz="1800" b="1" dirty="0"/>
              <a:t> </a:t>
            </a:r>
            <a:r>
              <a:rPr lang="en-US" altLang="en-US" sz="1800" b="1" dirty="0">
                <a:solidFill>
                  <a:srgbClr val="0000FF"/>
                </a:solidFill>
              </a:rPr>
              <a:t>nối câu 14 </a:t>
            </a:r>
            <a:r>
              <a:rPr lang="en-US" altLang="en-US" sz="1800" b="1" dirty="0" err="1">
                <a:solidFill>
                  <a:srgbClr val="0000FF"/>
                </a:solidFill>
              </a:rPr>
              <a:t>với</a:t>
            </a:r>
            <a:r>
              <a:rPr lang="en-US" altLang="en-US" sz="1800" b="1" dirty="0">
                <a:solidFill>
                  <a:srgbClr val="0000FF"/>
                </a:solidFill>
              </a:rPr>
              <a:t> </a:t>
            </a:r>
            <a:r>
              <a:rPr lang="en-US" altLang="en-US" sz="1800" b="1" dirty="0" err="1" smtClean="0">
                <a:solidFill>
                  <a:srgbClr val="0000FF"/>
                </a:solidFill>
              </a:rPr>
              <a:t>câu</a:t>
            </a:r>
            <a:r>
              <a:rPr lang="en-US" altLang="en-US" sz="1800" b="1" dirty="0" smtClean="0">
                <a:solidFill>
                  <a:srgbClr val="0000FF"/>
                </a:solidFill>
              </a:rPr>
              <a:t> 13</a:t>
            </a:r>
            <a:endParaRPr lang="en-US" altLang="en-US" sz="1800" b="1" dirty="0">
              <a:solidFill>
                <a:srgbClr val="0000FF"/>
              </a:solidFill>
            </a:endParaRPr>
          </a:p>
        </p:txBody>
      </p:sp>
      <p:sp>
        <p:nvSpPr>
          <p:cNvPr id="15375" name="Text Box 15"/>
          <p:cNvSpPr txBox="1"/>
          <p:nvPr/>
        </p:nvSpPr>
        <p:spPr>
          <a:xfrm>
            <a:off x="6045200" y="5029200"/>
            <a:ext cx="3124200" cy="1754188"/>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1800" b="1" dirty="0"/>
              <a:t>Đoạn 7:</a:t>
            </a:r>
          </a:p>
          <a:p>
            <a:pPr marL="0" lvl="0" indent="0" eaLnBrk="1" hangingPunct="1">
              <a:spcBef>
                <a:spcPct val="50000"/>
              </a:spcBef>
              <a:buChar char="-"/>
            </a:pPr>
            <a:r>
              <a:rPr lang="en-US" altLang="en-US" sz="1800" b="1" dirty="0"/>
              <a:t> </a:t>
            </a:r>
            <a:r>
              <a:rPr lang="en-US" altLang="en-US" sz="1800" b="1" dirty="0">
                <a:solidFill>
                  <a:srgbClr val="FF0000"/>
                </a:solidFill>
              </a:rPr>
              <a:t>Đến khi</a:t>
            </a:r>
            <a:r>
              <a:rPr lang="en-US" altLang="en-US" sz="1800" b="1" dirty="0"/>
              <a:t> </a:t>
            </a:r>
            <a:r>
              <a:rPr lang="en-US" altLang="en-US" sz="1800" b="1" dirty="0">
                <a:solidFill>
                  <a:srgbClr val="0000FF"/>
                </a:solidFill>
              </a:rPr>
              <a:t>nối câu 15 với câu 14, nối đoạn 7 với đoạn 6</a:t>
            </a:r>
          </a:p>
          <a:p>
            <a:pPr marL="0" lvl="0" indent="0" eaLnBrk="1" hangingPunct="1">
              <a:spcBef>
                <a:spcPct val="50000"/>
              </a:spcBef>
              <a:buNone/>
            </a:pPr>
            <a:r>
              <a:rPr lang="en-US" altLang="en-US" sz="1800" b="1" dirty="0"/>
              <a:t>- </a:t>
            </a:r>
            <a:r>
              <a:rPr lang="en-US" altLang="en-US" sz="1800" b="1" dirty="0">
                <a:solidFill>
                  <a:srgbClr val="FF0000"/>
                </a:solidFill>
              </a:rPr>
              <a:t>Rồi </a:t>
            </a:r>
            <a:r>
              <a:rPr lang="en-US" altLang="en-US" sz="1800" b="1" dirty="0">
                <a:solidFill>
                  <a:srgbClr val="0000FF"/>
                </a:solidFill>
              </a:rPr>
              <a:t>nối câu 16 với câu 15</a:t>
            </a:r>
          </a:p>
        </p:txBody>
      </p:sp>
      <p:sp>
        <p:nvSpPr>
          <p:cNvPr id="15376" name="Text Box 16"/>
          <p:cNvSpPr txBox="1"/>
          <p:nvPr/>
        </p:nvSpPr>
        <p:spPr>
          <a:xfrm>
            <a:off x="381000" y="101600"/>
            <a:ext cx="1600200" cy="36671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1800" b="1" dirty="0">
                <a:solidFill>
                  <a:srgbClr val="FF3300"/>
                </a:solidFill>
              </a:rPr>
              <a:t>Đến</a:t>
            </a:r>
          </a:p>
        </p:txBody>
      </p:sp>
      <p:sp>
        <p:nvSpPr>
          <p:cNvPr id="15377" name="Text Box 17"/>
          <p:cNvSpPr txBox="1"/>
          <p:nvPr/>
        </p:nvSpPr>
        <p:spPr>
          <a:xfrm>
            <a:off x="2116027" y="2197100"/>
            <a:ext cx="1524000" cy="36671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1800" b="1" dirty="0">
                <a:solidFill>
                  <a:srgbClr val="FF3300"/>
                </a:solidFill>
              </a:rPr>
              <a:t>Đến</a:t>
            </a:r>
          </a:p>
        </p:txBody>
      </p:sp>
      <p:sp>
        <p:nvSpPr>
          <p:cNvPr id="15378" name="Text Box 18"/>
          <p:cNvSpPr txBox="1"/>
          <p:nvPr/>
        </p:nvSpPr>
        <p:spPr>
          <a:xfrm>
            <a:off x="533400" y="3200400"/>
            <a:ext cx="1676400" cy="36671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1800" b="1" dirty="0">
                <a:solidFill>
                  <a:srgbClr val="FF3300"/>
                </a:solidFill>
              </a:rPr>
              <a:t>Nhưng</a:t>
            </a:r>
          </a:p>
        </p:txBody>
      </p:sp>
      <p:sp>
        <p:nvSpPr>
          <p:cNvPr id="15379" name="Text Box 19"/>
          <p:cNvSpPr txBox="1"/>
          <p:nvPr/>
        </p:nvSpPr>
        <p:spPr>
          <a:xfrm>
            <a:off x="3810000" y="3429000"/>
            <a:ext cx="1524000" cy="36671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1800" b="1" dirty="0">
                <a:solidFill>
                  <a:srgbClr val="FF3300"/>
                </a:solidFill>
              </a:rPr>
              <a:t>Mãi đến</a:t>
            </a:r>
          </a:p>
        </p:txBody>
      </p:sp>
      <p:sp>
        <p:nvSpPr>
          <p:cNvPr id="15380" name="Text Box 20"/>
          <p:cNvSpPr txBox="1"/>
          <p:nvPr/>
        </p:nvSpPr>
        <p:spPr>
          <a:xfrm>
            <a:off x="533400" y="5003800"/>
            <a:ext cx="1066800" cy="36671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1800" b="1" dirty="0">
                <a:solidFill>
                  <a:srgbClr val="FF3300"/>
                </a:solidFill>
              </a:rPr>
              <a:t>Đên khi</a:t>
            </a:r>
          </a:p>
        </p:txBody>
      </p:sp>
      <p:sp>
        <p:nvSpPr>
          <p:cNvPr id="15381" name="Text Box 21"/>
          <p:cNvSpPr txBox="1"/>
          <p:nvPr/>
        </p:nvSpPr>
        <p:spPr>
          <a:xfrm>
            <a:off x="2667000" y="5829298"/>
            <a:ext cx="1295400" cy="36671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1800" b="1" dirty="0">
                <a:solidFill>
                  <a:srgbClr val="FF3300"/>
                </a:solidFill>
              </a:rPr>
              <a:t>Rồi</a:t>
            </a:r>
          </a:p>
        </p:txBody>
      </p:sp>
      <p:sp>
        <p:nvSpPr>
          <p:cNvPr id="17" name="Text Box 17"/>
          <p:cNvSpPr txBox="1"/>
          <p:nvPr/>
        </p:nvSpPr>
        <p:spPr>
          <a:xfrm>
            <a:off x="2091964" y="2438400"/>
            <a:ext cx="1524000" cy="366712"/>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1800" b="1" dirty="0">
                <a:solidFill>
                  <a:srgbClr val="FF3300"/>
                </a:solidFill>
              </a:rPr>
              <a:t>Sang đến</a:t>
            </a:r>
          </a:p>
        </p:txBody>
      </p:sp>
    </p:spTree>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15365"/>
                                        </p:tgtEl>
                                        <p:attrNameLst>
                                          <p:attrName>style.visibility</p:attrName>
                                        </p:attrNameLst>
                                      </p:cBhvr>
                                      <p:to>
                                        <p:strVal val="visible"/>
                                      </p:to>
                                    </p:set>
                                    <p:animEffect transition="in" filter="wheel(4)">
                                      <p:cBhvr>
                                        <p:cTn id="7" dur="2000"/>
                                        <p:tgtEl>
                                          <p:spTgt spid="1536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5376"/>
                                        </p:tgtEl>
                                        <p:attrNameLst>
                                          <p:attrName>style.visibility</p:attrName>
                                        </p:attrNameLst>
                                      </p:cBhvr>
                                      <p:to>
                                        <p:strVal val="visible"/>
                                      </p:to>
                                    </p:set>
                                    <p:animEffect transition="in" filter="box(in)">
                                      <p:cBhvr>
                                        <p:cTn id="12" dur="500"/>
                                        <p:tgtEl>
                                          <p:spTgt spid="15376"/>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5372"/>
                                        </p:tgtEl>
                                        <p:attrNameLst>
                                          <p:attrName>style.visibility</p:attrName>
                                        </p:attrNameLst>
                                      </p:cBhvr>
                                      <p:to>
                                        <p:strVal val="visible"/>
                                      </p:to>
                                    </p:set>
                                    <p:animEffect transition="in" filter="dissolve">
                                      <p:cBhvr>
                                        <p:cTn id="17" dur="500"/>
                                        <p:tgtEl>
                                          <p:spTgt spid="15372"/>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5366"/>
                                        </p:tgtEl>
                                        <p:attrNameLst>
                                          <p:attrName>style.visibility</p:attrName>
                                        </p:attrNameLst>
                                      </p:cBhvr>
                                      <p:to>
                                        <p:strVal val="visible"/>
                                      </p:to>
                                    </p:set>
                                    <p:animEffect transition="in" filter="wipe(down)">
                                      <p:cBhvr>
                                        <p:cTn id="22" dur="500"/>
                                        <p:tgtEl>
                                          <p:spTgt spid="15366"/>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nodeType="clickEffect">
                                  <p:stCondLst>
                                    <p:cond delay="0"/>
                                  </p:stCondLst>
                                  <p:childTnLst>
                                    <p:set>
                                      <p:cBhvr>
                                        <p:cTn id="26" dur="1" fill="hold">
                                          <p:stCondLst>
                                            <p:cond delay="0"/>
                                          </p:stCondLst>
                                        </p:cTn>
                                        <p:tgtEl>
                                          <p:spTgt spid="15377">
                                            <p:txEl>
                                              <p:pRg st="0" end="0"/>
                                            </p:txEl>
                                          </p:spTgt>
                                        </p:tgtEl>
                                        <p:attrNameLst>
                                          <p:attrName>style.visibility</p:attrName>
                                        </p:attrNameLst>
                                      </p:cBhvr>
                                      <p:to>
                                        <p:strVal val="visible"/>
                                      </p:to>
                                    </p:set>
                                    <p:animEffect transition="in" filter="box(in)">
                                      <p:cBhvr>
                                        <p:cTn id="27" dur="500"/>
                                        <p:tgtEl>
                                          <p:spTgt spid="15377">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nodeType="clickEffect">
                                  <p:stCondLst>
                                    <p:cond delay="0"/>
                                  </p:stCondLst>
                                  <p:childTnLst>
                                    <p:set>
                                      <p:cBhvr>
                                        <p:cTn id="31" dur="1" fill="hold">
                                          <p:stCondLst>
                                            <p:cond delay="0"/>
                                          </p:stCondLst>
                                        </p:cTn>
                                        <p:tgtEl>
                                          <p:spTgt spid="17">
                                            <p:txEl>
                                              <p:pRg st="0" end="0"/>
                                            </p:txEl>
                                          </p:spTgt>
                                        </p:tgtEl>
                                        <p:attrNameLst>
                                          <p:attrName>style.visibility</p:attrName>
                                        </p:attrNameLst>
                                      </p:cBhvr>
                                      <p:to>
                                        <p:strVal val="visible"/>
                                      </p:to>
                                    </p:set>
                                    <p:animEffect transition="in" filter="box(in)">
                                      <p:cBhvr>
                                        <p:cTn id="32" dur="500"/>
                                        <p:tgtEl>
                                          <p:spTgt spid="17">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1" presetClass="entr" presetSubtype="4" fill="hold" grpId="0" nodeType="clickEffect">
                                  <p:stCondLst>
                                    <p:cond delay="0"/>
                                  </p:stCondLst>
                                  <p:childTnLst>
                                    <p:set>
                                      <p:cBhvr>
                                        <p:cTn id="36" dur="1" fill="hold">
                                          <p:stCondLst>
                                            <p:cond delay="0"/>
                                          </p:stCondLst>
                                        </p:cTn>
                                        <p:tgtEl>
                                          <p:spTgt spid="15373"/>
                                        </p:tgtEl>
                                        <p:attrNameLst>
                                          <p:attrName>style.visibility</p:attrName>
                                        </p:attrNameLst>
                                      </p:cBhvr>
                                      <p:to>
                                        <p:strVal val="visible"/>
                                      </p:to>
                                    </p:set>
                                    <p:animEffect transition="in" filter="wheel(4)">
                                      <p:cBhvr>
                                        <p:cTn id="37" dur="2000"/>
                                        <p:tgtEl>
                                          <p:spTgt spid="15373"/>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15369"/>
                                        </p:tgtEl>
                                        <p:attrNameLst>
                                          <p:attrName>style.visibility</p:attrName>
                                        </p:attrNameLst>
                                      </p:cBhvr>
                                      <p:to>
                                        <p:strVal val="visible"/>
                                      </p:to>
                                    </p:set>
                                    <p:animEffect transition="in" filter="dissolve">
                                      <p:cBhvr>
                                        <p:cTn id="42" dur="500"/>
                                        <p:tgtEl>
                                          <p:spTgt spid="15369"/>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nodeType="clickEffect">
                                  <p:stCondLst>
                                    <p:cond delay="0"/>
                                  </p:stCondLst>
                                  <p:childTnLst>
                                    <p:set>
                                      <p:cBhvr>
                                        <p:cTn id="46" dur="1" fill="hold">
                                          <p:stCondLst>
                                            <p:cond delay="0"/>
                                          </p:stCondLst>
                                        </p:cTn>
                                        <p:tgtEl>
                                          <p:spTgt spid="15378">
                                            <p:txEl>
                                              <p:pRg st="0" end="0"/>
                                            </p:txEl>
                                          </p:spTgt>
                                        </p:tgtEl>
                                        <p:attrNameLst>
                                          <p:attrName>style.visibility</p:attrName>
                                        </p:attrNameLst>
                                      </p:cBhvr>
                                      <p:to>
                                        <p:strVal val="visible"/>
                                      </p:to>
                                    </p:set>
                                    <p:animEffect transition="in" filter="box(in)">
                                      <p:cBhvr>
                                        <p:cTn id="47" dur="500"/>
                                        <p:tgtEl>
                                          <p:spTgt spid="15378">
                                            <p:txEl>
                                              <p:pRg st="0" end="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nodeType="clickEffect">
                                  <p:stCondLst>
                                    <p:cond delay="0"/>
                                  </p:stCondLst>
                                  <p:childTnLst>
                                    <p:set>
                                      <p:cBhvr>
                                        <p:cTn id="51" dur="1" fill="hold">
                                          <p:stCondLst>
                                            <p:cond delay="0"/>
                                          </p:stCondLst>
                                        </p:cTn>
                                        <p:tgtEl>
                                          <p:spTgt spid="15379">
                                            <p:txEl>
                                              <p:pRg st="0" end="0"/>
                                            </p:txEl>
                                          </p:spTgt>
                                        </p:tgtEl>
                                        <p:attrNameLst>
                                          <p:attrName>style.visibility</p:attrName>
                                        </p:attrNameLst>
                                      </p:cBhvr>
                                      <p:to>
                                        <p:strVal val="visible"/>
                                      </p:to>
                                    </p:set>
                                    <p:animEffect transition="in" filter="box(in)">
                                      <p:cBhvr>
                                        <p:cTn id="52" dur="500"/>
                                        <p:tgtEl>
                                          <p:spTgt spid="15379">
                                            <p:txEl>
                                              <p:pRg st="0" end="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15374"/>
                                        </p:tgtEl>
                                        <p:attrNameLst>
                                          <p:attrName>style.visibility</p:attrName>
                                        </p:attrNameLst>
                                      </p:cBhvr>
                                      <p:to>
                                        <p:strVal val="visible"/>
                                      </p:to>
                                    </p:set>
                                    <p:animEffect transition="in" filter="wipe(down)">
                                      <p:cBhvr>
                                        <p:cTn id="57" dur="500"/>
                                        <p:tgtEl>
                                          <p:spTgt spid="15374"/>
                                        </p:tgtEl>
                                      </p:cBhvr>
                                    </p:animEffect>
                                  </p:childTnLst>
                                </p:cTn>
                              </p:par>
                            </p:childTnLst>
                          </p:cTn>
                        </p:par>
                      </p:childTnLst>
                    </p:cTn>
                  </p:par>
                  <p:par>
                    <p:cTn id="58" fill="hold">
                      <p:stCondLst>
                        <p:cond delay="indefinite"/>
                      </p:stCondLst>
                      <p:childTnLst>
                        <p:par>
                          <p:cTn id="59" fill="hold">
                            <p:stCondLst>
                              <p:cond delay="0"/>
                            </p:stCondLst>
                            <p:childTnLst>
                              <p:par>
                                <p:cTn id="60" presetID="13" presetClass="entr" presetSubtype="16" fill="hold" nodeType="clickEffect">
                                  <p:stCondLst>
                                    <p:cond delay="0"/>
                                  </p:stCondLst>
                                  <p:childTnLst>
                                    <p:set>
                                      <p:cBhvr>
                                        <p:cTn id="61" dur="1" fill="hold">
                                          <p:stCondLst>
                                            <p:cond delay="0"/>
                                          </p:stCondLst>
                                        </p:cTn>
                                        <p:tgtEl>
                                          <p:spTgt spid="15370">
                                            <p:txEl>
                                              <p:pRg st="0" end="0"/>
                                            </p:txEl>
                                          </p:spTgt>
                                        </p:tgtEl>
                                        <p:attrNameLst>
                                          <p:attrName>style.visibility</p:attrName>
                                        </p:attrNameLst>
                                      </p:cBhvr>
                                      <p:to>
                                        <p:strVal val="visible"/>
                                      </p:to>
                                    </p:set>
                                    <p:animEffect transition="in" filter="plus(in)">
                                      <p:cBhvr>
                                        <p:cTn id="62" dur="2000"/>
                                        <p:tgtEl>
                                          <p:spTgt spid="15370">
                                            <p:txEl>
                                              <p:pRg st="0" end="0"/>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4" presetClass="entr" presetSubtype="16" fill="hold" nodeType="clickEffect">
                                  <p:stCondLst>
                                    <p:cond delay="0"/>
                                  </p:stCondLst>
                                  <p:childTnLst>
                                    <p:set>
                                      <p:cBhvr>
                                        <p:cTn id="66" dur="1" fill="hold">
                                          <p:stCondLst>
                                            <p:cond delay="0"/>
                                          </p:stCondLst>
                                        </p:cTn>
                                        <p:tgtEl>
                                          <p:spTgt spid="15380">
                                            <p:txEl>
                                              <p:pRg st="0" end="0"/>
                                            </p:txEl>
                                          </p:spTgt>
                                        </p:tgtEl>
                                        <p:attrNameLst>
                                          <p:attrName>style.visibility</p:attrName>
                                        </p:attrNameLst>
                                      </p:cBhvr>
                                      <p:to>
                                        <p:strVal val="visible"/>
                                      </p:to>
                                    </p:set>
                                    <p:animEffect transition="in" filter="box(in)">
                                      <p:cBhvr>
                                        <p:cTn id="67" dur="500"/>
                                        <p:tgtEl>
                                          <p:spTgt spid="15380">
                                            <p:txEl>
                                              <p:pRg st="0" end="0"/>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4" presetClass="entr" presetSubtype="16" fill="hold" nodeType="clickEffect">
                                  <p:stCondLst>
                                    <p:cond delay="0"/>
                                  </p:stCondLst>
                                  <p:childTnLst>
                                    <p:set>
                                      <p:cBhvr>
                                        <p:cTn id="71" dur="1" fill="hold">
                                          <p:stCondLst>
                                            <p:cond delay="0"/>
                                          </p:stCondLst>
                                        </p:cTn>
                                        <p:tgtEl>
                                          <p:spTgt spid="15381">
                                            <p:txEl>
                                              <p:pRg st="0" end="0"/>
                                            </p:txEl>
                                          </p:spTgt>
                                        </p:tgtEl>
                                        <p:attrNameLst>
                                          <p:attrName>style.visibility</p:attrName>
                                        </p:attrNameLst>
                                      </p:cBhvr>
                                      <p:to>
                                        <p:strVal val="visible"/>
                                      </p:to>
                                    </p:set>
                                    <p:animEffect transition="in" filter="box(in)">
                                      <p:cBhvr>
                                        <p:cTn id="72" dur="500"/>
                                        <p:tgtEl>
                                          <p:spTgt spid="15381">
                                            <p:txEl>
                                              <p:pRg st="0" end="0"/>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21" presetClass="entr" presetSubtype="4" fill="hold" grpId="0" nodeType="clickEffect">
                                  <p:stCondLst>
                                    <p:cond delay="0"/>
                                  </p:stCondLst>
                                  <p:childTnLst>
                                    <p:set>
                                      <p:cBhvr>
                                        <p:cTn id="76" dur="1" fill="hold">
                                          <p:stCondLst>
                                            <p:cond delay="0"/>
                                          </p:stCondLst>
                                        </p:cTn>
                                        <p:tgtEl>
                                          <p:spTgt spid="15375"/>
                                        </p:tgtEl>
                                        <p:attrNameLst>
                                          <p:attrName>style.visibility</p:attrName>
                                        </p:attrNameLst>
                                      </p:cBhvr>
                                      <p:to>
                                        <p:strVal val="visible"/>
                                      </p:to>
                                    </p:set>
                                    <p:animEffect transition="in" filter="wheel(4)">
                                      <p:cBhvr>
                                        <p:cTn id="77" dur="2000"/>
                                        <p:tgtEl>
                                          <p:spTgt spid="153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5" grpId="0"/>
      <p:bldP spid="15366" grpId="0"/>
      <p:bldP spid="15369" grpId="0"/>
      <p:bldP spid="15372" grpId="0"/>
      <p:bldP spid="15373" grpId="0"/>
      <p:bldP spid="15374" grpId="0"/>
      <p:bldP spid="15375" grpId="0"/>
      <p:bldP spid="1537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4" descr="C:\Users\ACER\Desktop\viền pp\giaoan.link-hinh-nen-powerpoint-don-gian-dep-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3937" y="-117475"/>
            <a:ext cx="10160000" cy="7092950"/>
          </a:xfrm>
          <a:prstGeom prst="rect">
            <a:avLst/>
          </a:prstGeom>
          <a:noFill/>
          <a:extLst>
            <a:ext uri="{909E8E84-426E-40DD-AFC4-6F175D3DCCD1}">
              <a14:hiddenFill xmlns:a14="http://schemas.microsoft.com/office/drawing/2010/main">
                <a:solidFill>
                  <a:srgbClr val="FFFFFF"/>
                </a:solidFill>
              </a14:hiddenFill>
            </a:ext>
          </a:extLst>
        </p:spPr>
      </p:pic>
      <p:sp>
        <p:nvSpPr>
          <p:cNvPr id="21509" name="Text Box 5"/>
          <p:cNvSpPr txBox="1"/>
          <p:nvPr/>
        </p:nvSpPr>
        <p:spPr>
          <a:xfrm>
            <a:off x="0" y="1443038"/>
            <a:ext cx="8915400" cy="83185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2400" b="1" dirty="0">
                <a:solidFill>
                  <a:srgbClr val="003300"/>
                </a:solidFill>
              </a:rPr>
              <a:t>2. </a:t>
            </a:r>
            <a:r>
              <a:rPr lang="en-US" altLang="en-US" sz="2400" b="1" dirty="0" err="1" smtClean="0">
                <a:solidFill>
                  <a:srgbClr val="003300"/>
                </a:solidFill>
              </a:rPr>
              <a:t>Mẩu</a:t>
            </a:r>
            <a:r>
              <a:rPr lang="en-US" altLang="en-US" sz="2400" b="1" dirty="0" smtClean="0">
                <a:solidFill>
                  <a:srgbClr val="003300"/>
                </a:solidFill>
              </a:rPr>
              <a:t> </a:t>
            </a:r>
            <a:r>
              <a:rPr lang="en-US" altLang="en-US" sz="2400" b="1" dirty="0" err="1" smtClean="0">
                <a:solidFill>
                  <a:srgbClr val="003300"/>
                </a:solidFill>
              </a:rPr>
              <a:t>chuyện</a:t>
            </a:r>
            <a:r>
              <a:rPr lang="en-US" altLang="en-US" sz="2400" b="1" dirty="0" smtClean="0">
                <a:solidFill>
                  <a:srgbClr val="003300"/>
                </a:solidFill>
              </a:rPr>
              <a:t> </a:t>
            </a:r>
            <a:r>
              <a:rPr lang="en-US" altLang="en-US" sz="2400" b="1" dirty="0">
                <a:solidFill>
                  <a:srgbClr val="003300"/>
                </a:solidFill>
              </a:rPr>
              <a:t>vui dưới đây có một chỗ dùng sai từ để nối, em hãy chữa lại cho đúng:</a:t>
            </a:r>
          </a:p>
        </p:txBody>
      </p:sp>
      <p:sp>
        <p:nvSpPr>
          <p:cNvPr id="21510" name="Rectangle 6"/>
          <p:cNvSpPr/>
          <p:nvPr/>
        </p:nvSpPr>
        <p:spPr>
          <a:xfrm>
            <a:off x="1274763" y="2373313"/>
            <a:ext cx="2878137" cy="52387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0"/>
              </a:spcBef>
              <a:buNone/>
            </a:pPr>
            <a:r>
              <a:rPr lang="en-US" altLang="en-US" sz="2800" b="1" dirty="0">
                <a:solidFill>
                  <a:srgbClr val="FF0000"/>
                </a:solidFill>
              </a:rPr>
              <a:t>Từ nối dùng sai</a:t>
            </a:r>
          </a:p>
        </p:txBody>
      </p:sp>
      <p:sp>
        <p:nvSpPr>
          <p:cNvPr id="21511" name="Rectangle 7"/>
          <p:cNvSpPr/>
          <p:nvPr/>
        </p:nvSpPr>
        <p:spPr>
          <a:xfrm>
            <a:off x="762000" y="3048000"/>
            <a:ext cx="4343400" cy="230822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0"/>
              </a:spcBef>
              <a:buNone/>
            </a:pPr>
            <a:r>
              <a:rPr lang="en-US" altLang="en-US" sz="2400" dirty="0"/>
              <a:t> - Bố ơi, bố có thể viết trong tối được không ?</a:t>
            </a:r>
          </a:p>
          <a:p>
            <a:pPr marL="0" lvl="0" indent="0" eaLnBrk="1" hangingPunct="1">
              <a:spcBef>
                <a:spcPct val="0"/>
              </a:spcBef>
              <a:buNone/>
            </a:pPr>
            <a:r>
              <a:rPr lang="en-US" altLang="en-US" sz="2400" dirty="0"/>
              <a:t> - Bố viết được. </a:t>
            </a:r>
          </a:p>
          <a:p>
            <a:pPr marL="0" lvl="0" indent="0" eaLnBrk="1" hangingPunct="1">
              <a:spcBef>
                <a:spcPct val="0"/>
              </a:spcBef>
              <a:buNone/>
            </a:pPr>
            <a:r>
              <a:rPr lang="en-US" altLang="en-US" sz="2400" dirty="0"/>
              <a:t> - Nhưng bố hãy tắt đèn đi và kí vào sổ liên lạc cho con.</a:t>
            </a:r>
          </a:p>
          <a:p>
            <a:pPr marL="0" lvl="0" indent="0" eaLnBrk="1" hangingPunct="1">
              <a:spcBef>
                <a:spcPct val="0"/>
              </a:spcBef>
              <a:buNone/>
            </a:pPr>
            <a:r>
              <a:rPr lang="en-US" altLang="en-US" sz="2400" dirty="0"/>
              <a:t> - ? !</a:t>
            </a:r>
          </a:p>
        </p:txBody>
      </p:sp>
      <p:sp>
        <p:nvSpPr>
          <p:cNvPr id="21512" name="Rectangle 8"/>
          <p:cNvSpPr/>
          <p:nvPr/>
        </p:nvSpPr>
        <p:spPr>
          <a:xfrm>
            <a:off x="6276975" y="2378075"/>
            <a:ext cx="2043113" cy="52387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0"/>
              </a:spcBef>
              <a:buNone/>
            </a:pPr>
            <a:r>
              <a:rPr lang="en-US" altLang="en-US" sz="2800" b="1" dirty="0">
                <a:solidFill>
                  <a:srgbClr val="FF0000"/>
                </a:solidFill>
              </a:rPr>
              <a:t>Cách chữa</a:t>
            </a:r>
          </a:p>
        </p:txBody>
      </p:sp>
      <p:sp>
        <p:nvSpPr>
          <p:cNvPr id="21513" name="Rectangle 9"/>
          <p:cNvSpPr/>
          <p:nvPr/>
        </p:nvSpPr>
        <p:spPr>
          <a:xfrm>
            <a:off x="5257800" y="3124200"/>
            <a:ext cx="3733800" cy="7016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0"/>
              </a:spcBef>
              <a:buNone/>
            </a:pPr>
            <a:r>
              <a:rPr lang="en-US" altLang="en-US" sz="2000" dirty="0"/>
              <a:t>Thay từ </a:t>
            </a:r>
            <a:r>
              <a:rPr lang="en-US" altLang="en-US" sz="2000" dirty="0">
                <a:solidFill>
                  <a:srgbClr val="FF0000"/>
                </a:solidFill>
              </a:rPr>
              <a:t>nhưng</a:t>
            </a:r>
            <a:r>
              <a:rPr lang="en-US" altLang="en-US" sz="2000" dirty="0">
                <a:solidFill>
                  <a:srgbClr val="990033"/>
                </a:solidFill>
              </a:rPr>
              <a:t> </a:t>
            </a:r>
            <a:r>
              <a:rPr lang="en-US" altLang="en-US" sz="2000" dirty="0"/>
              <a:t>bằng vậy, vậy thì, thế thì, nếu thế thì,…</a:t>
            </a:r>
          </a:p>
        </p:txBody>
      </p:sp>
      <p:sp>
        <p:nvSpPr>
          <p:cNvPr id="21514" name="Rectangle 10"/>
          <p:cNvSpPr/>
          <p:nvPr/>
        </p:nvSpPr>
        <p:spPr>
          <a:xfrm>
            <a:off x="5257800" y="3962400"/>
            <a:ext cx="3733800" cy="13112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2000" b="1" i="1" dirty="0">
                <a:solidFill>
                  <a:srgbClr val="0000FF"/>
                </a:solidFill>
              </a:rPr>
              <a:t>Vậy( vậy thì, nếu vậy thì, thế thì, nếu thế thì)</a:t>
            </a:r>
            <a:r>
              <a:rPr lang="en-US" altLang="en-US" sz="2000" b="1" dirty="0"/>
              <a:t> bố hãy tắt đèn đi và kí vào cuốn sổ liên lạc cho con.</a:t>
            </a:r>
          </a:p>
        </p:txBody>
      </p:sp>
      <p:sp>
        <p:nvSpPr>
          <p:cNvPr id="13321" name="Line 11"/>
          <p:cNvSpPr/>
          <p:nvPr/>
        </p:nvSpPr>
        <p:spPr>
          <a:xfrm>
            <a:off x="5181600" y="2514600"/>
            <a:ext cx="0" cy="2971800"/>
          </a:xfrm>
          <a:prstGeom prst="line">
            <a:avLst/>
          </a:prstGeom>
          <a:ln w="9525" cap="flat" cmpd="sng">
            <a:solidFill>
              <a:srgbClr val="660033"/>
            </a:solidFill>
            <a:prstDash val="solid"/>
            <a:headEnd type="none" w="med" len="med"/>
            <a:tailEnd type="none" w="med" len="med"/>
          </a:ln>
        </p:spPr>
      </p:sp>
      <p:sp>
        <p:nvSpPr>
          <p:cNvPr id="21516" name="Text Box 12"/>
          <p:cNvSpPr txBox="1"/>
          <p:nvPr/>
        </p:nvSpPr>
        <p:spPr>
          <a:xfrm>
            <a:off x="1041400" y="4152900"/>
            <a:ext cx="1219200" cy="457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2400" dirty="0">
                <a:solidFill>
                  <a:srgbClr val="FF3300"/>
                </a:solidFill>
              </a:rPr>
              <a:t>Nhưng</a:t>
            </a:r>
          </a:p>
        </p:txBody>
      </p:sp>
      <p:pic>
        <p:nvPicPr>
          <p:cNvPr id="15" name="Picture 14" descr="Cartoon_Mouse"/>
          <p:cNvPicPr>
            <a:picLocks noChangeAspect="1"/>
          </p:cNvPicPr>
          <p:nvPr/>
        </p:nvPicPr>
        <p:blipFill>
          <a:blip r:embed="rId3"/>
          <a:stretch>
            <a:fillRect/>
          </a:stretch>
        </p:blipFill>
        <p:spPr>
          <a:xfrm>
            <a:off x="-603250" y="5326347"/>
            <a:ext cx="1365250" cy="1676400"/>
          </a:xfrm>
          <a:prstGeom prst="rect">
            <a:avLst/>
          </a:prstGeom>
          <a:noFill/>
          <a:ln w="9525">
            <a:noFill/>
          </a:ln>
        </p:spPr>
      </p:pic>
      <p:pic>
        <p:nvPicPr>
          <p:cNvPr id="19" name="Picture 18" descr="tho"/>
          <p:cNvPicPr>
            <a:picLocks noChangeAspect="1"/>
          </p:cNvPicPr>
          <p:nvPr/>
        </p:nvPicPr>
        <p:blipFill>
          <a:blip r:embed="rId4"/>
          <a:stretch>
            <a:fillRect/>
          </a:stretch>
        </p:blipFill>
        <p:spPr>
          <a:xfrm>
            <a:off x="8351370" y="5486400"/>
            <a:ext cx="1524000" cy="1600200"/>
          </a:xfrm>
          <a:prstGeom prst="rect">
            <a:avLst/>
          </a:prstGeom>
          <a:noFill/>
          <a:ln w="9525">
            <a:noFill/>
          </a:ln>
        </p:spPr>
      </p:pic>
      <p:pic>
        <p:nvPicPr>
          <p:cNvPr id="7170" name="Picture 2" descr="C:\Users\ACER\Desktop\viền pp\khom-hoa-nhai.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42074" y="6019800"/>
            <a:ext cx="1712913" cy="968158"/>
          </a:xfrm>
          <a:prstGeom prst="rect">
            <a:avLst/>
          </a:prstGeom>
          <a:noFill/>
          <a:extLst>
            <a:ext uri="{909E8E84-426E-40DD-AFC4-6F175D3DCCD1}">
              <a14:hiddenFill xmlns:a14="http://schemas.microsoft.com/office/drawing/2010/main">
                <a:solidFill>
                  <a:srgbClr val="FFFFFF"/>
                </a:solidFill>
              </a14:hiddenFill>
            </a:ext>
          </a:extLst>
        </p:spPr>
      </p:pic>
      <p:pic>
        <p:nvPicPr>
          <p:cNvPr id="7171" name="Picture 3" descr="C:\Users\ACER\Desktop\viền pp\khom-hoa-nhai.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18357" y="6019800"/>
            <a:ext cx="1135857" cy="1004378"/>
          </a:xfrm>
          <a:prstGeom prst="rect">
            <a:avLst/>
          </a:prstGeom>
          <a:noFill/>
          <a:extLst>
            <a:ext uri="{909E8E84-426E-40DD-AFC4-6F175D3DCCD1}">
              <a14:hiddenFill xmlns:a14="http://schemas.microsoft.com/office/drawing/2010/main">
                <a:solidFill>
                  <a:srgbClr val="FFFFFF"/>
                </a:solidFill>
              </a14:hiddenFill>
            </a:ext>
          </a:extLst>
        </p:spPr>
      </p:pic>
      <p:pic>
        <p:nvPicPr>
          <p:cNvPr id="7172" name="Picture 4" descr="C:\Users\ACER\Desktop\viền pp\khom-hoa-nhai.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57700" y="6019800"/>
            <a:ext cx="1712913" cy="1055688"/>
          </a:xfrm>
          <a:prstGeom prst="rect">
            <a:avLst/>
          </a:prstGeom>
          <a:noFill/>
          <a:extLst>
            <a:ext uri="{909E8E84-426E-40DD-AFC4-6F175D3DCCD1}">
              <a14:hiddenFill xmlns:a14="http://schemas.microsoft.com/office/drawing/2010/main">
                <a:solidFill>
                  <a:srgbClr val="FFFFFF"/>
                </a:solidFill>
              </a14:hiddenFill>
            </a:ext>
          </a:extLst>
        </p:spPr>
      </p:pic>
      <p:pic>
        <p:nvPicPr>
          <p:cNvPr id="7173" name="Picture 5" descr="C:\Users\ACER\Desktop\viền pp\khom-hoa-nhai.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16957" y="6019800"/>
            <a:ext cx="1712913" cy="973138"/>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3" descr="C:\Users\ACER\Desktop\viền pp\butterfly2.gif"/>
          <p:cNvPicPr>
            <a:picLocks noChangeAspect="1" noChangeArrowheads="1" noCrop="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410200" y="5745956"/>
            <a:ext cx="1312070" cy="502445"/>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3" descr="C:\Users\ACER\Desktop\viền pp\butterfly2.gif"/>
          <p:cNvPicPr>
            <a:picLocks noChangeAspect="1" noChangeArrowheads="1" noCrop="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138922" y="5700713"/>
            <a:ext cx="1312070" cy="50244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1509"/>
                                        </p:tgtEl>
                                        <p:attrNameLst>
                                          <p:attrName>style.visibility</p:attrName>
                                        </p:attrNameLst>
                                      </p:cBhvr>
                                      <p:to>
                                        <p:strVal val="visible"/>
                                      </p:to>
                                    </p:set>
                                    <p:animEffect transition="in" filter="strips(downLeft)">
                                      <p:cBhvr>
                                        <p:cTn id="7" dur="500"/>
                                        <p:tgtEl>
                                          <p:spTgt spid="21509"/>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21511"/>
                                        </p:tgtEl>
                                        <p:attrNameLst>
                                          <p:attrName>style.visibility</p:attrName>
                                        </p:attrNameLst>
                                      </p:cBhvr>
                                      <p:to>
                                        <p:strVal val="visible"/>
                                      </p:to>
                                    </p:set>
                                    <p:anim calcmode="lin" valueType="num">
                                      <p:cBhvr>
                                        <p:cTn id="12" dur="500" fill="hold"/>
                                        <p:tgtEl>
                                          <p:spTgt spid="21511"/>
                                        </p:tgtEl>
                                        <p:attrNameLst>
                                          <p:attrName>ppt_w</p:attrName>
                                        </p:attrNameLst>
                                      </p:cBhvr>
                                      <p:tavLst>
                                        <p:tav tm="0">
                                          <p:val>
                                            <p:fltVal val="0"/>
                                          </p:val>
                                        </p:tav>
                                        <p:tav tm="100000">
                                          <p:val>
                                            <p:strVal val="#ppt_w"/>
                                          </p:val>
                                        </p:tav>
                                      </p:tavLst>
                                    </p:anim>
                                    <p:anim calcmode="lin" valueType="num">
                                      <p:cBhvr>
                                        <p:cTn id="13" dur="500" fill="hold"/>
                                        <p:tgtEl>
                                          <p:spTgt spid="21511"/>
                                        </p:tgtEl>
                                        <p:attrNameLst>
                                          <p:attrName>ppt_h</p:attrName>
                                        </p:attrNameLst>
                                      </p:cBhvr>
                                      <p:tavLst>
                                        <p:tav tm="0">
                                          <p:val>
                                            <p:fltVal val="0"/>
                                          </p:val>
                                        </p:tav>
                                        <p:tav tm="100000">
                                          <p:val>
                                            <p:strVal val="#ppt_h"/>
                                          </p:val>
                                        </p:tav>
                                      </p:tavLst>
                                    </p:anim>
                                    <p:animEffect transition="in" filter="fade">
                                      <p:cBhvr>
                                        <p:cTn id="14" dur="500"/>
                                        <p:tgtEl>
                                          <p:spTgt spid="21511"/>
                                        </p:tgtEl>
                                      </p:cBhvr>
                                    </p:animEffect>
                                  </p:childTnLst>
                                </p:cTn>
                              </p:par>
                            </p:childTnLst>
                          </p:cTn>
                        </p:par>
                      </p:childTnLst>
                    </p:cTn>
                  </p:par>
                  <p:par>
                    <p:cTn id="15" fill="hold">
                      <p:stCondLst>
                        <p:cond delay="indefinite"/>
                      </p:stCondLst>
                      <p:childTnLst>
                        <p:par>
                          <p:cTn id="16" fill="hold">
                            <p:stCondLst>
                              <p:cond delay="0"/>
                            </p:stCondLst>
                            <p:childTnLst>
                              <p:par>
                                <p:cTn id="17" presetID="50" presetClass="entr" presetSubtype="0" decel="100000" fill="hold" grpId="0" nodeType="clickEffect">
                                  <p:stCondLst>
                                    <p:cond delay="0"/>
                                  </p:stCondLst>
                                  <p:childTnLst>
                                    <p:set>
                                      <p:cBhvr>
                                        <p:cTn id="18" dur="1" fill="hold">
                                          <p:stCondLst>
                                            <p:cond delay="0"/>
                                          </p:stCondLst>
                                        </p:cTn>
                                        <p:tgtEl>
                                          <p:spTgt spid="21510"/>
                                        </p:tgtEl>
                                        <p:attrNameLst>
                                          <p:attrName>style.visibility</p:attrName>
                                        </p:attrNameLst>
                                      </p:cBhvr>
                                      <p:to>
                                        <p:strVal val="visible"/>
                                      </p:to>
                                    </p:set>
                                    <p:anim calcmode="lin" valueType="num">
                                      <p:cBhvr>
                                        <p:cTn id="19" dur="1000" fill="hold"/>
                                        <p:tgtEl>
                                          <p:spTgt spid="21510"/>
                                        </p:tgtEl>
                                        <p:attrNameLst>
                                          <p:attrName>ppt_w</p:attrName>
                                        </p:attrNameLst>
                                      </p:cBhvr>
                                      <p:tavLst>
                                        <p:tav tm="0">
                                          <p:val>
                                            <p:strVal val="#ppt_w+.3"/>
                                          </p:val>
                                        </p:tav>
                                        <p:tav tm="100000">
                                          <p:val>
                                            <p:strVal val="#ppt_w"/>
                                          </p:val>
                                        </p:tav>
                                      </p:tavLst>
                                    </p:anim>
                                    <p:anim calcmode="lin" valueType="num">
                                      <p:cBhvr>
                                        <p:cTn id="20" dur="1000" fill="hold"/>
                                        <p:tgtEl>
                                          <p:spTgt spid="21510"/>
                                        </p:tgtEl>
                                        <p:attrNameLst>
                                          <p:attrName>ppt_h</p:attrName>
                                        </p:attrNameLst>
                                      </p:cBhvr>
                                      <p:tavLst>
                                        <p:tav tm="0">
                                          <p:val>
                                            <p:strVal val="#ppt_h"/>
                                          </p:val>
                                        </p:tav>
                                        <p:tav tm="100000">
                                          <p:val>
                                            <p:strVal val="#ppt_h"/>
                                          </p:val>
                                        </p:tav>
                                      </p:tavLst>
                                    </p:anim>
                                    <p:animEffect transition="in" filter="fade">
                                      <p:cBhvr>
                                        <p:cTn id="21" dur="1000"/>
                                        <p:tgtEl>
                                          <p:spTgt spid="21510"/>
                                        </p:tgtEl>
                                      </p:cBhvr>
                                    </p:animEffect>
                                  </p:childTnLst>
                                </p:cTn>
                              </p:par>
                            </p:childTnLst>
                          </p:cTn>
                        </p:par>
                      </p:childTnLst>
                    </p:cTn>
                  </p:par>
                  <p:par>
                    <p:cTn id="22" fill="hold">
                      <p:stCondLst>
                        <p:cond delay="indefinite"/>
                      </p:stCondLst>
                      <p:childTnLst>
                        <p:par>
                          <p:cTn id="23" fill="hold">
                            <p:stCondLst>
                              <p:cond delay="0"/>
                            </p:stCondLst>
                            <p:childTnLst>
                              <p:par>
                                <p:cTn id="24" presetID="20" presetClass="entr" presetSubtype="0" fill="hold" grpId="0" nodeType="clickEffect">
                                  <p:stCondLst>
                                    <p:cond delay="0"/>
                                  </p:stCondLst>
                                  <p:childTnLst>
                                    <p:set>
                                      <p:cBhvr>
                                        <p:cTn id="25" dur="1" fill="hold">
                                          <p:stCondLst>
                                            <p:cond delay="0"/>
                                          </p:stCondLst>
                                        </p:cTn>
                                        <p:tgtEl>
                                          <p:spTgt spid="21516"/>
                                        </p:tgtEl>
                                        <p:attrNameLst>
                                          <p:attrName>style.visibility</p:attrName>
                                        </p:attrNameLst>
                                      </p:cBhvr>
                                      <p:to>
                                        <p:strVal val="visible"/>
                                      </p:to>
                                    </p:set>
                                    <p:animEffect transition="in" filter="wedge">
                                      <p:cBhvr>
                                        <p:cTn id="26" dur="2000"/>
                                        <p:tgtEl>
                                          <p:spTgt spid="21516"/>
                                        </p:tgtEl>
                                      </p:cBhvr>
                                    </p:animEffect>
                                  </p:childTnLst>
                                </p:cTn>
                              </p:par>
                            </p:childTnLst>
                          </p:cTn>
                        </p:par>
                      </p:childTnLst>
                    </p:cTn>
                  </p:par>
                  <p:par>
                    <p:cTn id="27" fill="hold">
                      <p:stCondLst>
                        <p:cond delay="indefinite"/>
                      </p:stCondLst>
                      <p:childTnLst>
                        <p:par>
                          <p:cTn id="28" fill="hold">
                            <p:stCondLst>
                              <p:cond delay="0"/>
                            </p:stCondLst>
                            <p:childTnLst>
                              <p:par>
                                <p:cTn id="29" presetID="21" presetClass="entr" presetSubtype="4" fill="hold" grpId="0" nodeType="clickEffect">
                                  <p:stCondLst>
                                    <p:cond delay="0"/>
                                  </p:stCondLst>
                                  <p:childTnLst>
                                    <p:set>
                                      <p:cBhvr>
                                        <p:cTn id="30" dur="1" fill="hold">
                                          <p:stCondLst>
                                            <p:cond delay="0"/>
                                          </p:stCondLst>
                                        </p:cTn>
                                        <p:tgtEl>
                                          <p:spTgt spid="21512"/>
                                        </p:tgtEl>
                                        <p:attrNameLst>
                                          <p:attrName>style.visibility</p:attrName>
                                        </p:attrNameLst>
                                      </p:cBhvr>
                                      <p:to>
                                        <p:strVal val="visible"/>
                                      </p:to>
                                    </p:set>
                                    <p:animEffect transition="in" filter="wheel(4)">
                                      <p:cBhvr>
                                        <p:cTn id="31" dur="2000"/>
                                        <p:tgtEl>
                                          <p:spTgt spid="21512"/>
                                        </p:tgtEl>
                                      </p:cBhvr>
                                    </p:animEffect>
                                  </p:childTnLst>
                                </p:cTn>
                              </p:par>
                            </p:childTnLst>
                          </p:cTn>
                        </p:par>
                      </p:childTnLst>
                    </p:cTn>
                  </p:par>
                  <p:par>
                    <p:cTn id="32" fill="hold">
                      <p:stCondLst>
                        <p:cond delay="indefinite"/>
                      </p:stCondLst>
                      <p:childTnLst>
                        <p:par>
                          <p:cTn id="33" fill="hold">
                            <p:stCondLst>
                              <p:cond delay="0"/>
                            </p:stCondLst>
                            <p:childTnLst>
                              <p:par>
                                <p:cTn id="34" presetID="4" presetClass="entr" presetSubtype="16" fill="hold" grpId="0" nodeType="clickEffect">
                                  <p:stCondLst>
                                    <p:cond delay="0"/>
                                  </p:stCondLst>
                                  <p:childTnLst>
                                    <p:set>
                                      <p:cBhvr>
                                        <p:cTn id="35" dur="1" fill="hold">
                                          <p:stCondLst>
                                            <p:cond delay="0"/>
                                          </p:stCondLst>
                                        </p:cTn>
                                        <p:tgtEl>
                                          <p:spTgt spid="21513"/>
                                        </p:tgtEl>
                                        <p:attrNameLst>
                                          <p:attrName>style.visibility</p:attrName>
                                        </p:attrNameLst>
                                      </p:cBhvr>
                                      <p:to>
                                        <p:strVal val="visible"/>
                                      </p:to>
                                    </p:set>
                                    <p:animEffect transition="in" filter="box(in)">
                                      <p:cBhvr>
                                        <p:cTn id="36" dur="500"/>
                                        <p:tgtEl>
                                          <p:spTgt spid="21513"/>
                                        </p:tgtEl>
                                      </p:cBhvr>
                                    </p:animEffect>
                                  </p:childTnLst>
                                </p:cTn>
                              </p:par>
                            </p:childTnLst>
                          </p:cTn>
                        </p:par>
                      </p:childTnLst>
                    </p:cTn>
                  </p:par>
                  <p:par>
                    <p:cTn id="37" fill="hold">
                      <p:stCondLst>
                        <p:cond delay="indefinite"/>
                      </p:stCondLst>
                      <p:childTnLst>
                        <p:par>
                          <p:cTn id="38" fill="hold">
                            <p:stCondLst>
                              <p:cond delay="0"/>
                            </p:stCondLst>
                            <p:childTnLst>
                              <p:par>
                                <p:cTn id="39" presetID="21" presetClass="entr" presetSubtype="4" fill="hold" grpId="0" nodeType="clickEffect">
                                  <p:stCondLst>
                                    <p:cond delay="0"/>
                                  </p:stCondLst>
                                  <p:childTnLst>
                                    <p:set>
                                      <p:cBhvr>
                                        <p:cTn id="40" dur="1" fill="hold">
                                          <p:stCondLst>
                                            <p:cond delay="0"/>
                                          </p:stCondLst>
                                        </p:cTn>
                                        <p:tgtEl>
                                          <p:spTgt spid="21514"/>
                                        </p:tgtEl>
                                        <p:attrNameLst>
                                          <p:attrName>style.visibility</p:attrName>
                                        </p:attrNameLst>
                                      </p:cBhvr>
                                      <p:to>
                                        <p:strVal val="visible"/>
                                      </p:to>
                                    </p:set>
                                    <p:animEffect transition="in" filter="wheel(4)">
                                      <p:cBhvr>
                                        <p:cTn id="41" dur="2000"/>
                                        <p:tgtEl>
                                          <p:spTgt spid="215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9" grpId="0"/>
      <p:bldP spid="21510" grpId="0"/>
      <p:bldP spid="21511" grpId="0"/>
      <p:bldP spid="21512" grpId="0"/>
      <p:bldP spid="21513" grpId="0"/>
      <p:bldP spid="21514" grpId="0"/>
      <p:bldP spid="2151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2" descr="C:\Users\ACER\Desktop\viền pp\images (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06" y="1"/>
            <a:ext cx="9144000" cy="6857999"/>
          </a:xfrm>
          <a:prstGeom prst="rect">
            <a:avLst/>
          </a:prstGeom>
          <a:noFill/>
          <a:extLst>
            <a:ext uri="{909E8E84-426E-40DD-AFC4-6F175D3DCCD1}">
              <a14:hiddenFill xmlns:a14="http://schemas.microsoft.com/office/drawing/2010/main">
                <a:solidFill>
                  <a:srgbClr val="FFFFFF"/>
                </a:solidFill>
              </a14:hiddenFill>
            </a:ext>
          </a:extLst>
        </p:spPr>
      </p:pic>
      <p:sp>
        <p:nvSpPr>
          <p:cNvPr id="5" name="WordArt 7"/>
          <p:cNvSpPr>
            <a:spLocks noTextEdit="1"/>
          </p:cNvSpPr>
          <p:nvPr/>
        </p:nvSpPr>
        <p:spPr>
          <a:xfrm rot="363502">
            <a:off x="760850" y="4760582"/>
            <a:ext cx="7467600" cy="1860943"/>
          </a:xfrm>
          <a:prstGeom prst="rect">
            <a:avLst/>
          </a:prstGeom>
        </p:spPr>
        <p:txBody>
          <a:bodyPr wrap="none" fromWordArt="1">
            <a:prstTxWarp prst="textSlantUp">
              <a:avLst>
                <a:gd name="adj" fmla="val 32056"/>
              </a:avLst>
            </a:prstTxWarp>
            <a:normAutofit/>
          </a:bodyPr>
          <a:lstStyle/>
          <a:p>
            <a:pPr algn="ctr"/>
            <a:r>
              <a:rPr lang="en-US" sz="2000" dirty="0">
                <a:ln w="9525" cap="flat" cmpd="sng">
                  <a:solidFill>
                    <a:srgbClr val="CC99FF"/>
                  </a:solidFill>
                  <a:prstDash val="solid"/>
                  <a:headEnd type="none" w="med" len="med"/>
                  <a:tailEnd type="none" w="med" len="med"/>
                </a:ln>
                <a:gradFill rotWithShape="1">
                  <a:gsLst>
                    <a:gs pos="0">
                      <a:srgbClr val="6600CC"/>
                    </a:gs>
                    <a:gs pos="100000">
                      <a:srgbClr val="CC00CC"/>
                    </a:gs>
                  </a:gsLst>
                  <a:lin ang="4980000" scaled="1"/>
                  <a:tileRect/>
                </a:gradFill>
                <a:effectLst>
                  <a:outerShdw dist="53882" dir="2699999" algn="ctr" rotWithShape="0">
                    <a:srgbClr val="9999FF">
                      <a:alpha val="79999"/>
                    </a:srgbClr>
                  </a:outerShdw>
                </a:effectLst>
                <a:latin typeface="Times New Roman" panose="02020603050405020304" pitchFamily="18" charset="0"/>
                <a:ea typeface="Times New Roman" panose="02020603050405020304" pitchFamily="18" charset="0"/>
              </a:rPr>
              <a:t>CHÚC CÁC EM CHĂM NGOAN HỌC GIỎI</a:t>
            </a:r>
          </a:p>
        </p:txBody>
      </p:sp>
    </p:spTree>
    <p:extLst>
      <p:ext uri="{BB962C8B-B14F-4D97-AF65-F5344CB8AC3E}">
        <p14:creationId xmlns:p14="http://schemas.microsoft.com/office/powerpoint/2010/main" val="1844419346"/>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edge">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C:\Users\ACER\Desktop\viền pp\tô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990" y="49819"/>
            <a:ext cx="9150349" cy="6858000"/>
          </a:xfrm>
          <a:prstGeom prst="rect">
            <a:avLst/>
          </a:prstGeom>
          <a:noFill/>
          <a:extLst>
            <a:ext uri="{909E8E84-426E-40DD-AFC4-6F175D3DCCD1}">
              <a14:hiddenFill xmlns:a14="http://schemas.microsoft.com/office/drawing/2010/main">
                <a:solidFill>
                  <a:srgbClr val="FFFFFF"/>
                </a:solidFill>
              </a14:hiddenFill>
            </a:ext>
          </a:extLst>
        </p:spPr>
      </p:pic>
      <p:sp>
        <p:nvSpPr>
          <p:cNvPr id="3078" name="WordArt 121"/>
          <p:cNvSpPr>
            <a:spLocks noTextEdit="1"/>
          </p:cNvSpPr>
          <p:nvPr/>
        </p:nvSpPr>
        <p:spPr>
          <a:xfrm>
            <a:off x="3524250" y="1752600"/>
            <a:ext cx="3028950" cy="1143000"/>
          </a:xfrm>
          <a:prstGeom prst="rect">
            <a:avLst/>
          </a:prstGeom>
        </p:spPr>
        <p:txBody>
          <a:bodyPr wrap="none" fromWordArt="1">
            <a:prstTxWarp prst="textPlain">
              <a:avLst>
                <a:gd name="adj" fmla="val 50222"/>
              </a:avLst>
            </a:prstTxWarp>
            <a:normAutofit lnSpcReduction="10000"/>
          </a:bodyPr>
          <a:lstStyle/>
          <a:p>
            <a:pPr algn="ctr"/>
            <a:r>
              <a:rPr lang="en-US" sz="4800" b="1" dirty="0" err="1">
                <a:ln w="9525" cap="flat" cmpd="sng">
                  <a:solidFill>
                    <a:srgbClr val="008000"/>
                  </a:solidFill>
                  <a:prstDash val="solid"/>
                  <a:headEnd type="none" w="med" len="med"/>
                  <a:tailEnd type="none" w="med" len="med"/>
                </a:ln>
                <a:solidFill>
                  <a:srgbClr val="FFFF00"/>
                </a:solidFill>
                <a:effectLst>
                  <a:outerShdw dist="45791" dir="2021404" algn="ctr" rotWithShape="0">
                    <a:srgbClr val="B2B2B2">
                      <a:alpha val="79999"/>
                    </a:srgbClr>
                  </a:outerShdw>
                </a:effectLst>
                <a:latin typeface="Times New Roman" panose="02020603050405020304" pitchFamily="18" charset="0"/>
                <a:ea typeface="Times New Roman" panose="02020603050405020304" pitchFamily="18" charset="0"/>
              </a:rPr>
              <a:t>Luyện</a:t>
            </a:r>
            <a:r>
              <a:rPr lang="en-US" sz="4800" b="1" dirty="0">
                <a:ln w="9525" cap="flat" cmpd="sng">
                  <a:solidFill>
                    <a:srgbClr val="008000"/>
                  </a:solidFill>
                  <a:prstDash val="solid"/>
                  <a:headEnd type="none" w="med" len="med"/>
                  <a:tailEnd type="none" w="med" len="med"/>
                </a:ln>
                <a:solidFill>
                  <a:srgbClr val="FFFF00"/>
                </a:solidFill>
                <a:effectLst>
                  <a:outerShdw dist="45791" dir="2021404" algn="ctr" rotWithShape="0">
                    <a:srgbClr val="B2B2B2">
                      <a:alpha val="79999"/>
                    </a:srgbClr>
                  </a:outerShdw>
                </a:effectLst>
                <a:latin typeface="Times New Roman" panose="02020603050405020304" pitchFamily="18" charset="0"/>
                <a:ea typeface="Times New Roman" panose="02020603050405020304" pitchFamily="18" charset="0"/>
              </a:rPr>
              <a:t> </a:t>
            </a:r>
            <a:r>
              <a:rPr lang="en-US" sz="4800" b="1" dirty="0" err="1">
                <a:ln w="9525" cap="flat" cmpd="sng">
                  <a:solidFill>
                    <a:srgbClr val="008000"/>
                  </a:solidFill>
                  <a:prstDash val="solid"/>
                  <a:headEnd type="none" w="med" len="med"/>
                  <a:tailEnd type="none" w="med" len="med"/>
                </a:ln>
                <a:solidFill>
                  <a:srgbClr val="FFFF00"/>
                </a:solidFill>
                <a:effectLst>
                  <a:outerShdw dist="45791" dir="2021404" algn="ctr" rotWithShape="0">
                    <a:srgbClr val="B2B2B2">
                      <a:alpha val="79999"/>
                    </a:srgbClr>
                  </a:outerShdw>
                </a:effectLst>
                <a:latin typeface="Times New Roman" panose="02020603050405020304" pitchFamily="18" charset="0"/>
                <a:ea typeface="Times New Roman" panose="02020603050405020304" pitchFamily="18" charset="0"/>
              </a:rPr>
              <a:t>từ</a:t>
            </a:r>
            <a:r>
              <a:rPr lang="en-US" sz="4800" b="1" dirty="0">
                <a:ln w="9525" cap="flat" cmpd="sng">
                  <a:solidFill>
                    <a:srgbClr val="008000"/>
                  </a:solidFill>
                  <a:prstDash val="solid"/>
                  <a:headEnd type="none" w="med" len="med"/>
                  <a:tailEnd type="none" w="med" len="med"/>
                </a:ln>
                <a:solidFill>
                  <a:srgbClr val="FFFF00"/>
                </a:solidFill>
                <a:effectLst>
                  <a:outerShdw dist="45791" dir="2021404" algn="ctr" rotWithShape="0">
                    <a:srgbClr val="B2B2B2">
                      <a:alpha val="79999"/>
                    </a:srgbClr>
                  </a:outerShdw>
                </a:effectLst>
                <a:latin typeface="Times New Roman" panose="02020603050405020304" pitchFamily="18" charset="0"/>
                <a:ea typeface="Times New Roman" panose="02020603050405020304" pitchFamily="18" charset="0"/>
              </a:rPr>
              <a:t> </a:t>
            </a:r>
            <a:r>
              <a:rPr lang="en-US" sz="4800" b="1" dirty="0" err="1">
                <a:ln w="9525" cap="flat" cmpd="sng">
                  <a:solidFill>
                    <a:srgbClr val="008000"/>
                  </a:solidFill>
                  <a:prstDash val="solid"/>
                  <a:headEnd type="none" w="med" len="med"/>
                  <a:tailEnd type="none" w="med" len="med"/>
                </a:ln>
                <a:solidFill>
                  <a:srgbClr val="FFFF00"/>
                </a:solidFill>
                <a:effectLst>
                  <a:outerShdw dist="45791" dir="2021404" algn="ctr" rotWithShape="0">
                    <a:srgbClr val="B2B2B2">
                      <a:alpha val="79999"/>
                    </a:srgbClr>
                  </a:outerShdw>
                </a:effectLst>
                <a:latin typeface="Times New Roman" panose="02020603050405020304" pitchFamily="18" charset="0"/>
                <a:ea typeface="Times New Roman" panose="02020603050405020304" pitchFamily="18" charset="0"/>
              </a:rPr>
              <a:t>và</a:t>
            </a:r>
            <a:r>
              <a:rPr lang="en-US" sz="4800" b="1" dirty="0">
                <a:ln w="9525" cap="flat" cmpd="sng">
                  <a:solidFill>
                    <a:srgbClr val="008000"/>
                  </a:solidFill>
                  <a:prstDash val="solid"/>
                  <a:headEnd type="none" w="med" len="med"/>
                  <a:tailEnd type="none" w="med" len="med"/>
                </a:ln>
                <a:solidFill>
                  <a:srgbClr val="FFFF00"/>
                </a:solidFill>
                <a:effectLst>
                  <a:outerShdw dist="45791" dir="2021404" algn="ctr" rotWithShape="0">
                    <a:srgbClr val="B2B2B2">
                      <a:alpha val="79999"/>
                    </a:srgbClr>
                  </a:outerShdw>
                </a:effectLst>
                <a:latin typeface="Times New Roman" panose="02020603050405020304" pitchFamily="18" charset="0"/>
                <a:ea typeface="Times New Roman" panose="02020603050405020304" pitchFamily="18" charset="0"/>
              </a:rPr>
              <a:t> </a:t>
            </a:r>
            <a:r>
              <a:rPr lang="en-US" sz="4800" b="1" dirty="0" err="1">
                <a:ln w="9525" cap="flat" cmpd="sng">
                  <a:solidFill>
                    <a:srgbClr val="008000"/>
                  </a:solidFill>
                  <a:prstDash val="solid"/>
                  <a:headEnd type="none" w="med" len="med"/>
                  <a:tailEnd type="none" w="med" len="med"/>
                </a:ln>
                <a:solidFill>
                  <a:srgbClr val="FFFF00"/>
                </a:solidFill>
                <a:effectLst>
                  <a:outerShdw dist="45791" dir="2021404" algn="ctr" rotWithShape="0">
                    <a:srgbClr val="B2B2B2">
                      <a:alpha val="79999"/>
                    </a:srgbClr>
                  </a:outerShdw>
                </a:effectLst>
                <a:latin typeface="Times New Roman" panose="02020603050405020304" pitchFamily="18" charset="0"/>
                <a:ea typeface="Times New Roman" panose="02020603050405020304" pitchFamily="18" charset="0"/>
              </a:rPr>
              <a:t>câu</a:t>
            </a:r>
            <a:endParaRPr lang="en-US" sz="4800" b="1" dirty="0">
              <a:ln w="9525" cap="flat" cmpd="sng">
                <a:solidFill>
                  <a:srgbClr val="008000"/>
                </a:solidFill>
                <a:prstDash val="solid"/>
                <a:headEnd type="none" w="med" len="med"/>
                <a:tailEnd type="none" w="med" len="med"/>
              </a:ln>
              <a:solidFill>
                <a:srgbClr val="FFFF00"/>
              </a:solidFill>
              <a:effectLst>
                <a:outerShdw dist="45791" dir="2021404" algn="ctr" rotWithShape="0">
                  <a:srgbClr val="B2B2B2">
                    <a:alpha val="79999"/>
                  </a:srgbClr>
                </a:outerShdw>
              </a:effectLst>
              <a:latin typeface="Times New Roman" panose="02020603050405020304" pitchFamily="18" charset="0"/>
              <a:ea typeface="Times New Roman" panose="02020603050405020304" pitchFamily="18" charset="0"/>
            </a:endParaRPr>
          </a:p>
          <a:p>
            <a:pPr algn="ctr"/>
            <a:r>
              <a:rPr lang="en-US" sz="2700" b="1" dirty="0">
                <a:ln w="9525" cap="flat" cmpd="sng">
                  <a:solidFill>
                    <a:srgbClr val="008000"/>
                  </a:solidFill>
                  <a:prstDash val="solid"/>
                  <a:headEnd type="none" w="med" len="med"/>
                  <a:tailEnd type="none" w="med" len="med"/>
                </a:ln>
                <a:solidFill>
                  <a:srgbClr val="FFFF00"/>
                </a:solidFill>
                <a:effectLst>
                  <a:outerShdw dist="45791" dir="2021404" algn="ctr" rotWithShape="0">
                    <a:srgbClr val="B2B2B2">
                      <a:alpha val="79999"/>
                    </a:srgbClr>
                  </a:outerShdw>
                </a:effectLst>
                <a:latin typeface="Times New Roman" panose="02020603050405020304" pitchFamily="18" charset="0"/>
                <a:ea typeface="Times New Roman" panose="02020603050405020304" pitchFamily="18" charset="0"/>
              </a:rPr>
              <a:t>LỚP </a:t>
            </a:r>
            <a:r>
              <a:rPr lang="en-US" sz="2700" b="1" dirty="0" smtClean="0">
                <a:ln w="9525" cap="flat" cmpd="sng">
                  <a:solidFill>
                    <a:srgbClr val="008000"/>
                  </a:solidFill>
                  <a:prstDash val="solid"/>
                  <a:headEnd type="none" w="med" len="med"/>
                  <a:tailEnd type="none" w="med" len="med"/>
                </a:ln>
                <a:solidFill>
                  <a:srgbClr val="FFFF00"/>
                </a:solidFill>
                <a:effectLst>
                  <a:outerShdw dist="45791" dir="2021404" algn="ctr" rotWithShape="0">
                    <a:srgbClr val="B2B2B2">
                      <a:alpha val="79999"/>
                    </a:srgbClr>
                  </a:outerShdw>
                </a:effectLst>
                <a:latin typeface="Times New Roman" panose="02020603050405020304" pitchFamily="18" charset="0"/>
                <a:ea typeface="Times New Roman" panose="02020603050405020304" pitchFamily="18" charset="0"/>
              </a:rPr>
              <a:t>5B</a:t>
            </a:r>
            <a:endParaRPr lang="en-US" sz="2700" b="1" dirty="0">
              <a:ln w="9525" cap="flat" cmpd="sng">
                <a:solidFill>
                  <a:srgbClr val="008000"/>
                </a:solidFill>
                <a:prstDash val="solid"/>
                <a:headEnd type="none" w="med" len="med"/>
                <a:tailEnd type="none" w="med" len="med"/>
              </a:ln>
              <a:solidFill>
                <a:srgbClr val="FFFF00"/>
              </a:solidFill>
              <a:effectLst>
                <a:outerShdw dist="45791" dir="2021404" algn="ctr" rotWithShape="0">
                  <a:srgbClr val="B2B2B2">
                    <a:alpha val="79999"/>
                  </a:srgbClr>
                </a:outerShdw>
              </a:effectLst>
              <a:latin typeface="Times New Roman" panose="02020603050405020304" pitchFamily="18" charset="0"/>
              <a:ea typeface="Times New Roman" panose="02020603050405020304" pitchFamily="18" charset="0"/>
            </a:endParaRPr>
          </a:p>
        </p:txBody>
      </p:sp>
      <p:sp>
        <p:nvSpPr>
          <p:cNvPr id="3" name="TextBox 2"/>
          <p:cNvSpPr txBox="1"/>
          <p:nvPr/>
        </p:nvSpPr>
        <p:spPr>
          <a:xfrm>
            <a:off x="1371600" y="2971800"/>
            <a:ext cx="6245171" cy="1569660"/>
          </a:xfrm>
          <a:prstGeom prst="rect">
            <a:avLst/>
          </a:prstGeom>
          <a:noFill/>
          <a:effectLst>
            <a:glow rad="63500">
              <a:schemeClr val="accent1">
                <a:satMod val="175000"/>
                <a:alpha val="40000"/>
              </a:schemeClr>
            </a:glow>
          </a:effectLst>
        </p:spPr>
        <p:txBody>
          <a:bodyPr wrap="none" rtlCol="0">
            <a:spAutoFit/>
          </a:bodyPr>
          <a:lstStyle/>
          <a:p>
            <a:pPr algn="ctr"/>
            <a:r>
              <a:rPr lang="en-US" sz="3200" dirty="0" smtClean="0">
                <a:solidFill>
                  <a:srgbClr val="00B050"/>
                </a:solidFill>
                <a:latin typeface="Times New Roman" pitchFamily="18" charset="0"/>
                <a:cs typeface="Times New Roman" pitchFamily="18" charset="0"/>
              </a:rPr>
              <a:t>LIÊN KẾT CÁC CÂU TRONG BÀI</a:t>
            </a:r>
          </a:p>
          <a:p>
            <a:pPr algn="ctr"/>
            <a:r>
              <a:rPr lang="en-US" sz="3200" dirty="0" smtClean="0">
                <a:solidFill>
                  <a:srgbClr val="00B050"/>
                </a:solidFill>
                <a:latin typeface="Times New Roman" pitchFamily="18" charset="0"/>
                <a:cs typeface="Times New Roman" pitchFamily="18" charset="0"/>
              </a:rPr>
              <a:t> BẰNG TỪ NGỮ NỐI</a:t>
            </a:r>
          </a:p>
          <a:p>
            <a:pPr algn="ctr"/>
            <a:r>
              <a:rPr lang="en-US" sz="3200" dirty="0" smtClean="0">
                <a:solidFill>
                  <a:srgbClr val="00B050"/>
                </a:solidFill>
                <a:latin typeface="Times New Roman" pitchFamily="18" charset="0"/>
                <a:cs typeface="Times New Roman" pitchFamily="18" charset="0"/>
              </a:rPr>
              <a:t>(</a:t>
            </a:r>
            <a:r>
              <a:rPr lang="en-US" sz="3200" dirty="0" err="1" smtClean="0">
                <a:solidFill>
                  <a:srgbClr val="00B050"/>
                </a:solidFill>
                <a:latin typeface="Times New Roman" pitchFamily="18" charset="0"/>
                <a:cs typeface="Times New Roman" pitchFamily="18" charset="0"/>
              </a:rPr>
              <a:t>Sgk</a:t>
            </a:r>
            <a:r>
              <a:rPr lang="en-US" sz="3200" dirty="0" smtClean="0">
                <a:solidFill>
                  <a:srgbClr val="00B050"/>
                </a:solidFill>
                <a:latin typeface="Times New Roman" pitchFamily="18" charset="0"/>
                <a:cs typeface="Times New Roman" pitchFamily="18" charset="0"/>
              </a:rPr>
              <a:t> </a:t>
            </a:r>
            <a:r>
              <a:rPr lang="en-US" sz="3200" dirty="0" err="1" smtClean="0">
                <a:solidFill>
                  <a:srgbClr val="00B050"/>
                </a:solidFill>
                <a:latin typeface="Times New Roman" pitchFamily="18" charset="0"/>
                <a:cs typeface="Times New Roman" pitchFamily="18" charset="0"/>
              </a:rPr>
              <a:t>trang</a:t>
            </a:r>
            <a:r>
              <a:rPr lang="en-US" sz="3200" dirty="0" smtClean="0">
                <a:solidFill>
                  <a:srgbClr val="00B050"/>
                </a:solidFill>
                <a:latin typeface="Times New Roman" pitchFamily="18" charset="0"/>
                <a:cs typeface="Times New Roman" pitchFamily="18" charset="0"/>
              </a:rPr>
              <a:t> 97,98)</a:t>
            </a:r>
            <a:endParaRPr lang="en-US" sz="3200" dirty="0">
              <a:solidFill>
                <a:srgbClr val="00B050"/>
              </a:solidFill>
              <a:latin typeface="Times New Roman" pitchFamily="18" charset="0"/>
              <a:cs typeface="Times New Roman" pitchFamily="18" charset="0"/>
            </a:endParaRPr>
          </a:p>
        </p:txBody>
      </p:sp>
    </p:spTree>
  </p:cSld>
  <p:clrMapOvr>
    <a:masterClrMapping/>
  </p:clrMapOvr>
  <p:transition spd="slow">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074" name="Picture 2" descr="C:\Users\ACER\Desktop\viền pp\bông.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771" y="0"/>
            <a:ext cx="90678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3429000" y="710625"/>
            <a:ext cx="2402196" cy="584775"/>
          </a:xfrm>
          <a:prstGeom prst="rect">
            <a:avLst/>
          </a:prstGeom>
          <a:noFill/>
        </p:spPr>
        <p:txBody>
          <a:bodyPr wrap="none" rtlCol="0">
            <a:spAutoFit/>
          </a:bodyPr>
          <a:lstStyle/>
          <a:p>
            <a:r>
              <a:rPr lang="en-US" sz="3200" b="1" dirty="0" smtClean="0">
                <a:solidFill>
                  <a:srgbClr val="C00000"/>
                </a:solidFill>
                <a:latin typeface="Times New Roman" pitchFamily="18" charset="0"/>
                <a:cs typeface="Times New Roman" pitchFamily="18" charset="0"/>
              </a:rPr>
              <a:t>MỤC TIÊU:</a:t>
            </a:r>
            <a:endParaRPr lang="en-US" sz="3200" b="1" dirty="0">
              <a:solidFill>
                <a:srgbClr val="C00000"/>
              </a:solidFill>
              <a:latin typeface="Times New Roman" pitchFamily="18" charset="0"/>
              <a:cs typeface="Times New Roman" pitchFamily="18" charset="0"/>
            </a:endParaRPr>
          </a:p>
        </p:txBody>
      </p:sp>
      <p:sp>
        <p:nvSpPr>
          <p:cNvPr id="5" name="TextBox 4"/>
          <p:cNvSpPr txBox="1"/>
          <p:nvPr/>
        </p:nvSpPr>
        <p:spPr>
          <a:xfrm>
            <a:off x="1676400" y="2046982"/>
            <a:ext cx="5886548" cy="1077218"/>
          </a:xfrm>
          <a:prstGeom prst="rect">
            <a:avLst/>
          </a:prstGeom>
          <a:noFill/>
        </p:spPr>
        <p:txBody>
          <a:bodyPr wrap="none" rtlCol="0">
            <a:spAutoFit/>
          </a:bodyPr>
          <a:lstStyle/>
          <a:p>
            <a:r>
              <a:rPr lang="en-US" sz="3200" dirty="0" smtClean="0">
                <a:solidFill>
                  <a:srgbClr val="0000FF"/>
                </a:solidFill>
                <a:latin typeface="Times New Roman" pitchFamily="18" charset="0"/>
                <a:cs typeface="Times New Roman" pitchFamily="18" charset="0"/>
              </a:rPr>
              <a:t>1.Hiểu </a:t>
            </a:r>
            <a:r>
              <a:rPr lang="en-US" sz="3200" dirty="0" err="1" smtClean="0">
                <a:solidFill>
                  <a:srgbClr val="0000FF"/>
                </a:solidFill>
                <a:latin typeface="Times New Roman" pitchFamily="18" charset="0"/>
                <a:cs typeface="Times New Roman" pitchFamily="18" charset="0"/>
              </a:rPr>
              <a:t>thế</a:t>
            </a:r>
            <a:r>
              <a:rPr lang="en-US" sz="3200" dirty="0" smtClean="0">
                <a:solidFill>
                  <a:srgbClr val="0000FF"/>
                </a:solidFill>
                <a:latin typeface="Times New Roman" pitchFamily="18" charset="0"/>
                <a:cs typeface="Times New Roman" pitchFamily="18" charset="0"/>
              </a:rPr>
              <a:t> </a:t>
            </a:r>
            <a:r>
              <a:rPr lang="en-US" sz="3200" dirty="0" err="1" smtClean="0">
                <a:solidFill>
                  <a:srgbClr val="0000FF"/>
                </a:solidFill>
                <a:latin typeface="Times New Roman" pitchFamily="18" charset="0"/>
                <a:cs typeface="Times New Roman" pitchFamily="18" charset="0"/>
              </a:rPr>
              <a:t>nào</a:t>
            </a:r>
            <a:r>
              <a:rPr lang="en-US" sz="3200" dirty="0" smtClean="0">
                <a:solidFill>
                  <a:srgbClr val="0000FF"/>
                </a:solidFill>
                <a:latin typeface="Times New Roman" pitchFamily="18" charset="0"/>
                <a:cs typeface="Times New Roman" pitchFamily="18" charset="0"/>
              </a:rPr>
              <a:t> </a:t>
            </a:r>
            <a:r>
              <a:rPr lang="en-US" sz="3200" dirty="0" err="1" smtClean="0">
                <a:solidFill>
                  <a:srgbClr val="0000FF"/>
                </a:solidFill>
                <a:latin typeface="Times New Roman" pitchFamily="18" charset="0"/>
                <a:cs typeface="Times New Roman" pitchFamily="18" charset="0"/>
              </a:rPr>
              <a:t>là</a:t>
            </a:r>
            <a:r>
              <a:rPr lang="en-US" sz="3200" dirty="0" smtClean="0">
                <a:solidFill>
                  <a:srgbClr val="0000FF"/>
                </a:solidFill>
                <a:latin typeface="Times New Roman" pitchFamily="18" charset="0"/>
                <a:cs typeface="Times New Roman" pitchFamily="18" charset="0"/>
              </a:rPr>
              <a:t> </a:t>
            </a:r>
            <a:r>
              <a:rPr lang="en-US" sz="3200" dirty="0" err="1" smtClean="0">
                <a:solidFill>
                  <a:srgbClr val="0000FF"/>
                </a:solidFill>
                <a:latin typeface="Times New Roman" pitchFamily="18" charset="0"/>
                <a:cs typeface="Times New Roman" pitchFamily="18" charset="0"/>
              </a:rPr>
              <a:t>liên</a:t>
            </a:r>
            <a:r>
              <a:rPr lang="en-US" sz="3200" dirty="0" smtClean="0">
                <a:solidFill>
                  <a:srgbClr val="0000FF"/>
                </a:solidFill>
                <a:latin typeface="Times New Roman" pitchFamily="18" charset="0"/>
                <a:cs typeface="Times New Roman" pitchFamily="18" charset="0"/>
              </a:rPr>
              <a:t> </a:t>
            </a:r>
            <a:r>
              <a:rPr lang="en-US" sz="3200" dirty="0" err="1" smtClean="0">
                <a:solidFill>
                  <a:srgbClr val="0000FF"/>
                </a:solidFill>
                <a:latin typeface="Times New Roman" pitchFamily="18" charset="0"/>
                <a:cs typeface="Times New Roman" pitchFamily="18" charset="0"/>
              </a:rPr>
              <a:t>kết</a:t>
            </a:r>
            <a:r>
              <a:rPr lang="en-US" sz="3200" dirty="0" smtClean="0">
                <a:solidFill>
                  <a:srgbClr val="0000FF"/>
                </a:solidFill>
                <a:latin typeface="Times New Roman" pitchFamily="18" charset="0"/>
                <a:cs typeface="Times New Roman" pitchFamily="18" charset="0"/>
              </a:rPr>
              <a:t> </a:t>
            </a:r>
            <a:r>
              <a:rPr lang="en-US" sz="3200" dirty="0" err="1" smtClean="0">
                <a:solidFill>
                  <a:srgbClr val="0000FF"/>
                </a:solidFill>
                <a:latin typeface="Times New Roman" pitchFamily="18" charset="0"/>
                <a:cs typeface="Times New Roman" pitchFamily="18" charset="0"/>
              </a:rPr>
              <a:t>câu</a:t>
            </a:r>
            <a:r>
              <a:rPr lang="en-US" sz="3200" dirty="0" smtClean="0">
                <a:solidFill>
                  <a:srgbClr val="0000FF"/>
                </a:solidFill>
                <a:latin typeface="Times New Roman" pitchFamily="18" charset="0"/>
                <a:cs typeface="Times New Roman" pitchFamily="18" charset="0"/>
              </a:rPr>
              <a:t> </a:t>
            </a:r>
            <a:r>
              <a:rPr lang="en-US" sz="3200" dirty="0" err="1" smtClean="0">
                <a:solidFill>
                  <a:srgbClr val="0000FF"/>
                </a:solidFill>
                <a:latin typeface="Times New Roman" pitchFamily="18" charset="0"/>
                <a:cs typeface="Times New Roman" pitchFamily="18" charset="0"/>
              </a:rPr>
              <a:t>bằng</a:t>
            </a:r>
            <a:endParaRPr lang="en-US" sz="3200" dirty="0" smtClean="0">
              <a:solidFill>
                <a:srgbClr val="0000FF"/>
              </a:solidFill>
              <a:latin typeface="Times New Roman" pitchFamily="18" charset="0"/>
              <a:cs typeface="Times New Roman" pitchFamily="18" charset="0"/>
            </a:endParaRPr>
          </a:p>
          <a:p>
            <a:r>
              <a:rPr lang="en-US" sz="3200" dirty="0" smtClean="0">
                <a:solidFill>
                  <a:srgbClr val="0000FF"/>
                </a:solidFill>
                <a:latin typeface="Times New Roman" pitchFamily="18" charset="0"/>
                <a:cs typeface="Times New Roman" pitchFamily="18" charset="0"/>
              </a:rPr>
              <a:t> </a:t>
            </a:r>
            <a:r>
              <a:rPr lang="en-US" sz="3200" dirty="0" err="1" smtClean="0">
                <a:solidFill>
                  <a:srgbClr val="0000FF"/>
                </a:solidFill>
                <a:latin typeface="Times New Roman" pitchFamily="18" charset="0"/>
                <a:cs typeface="Times New Roman" pitchFamily="18" charset="0"/>
              </a:rPr>
              <a:t>phép</a:t>
            </a:r>
            <a:r>
              <a:rPr lang="en-US" sz="3200" dirty="0" smtClean="0">
                <a:solidFill>
                  <a:srgbClr val="0000FF"/>
                </a:solidFill>
                <a:latin typeface="Times New Roman" pitchFamily="18" charset="0"/>
                <a:cs typeface="Times New Roman" pitchFamily="18" charset="0"/>
              </a:rPr>
              <a:t> </a:t>
            </a:r>
            <a:r>
              <a:rPr lang="en-US" sz="3200" dirty="0" err="1" smtClean="0">
                <a:solidFill>
                  <a:srgbClr val="0000FF"/>
                </a:solidFill>
                <a:latin typeface="Times New Roman" pitchFamily="18" charset="0"/>
                <a:cs typeface="Times New Roman" pitchFamily="18" charset="0"/>
              </a:rPr>
              <a:t>nối</a:t>
            </a:r>
            <a:r>
              <a:rPr lang="en-US" sz="3200" dirty="0" smtClean="0">
                <a:solidFill>
                  <a:srgbClr val="0000FF"/>
                </a:solidFill>
                <a:latin typeface="Times New Roman" pitchFamily="18" charset="0"/>
                <a:cs typeface="Times New Roman" pitchFamily="18" charset="0"/>
              </a:rPr>
              <a:t>, </a:t>
            </a:r>
            <a:r>
              <a:rPr lang="en-US" sz="3200" dirty="0" err="1" smtClean="0">
                <a:solidFill>
                  <a:srgbClr val="0000FF"/>
                </a:solidFill>
                <a:latin typeface="Times New Roman" pitchFamily="18" charset="0"/>
                <a:cs typeface="Times New Roman" pitchFamily="18" charset="0"/>
              </a:rPr>
              <a:t>tác</a:t>
            </a:r>
            <a:r>
              <a:rPr lang="en-US" sz="3200" dirty="0" smtClean="0">
                <a:solidFill>
                  <a:srgbClr val="0000FF"/>
                </a:solidFill>
                <a:latin typeface="Times New Roman" pitchFamily="18" charset="0"/>
                <a:cs typeface="Times New Roman" pitchFamily="18" charset="0"/>
              </a:rPr>
              <a:t> </a:t>
            </a:r>
            <a:r>
              <a:rPr lang="en-US" sz="3200" dirty="0" err="1" smtClean="0">
                <a:solidFill>
                  <a:srgbClr val="0000FF"/>
                </a:solidFill>
                <a:latin typeface="Times New Roman" pitchFamily="18" charset="0"/>
                <a:cs typeface="Times New Roman" pitchFamily="18" charset="0"/>
              </a:rPr>
              <a:t>dụng</a:t>
            </a:r>
            <a:r>
              <a:rPr lang="en-US" sz="3200" dirty="0" smtClean="0">
                <a:solidFill>
                  <a:srgbClr val="0000FF"/>
                </a:solidFill>
                <a:latin typeface="Times New Roman" pitchFamily="18" charset="0"/>
                <a:cs typeface="Times New Roman" pitchFamily="18" charset="0"/>
              </a:rPr>
              <a:t> </a:t>
            </a:r>
            <a:r>
              <a:rPr lang="en-US" sz="3200" dirty="0" err="1" smtClean="0">
                <a:solidFill>
                  <a:srgbClr val="0000FF"/>
                </a:solidFill>
                <a:latin typeface="Times New Roman" pitchFamily="18" charset="0"/>
                <a:cs typeface="Times New Roman" pitchFamily="18" charset="0"/>
              </a:rPr>
              <a:t>của</a:t>
            </a:r>
            <a:r>
              <a:rPr lang="en-US" sz="3200" dirty="0" smtClean="0">
                <a:solidFill>
                  <a:srgbClr val="0000FF"/>
                </a:solidFill>
                <a:latin typeface="Times New Roman" pitchFamily="18" charset="0"/>
                <a:cs typeface="Times New Roman" pitchFamily="18" charset="0"/>
              </a:rPr>
              <a:t> </a:t>
            </a:r>
            <a:r>
              <a:rPr lang="en-US" sz="3200" dirty="0" err="1" smtClean="0">
                <a:solidFill>
                  <a:srgbClr val="0000FF"/>
                </a:solidFill>
                <a:latin typeface="Times New Roman" pitchFamily="18" charset="0"/>
                <a:cs typeface="Times New Roman" pitchFamily="18" charset="0"/>
              </a:rPr>
              <a:t>phép</a:t>
            </a:r>
            <a:r>
              <a:rPr lang="en-US" sz="3200" dirty="0" smtClean="0">
                <a:solidFill>
                  <a:srgbClr val="0000FF"/>
                </a:solidFill>
                <a:latin typeface="Times New Roman" pitchFamily="18" charset="0"/>
                <a:cs typeface="Times New Roman" pitchFamily="18" charset="0"/>
              </a:rPr>
              <a:t> </a:t>
            </a:r>
            <a:r>
              <a:rPr lang="en-US" sz="3200" dirty="0" err="1" smtClean="0">
                <a:solidFill>
                  <a:srgbClr val="0000FF"/>
                </a:solidFill>
                <a:latin typeface="Times New Roman" pitchFamily="18" charset="0"/>
                <a:cs typeface="Times New Roman" pitchFamily="18" charset="0"/>
              </a:rPr>
              <a:t>nối</a:t>
            </a:r>
            <a:endParaRPr lang="en-US" sz="3200" dirty="0">
              <a:solidFill>
                <a:srgbClr val="0000FF"/>
              </a:solidFill>
              <a:latin typeface="Times New Roman" pitchFamily="18" charset="0"/>
              <a:cs typeface="Times New Roman" pitchFamily="18" charset="0"/>
            </a:endParaRPr>
          </a:p>
        </p:txBody>
      </p:sp>
      <p:sp>
        <p:nvSpPr>
          <p:cNvPr id="6" name="TextBox 5"/>
          <p:cNvSpPr txBox="1"/>
          <p:nvPr/>
        </p:nvSpPr>
        <p:spPr>
          <a:xfrm>
            <a:off x="1524000" y="3429000"/>
            <a:ext cx="6131807" cy="2062103"/>
          </a:xfrm>
          <a:prstGeom prst="rect">
            <a:avLst/>
          </a:prstGeom>
          <a:noFill/>
        </p:spPr>
        <p:txBody>
          <a:bodyPr wrap="none" rtlCol="0">
            <a:spAutoFit/>
          </a:bodyPr>
          <a:lstStyle/>
          <a:p>
            <a:r>
              <a:rPr lang="en-US" sz="3200" dirty="0" smtClean="0">
                <a:solidFill>
                  <a:srgbClr val="0000FF"/>
                </a:solidFill>
                <a:latin typeface="Times New Roman" pitchFamily="18" charset="0"/>
                <a:cs typeface="Times New Roman" pitchFamily="18" charset="0"/>
              </a:rPr>
              <a:t>2.Hiểu </a:t>
            </a:r>
            <a:r>
              <a:rPr lang="en-US" sz="3200" dirty="0" err="1" smtClean="0">
                <a:solidFill>
                  <a:srgbClr val="0000FF"/>
                </a:solidFill>
                <a:latin typeface="Times New Roman" pitchFamily="18" charset="0"/>
                <a:cs typeface="Times New Roman" pitchFamily="18" charset="0"/>
              </a:rPr>
              <a:t>và</a:t>
            </a:r>
            <a:r>
              <a:rPr lang="en-US" sz="3200" dirty="0" smtClean="0">
                <a:solidFill>
                  <a:srgbClr val="0000FF"/>
                </a:solidFill>
                <a:latin typeface="Times New Roman" pitchFamily="18" charset="0"/>
                <a:cs typeface="Times New Roman" pitchFamily="18" charset="0"/>
              </a:rPr>
              <a:t> </a:t>
            </a:r>
            <a:r>
              <a:rPr lang="en-US" sz="3200" dirty="0" err="1" smtClean="0">
                <a:solidFill>
                  <a:srgbClr val="0000FF"/>
                </a:solidFill>
                <a:latin typeface="Times New Roman" pitchFamily="18" charset="0"/>
                <a:cs typeface="Times New Roman" pitchFamily="18" charset="0"/>
              </a:rPr>
              <a:t>nhận</a:t>
            </a:r>
            <a:r>
              <a:rPr lang="en-US" sz="3200" dirty="0" smtClean="0">
                <a:solidFill>
                  <a:srgbClr val="0000FF"/>
                </a:solidFill>
                <a:latin typeface="Times New Roman" pitchFamily="18" charset="0"/>
                <a:cs typeface="Times New Roman" pitchFamily="18" charset="0"/>
              </a:rPr>
              <a:t> </a:t>
            </a:r>
            <a:r>
              <a:rPr lang="en-US" sz="3200" dirty="0" err="1" smtClean="0">
                <a:solidFill>
                  <a:srgbClr val="0000FF"/>
                </a:solidFill>
                <a:latin typeface="Times New Roman" pitchFamily="18" charset="0"/>
                <a:cs typeface="Times New Roman" pitchFamily="18" charset="0"/>
              </a:rPr>
              <a:t>biết</a:t>
            </a:r>
            <a:r>
              <a:rPr lang="en-US" sz="3200" dirty="0" smtClean="0">
                <a:solidFill>
                  <a:srgbClr val="0000FF"/>
                </a:solidFill>
                <a:latin typeface="Times New Roman" pitchFamily="18" charset="0"/>
                <a:cs typeface="Times New Roman" pitchFamily="18" charset="0"/>
              </a:rPr>
              <a:t> </a:t>
            </a:r>
            <a:r>
              <a:rPr lang="en-US" sz="3200" dirty="0" err="1" smtClean="0">
                <a:solidFill>
                  <a:srgbClr val="0000FF"/>
                </a:solidFill>
                <a:latin typeface="Times New Roman" pitchFamily="18" charset="0"/>
                <a:cs typeface="Times New Roman" pitchFamily="18" charset="0"/>
              </a:rPr>
              <a:t>được</a:t>
            </a:r>
            <a:r>
              <a:rPr lang="en-US" sz="3200" dirty="0" smtClean="0">
                <a:solidFill>
                  <a:srgbClr val="0000FF"/>
                </a:solidFill>
                <a:latin typeface="Times New Roman" pitchFamily="18" charset="0"/>
                <a:cs typeface="Times New Roman" pitchFamily="18" charset="0"/>
              </a:rPr>
              <a:t> </a:t>
            </a:r>
            <a:r>
              <a:rPr lang="en-US" sz="3200" dirty="0" err="1" smtClean="0">
                <a:solidFill>
                  <a:srgbClr val="0000FF"/>
                </a:solidFill>
                <a:latin typeface="Times New Roman" pitchFamily="18" charset="0"/>
                <a:cs typeface="Times New Roman" pitchFamily="18" charset="0"/>
              </a:rPr>
              <a:t>những</a:t>
            </a:r>
            <a:r>
              <a:rPr lang="en-US" sz="3200" dirty="0" smtClean="0">
                <a:solidFill>
                  <a:srgbClr val="0000FF"/>
                </a:solidFill>
                <a:latin typeface="Times New Roman" pitchFamily="18" charset="0"/>
                <a:cs typeface="Times New Roman" pitchFamily="18" charset="0"/>
              </a:rPr>
              <a:t> </a:t>
            </a:r>
          </a:p>
          <a:p>
            <a:r>
              <a:rPr lang="en-US" sz="3200" dirty="0" err="1" smtClean="0">
                <a:solidFill>
                  <a:srgbClr val="0000FF"/>
                </a:solidFill>
                <a:latin typeface="Times New Roman" pitchFamily="18" charset="0"/>
                <a:cs typeface="Times New Roman" pitchFamily="18" charset="0"/>
              </a:rPr>
              <a:t>từ</a:t>
            </a:r>
            <a:r>
              <a:rPr lang="en-US" sz="3200" dirty="0" smtClean="0">
                <a:solidFill>
                  <a:srgbClr val="0000FF"/>
                </a:solidFill>
                <a:latin typeface="Times New Roman" pitchFamily="18" charset="0"/>
                <a:cs typeface="Times New Roman" pitchFamily="18" charset="0"/>
              </a:rPr>
              <a:t> </a:t>
            </a:r>
            <a:r>
              <a:rPr lang="en-US" sz="3200" dirty="0" err="1" smtClean="0">
                <a:solidFill>
                  <a:srgbClr val="0000FF"/>
                </a:solidFill>
                <a:latin typeface="Times New Roman" pitchFamily="18" charset="0"/>
                <a:cs typeface="Times New Roman" pitchFamily="18" charset="0"/>
              </a:rPr>
              <a:t>ngữ</a:t>
            </a:r>
            <a:r>
              <a:rPr lang="en-US" sz="3200" dirty="0" smtClean="0">
                <a:solidFill>
                  <a:srgbClr val="0000FF"/>
                </a:solidFill>
                <a:latin typeface="Times New Roman" pitchFamily="18" charset="0"/>
                <a:cs typeface="Times New Roman" pitchFamily="18" charset="0"/>
              </a:rPr>
              <a:t> </a:t>
            </a:r>
            <a:r>
              <a:rPr lang="en-US" sz="3200" dirty="0" err="1" smtClean="0">
                <a:solidFill>
                  <a:srgbClr val="0000FF"/>
                </a:solidFill>
                <a:latin typeface="Times New Roman" pitchFamily="18" charset="0"/>
                <a:cs typeface="Times New Roman" pitchFamily="18" charset="0"/>
              </a:rPr>
              <a:t>dùng</a:t>
            </a:r>
            <a:r>
              <a:rPr lang="en-US" sz="3200" dirty="0" smtClean="0">
                <a:solidFill>
                  <a:srgbClr val="0000FF"/>
                </a:solidFill>
                <a:latin typeface="Times New Roman" pitchFamily="18" charset="0"/>
                <a:cs typeface="Times New Roman" pitchFamily="18" charset="0"/>
              </a:rPr>
              <a:t> </a:t>
            </a:r>
            <a:r>
              <a:rPr lang="en-US" sz="3200" dirty="0" err="1" smtClean="0">
                <a:solidFill>
                  <a:srgbClr val="0000FF"/>
                </a:solidFill>
                <a:latin typeface="Times New Roman" pitchFamily="18" charset="0"/>
                <a:cs typeface="Times New Roman" pitchFamily="18" charset="0"/>
              </a:rPr>
              <a:t>để</a:t>
            </a:r>
            <a:r>
              <a:rPr lang="en-US" sz="3200" dirty="0" smtClean="0">
                <a:solidFill>
                  <a:srgbClr val="0000FF"/>
                </a:solidFill>
                <a:latin typeface="Times New Roman" pitchFamily="18" charset="0"/>
                <a:cs typeface="Times New Roman" pitchFamily="18" charset="0"/>
              </a:rPr>
              <a:t> </a:t>
            </a:r>
            <a:r>
              <a:rPr lang="en-US" sz="3200" dirty="0" err="1" smtClean="0">
                <a:solidFill>
                  <a:srgbClr val="0000FF"/>
                </a:solidFill>
                <a:latin typeface="Times New Roman" pitchFamily="18" charset="0"/>
                <a:cs typeface="Times New Roman" pitchFamily="18" charset="0"/>
              </a:rPr>
              <a:t>nối</a:t>
            </a:r>
            <a:r>
              <a:rPr lang="en-US" sz="3200" dirty="0">
                <a:solidFill>
                  <a:srgbClr val="0000FF"/>
                </a:solidFill>
                <a:latin typeface="Times New Roman" pitchFamily="18" charset="0"/>
                <a:cs typeface="Times New Roman" pitchFamily="18" charset="0"/>
              </a:rPr>
              <a:t> </a:t>
            </a:r>
            <a:r>
              <a:rPr lang="en-US" sz="3200" dirty="0" err="1" smtClean="0">
                <a:solidFill>
                  <a:srgbClr val="0000FF"/>
                </a:solidFill>
                <a:latin typeface="Times New Roman" pitchFamily="18" charset="0"/>
                <a:cs typeface="Times New Roman" pitchFamily="18" charset="0"/>
              </a:rPr>
              <a:t>và</a:t>
            </a:r>
            <a:r>
              <a:rPr lang="en-US" sz="3200" dirty="0" smtClean="0">
                <a:solidFill>
                  <a:srgbClr val="0000FF"/>
                </a:solidFill>
                <a:latin typeface="Times New Roman" pitchFamily="18" charset="0"/>
                <a:cs typeface="Times New Roman" pitchFamily="18" charset="0"/>
              </a:rPr>
              <a:t> </a:t>
            </a:r>
            <a:r>
              <a:rPr lang="en-US" sz="3200" dirty="0" err="1" smtClean="0">
                <a:solidFill>
                  <a:srgbClr val="0000FF"/>
                </a:solidFill>
                <a:latin typeface="Times New Roman" pitchFamily="18" charset="0"/>
                <a:cs typeface="Times New Roman" pitchFamily="18" charset="0"/>
              </a:rPr>
              <a:t>bước</a:t>
            </a:r>
            <a:r>
              <a:rPr lang="en-US" sz="3200" dirty="0" smtClean="0">
                <a:solidFill>
                  <a:srgbClr val="0000FF"/>
                </a:solidFill>
                <a:latin typeface="Times New Roman" pitchFamily="18" charset="0"/>
                <a:cs typeface="Times New Roman" pitchFamily="18" charset="0"/>
              </a:rPr>
              <a:t> </a:t>
            </a:r>
            <a:r>
              <a:rPr lang="en-US" sz="3200" dirty="0" err="1" smtClean="0">
                <a:solidFill>
                  <a:srgbClr val="0000FF"/>
                </a:solidFill>
                <a:latin typeface="Times New Roman" pitchFamily="18" charset="0"/>
                <a:cs typeface="Times New Roman" pitchFamily="18" charset="0"/>
              </a:rPr>
              <a:t>đầu</a:t>
            </a:r>
            <a:r>
              <a:rPr lang="en-US" sz="3200" dirty="0" smtClean="0">
                <a:solidFill>
                  <a:srgbClr val="0000FF"/>
                </a:solidFill>
                <a:latin typeface="Times New Roman" pitchFamily="18" charset="0"/>
                <a:cs typeface="Times New Roman" pitchFamily="18" charset="0"/>
              </a:rPr>
              <a:t> </a:t>
            </a:r>
            <a:r>
              <a:rPr lang="en-US" sz="3200" dirty="0" err="1" smtClean="0">
                <a:solidFill>
                  <a:srgbClr val="0000FF"/>
                </a:solidFill>
                <a:latin typeface="Times New Roman" pitchFamily="18" charset="0"/>
                <a:cs typeface="Times New Roman" pitchFamily="18" charset="0"/>
              </a:rPr>
              <a:t>biết</a:t>
            </a:r>
            <a:endParaRPr lang="en-US" sz="3200" dirty="0" smtClean="0">
              <a:solidFill>
                <a:srgbClr val="0000FF"/>
              </a:solidFill>
              <a:latin typeface="Times New Roman" pitchFamily="18" charset="0"/>
              <a:cs typeface="Times New Roman" pitchFamily="18" charset="0"/>
            </a:endParaRPr>
          </a:p>
          <a:p>
            <a:r>
              <a:rPr lang="en-US" sz="3200" dirty="0" smtClean="0">
                <a:solidFill>
                  <a:srgbClr val="0000FF"/>
                </a:solidFill>
                <a:latin typeface="Times New Roman" pitchFamily="18" charset="0"/>
                <a:cs typeface="Times New Roman" pitchFamily="18" charset="0"/>
              </a:rPr>
              <a:t> </a:t>
            </a:r>
            <a:r>
              <a:rPr lang="en-US" sz="3200" dirty="0" err="1" smtClean="0">
                <a:solidFill>
                  <a:srgbClr val="0000FF"/>
                </a:solidFill>
                <a:latin typeface="Times New Roman" pitchFamily="18" charset="0"/>
                <a:cs typeface="Times New Roman" pitchFamily="18" charset="0"/>
              </a:rPr>
              <a:t>sử</a:t>
            </a:r>
            <a:r>
              <a:rPr lang="en-US" sz="3200" dirty="0" smtClean="0">
                <a:solidFill>
                  <a:srgbClr val="0000FF"/>
                </a:solidFill>
                <a:latin typeface="Times New Roman" pitchFamily="18" charset="0"/>
                <a:cs typeface="Times New Roman" pitchFamily="18" charset="0"/>
              </a:rPr>
              <a:t> </a:t>
            </a:r>
            <a:r>
              <a:rPr lang="en-US" sz="3200" dirty="0" err="1" smtClean="0">
                <a:solidFill>
                  <a:srgbClr val="0000FF"/>
                </a:solidFill>
                <a:latin typeface="Times New Roman" pitchFamily="18" charset="0"/>
                <a:cs typeface="Times New Roman" pitchFamily="18" charset="0"/>
              </a:rPr>
              <a:t>dụng</a:t>
            </a:r>
            <a:r>
              <a:rPr lang="en-US" sz="3200" dirty="0" smtClean="0">
                <a:solidFill>
                  <a:srgbClr val="0000FF"/>
                </a:solidFill>
                <a:latin typeface="Times New Roman" pitchFamily="18" charset="0"/>
                <a:cs typeface="Times New Roman" pitchFamily="18" charset="0"/>
              </a:rPr>
              <a:t> </a:t>
            </a:r>
            <a:r>
              <a:rPr lang="en-US" sz="3200" dirty="0" err="1" smtClean="0">
                <a:solidFill>
                  <a:srgbClr val="0000FF"/>
                </a:solidFill>
                <a:latin typeface="Times New Roman" pitchFamily="18" charset="0"/>
                <a:cs typeface="Times New Roman" pitchFamily="18" charset="0"/>
              </a:rPr>
              <a:t>các</a:t>
            </a:r>
            <a:r>
              <a:rPr lang="en-US" sz="3200" dirty="0" smtClean="0">
                <a:solidFill>
                  <a:srgbClr val="0000FF"/>
                </a:solidFill>
                <a:latin typeface="Times New Roman" pitchFamily="18" charset="0"/>
                <a:cs typeface="Times New Roman" pitchFamily="18" charset="0"/>
              </a:rPr>
              <a:t> </a:t>
            </a:r>
            <a:r>
              <a:rPr lang="en-US" sz="3200" dirty="0" err="1" smtClean="0">
                <a:solidFill>
                  <a:srgbClr val="0000FF"/>
                </a:solidFill>
                <a:latin typeface="Times New Roman" pitchFamily="18" charset="0"/>
                <a:cs typeface="Times New Roman" pitchFamily="18" charset="0"/>
              </a:rPr>
              <a:t>từ</a:t>
            </a:r>
            <a:r>
              <a:rPr lang="en-US" sz="3200" dirty="0" smtClean="0">
                <a:solidFill>
                  <a:srgbClr val="0000FF"/>
                </a:solidFill>
                <a:latin typeface="Times New Roman" pitchFamily="18" charset="0"/>
                <a:cs typeface="Times New Roman" pitchFamily="18" charset="0"/>
              </a:rPr>
              <a:t> </a:t>
            </a:r>
            <a:r>
              <a:rPr lang="en-US" sz="3200" dirty="0" err="1" smtClean="0">
                <a:solidFill>
                  <a:srgbClr val="0000FF"/>
                </a:solidFill>
                <a:latin typeface="Times New Roman" pitchFamily="18" charset="0"/>
                <a:cs typeface="Times New Roman" pitchFamily="18" charset="0"/>
              </a:rPr>
              <a:t>ngữ</a:t>
            </a:r>
            <a:r>
              <a:rPr lang="en-US" sz="3200" dirty="0" smtClean="0">
                <a:solidFill>
                  <a:srgbClr val="0000FF"/>
                </a:solidFill>
                <a:latin typeface="Times New Roman" pitchFamily="18" charset="0"/>
                <a:cs typeface="Times New Roman" pitchFamily="18" charset="0"/>
              </a:rPr>
              <a:t> </a:t>
            </a:r>
            <a:r>
              <a:rPr lang="en-US" sz="3200" dirty="0" err="1" smtClean="0">
                <a:solidFill>
                  <a:srgbClr val="0000FF"/>
                </a:solidFill>
                <a:latin typeface="Times New Roman" pitchFamily="18" charset="0"/>
                <a:cs typeface="Times New Roman" pitchFamily="18" charset="0"/>
              </a:rPr>
              <a:t>nối</a:t>
            </a:r>
            <a:r>
              <a:rPr lang="en-US" sz="3200" dirty="0" smtClean="0">
                <a:solidFill>
                  <a:srgbClr val="0000FF"/>
                </a:solidFill>
                <a:latin typeface="Times New Roman" pitchFamily="18" charset="0"/>
                <a:cs typeface="Times New Roman" pitchFamily="18" charset="0"/>
              </a:rPr>
              <a:t> </a:t>
            </a:r>
            <a:r>
              <a:rPr lang="en-US" sz="3200" dirty="0" err="1" smtClean="0">
                <a:solidFill>
                  <a:srgbClr val="0000FF"/>
                </a:solidFill>
                <a:latin typeface="Times New Roman" pitchFamily="18" charset="0"/>
                <a:cs typeface="Times New Roman" pitchFamily="18" charset="0"/>
              </a:rPr>
              <a:t>để</a:t>
            </a:r>
            <a:r>
              <a:rPr lang="en-US" sz="3200" dirty="0" smtClean="0">
                <a:solidFill>
                  <a:srgbClr val="0000FF"/>
                </a:solidFill>
                <a:latin typeface="Times New Roman" pitchFamily="18" charset="0"/>
                <a:cs typeface="Times New Roman" pitchFamily="18" charset="0"/>
              </a:rPr>
              <a:t> </a:t>
            </a:r>
            <a:r>
              <a:rPr lang="en-US" sz="3200" dirty="0" err="1" smtClean="0">
                <a:solidFill>
                  <a:srgbClr val="0000FF"/>
                </a:solidFill>
                <a:latin typeface="Times New Roman" pitchFamily="18" charset="0"/>
                <a:cs typeface="Times New Roman" pitchFamily="18" charset="0"/>
              </a:rPr>
              <a:t>liên</a:t>
            </a:r>
            <a:r>
              <a:rPr lang="en-US" sz="3200" dirty="0" smtClean="0">
                <a:solidFill>
                  <a:srgbClr val="0000FF"/>
                </a:solidFill>
                <a:latin typeface="Times New Roman" pitchFamily="18" charset="0"/>
                <a:cs typeface="Times New Roman" pitchFamily="18" charset="0"/>
              </a:rPr>
              <a:t> </a:t>
            </a:r>
            <a:r>
              <a:rPr lang="en-US" sz="3200" dirty="0" err="1" smtClean="0">
                <a:solidFill>
                  <a:srgbClr val="0000FF"/>
                </a:solidFill>
                <a:latin typeface="Times New Roman" pitchFamily="18" charset="0"/>
                <a:cs typeface="Times New Roman" pitchFamily="18" charset="0"/>
              </a:rPr>
              <a:t>kết</a:t>
            </a:r>
            <a:endParaRPr lang="en-US" sz="3200" dirty="0" smtClean="0">
              <a:solidFill>
                <a:srgbClr val="0000FF"/>
              </a:solidFill>
              <a:latin typeface="Times New Roman" pitchFamily="18" charset="0"/>
              <a:cs typeface="Times New Roman" pitchFamily="18" charset="0"/>
            </a:endParaRPr>
          </a:p>
          <a:p>
            <a:r>
              <a:rPr lang="en-US" sz="3200" dirty="0" smtClean="0">
                <a:solidFill>
                  <a:srgbClr val="0000FF"/>
                </a:solidFill>
                <a:latin typeface="Times New Roman" pitchFamily="18" charset="0"/>
                <a:cs typeface="Times New Roman" pitchFamily="18" charset="0"/>
              </a:rPr>
              <a:t> </a:t>
            </a:r>
            <a:r>
              <a:rPr lang="en-US" sz="3200" dirty="0" err="1" smtClean="0">
                <a:solidFill>
                  <a:srgbClr val="0000FF"/>
                </a:solidFill>
                <a:latin typeface="Times New Roman" pitchFamily="18" charset="0"/>
                <a:cs typeface="Times New Roman" pitchFamily="18" charset="0"/>
              </a:rPr>
              <a:t>câu</a:t>
            </a:r>
            <a:r>
              <a:rPr lang="en-US" sz="3200" dirty="0" smtClean="0">
                <a:solidFill>
                  <a:srgbClr val="0000FF"/>
                </a:solidFill>
                <a:latin typeface="Times New Roman" pitchFamily="18" charset="0"/>
                <a:cs typeface="Times New Roman" pitchFamily="18" charset="0"/>
              </a:rPr>
              <a:t>, </a:t>
            </a:r>
            <a:r>
              <a:rPr lang="en-US" sz="3200" dirty="0" err="1" smtClean="0">
                <a:solidFill>
                  <a:srgbClr val="0000FF"/>
                </a:solidFill>
                <a:latin typeface="Times New Roman" pitchFamily="18" charset="0"/>
                <a:cs typeface="Times New Roman" pitchFamily="18" charset="0"/>
              </a:rPr>
              <a:t>đoạn</a:t>
            </a:r>
            <a:r>
              <a:rPr lang="en-US" sz="3200" dirty="0" smtClean="0">
                <a:solidFill>
                  <a:srgbClr val="0000FF"/>
                </a:solidFill>
                <a:latin typeface="Times New Roman" pitchFamily="18" charset="0"/>
                <a:cs typeface="Times New Roman" pitchFamily="18" charset="0"/>
              </a:rPr>
              <a:t>.</a:t>
            </a:r>
            <a:endParaRPr lang="en-US" sz="3200" dirty="0">
              <a:solidFill>
                <a:srgbClr val="0000FF"/>
              </a:solidFill>
              <a:latin typeface="Times New Roman" pitchFamily="18" charset="0"/>
              <a:cs typeface="Times New Roman" pitchFamily="18" charset="0"/>
            </a:endParaRPr>
          </a:p>
        </p:txBody>
      </p:sp>
      <p:pic>
        <p:nvPicPr>
          <p:cNvPr id="3075" name="Picture 3" descr="C:\Users\ACER\Desktop\viền pp\butterfly2.gif"/>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6248400" y="-520988"/>
            <a:ext cx="3048000" cy="304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63294693"/>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1000"/>
                                        <p:tgtEl>
                                          <p:spTgt spid="6"/>
                                        </p:tgtEl>
                                      </p:cBhvr>
                                    </p:animEffect>
                                    <p:anim calcmode="lin" valueType="num">
                                      <p:cBhvr>
                                        <p:cTn id="14" dur="1000" fill="hold"/>
                                        <p:tgtEl>
                                          <p:spTgt spid="6"/>
                                        </p:tgtEl>
                                        <p:attrNameLst>
                                          <p:attrName>ppt_x</p:attrName>
                                        </p:attrNameLst>
                                      </p:cBhvr>
                                      <p:tavLst>
                                        <p:tav tm="0">
                                          <p:val>
                                            <p:strVal val="#ppt_x"/>
                                          </p:val>
                                        </p:tav>
                                        <p:tav tm="100000">
                                          <p:val>
                                            <p:strVal val="#ppt_x"/>
                                          </p:val>
                                        </p:tav>
                                      </p:tavLst>
                                    </p:anim>
                                    <p:anim calcmode="lin" valueType="num">
                                      <p:cBhvr>
                                        <p:cTn id="15"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descr="C:\Users\ACER\Desktop\viền pp\giaoan.link-hinh-nen-powerpoint-don-gian-dep-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8000" y="-117475"/>
            <a:ext cx="10160000" cy="7092950"/>
          </a:xfrm>
          <a:prstGeom prst="rect">
            <a:avLst/>
          </a:prstGeom>
          <a:noFill/>
          <a:extLst>
            <a:ext uri="{909E8E84-426E-40DD-AFC4-6F175D3DCCD1}">
              <a14:hiddenFill xmlns:a14="http://schemas.microsoft.com/office/drawing/2010/main">
                <a:solidFill>
                  <a:srgbClr val="FFFFFF"/>
                </a:solidFill>
              </a14:hiddenFill>
            </a:ext>
          </a:extLst>
        </p:spPr>
      </p:pic>
      <p:sp>
        <p:nvSpPr>
          <p:cNvPr id="7175" name="Rectangle 7"/>
          <p:cNvSpPr/>
          <p:nvPr/>
        </p:nvSpPr>
        <p:spPr>
          <a:xfrm>
            <a:off x="3124200" y="152400"/>
            <a:ext cx="2385846" cy="646331"/>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0"/>
              </a:spcBef>
              <a:buNone/>
            </a:pPr>
            <a:r>
              <a:rPr lang="en-US" altLang="en-US" sz="3600" b="1" u="sng" dirty="0">
                <a:solidFill>
                  <a:srgbClr val="0000FF"/>
                </a:solidFill>
              </a:rPr>
              <a:t>I. Nhận xét:</a:t>
            </a:r>
          </a:p>
        </p:txBody>
      </p:sp>
      <p:sp>
        <p:nvSpPr>
          <p:cNvPr id="7176" name="Rectangle 8"/>
          <p:cNvSpPr/>
          <p:nvPr/>
        </p:nvSpPr>
        <p:spPr>
          <a:xfrm>
            <a:off x="76200" y="990600"/>
            <a:ext cx="8008411" cy="523220"/>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2800" b="1" dirty="0">
                <a:solidFill>
                  <a:srgbClr val="FF0000"/>
                </a:solidFill>
              </a:rPr>
              <a:t>1. Mỗi từ ngữ được in đậm dưới đây có tác dụng gì?</a:t>
            </a:r>
          </a:p>
        </p:txBody>
      </p:sp>
      <p:sp>
        <p:nvSpPr>
          <p:cNvPr id="7177" name="Rectangle 9"/>
          <p:cNvSpPr/>
          <p:nvPr/>
        </p:nvSpPr>
        <p:spPr>
          <a:xfrm>
            <a:off x="381000" y="2539186"/>
            <a:ext cx="8153400" cy="2185214"/>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0"/>
              </a:spcBef>
              <a:buNone/>
            </a:pPr>
            <a:r>
              <a:rPr lang="en-US" altLang="en-US" sz="2800" dirty="0"/>
              <a:t>(1)Miêu tả một em bé </a:t>
            </a:r>
            <a:r>
              <a:rPr lang="en-US" altLang="en-US" sz="2800" b="1" dirty="0"/>
              <a:t>hoặc</a:t>
            </a:r>
            <a:r>
              <a:rPr lang="en-US" altLang="en-US" sz="2800" dirty="0"/>
              <a:t> một chú mèo, một cái cây, một dòng sông mà ai cũng miêu tả giống nhau thì không ai thích đọc. (2)</a:t>
            </a:r>
            <a:r>
              <a:rPr lang="en-US" altLang="en-US" sz="2800" b="1" dirty="0"/>
              <a:t>Vì vậy</a:t>
            </a:r>
            <a:r>
              <a:rPr lang="en-US" altLang="en-US" sz="2800" dirty="0"/>
              <a:t> ngay trong quan sát để miêu tả, người viết phải tìm ra cái mới, cái riêng.</a:t>
            </a:r>
          </a:p>
          <a:p>
            <a:pPr marL="0" lvl="0" indent="0" eaLnBrk="1" hangingPunct="1">
              <a:spcBef>
                <a:spcPct val="0"/>
              </a:spcBef>
              <a:buNone/>
            </a:pPr>
            <a:r>
              <a:rPr lang="en-US" altLang="en-US" sz="2000" dirty="0"/>
              <a:t>                                                                        Theo</a:t>
            </a:r>
            <a:r>
              <a:rPr lang="en-US" altLang="en-US" sz="2000" b="1" dirty="0"/>
              <a:t> Phạm Hổ</a:t>
            </a:r>
          </a:p>
        </p:txBody>
      </p:sp>
      <p:sp>
        <p:nvSpPr>
          <p:cNvPr id="7178" name="Rectangle 10"/>
          <p:cNvSpPr/>
          <p:nvPr/>
        </p:nvSpPr>
        <p:spPr>
          <a:xfrm>
            <a:off x="533400" y="4953000"/>
            <a:ext cx="8102600" cy="52387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0"/>
              </a:spcBef>
              <a:buNone/>
            </a:pPr>
            <a:r>
              <a:rPr lang="en-US" altLang="en-US" sz="2800" b="1" dirty="0">
                <a:latin typeface="Times New Roman" panose="02020603050405020304" pitchFamily="18" charset="0"/>
              </a:rPr>
              <a:t>Từ “</a:t>
            </a:r>
            <a:r>
              <a:rPr lang="en-US" altLang="en-US" sz="2800" b="1" dirty="0">
                <a:solidFill>
                  <a:srgbClr val="0000FF"/>
                </a:solidFill>
                <a:latin typeface="Times New Roman" panose="02020603050405020304" pitchFamily="18" charset="0"/>
              </a:rPr>
              <a:t>hoặc” </a:t>
            </a:r>
            <a:r>
              <a:rPr lang="en-US" altLang="en-US" sz="2800" b="1" dirty="0">
                <a:latin typeface="Times New Roman" panose="02020603050405020304" pitchFamily="18" charset="0"/>
              </a:rPr>
              <a:t>có tác dụng </a:t>
            </a:r>
            <a:r>
              <a:rPr lang="en-US" altLang="en-US" sz="2800" b="1" dirty="0">
                <a:solidFill>
                  <a:srgbClr val="0033CC"/>
                </a:solidFill>
                <a:latin typeface="Times New Roman" panose="02020603050405020304" pitchFamily="18" charset="0"/>
              </a:rPr>
              <a:t>nối </a:t>
            </a:r>
            <a:r>
              <a:rPr lang="en-US" altLang="en-US" sz="2800" b="1" dirty="0">
                <a:latin typeface="Times New Roman" panose="02020603050405020304" pitchFamily="18" charset="0"/>
              </a:rPr>
              <a:t>từ </a:t>
            </a:r>
            <a:r>
              <a:rPr lang="en-US" altLang="en-US" sz="2800" b="1" dirty="0">
                <a:solidFill>
                  <a:srgbClr val="0033CC"/>
                </a:solidFill>
                <a:latin typeface="Times New Roman" panose="02020603050405020304" pitchFamily="18" charset="0"/>
              </a:rPr>
              <a:t>em bé </a:t>
            </a:r>
            <a:r>
              <a:rPr lang="en-US" altLang="en-US" sz="2800" b="1" dirty="0">
                <a:latin typeface="Times New Roman" panose="02020603050405020304" pitchFamily="18" charset="0"/>
              </a:rPr>
              <a:t>với từ </a:t>
            </a:r>
            <a:r>
              <a:rPr lang="en-US" altLang="en-US" sz="2800" b="1" dirty="0">
                <a:solidFill>
                  <a:srgbClr val="0033CC"/>
                </a:solidFill>
                <a:latin typeface="Times New Roman" panose="02020603050405020304" pitchFamily="18" charset="0"/>
              </a:rPr>
              <a:t>chú mèo</a:t>
            </a:r>
            <a:r>
              <a:rPr lang="en-US" altLang="en-US" sz="2800" b="1" dirty="0">
                <a:latin typeface="Times New Roman" panose="02020603050405020304" pitchFamily="18" charset="0"/>
              </a:rPr>
              <a:t>.</a:t>
            </a:r>
          </a:p>
        </p:txBody>
      </p:sp>
      <p:sp>
        <p:nvSpPr>
          <p:cNvPr id="7179" name="Rectangle 11"/>
          <p:cNvSpPr/>
          <p:nvPr/>
        </p:nvSpPr>
        <p:spPr>
          <a:xfrm>
            <a:off x="493712" y="5867400"/>
            <a:ext cx="7583488" cy="52387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0"/>
              </a:spcBef>
              <a:buNone/>
            </a:pPr>
            <a:r>
              <a:rPr lang="en-US" altLang="en-US" sz="2800" b="1" dirty="0">
                <a:latin typeface="Times New Roman" panose="02020603050405020304" pitchFamily="18" charset="0"/>
              </a:rPr>
              <a:t>Cụm từ </a:t>
            </a:r>
            <a:r>
              <a:rPr lang="en-US" altLang="en-US" sz="2800" b="1" dirty="0">
                <a:solidFill>
                  <a:srgbClr val="0000FF"/>
                </a:solidFill>
                <a:latin typeface="Times New Roman" panose="02020603050405020304" pitchFamily="18" charset="0"/>
              </a:rPr>
              <a:t>“Vì vậy” </a:t>
            </a:r>
            <a:r>
              <a:rPr lang="en-US" altLang="en-US" sz="2800" b="1" dirty="0">
                <a:latin typeface="Times New Roman" panose="02020603050405020304" pitchFamily="18" charset="0"/>
              </a:rPr>
              <a:t>có tác dụng </a:t>
            </a:r>
            <a:r>
              <a:rPr lang="en-US" altLang="en-US" sz="2800" b="1" dirty="0">
                <a:solidFill>
                  <a:srgbClr val="0000FF"/>
                </a:solidFill>
                <a:latin typeface="Times New Roman" panose="02020603050405020304" pitchFamily="18" charset="0"/>
              </a:rPr>
              <a:t>nối câu 2 với câu 1</a:t>
            </a:r>
          </a:p>
        </p:txBody>
      </p:sp>
      <p:sp>
        <p:nvSpPr>
          <p:cNvPr id="7180" name="Text Box 12"/>
          <p:cNvSpPr txBox="1"/>
          <p:nvPr/>
        </p:nvSpPr>
        <p:spPr>
          <a:xfrm>
            <a:off x="3771900" y="2514600"/>
            <a:ext cx="1600200" cy="52322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2400" b="1" dirty="0"/>
              <a:t> </a:t>
            </a:r>
            <a:r>
              <a:rPr lang="en-US" altLang="en-US" sz="2800" b="1" dirty="0">
                <a:solidFill>
                  <a:srgbClr val="FF0000"/>
                </a:solidFill>
              </a:rPr>
              <a:t>hoặc</a:t>
            </a:r>
          </a:p>
        </p:txBody>
      </p:sp>
      <p:sp>
        <p:nvSpPr>
          <p:cNvPr id="7181" name="Text Box 13"/>
          <p:cNvSpPr txBox="1"/>
          <p:nvPr/>
        </p:nvSpPr>
        <p:spPr>
          <a:xfrm>
            <a:off x="5311143" y="3410140"/>
            <a:ext cx="1332576" cy="523220"/>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2800" b="1" dirty="0">
                <a:solidFill>
                  <a:srgbClr val="FF0000"/>
                </a:solidFill>
              </a:rPr>
              <a:t>Vì vậy</a:t>
            </a:r>
          </a:p>
        </p:txBody>
      </p:sp>
      <p:sp>
        <p:nvSpPr>
          <p:cNvPr id="7183" name="Text Box 15"/>
          <p:cNvSpPr txBox="1"/>
          <p:nvPr/>
        </p:nvSpPr>
        <p:spPr>
          <a:xfrm>
            <a:off x="5439440" y="2524780"/>
            <a:ext cx="1752600" cy="52322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1800" dirty="0"/>
              <a:t> </a:t>
            </a:r>
            <a:r>
              <a:rPr lang="en-US" altLang="en-US" sz="2800" dirty="0">
                <a:solidFill>
                  <a:srgbClr val="0000FF"/>
                </a:solidFill>
              </a:rPr>
              <a:t>chú mèo</a:t>
            </a:r>
          </a:p>
        </p:txBody>
      </p:sp>
      <p:sp>
        <p:nvSpPr>
          <p:cNvPr id="7184" name="AutoShape 16"/>
          <p:cNvSpPr/>
          <p:nvPr/>
        </p:nvSpPr>
        <p:spPr>
          <a:xfrm>
            <a:off x="4343400" y="1600200"/>
            <a:ext cx="2209800" cy="838200"/>
          </a:xfrm>
          <a:prstGeom prst="wedgeEllipseCallout">
            <a:avLst>
              <a:gd name="adj1" fmla="val -59616"/>
              <a:gd name="adj2" fmla="val 74537"/>
            </a:avLst>
          </a:prstGeom>
          <a:solidFill>
            <a:srgbClr val="00FFFF"/>
          </a:solidFill>
          <a:ln w="9525" cap="flat" cmpd="sng">
            <a:solidFill>
              <a:schemeClr val="tx1"/>
            </a:solidFill>
            <a:prstDash val="solid"/>
            <a:miter/>
            <a:headEnd type="none" w="med" len="med"/>
            <a:tailEnd type="none" w="med" len="med"/>
          </a:ln>
        </p:spPr>
        <p:txBody>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lgn="ctr" eaLnBrk="1" hangingPunct="1">
              <a:spcBef>
                <a:spcPct val="0"/>
              </a:spcBef>
              <a:buNone/>
            </a:pPr>
            <a:r>
              <a:rPr lang="en-US" altLang="en-US" dirty="0"/>
              <a:t>Nối từ</a:t>
            </a:r>
          </a:p>
        </p:txBody>
      </p:sp>
      <p:sp>
        <p:nvSpPr>
          <p:cNvPr id="5133" name="AutoShape 17"/>
          <p:cNvSpPr/>
          <p:nvPr/>
        </p:nvSpPr>
        <p:spPr>
          <a:xfrm rot="10655338">
            <a:off x="383773" y="3978426"/>
            <a:ext cx="1910248" cy="973887"/>
          </a:xfrm>
          <a:prstGeom prst="wedgeEllipseCallout">
            <a:avLst>
              <a:gd name="adj1" fmla="val -146517"/>
              <a:gd name="adj2" fmla="val 54736"/>
            </a:avLst>
          </a:prstGeom>
          <a:solidFill>
            <a:srgbClr val="00FFFF"/>
          </a:solidFill>
          <a:ln w="9525" cap="flat" cmpd="sng">
            <a:solidFill>
              <a:schemeClr val="tx1"/>
            </a:solidFill>
            <a:prstDash val="solid"/>
            <a:miter/>
            <a:headEnd type="none" w="med" len="med"/>
            <a:tailEnd type="none" w="med" len="med"/>
          </a:ln>
        </p:spPr>
        <p:txBody>
          <a:bodyPr rot="10800000"/>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lgn="ctr" eaLnBrk="1" hangingPunct="1">
              <a:spcBef>
                <a:spcPct val="0"/>
              </a:spcBef>
              <a:buNone/>
            </a:pPr>
            <a:r>
              <a:rPr lang="en-US" altLang="en-US" sz="2800" dirty="0"/>
              <a:t>Nối câu</a:t>
            </a:r>
          </a:p>
        </p:txBody>
      </p:sp>
      <p:sp>
        <p:nvSpPr>
          <p:cNvPr id="2" name="TextBox 1"/>
          <p:cNvSpPr txBox="1"/>
          <p:nvPr/>
        </p:nvSpPr>
        <p:spPr>
          <a:xfrm>
            <a:off x="2743200" y="2524780"/>
            <a:ext cx="1098378" cy="523220"/>
          </a:xfrm>
          <a:prstGeom prst="rect">
            <a:avLst/>
          </a:prstGeom>
          <a:noFill/>
        </p:spPr>
        <p:txBody>
          <a:bodyPr wrap="none" rtlCol="0">
            <a:spAutoFit/>
          </a:bodyPr>
          <a:lstStyle/>
          <a:p>
            <a:r>
              <a:rPr lang="en-US" sz="2800" dirty="0" err="1">
                <a:solidFill>
                  <a:srgbClr val="0000FF"/>
                </a:solidFill>
              </a:rPr>
              <a:t>e</a:t>
            </a:r>
            <a:r>
              <a:rPr lang="en-US" sz="2800" dirty="0" err="1" smtClean="0">
                <a:solidFill>
                  <a:srgbClr val="0000FF"/>
                </a:solidFill>
              </a:rPr>
              <a:t>m</a:t>
            </a:r>
            <a:r>
              <a:rPr lang="en-US" sz="2800" dirty="0" smtClean="0">
                <a:solidFill>
                  <a:srgbClr val="0000FF"/>
                </a:solidFill>
              </a:rPr>
              <a:t> </a:t>
            </a:r>
            <a:r>
              <a:rPr lang="en-US" sz="2800" dirty="0" err="1" smtClean="0">
                <a:solidFill>
                  <a:srgbClr val="0000FF"/>
                </a:solidFill>
              </a:rPr>
              <a:t>bé</a:t>
            </a:r>
            <a:endParaRPr lang="en-US" sz="2800" dirty="0">
              <a:solidFill>
                <a:srgbClr val="0000FF"/>
              </a:solidFill>
            </a:endParaRPr>
          </a:p>
        </p:txBody>
      </p:sp>
    </p:spTree>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7175"/>
                                        </p:tgtEl>
                                        <p:attrNameLst>
                                          <p:attrName>style.visibility</p:attrName>
                                        </p:attrNameLst>
                                      </p:cBhvr>
                                      <p:to>
                                        <p:strVal val="visible"/>
                                      </p:to>
                                    </p:set>
                                    <p:anim calcmode="lin" valueType="num">
                                      <p:cBhvr>
                                        <p:cTn id="7" dur="1000" fill="hold"/>
                                        <p:tgtEl>
                                          <p:spTgt spid="7175"/>
                                        </p:tgtEl>
                                        <p:attrNameLst>
                                          <p:attrName>ppt_w</p:attrName>
                                        </p:attrNameLst>
                                      </p:cBhvr>
                                      <p:tavLst>
                                        <p:tav tm="0">
                                          <p:val>
                                            <p:strVal val="#ppt_w*0.70"/>
                                          </p:val>
                                        </p:tav>
                                        <p:tav tm="100000">
                                          <p:val>
                                            <p:strVal val="#ppt_w"/>
                                          </p:val>
                                        </p:tav>
                                      </p:tavLst>
                                    </p:anim>
                                    <p:anim calcmode="lin" valueType="num">
                                      <p:cBhvr>
                                        <p:cTn id="8" dur="1000" fill="hold"/>
                                        <p:tgtEl>
                                          <p:spTgt spid="7175"/>
                                        </p:tgtEl>
                                        <p:attrNameLst>
                                          <p:attrName>ppt_h</p:attrName>
                                        </p:attrNameLst>
                                      </p:cBhvr>
                                      <p:tavLst>
                                        <p:tav tm="0">
                                          <p:val>
                                            <p:strVal val="#ppt_h"/>
                                          </p:val>
                                        </p:tav>
                                        <p:tav tm="100000">
                                          <p:val>
                                            <p:strVal val="#ppt_h"/>
                                          </p:val>
                                        </p:tav>
                                      </p:tavLst>
                                    </p:anim>
                                    <p:animEffect transition="in" filter="fade">
                                      <p:cBhvr>
                                        <p:cTn id="9" dur="1000"/>
                                        <p:tgtEl>
                                          <p:spTgt spid="7175"/>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7176"/>
                                        </p:tgtEl>
                                        <p:attrNameLst>
                                          <p:attrName>style.visibility</p:attrName>
                                        </p:attrNameLst>
                                      </p:cBhvr>
                                      <p:to>
                                        <p:strVal val="visible"/>
                                      </p:to>
                                    </p:set>
                                    <p:anim calcmode="lin" valueType="num">
                                      <p:cBhvr>
                                        <p:cTn id="14" dur="1000" fill="hold"/>
                                        <p:tgtEl>
                                          <p:spTgt spid="7176"/>
                                        </p:tgtEl>
                                        <p:attrNameLst>
                                          <p:attrName>ppt_x</p:attrName>
                                        </p:attrNameLst>
                                      </p:cBhvr>
                                      <p:tavLst>
                                        <p:tav tm="0">
                                          <p:val>
                                            <p:strVal val="#ppt_x-.2"/>
                                          </p:val>
                                        </p:tav>
                                        <p:tav tm="100000">
                                          <p:val>
                                            <p:strVal val="#ppt_x"/>
                                          </p:val>
                                        </p:tav>
                                      </p:tavLst>
                                    </p:anim>
                                    <p:anim calcmode="lin" valueType="num">
                                      <p:cBhvr>
                                        <p:cTn id="15" dur="1000" fill="hold"/>
                                        <p:tgtEl>
                                          <p:spTgt spid="7176"/>
                                        </p:tgtEl>
                                        <p:attrNameLst>
                                          <p:attrName>ppt_y</p:attrName>
                                        </p:attrNameLst>
                                      </p:cBhvr>
                                      <p:tavLst>
                                        <p:tav tm="0">
                                          <p:val>
                                            <p:strVal val="#ppt_y"/>
                                          </p:val>
                                        </p:tav>
                                        <p:tav tm="100000">
                                          <p:val>
                                            <p:strVal val="#ppt_y"/>
                                          </p:val>
                                        </p:tav>
                                      </p:tavLst>
                                    </p:anim>
                                    <p:animEffect transition="in" filter="wipe(right)" prLst="gradientSize: 0.1">
                                      <p:cBhvr>
                                        <p:cTn id="16" dur="1000"/>
                                        <p:tgtEl>
                                          <p:spTgt spid="7176"/>
                                        </p:tgtEl>
                                      </p:cBhvr>
                                    </p:animEffect>
                                  </p:childTnLst>
                                </p:cTn>
                              </p:par>
                            </p:childTnLst>
                          </p:cTn>
                        </p:par>
                      </p:childTnLst>
                    </p:cTn>
                  </p:par>
                  <p:par>
                    <p:cTn id="17" fill="hold">
                      <p:stCondLst>
                        <p:cond delay="indefinite"/>
                      </p:stCondLst>
                      <p:childTnLst>
                        <p:par>
                          <p:cTn id="18" fill="hold">
                            <p:stCondLst>
                              <p:cond delay="0"/>
                            </p:stCondLst>
                            <p:childTnLst>
                              <p:par>
                                <p:cTn id="19" presetID="4" presetClass="entr" presetSubtype="16" fill="hold" grpId="0" nodeType="clickEffect">
                                  <p:stCondLst>
                                    <p:cond delay="0"/>
                                  </p:stCondLst>
                                  <p:childTnLst>
                                    <p:set>
                                      <p:cBhvr>
                                        <p:cTn id="20" dur="1" fill="hold">
                                          <p:stCondLst>
                                            <p:cond delay="0"/>
                                          </p:stCondLst>
                                        </p:cTn>
                                        <p:tgtEl>
                                          <p:spTgt spid="7177"/>
                                        </p:tgtEl>
                                        <p:attrNameLst>
                                          <p:attrName>style.visibility</p:attrName>
                                        </p:attrNameLst>
                                      </p:cBhvr>
                                      <p:to>
                                        <p:strVal val="visible"/>
                                      </p:to>
                                    </p:set>
                                    <p:animEffect transition="in" filter="box(in)">
                                      <p:cBhvr>
                                        <p:cTn id="21" dur="500"/>
                                        <p:tgtEl>
                                          <p:spTgt spid="7177"/>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2"/>
                                        </p:tgtEl>
                                        <p:attrNameLst>
                                          <p:attrName>style.visibility</p:attrName>
                                        </p:attrNameLst>
                                      </p:cBhvr>
                                      <p:to>
                                        <p:strVal val="visible"/>
                                      </p:to>
                                    </p:set>
                                    <p:animEffect transition="in" filter="fade">
                                      <p:cBhvr>
                                        <p:cTn id="26" dur="500"/>
                                        <p:tgtEl>
                                          <p:spTgt spid="2"/>
                                        </p:tgtEl>
                                      </p:cBhvr>
                                    </p:animEffect>
                                  </p:childTnLst>
                                </p:cTn>
                              </p:par>
                            </p:childTnLst>
                          </p:cTn>
                        </p:par>
                      </p:childTnLst>
                    </p:cTn>
                  </p:par>
                  <p:par>
                    <p:cTn id="27" fill="hold">
                      <p:stCondLst>
                        <p:cond delay="indefinite"/>
                      </p:stCondLst>
                      <p:childTnLst>
                        <p:par>
                          <p:cTn id="28" fill="hold">
                            <p:stCondLst>
                              <p:cond delay="0"/>
                            </p:stCondLst>
                            <p:childTnLst>
                              <p:par>
                                <p:cTn id="29" presetID="18" presetClass="entr" presetSubtype="12" fill="hold" nodeType="clickEffect">
                                  <p:stCondLst>
                                    <p:cond delay="0"/>
                                  </p:stCondLst>
                                  <p:childTnLst>
                                    <p:set>
                                      <p:cBhvr>
                                        <p:cTn id="30" dur="1" fill="hold">
                                          <p:stCondLst>
                                            <p:cond delay="0"/>
                                          </p:stCondLst>
                                        </p:cTn>
                                        <p:tgtEl>
                                          <p:spTgt spid="7180">
                                            <p:txEl>
                                              <p:pRg st="0" end="0"/>
                                            </p:txEl>
                                          </p:spTgt>
                                        </p:tgtEl>
                                        <p:attrNameLst>
                                          <p:attrName>style.visibility</p:attrName>
                                        </p:attrNameLst>
                                      </p:cBhvr>
                                      <p:to>
                                        <p:strVal val="visible"/>
                                      </p:to>
                                    </p:set>
                                    <p:animEffect transition="in" filter="strips(downLeft)">
                                      <p:cBhvr>
                                        <p:cTn id="31" dur="500"/>
                                        <p:tgtEl>
                                          <p:spTgt spid="7180">
                                            <p:txEl>
                                              <p:pRg st="0" end="0"/>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4" presetClass="entr" presetSubtype="16" fill="hold" grpId="0" nodeType="clickEffect">
                                  <p:stCondLst>
                                    <p:cond delay="0"/>
                                  </p:stCondLst>
                                  <p:childTnLst>
                                    <p:set>
                                      <p:cBhvr>
                                        <p:cTn id="35" dur="1" fill="hold">
                                          <p:stCondLst>
                                            <p:cond delay="0"/>
                                          </p:stCondLst>
                                        </p:cTn>
                                        <p:tgtEl>
                                          <p:spTgt spid="7183"/>
                                        </p:tgtEl>
                                        <p:attrNameLst>
                                          <p:attrName>style.visibility</p:attrName>
                                        </p:attrNameLst>
                                      </p:cBhvr>
                                      <p:to>
                                        <p:strVal val="visible"/>
                                      </p:to>
                                    </p:set>
                                    <p:animEffect transition="in" filter="box(in)">
                                      <p:cBhvr>
                                        <p:cTn id="36" dur="500"/>
                                        <p:tgtEl>
                                          <p:spTgt spid="7183"/>
                                        </p:tgtEl>
                                      </p:cBhvr>
                                    </p:animEffect>
                                  </p:childTnLst>
                                </p:cTn>
                              </p:par>
                            </p:childTnLst>
                          </p:cTn>
                        </p:par>
                      </p:childTnLst>
                    </p:cTn>
                  </p:par>
                  <p:par>
                    <p:cTn id="37" fill="hold">
                      <p:stCondLst>
                        <p:cond delay="indefinite"/>
                      </p:stCondLst>
                      <p:childTnLst>
                        <p:par>
                          <p:cTn id="38" fill="hold">
                            <p:stCondLst>
                              <p:cond delay="0"/>
                            </p:stCondLst>
                            <p:childTnLst>
                              <p:par>
                                <p:cTn id="39" presetID="21" presetClass="entr" presetSubtype="4" fill="hold" grpId="0" nodeType="clickEffect">
                                  <p:stCondLst>
                                    <p:cond delay="0"/>
                                  </p:stCondLst>
                                  <p:childTnLst>
                                    <p:set>
                                      <p:cBhvr>
                                        <p:cTn id="40" dur="1" fill="hold">
                                          <p:stCondLst>
                                            <p:cond delay="0"/>
                                          </p:stCondLst>
                                        </p:cTn>
                                        <p:tgtEl>
                                          <p:spTgt spid="7184"/>
                                        </p:tgtEl>
                                        <p:attrNameLst>
                                          <p:attrName>style.visibility</p:attrName>
                                        </p:attrNameLst>
                                      </p:cBhvr>
                                      <p:to>
                                        <p:strVal val="visible"/>
                                      </p:to>
                                    </p:set>
                                    <p:animEffect transition="in" filter="wheel(4)">
                                      <p:cBhvr>
                                        <p:cTn id="41" dur="2000"/>
                                        <p:tgtEl>
                                          <p:spTgt spid="7184"/>
                                        </p:tgtEl>
                                      </p:cBhvr>
                                    </p:animEffect>
                                  </p:childTnLst>
                                </p:cTn>
                              </p:par>
                            </p:childTnLst>
                          </p:cTn>
                        </p:par>
                      </p:childTnLst>
                    </p:cTn>
                  </p:par>
                  <p:par>
                    <p:cTn id="42" fill="hold">
                      <p:stCondLst>
                        <p:cond delay="indefinite"/>
                      </p:stCondLst>
                      <p:childTnLst>
                        <p:par>
                          <p:cTn id="43" fill="hold">
                            <p:stCondLst>
                              <p:cond delay="0"/>
                            </p:stCondLst>
                            <p:childTnLst>
                              <p:par>
                                <p:cTn id="44" presetID="9" presetClass="entr" presetSubtype="0" fill="hold" grpId="0" nodeType="clickEffect">
                                  <p:stCondLst>
                                    <p:cond delay="0"/>
                                  </p:stCondLst>
                                  <p:childTnLst>
                                    <p:set>
                                      <p:cBhvr>
                                        <p:cTn id="45" dur="1" fill="hold">
                                          <p:stCondLst>
                                            <p:cond delay="0"/>
                                          </p:stCondLst>
                                        </p:cTn>
                                        <p:tgtEl>
                                          <p:spTgt spid="7178"/>
                                        </p:tgtEl>
                                        <p:attrNameLst>
                                          <p:attrName>style.visibility</p:attrName>
                                        </p:attrNameLst>
                                      </p:cBhvr>
                                      <p:to>
                                        <p:strVal val="visible"/>
                                      </p:to>
                                    </p:set>
                                    <p:animEffect transition="in" filter="dissolve">
                                      <p:cBhvr>
                                        <p:cTn id="46" dur="500"/>
                                        <p:tgtEl>
                                          <p:spTgt spid="7178"/>
                                        </p:tgtEl>
                                      </p:cBhvr>
                                    </p:animEffect>
                                  </p:childTnLst>
                                </p:cTn>
                              </p:par>
                            </p:childTnLst>
                          </p:cTn>
                        </p:par>
                      </p:childTnLst>
                    </p:cTn>
                  </p:par>
                  <p:par>
                    <p:cTn id="47" fill="hold">
                      <p:stCondLst>
                        <p:cond delay="indefinite"/>
                      </p:stCondLst>
                      <p:childTnLst>
                        <p:par>
                          <p:cTn id="48" fill="hold">
                            <p:stCondLst>
                              <p:cond delay="0"/>
                            </p:stCondLst>
                            <p:childTnLst>
                              <p:par>
                                <p:cTn id="49" presetID="18" presetClass="entr" presetSubtype="12" fill="hold" nodeType="clickEffect">
                                  <p:stCondLst>
                                    <p:cond delay="0"/>
                                  </p:stCondLst>
                                  <p:childTnLst>
                                    <p:set>
                                      <p:cBhvr>
                                        <p:cTn id="50" dur="1" fill="hold">
                                          <p:stCondLst>
                                            <p:cond delay="0"/>
                                          </p:stCondLst>
                                        </p:cTn>
                                        <p:tgtEl>
                                          <p:spTgt spid="7181">
                                            <p:txEl>
                                              <p:pRg st="0" end="0"/>
                                            </p:txEl>
                                          </p:spTgt>
                                        </p:tgtEl>
                                        <p:attrNameLst>
                                          <p:attrName>style.visibility</p:attrName>
                                        </p:attrNameLst>
                                      </p:cBhvr>
                                      <p:to>
                                        <p:strVal val="visible"/>
                                      </p:to>
                                    </p:set>
                                    <p:animEffect transition="in" filter="strips(downLeft)">
                                      <p:cBhvr>
                                        <p:cTn id="51" dur="500"/>
                                        <p:tgtEl>
                                          <p:spTgt spid="7181">
                                            <p:txEl>
                                              <p:pRg st="0" end="0"/>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21" presetClass="entr" presetSubtype="4" fill="hold" grpId="0" nodeType="clickEffect">
                                  <p:stCondLst>
                                    <p:cond delay="0"/>
                                  </p:stCondLst>
                                  <p:childTnLst>
                                    <p:set>
                                      <p:cBhvr>
                                        <p:cTn id="55" dur="1" fill="hold">
                                          <p:stCondLst>
                                            <p:cond delay="0"/>
                                          </p:stCondLst>
                                        </p:cTn>
                                        <p:tgtEl>
                                          <p:spTgt spid="5133"/>
                                        </p:tgtEl>
                                        <p:attrNameLst>
                                          <p:attrName>style.visibility</p:attrName>
                                        </p:attrNameLst>
                                      </p:cBhvr>
                                      <p:to>
                                        <p:strVal val="visible"/>
                                      </p:to>
                                    </p:set>
                                    <p:animEffect transition="in" filter="wheel(4)">
                                      <p:cBhvr>
                                        <p:cTn id="56" dur="2000"/>
                                        <p:tgtEl>
                                          <p:spTgt spid="5133"/>
                                        </p:tgtEl>
                                      </p:cBhvr>
                                    </p:animEffect>
                                  </p:childTnLst>
                                </p:cTn>
                              </p:par>
                            </p:childTnLst>
                          </p:cTn>
                        </p:par>
                      </p:childTnLst>
                    </p:cTn>
                  </p:par>
                  <p:par>
                    <p:cTn id="57" fill="hold">
                      <p:stCondLst>
                        <p:cond delay="indefinite"/>
                      </p:stCondLst>
                      <p:childTnLst>
                        <p:par>
                          <p:cTn id="58" fill="hold">
                            <p:stCondLst>
                              <p:cond delay="0"/>
                            </p:stCondLst>
                            <p:childTnLst>
                              <p:par>
                                <p:cTn id="59" presetID="29" presetClass="entr" presetSubtype="0" fill="hold" grpId="0" nodeType="clickEffect">
                                  <p:stCondLst>
                                    <p:cond delay="0"/>
                                  </p:stCondLst>
                                  <p:childTnLst>
                                    <p:set>
                                      <p:cBhvr>
                                        <p:cTn id="60" dur="1" fill="hold">
                                          <p:stCondLst>
                                            <p:cond delay="0"/>
                                          </p:stCondLst>
                                        </p:cTn>
                                        <p:tgtEl>
                                          <p:spTgt spid="7179"/>
                                        </p:tgtEl>
                                        <p:attrNameLst>
                                          <p:attrName>style.visibility</p:attrName>
                                        </p:attrNameLst>
                                      </p:cBhvr>
                                      <p:to>
                                        <p:strVal val="visible"/>
                                      </p:to>
                                    </p:set>
                                    <p:anim calcmode="lin" valueType="num">
                                      <p:cBhvr>
                                        <p:cTn id="61" dur="1000" fill="hold"/>
                                        <p:tgtEl>
                                          <p:spTgt spid="7179"/>
                                        </p:tgtEl>
                                        <p:attrNameLst>
                                          <p:attrName>ppt_x</p:attrName>
                                        </p:attrNameLst>
                                      </p:cBhvr>
                                      <p:tavLst>
                                        <p:tav tm="0">
                                          <p:val>
                                            <p:strVal val="#ppt_x-.2"/>
                                          </p:val>
                                        </p:tav>
                                        <p:tav tm="100000">
                                          <p:val>
                                            <p:strVal val="#ppt_x"/>
                                          </p:val>
                                        </p:tav>
                                      </p:tavLst>
                                    </p:anim>
                                    <p:anim calcmode="lin" valueType="num">
                                      <p:cBhvr>
                                        <p:cTn id="62" dur="1000" fill="hold"/>
                                        <p:tgtEl>
                                          <p:spTgt spid="7179"/>
                                        </p:tgtEl>
                                        <p:attrNameLst>
                                          <p:attrName>ppt_y</p:attrName>
                                        </p:attrNameLst>
                                      </p:cBhvr>
                                      <p:tavLst>
                                        <p:tav tm="0">
                                          <p:val>
                                            <p:strVal val="#ppt_y"/>
                                          </p:val>
                                        </p:tav>
                                        <p:tav tm="100000">
                                          <p:val>
                                            <p:strVal val="#ppt_y"/>
                                          </p:val>
                                        </p:tav>
                                      </p:tavLst>
                                    </p:anim>
                                    <p:animEffect transition="in" filter="wipe(right)" prLst="gradientSize: 0.1">
                                      <p:cBhvr>
                                        <p:cTn id="63" dur="1000"/>
                                        <p:tgtEl>
                                          <p:spTgt spid="71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5" grpId="0"/>
      <p:bldP spid="7176" grpId="0"/>
      <p:bldP spid="7177" grpId="0"/>
      <p:bldP spid="7178" grpId="0"/>
      <p:bldP spid="7179" grpId="0"/>
      <p:bldP spid="7183" grpId="0"/>
      <p:bldP spid="7184" grpId="0" animBg="1"/>
      <p:bldP spid="5133" grpId="0" animBg="1"/>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4" descr="C:\Users\ACER\Desktop\viền pp\giaoan.link-hinh-nen-powerpoint-don-gian-dep-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8000" y="-117475"/>
            <a:ext cx="10160000" cy="7092950"/>
          </a:xfrm>
          <a:prstGeom prst="rect">
            <a:avLst/>
          </a:prstGeom>
          <a:noFill/>
          <a:extLst>
            <a:ext uri="{909E8E84-426E-40DD-AFC4-6F175D3DCCD1}">
              <a14:hiddenFill xmlns:a14="http://schemas.microsoft.com/office/drawing/2010/main">
                <a:solidFill>
                  <a:srgbClr val="FFFFFF"/>
                </a:solidFill>
              </a14:hiddenFill>
            </a:ext>
          </a:extLst>
        </p:spPr>
      </p:pic>
      <p:sp>
        <p:nvSpPr>
          <p:cNvPr id="8197" name="Rectangle 5"/>
          <p:cNvSpPr/>
          <p:nvPr/>
        </p:nvSpPr>
        <p:spPr>
          <a:xfrm>
            <a:off x="838200" y="1879779"/>
            <a:ext cx="7315200" cy="2216150"/>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0"/>
              </a:spcBef>
              <a:buNone/>
            </a:pPr>
            <a:r>
              <a:rPr lang="en-US" altLang="en-US" sz="2400" b="1" dirty="0">
                <a:solidFill>
                  <a:srgbClr val="0000FF"/>
                </a:solidFill>
              </a:rPr>
              <a:t>Miêu tả một em bé hoặc một chú mèo, một cái cây, một dòng sông mà ai cũng miêu tả giống nhau thì không ai thích đọc. Vì vậy ngay trong quan sát để miêu tả, người viết phải tìm ra cái mới, cái riêng.</a:t>
            </a:r>
          </a:p>
          <a:p>
            <a:pPr marL="0" lvl="0" indent="0" eaLnBrk="1" hangingPunct="1">
              <a:spcBef>
                <a:spcPct val="0"/>
              </a:spcBef>
              <a:buNone/>
            </a:pPr>
            <a:endParaRPr lang="en-US" altLang="en-US" sz="2400" b="1" dirty="0"/>
          </a:p>
          <a:p>
            <a:pPr marL="0" lvl="0" indent="0" eaLnBrk="1" hangingPunct="1">
              <a:spcBef>
                <a:spcPct val="0"/>
              </a:spcBef>
              <a:buNone/>
            </a:pPr>
            <a:r>
              <a:rPr lang="en-US" altLang="en-US" sz="1800" b="1" dirty="0"/>
              <a:t>                                                                        </a:t>
            </a:r>
            <a:r>
              <a:rPr lang="en-US" altLang="en-US" sz="1800" b="1" i="1" dirty="0"/>
              <a:t>Theo</a:t>
            </a:r>
            <a:r>
              <a:rPr lang="en-US" altLang="en-US" sz="1800" b="1" dirty="0"/>
              <a:t> Phạm Hổ</a:t>
            </a:r>
          </a:p>
        </p:txBody>
      </p:sp>
      <p:sp>
        <p:nvSpPr>
          <p:cNvPr id="8200" name="Text Box 8"/>
          <p:cNvSpPr txBox="1"/>
          <p:nvPr/>
        </p:nvSpPr>
        <p:spPr>
          <a:xfrm>
            <a:off x="838200" y="457200"/>
            <a:ext cx="6477000" cy="1200329"/>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2400" dirty="0">
                <a:solidFill>
                  <a:srgbClr val="FF0000"/>
                </a:solidFill>
              </a:rPr>
              <a:t> </a:t>
            </a:r>
            <a:r>
              <a:rPr lang="en-US" altLang="en-US" sz="2400" b="1" dirty="0">
                <a:solidFill>
                  <a:srgbClr val="003300"/>
                </a:solidFill>
              </a:rPr>
              <a:t>Chọn những từ ngữ thích hợp thay thế cho cụm từ “Vì vậy” và giải thích vì sao: Vì thế,Nhưng, Cho nên, Tuy nhiên.</a:t>
            </a:r>
          </a:p>
        </p:txBody>
      </p:sp>
      <p:sp>
        <p:nvSpPr>
          <p:cNvPr id="6149" name="Text Box 9"/>
          <p:cNvSpPr txBox="1"/>
          <p:nvPr/>
        </p:nvSpPr>
        <p:spPr>
          <a:xfrm>
            <a:off x="1219200" y="5334000"/>
            <a:ext cx="1905000" cy="36671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endParaRPr lang="en-US" altLang="en-US" sz="1800" dirty="0"/>
          </a:p>
        </p:txBody>
      </p:sp>
      <p:sp>
        <p:nvSpPr>
          <p:cNvPr id="6150" name="Text Box 10"/>
          <p:cNvSpPr txBox="1"/>
          <p:nvPr/>
        </p:nvSpPr>
        <p:spPr>
          <a:xfrm>
            <a:off x="1295400" y="5562600"/>
            <a:ext cx="3124200" cy="36671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endParaRPr lang="en-US" altLang="en-US" sz="1800" dirty="0"/>
          </a:p>
        </p:txBody>
      </p:sp>
      <p:sp>
        <p:nvSpPr>
          <p:cNvPr id="6151" name="Text Box 11"/>
          <p:cNvSpPr txBox="1"/>
          <p:nvPr/>
        </p:nvSpPr>
        <p:spPr>
          <a:xfrm>
            <a:off x="1676400" y="5562600"/>
            <a:ext cx="4038600" cy="36671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endParaRPr lang="en-US" altLang="en-US" sz="1800" dirty="0"/>
          </a:p>
        </p:txBody>
      </p:sp>
      <p:sp>
        <p:nvSpPr>
          <p:cNvPr id="8204" name="Text Box 12"/>
          <p:cNvSpPr txBox="1"/>
          <p:nvPr/>
        </p:nvSpPr>
        <p:spPr>
          <a:xfrm>
            <a:off x="914400" y="4400729"/>
            <a:ext cx="6553200" cy="457200"/>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2400" b="1" dirty="0">
                <a:solidFill>
                  <a:srgbClr val="FF0000"/>
                </a:solidFill>
              </a:rPr>
              <a:t>Các từ có thể thay thế từ vì vậy: Vì thế, Cho nên</a:t>
            </a:r>
          </a:p>
        </p:txBody>
      </p:sp>
      <p:pic>
        <p:nvPicPr>
          <p:cNvPr id="15" name="Picture 14" descr="Cartoon_Mouse"/>
          <p:cNvPicPr>
            <a:picLocks noChangeAspect="1"/>
          </p:cNvPicPr>
          <p:nvPr/>
        </p:nvPicPr>
        <p:blipFill>
          <a:blip r:embed="rId3"/>
          <a:stretch>
            <a:fillRect/>
          </a:stretch>
        </p:blipFill>
        <p:spPr>
          <a:xfrm>
            <a:off x="-603250" y="5326347"/>
            <a:ext cx="1365250" cy="1676400"/>
          </a:xfrm>
          <a:prstGeom prst="rect">
            <a:avLst/>
          </a:prstGeom>
          <a:noFill/>
          <a:ln w="9525">
            <a:noFill/>
          </a:ln>
        </p:spPr>
      </p:pic>
      <p:pic>
        <p:nvPicPr>
          <p:cNvPr id="16" name="Picture 15" descr="tho"/>
          <p:cNvPicPr>
            <a:picLocks noChangeAspect="1"/>
          </p:cNvPicPr>
          <p:nvPr/>
        </p:nvPicPr>
        <p:blipFill>
          <a:blip r:embed="rId4"/>
          <a:stretch>
            <a:fillRect/>
          </a:stretch>
        </p:blipFill>
        <p:spPr>
          <a:xfrm>
            <a:off x="8351370" y="5486400"/>
            <a:ext cx="1524000" cy="1600200"/>
          </a:xfrm>
          <a:prstGeom prst="rect">
            <a:avLst/>
          </a:prstGeom>
          <a:noFill/>
          <a:ln w="9525">
            <a:noFill/>
          </a:ln>
        </p:spPr>
      </p:pic>
      <p:pic>
        <p:nvPicPr>
          <p:cNvPr id="17" name="Picture 2" descr="C:\Users\ACER\Desktop\viền pp\khom-hoa-nhai.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42074" y="6019800"/>
            <a:ext cx="1712913" cy="968158"/>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3" descr="C:\Users\ACER\Desktop\viền pp\khom-hoa-nhai.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18357" y="6019800"/>
            <a:ext cx="1135857" cy="1004378"/>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4" descr="C:\Users\ACER\Desktop\viền pp\khom-hoa-nhai.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57700" y="6019800"/>
            <a:ext cx="1712913" cy="1055688"/>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5" descr="C:\Users\ACER\Desktop\viền pp\khom-hoa-nhai.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16957" y="6019800"/>
            <a:ext cx="1712913" cy="973138"/>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3" descr="C:\Users\ACER\Desktop\viền pp\butterfly2.gif"/>
          <p:cNvPicPr>
            <a:picLocks noChangeAspect="1" noChangeArrowheads="1" noCrop="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410200" y="5745956"/>
            <a:ext cx="1312070" cy="502445"/>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3" descr="C:\Users\ACER\Desktop\viền pp\butterfly2.gif"/>
          <p:cNvPicPr>
            <a:picLocks noChangeAspect="1" noChangeArrowheads="1" noCrop="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138922" y="5700713"/>
            <a:ext cx="1312070" cy="50244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8200"/>
                                        </p:tgtEl>
                                        <p:attrNameLst>
                                          <p:attrName>style.visibility</p:attrName>
                                        </p:attrNameLst>
                                      </p:cBhvr>
                                      <p:to>
                                        <p:strVal val="visible"/>
                                      </p:to>
                                    </p:set>
                                    <p:anim calcmode="lin" valueType="num">
                                      <p:cBhvr>
                                        <p:cTn id="7" dur="1000" fill="hold"/>
                                        <p:tgtEl>
                                          <p:spTgt spid="8200"/>
                                        </p:tgtEl>
                                        <p:attrNameLst>
                                          <p:attrName>ppt_x</p:attrName>
                                        </p:attrNameLst>
                                      </p:cBhvr>
                                      <p:tavLst>
                                        <p:tav tm="0">
                                          <p:val>
                                            <p:strVal val="#ppt_x-.2"/>
                                          </p:val>
                                        </p:tav>
                                        <p:tav tm="100000">
                                          <p:val>
                                            <p:strVal val="#ppt_x"/>
                                          </p:val>
                                        </p:tav>
                                      </p:tavLst>
                                    </p:anim>
                                    <p:anim calcmode="lin" valueType="num">
                                      <p:cBhvr>
                                        <p:cTn id="8" dur="1000" fill="hold"/>
                                        <p:tgtEl>
                                          <p:spTgt spid="8200"/>
                                        </p:tgtEl>
                                        <p:attrNameLst>
                                          <p:attrName>ppt_y</p:attrName>
                                        </p:attrNameLst>
                                      </p:cBhvr>
                                      <p:tavLst>
                                        <p:tav tm="0">
                                          <p:val>
                                            <p:strVal val="#ppt_y"/>
                                          </p:val>
                                        </p:tav>
                                        <p:tav tm="100000">
                                          <p:val>
                                            <p:strVal val="#ppt_y"/>
                                          </p:val>
                                        </p:tav>
                                      </p:tavLst>
                                    </p:anim>
                                    <p:animEffect transition="in" filter="wipe(right)" prLst="gradientSize: 0.1">
                                      <p:cBhvr>
                                        <p:cTn id="9" dur="1000"/>
                                        <p:tgtEl>
                                          <p:spTgt spid="8200"/>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8197"/>
                                        </p:tgtEl>
                                        <p:attrNameLst>
                                          <p:attrName>style.visibility</p:attrName>
                                        </p:attrNameLst>
                                      </p:cBhvr>
                                      <p:to>
                                        <p:strVal val="visible"/>
                                      </p:to>
                                    </p:set>
                                    <p:anim calcmode="lin" valueType="num">
                                      <p:cBhvr additive="base">
                                        <p:cTn id="14" dur="500" fill="hold"/>
                                        <p:tgtEl>
                                          <p:spTgt spid="8197"/>
                                        </p:tgtEl>
                                        <p:attrNameLst>
                                          <p:attrName>ppt_x</p:attrName>
                                        </p:attrNameLst>
                                      </p:cBhvr>
                                      <p:tavLst>
                                        <p:tav tm="0">
                                          <p:val>
                                            <p:strVal val="#ppt_x"/>
                                          </p:val>
                                        </p:tav>
                                        <p:tav tm="100000">
                                          <p:val>
                                            <p:strVal val="#ppt_x"/>
                                          </p:val>
                                        </p:tav>
                                      </p:tavLst>
                                    </p:anim>
                                    <p:anim calcmode="lin" valueType="num">
                                      <p:cBhvr additive="base">
                                        <p:cTn id="15" dur="500" fill="hold"/>
                                        <p:tgtEl>
                                          <p:spTgt spid="8197"/>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0" presetClass="entr" presetSubtype="0" fill="hold" grpId="0" nodeType="clickEffect">
                                  <p:stCondLst>
                                    <p:cond delay="0"/>
                                  </p:stCondLst>
                                  <p:childTnLst>
                                    <p:set>
                                      <p:cBhvr>
                                        <p:cTn id="19" dur="1" fill="hold">
                                          <p:stCondLst>
                                            <p:cond delay="0"/>
                                          </p:stCondLst>
                                        </p:cTn>
                                        <p:tgtEl>
                                          <p:spTgt spid="8204"/>
                                        </p:tgtEl>
                                        <p:attrNameLst>
                                          <p:attrName>style.visibility</p:attrName>
                                        </p:attrNameLst>
                                      </p:cBhvr>
                                      <p:to>
                                        <p:strVal val="visible"/>
                                      </p:to>
                                    </p:set>
                                    <p:animEffect transition="in" filter="wedge">
                                      <p:cBhvr>
                                        <p:cTn id="20" dur="2000"/>
                                        <p:tgtEl>
                                          <p:spTgt spid="82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7" grpId="0"/>
      <p:bldP spid="8200" grpId="0"/>
      <p:bldP spid="820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4" descr="C:\Users\ACER\Desktop\viền pp\giaoan.link-hinh-nen-powerpoint-don-gian-dep-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8000" y="-117475"/>
            <a:ext cx="10160000" cy="7092950"/>
          </a:xfrm>
          <a:prstGeom prst="rect">
            <a:avLst/>
          </a:prstGeom>
          <a:noFill/>
          <a:extLst>
            <a:ext uri="{909E8E84-426E-40DD-AFC4-6F175D3DCCD1}">
              <a14:hiddenFill xmlns:a14="http://schemas.microsoft.com/office/drawing/2010/main">
                <a:solidFill>
                  <a:srgbClr val="FFFFFF"/>
                </a:solidFill>
              </a14:hiddenFill>
            </a:ext>
          </a:extLst>
        </p:spPr>
      </p:pic>
      <p:sp>
        <p:nvSpPr>
          <p:cNvPr id="9223" name="Text Box 7"/>
          <p:cNvSpPr txBox="1"/>
          <p:nvPr/>
        </p:nvSpPr>
        <p:spPr>
          <a:xfrm>
            <a:off x="266700" y="533400"/>
            <a:ext cx="8648700" cy="954088"/>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2800" dirty="0">
                <a:solidFill>
                  <a:srgbClr val="FF0000"/>
                </a:solidFill>
              </a:rPr>
              <a:t>2. </a:t>
            </a:r>
            <a:r>
              <a:rPr lang="en-US" altLang="en-US" sz="2800" b="1" dirty="0"/>
              <a:t>Tìm thêm những từ ngữ mà em biết có tác dụng giống như cụm từ </a:t>
            </a:r>
            <a:r>
              <a:rPr lang="en-US" altLang="en-US" sz="2800" b="1" dirty="0">
                <a:solidFill>
                  <a:srgbClr val="FF0000"/>
                </a:solidFill>
              </a:rPr>
              <a:t>vì vậy</a:t>
            </a:r>
            <a:r>
              <a:rPr lang="en-US" altLang="en-US" sz="2800" dirty="0">
                <a:solidFill>
                  <a:srgbClr val="FF0000"/>
                </a:solidFill>
              </a:rPr>
              <a:t> </a:t>
            </a:r>
            <a:r>
              <a:rPr lang="en-US" altLang="en-US" sz="2800" b="1" dirty="0"/>
              <a:t>ở đoạn văn trên.</a:t>
            </a:r>
          </a:p>
        </p:txBody>
      </p:sp>
      <p:sp>
        <p:nvSpPr>
          <p:cNvPr id="9224" name="Text Box 8"/>
          <p:cNvSpPr txBox="1"/>
          <p:nvPr/>
        </p:nvSpPr>
        <p:spPr>
          <a:xfrm>
            <a:off x="228600" y="1746250"/>
            <a:ext cx="7772400" cy="120015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2400" b="1" dirty="0"/>
              <a:t>Những từ ngữ có tác dụng nối giống cụm từ</a:t>
            </a:r>
            <a:r>
              <a:rPr lang="en-US" altLang="en-US" sz="2400" dirty="0"/>
              <a:t> </a:t>
            </a:r>
            <a:r>
              <a:rPr lang="en-US" altLang="en-US" sz="2400" b="1" dirty="0">
                <a:solidFill>
                  <a:srgbClr val="FF0000"/>
                </a:solidFill>
              </a:rPr>
              <a:t>vì vậy </a:t>
            </a:r>
            <a:r>
              <a:rPr lang="en-US" altLang="en-US" sz="2400" b="1" dirty="0"/>
              <a:t>là:</a:t>
            </a:r>
            <a:r>
              <a:rPr lang="en-US" altLang="en-US" sz="2400" dirty="0"/>
              <a:t> </a:t>
            </a:r>
            <a:r>
              <a:rPr lang="en-US" altLang="en-US" sz="2400" b="1" dirty="0">
                <a:solidFill>
                  <a:srgbClr val="FF0000"/>
                </a:solidFill>
              </a:rPr>
              <a:t>Cho nên, vì thế, do đó, tuy nhiên, mặc dù, nhưng, thậm chí, cuối cùng, ngoài ra, mặt khác…</a:t>
            </a:r>
          </a:p>
        </p:txBody>
      </p:sp>
      <p:sp>
        <p:nvSpPr>
          <p:cNvPr id="9225" name="Text Box 9"/>
          <p:cNvSpPr txBox="1"/>
          <p:nvPr/>
        </p:nvSpPr>
        <p:spPr>
          <a:xfrm>
            <a:off x="228600" y="3251200"/>
            <a:ext cx="8686800" cy="5238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2800" b="1" dirty="0"/>
              <a:t>Em hiểu thế nào là liên kết câu bằng từ ngữ nối?</a:t>
            </a:r>
          </a:p>
        </p:txBody>
      </p:sp>
      <p:sp>
        <p:nvSpPr>
          <p:cNvPr id="9226" name="Text Box 10"/>
          <p:cNvSpPr txBox="1"/>
          <p:nvPr/>
        </p:nvSpPr>
        <p:spPr>
          <a:xfrm>
            <a:off x="266700" y="4089400"/>
            <a:ext cx="8877300" cy="13843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2800" b="1" dirty="0">
                <a:solidFill>
                  <a:srgbClr val="0000FF"/>
                </a:solidFill>
              </a:rPr>
              <a:t>Liên kết câu bằng từ ngữ nối là dùng các từ ngữ có tác dụng kết nối để liên kết các câu, các đoạn trong bài.</a:t>
            </a:r>
            <a:r>
              <a:rPr lang="en-US" altLang="en-US" sz="1800" b="1" dirty="0">
                <a:solidFill>
                  <a:srgbClr val="0000FF"/>
                </a:solidFill>
              </a:rPr>
              <a:t> </a:t>
            </a:r>
          </a:p>
        </p:txBody>
      </p:sp>
      <p:pic>
        <p:nvPicPr>
          <p:cNvPr id="20" name="Picture 19" descr="Cartoon_Mouse"/>
          <p:cNvPicPr>
            <a:picLocks noChangeAspect="1"/>
          </p:cNvPicPr>
          <p:nvPr/>
        </p:nvPicPr>
        <p:blipFill>
          <a:blip r:embed="rId3"/>
          <a:stretch>
            <a:fillRect/>
          </a:stretch>
        </p:blipFill>
        <p:spPr>
          <a:xfrm>
            <a:off x="-146050" y="5326347"/>
            <a:ext cx="1365250" cy="1676400"/>
          </a:xfrm>
          <a:prstGeom prst="rect">
            <a:avLst/>
          </a:prstGeom>
          <a:noFill/>
          <a:ln w="9525">
            <a:noFill/>
          </a:ln>
        </p:spPr>
      </p:pic>
      <p:pic>
        <p:nvPicPr>
          <p:cNvPr id="21" name="Picture 20" descr="tho"/>
          <p:cNvPicPr>
            <a:picLocks noChangeAspect="1"/>
          </p:cNvPicPr>
          <p:nvPr/>
        </p:nvPicPr>
        <p:blipFill>
          <a:blip r:embed="rId4"/>
          <a:stretch>
            <a:fillRect/>
          </a:stretch>
        </p:blipFill>
        <p:spPr>
          <a:xfrm>
            <a:off x="8351370" y="5486400"/>
            <a:ext cx="1524000" cy="1600200"/>
          </a:xfrm>
          <a:prstGeom prst="rect">
            <a:avLst/>
          </a:prstGeom>
          <a:noFill/>
          <a:ln w="9525">
            <a:noFill/>
          </a:ln>
        </p:spPr>
      </p:pic>
      <p:pic>
        <p:nvPicPr>
          <p:cNvPr id="22" name="Picture 2" descr="C:\Users\ACER\Desktop\viền pp\khom-hoa-nhai.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42074" y="6019800"/>
            <a:ext cx="1712913" cy="968158"/>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3" descr="C:\Users\ACER\Desktop\viền pp\khom-hoa-nhai.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18357" y="6019800"/>
            <a:ext cx="1135857" cy="1004378"/>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4" descr="C:\Users\ACER\Desktop\viền pp\khom-hoa-nhai.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57700" y="6019800"/>
            <a:ext cx="1712913" cy="1055688"/>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5" descr="C:\Users\ACER\Desktop\viền pp\khom-hoa-nhai.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16957" y="6019800"/>
            <a:ext cx="1712913" cy="973138"/>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3" descr="C:\Users\ACER\Desktop\viền pp\butterfly2.gif"/>
          <p:cNvPicPr>
            <a:picLocks noChangeAspect="1" noChangeArrowheads="1" noCrop="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410200" y="5745956"/>
            <a:ext cx="1312070" cy="502445"/>
          </a:xfrm>
          <a:prstGeom prst="rect">
            <a:avLst/>
          </a:prstGeom>
          <a:noFill/>
          <a:extLst>
            <a:ext uri="{909E8E84-426E-40DD-AFC4-6F175D3DCCD1}">
              <a14:hiddenFill xmlns:a14="http://schemas.microsoft.com/office/drawing/2010/main">
                <a:solidFill>
                  <a:srgbClr val="FFFFFF"/>
                </a:solidFill>
              </a14:hiddenFill>
            </a:ext>
          </a:extLst>
        </p:spPr>
      </p:pic>
      <p:pic>
        <p:nvPicPr>
          <p:cNvPr id="27" name="Picture 3" descr="C:\Users\ACER\Desktop\viền pp\butterfly2.gif"/>
          <p:cNvPicPr>
            <a:picLocks noChangeAspect="1" noChangeArrowheads="1" noCrop="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138922" y="5700713"/>
            <a:ext cx="1312070" cy="50244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9223"/>
                                        </p:tgtEl>
                                        <p:attrNameLst>
                                          <p:attrName>style.visibility</p:attrName>
                                        </p:attrNameLst>
                                      </p:cBhvr>
                                      <p:to>
                                        <p:strVal val="visible"/>
                                      </p:to>
                                    </p:set>
                                    <p:animEffect transition="in" filter="diamond(in)">
                                      <p:cBhvr>
                                        <p:cTn id="7" dur="2000"/>
                                        <p:tgtEl>
                                          <p:spTgt spid="9223"/>
                                        </p:tgtEl>
                                      </p:cBhvr>
                                    </p:animEffect>
                                  </p:childTnLst>
                                </p:cTn>
                              </p:par>
                            </p:childTnLst>
                          </p:cTn>
                        </p:par>
                      </p:childTnLst>
                    </p:cTn>
                  </p:par>
                  <p:par>
                    <p:cTn id="8" fill="hold">
                      <p:stCondLst>
                        <p:cond delay="indefinite"/>
                      </p:stCondLst>
                      <p:childTnLst>
                        <p:par>
                          <p:cTn id="9" fill="hold">
                            <p:stCondLst>
                              <p:cond delay="0"/>
                            </p:stCondLst>
                            <p:childTnLst>
                              <p:par>
                                <p:cTn id="10" presetID="55" presetClass="entr" presetSubtype="0" fill="hold" grpId="0" nodeType="clickEffect">
                                  <p:stCondLst>
                                    <p:cond delay="0"/>
                                  </p:stCondLst>
                                  <p:childTnLst>
                                    <p:set>
                                      <p:cBhvr>
                                        <p:cTn id="11" dur="1" fill="hold">
                                          <p:stCondLst>
                                            <p:cond delay="0"/>
                                          </p:stCondLst>
                                        </p:cTn>
                                        <p:tgtEl>
                                          <p:spTgt spid="9224"/>
                                        </p:tgtEl>
                                        <p:attrNameLst>
                                          <p:attrName>style.visibility</p:attrName>
                                        </p:attrNameLst>
                                      </p:cBhvr>
                                      <p:to>
                                        <p:strVal val="visible"/>
                                      </p:to>
                                    </p:set>
                                    <p:anim calcmode="lin" valueType="num">
                                      <p:cBhvr>
                                        <p:cTn id="12" dur="1000" fill="hold"/>
                                        <p:tgtEl>
                                          <p:spTgt spid="9224"/>
                                        </p:tgtEl>
                                        <p:attrNameLst>
                                          <p:attrName>ppt_w</p:attrName>
                                        </p:attrNameLst>
                                      </p:cBhvr>
                                      <p:tavLst>
                                        <p:tav tm="0">
                                          <p:val>
                                            <p:strVal val="#ppt_w*0.70"/>
                                          </p:val>
                                        </p:tav>
                                        <p:tav tm="100000">
                                          <p:val>
                                            <p:strVal val="#ppt_w"/>
                                          </p:val>
                                        </p:tav>
                                      </p:tavLst>
                                    </p:anim>
                                    <p:anim calcmode="lin" valueType="num">
                                      <p:cBhvr>
                                        <p:cTn id="13" dur="1000" fill="hold"/>
                                        <p:tgtEl>
                                          <p:spTgt spid="9224"/>
                                        </p:tgtEl>
                                        <p:attrNameLst>
                                          <p:attrName>ppt_h</p:attrName>
                                        </p:attrNameLst>
                                      </p:cBhvr>
                                      <p:tavLst>
                                        <p:tav tm="0">
                                          <p:val>
                                            <p:strVal val="#ppt_h"/>
                                          </p:val>
                                        </p:tav>
                                        <p:tav tm="100000">
                                          <p:val>
                                            <p:strVal val="#ppt_h"/>
                                          </p:val>
                                        </p:tav>
                                      </p:tavLst>
                                    </p:anim>
                                    <p:animEffect transition="in" filter="fade">
                                      <p:cBhvr>
                                        <p:cTn id="14" dur="1000"/>
                                        <p:tgtEl>
                                          <p:spTgt spid="9224"/>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225"/>
                                        </p:tgtEl>
                                        <p:attrNameLst>
                                          <p:attrName>style.visibility</p:attrName>
                                        </p:attrNameLst>
                                      </p:cBhvr>
                                      <p:to>
                                        <p:strVal val="visible"/>
                                      </p:to>
                                    </p:set>
                                    <p:anim calcmode="lin" valueType="num">
                                      <p:cBhvr additive="base">
                                        <p:cTn id="19" dur="500" fill="hold"/>
                                        <p:tgtEl>
                                          <p:spTgt spid="9225"/>
                                        </p:tgtEl>
                                        <p:attrNameLst>
                                          <p:attrName>ppt_x</p:attrName>
                                        </p:attrNameLst>
                                      </p:cBhvr>
                                      <p:tavLst>
                                        <p:tav tm="0">
                                          <p:val>
                                            <p:strVal val="#ppt_x"/>
                                          </p:val>
                                        </p:tav>
                                        <p:tav tm="100000">
                                          <p:val>
                                            <p:strVal val="#ppt_x"/>
                                          </p:val>
                                        </p:tav>
                                      </p:tavLst>
                                    </p:anim>
                                    <p:anim calcmode="lin" valueType="num">
                                      <p:cBhvr additive="base">
                                        <p:cTn id="20" dur="500" fill="hold"/>
                                        <p:tgtEl>
                                          <p:spTgt spid="922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0" presetClass="entr" presetSubtype="0" fill="hold" grpId="0" nodeType="clickEffect">
                                  <p:stCondLst>
                                    <p:cond delay="0"/>
                                  </p:stCondLst>
                                  <p:childTnLst>
                                    <p:set>
                                      <p:cBhvr>
                                        <p:cTn id="24" dur="1" fill="hold">
                                          <p:stCondLst>
                                            <p:cond delay="0"/>
                                          </p:stCondLst>
                                        </p:cTn>
                                        <p:tgtEl>
                                          <p:spTgt spid="9226"/>
                                        </p:tgtEl>
                                        <p:attrNameLst>
                                          <p:attrName>style.visibility</p:attrName>
                                        </p:attrNameLst>
                                      </p:cBhvr>
                                      <p:to>
                                        <p:strVal val="visible"/>
                                      </p:to>
                                    </p:set>
                                    <p:animEffect transition="in" filter="wedge">
                                      <p:cBhvr>
                                        <p:cTn id="25" dur="2000"/>
                                        <p:tgtEl>
                                          <p:spTgt spid="92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3" grpId="0"/>
      <p:bldP spid="9224" grpId="0"/>
      <p:bldP spid="9225" grpId="0"/>
      <p:bldP spid="922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4" descr="C:\Users\ACER\Desktop\viền pp\giaoan.link-hinh-nen-powerpoint-don-gian-dep-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8000" y="-152400"/>
            <a:ext cx="10160000" cy="7092950"/>
          </a:xfrm>
          <a:prstGeom prst="rect">
            <a:avLst/>
          </a:prstGeom>
          <a:noFill/>
          <a:extLst>
            <a:ext uri="{909E8E84-426E-40DD-AFC4-6F175D3DCCD1}">
              <a14:hiddenFill xmlns:a14="http://schemas.microsoft.com/office/drawing/2010/main">
                <a:solidFill>
                  <a:srgbClr val="FFFFFF"/>
                </a:solidFill>
              </a14:hiddenFill>
            </a:ext>
          </a:extLst>
        </p:spPr>
      </p:pic>
      <p:sp>
        <p:nvSpPr>
          <p:cNvPr id="8195" name="Text Box 8"/>
          <p:cNvSpPr txBox="1"/>
          <p:nvPr/>
        </p:nvSpPr>
        <p:spPr>
          <a:xfrm>
            <a:off x="1066800" y="2209800"/>
            <a:ext cx="4572000" cy="36671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endParaRPr lang="en-US" altLang="en-US" sz="1800" dirty="0"/>
          </a:p>
        </p:txBody>
      </p:sp>
      <p:sp>
        <p:nvSpPr>
          <p:cNvPr id="10249" name="Text Box 9"/>
          <p:cNvSpPr txBox="1"/>
          <p:nvPr/>
        </p:nvSpPr>
        <p:spPr>
          <a:xfrm>
            <a:off x="2014104" y="1308397"/>
            <a:ext cx="4114800" cy="923330"/>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5400" b="1" dirty="0">
                <a:solidFill>
                  <a:srgbClr val="FF0000"/>
                </a:solidFill>
              </a:rPr>
              <a:t>II. </a:t>
            </a:r>
            <a:r>
              <a:rPr lang="en-US" altLang="en-US" sz="5400" b="1" u="sng" dirty="0">
                <a:solidFill>
                  <a:srgbClr val="FF0000"/>
                </a:solidFill>
              </a:rPr>
              <a:t>Ghi nhớ</a:t>
            </a:r>
          </a:p>
        </p:txBody>
      </p:sp>
      <p:sp>
        <p:nvSpPr>
          <p:cNvPr id="10250" name="Text Box 10"/>
          <p:cNvSpPr txBox="1"/>
          <p:nvPr/>
        </p:nvSpPr>
        <p:spPr>
          <a:xfrm>
            <a:off x="457200" y="2443162"/>
            <a:ext cx="8609013" cy="255454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b="1" dirty="0"/>
              <a:t>Để thể hiện mối quan hệ về nội dung giữa các câu trong bài, ta có thể liên kết các câu ấy bằng quan hệ từ hoặc một số từ ngữ có</a:t>
            </a:r>
            <a:r>
              <a:rPr lang="en-US" altLang="en-US" b="1" dirty="0">
                <a:solidFill>
                  <a:srgbClr val="0000FF"/>
                </a:solidFill>
              </a:rPr>
              <a:t> tác dụng nối kết</a:t>
            </a:r>
            <a:r>
              <a:rPr lang="en-US" altLang="en-US" b="1" dirty="0"/>
              <a:t> như: </a:t>
            </a:r>
            <a:r>
              <a:rPr lang="en-US" altLang="en-US" b="1" dirty="0">
                <a:solidFill>
                  <a:srgbClr val="FF0000"/>
                </a:solidFill>
              </a:rPr>
              <a:t>nhưng, tuy nhiên, thậm chí, cuối cùng, ngoài ra, mặt khác, trái lại, đồng thời</a:t>
            </a:r>
            <a:r>
              <a:rPr lang="en-US" altLang="en-US" b="1" dirty="0"/>
              <a:t>,…</a:t>
            </a:r>
          </a:p>
        </p:txBody>
      </p:sp>
      <p:sp>
        <p:nvSpPr>
          <p:cNvPr id="10251" name="Text Box 11"/>
          <p:cNvSpPr txBox="1"/>
          <p:nvPr/>
        </p:nvSpPr>
        <p:spPr>
          <a:xfrm>
            <a:off x="76200" y="762000"/>
            <a:ext cx="8001000" cy="954107"/>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2800" b="1" dirty="0"/>
              <a:t>Để thể hiện mối quan hệ về nội dung giữa các câu trong bài, ta có thể liên kết các câu ấy như thế nào.</a:t>
            </a:r>
          </a:p>
        </p:txBody>
      </p:sp>
      <p:sp>
        <p:nvSpPr>
          <p:cNvPr id="8199" name="AutoShape 13">
            <a:hlinkClick r:id="rId3" action="ppaction://hlinkfile"/>
          </p:cNvPr>
          <p:cNvSpPr/>
          <p:nvPr/>
        </p:nvSpPr>
        <p:spPr>
          <a:xfrm>
            <a:off x="7772400" y="5791200"/>
            <a:ext cx="990600" cy="685800"/>
          </a:xfrm>
          <a:prstGeom prst="smileyFace">
            <a:avLst>
              <a:gd name="adj" fmla="val 4653"/>
            </a:avLst>
          </a:prstGeom>
          <a:solidFill>
            <a:schemeClr val="accent1"/>
          </a:solidFill>
          <a:ln w="9525" cap="flat" cmpd="sng">
            <a:solidFill>
              <a:schemeClr val="tx1"/>
            </a:solidFill>
            <a:prstDash val="solid"/>
            <a:headEnd type="none" w="med" len="med"/>
            <a:tailEnd type="none" w="med" len="med"/>
          </a:ln>
        </p:spPr>
        <p:txBody>
          <a:bodyPr wrap="none" anchor="ct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0"/>
              </a:spcBef>
              <a:buNone/>
            </a:pPr>
            <a:endParaRPr lang="en-US" altLang="en-US" sz="1800" dirty="0"/>
          </a:p>
        </p:txBody>
      </p:sp>
      <p:pic>
        <p:nvPicPr>
          <p:cNvPr id="12" name="Picture 11" descr="Cartoon_Mouse"/>
          <p:cNvPicPr>
            <a:picLocks noChangeAspect="1"/>
          </p:cNvPicPr>
          <p:nvPr/>
        </p:nvPicPr>
        <p:blipFill>
          <a:blip r:embed="rId4"/>
          <a:stretch>
            <a:fillRect/>
          </a:stretch>
        </p:blipFill>
        <p:spPr>
          <a:xfrm>
            <a:off x="-603250" y="5326347"/>
            <a:ext cx="1365250" cy="1676400"/>
          </a:xfrm>
          <a:prstGeom prst="rect">
            <a:avLst/>
          </a:prstGeom>
          <a:noFill/>
          <a:ln w="9525">
            <a:noFill/>
          </a:ln>
        </p:spPr>
      </p:pic>
      <p:pic>
        <p:nvPicPr>
          <p:cNvPr id="13" name="Picture 12" descr="tho"/>
          <p:cNvPicPr>
            <a:picLocks noChangeAspect="1"/>
          </p:cNvPicPr>
          <p:nvPr/>
        </p:nvPicPr>
        <p:blipFill>
          <a:blip r:embed="rId5"/>
          <a:stretch>
            <a:fillRect/>
          </a:stretch>
        </p:blipFill>
        <p:spPr>
          <a:xfrm>
            <a:off x="8351370" y="5486400"/>
            <a:ext cx="1524000" cy="1600200"/>
          </a:xfrm>
          <a:prstGeom prst="rect">
            <a:avLst/>
          </a:prstGeom>
          <a:noFill/>
          <a:ln w="9525">
            <a:noFill/>
          </a:ln>
        </p:spPr>
      </p:pic>
      <p:pic>
        <p:nvPicPr>
          <p:cNvPr id="14" name="Picture 2" descr="C:\Users\ACER\Desktop\viền pp\khom-hoa-nhai.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442074" y="6019800"/>
            <a:ext cx="1712913" cy="968158"/>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3" descr="C:\Users\ACER\Desktop\viền pp\khom-hoa-nhai.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18357" y="6019800"/>
            <a:ext cx="1135857" cy="1004378"/>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4" descr="C:\Users\ACER\Desktop\viền pp\khom-hoa-nhai.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57700" y="6019800"/>
            <a:ext cx="1712913" cy="1055688"/>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5" descr="C:\Users\ACER\Desktop\viền pp\khom-hoa-nhai.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16957" y="6019800"/>
            <a:ext cx="1712913" cy="973138"/>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3" descr="C:\Users\ACER\Desktop\viền pp\butterfly2.gif"/>
          <p:cNvPicPr>
            <a:picLocks noChangeAspect="1" noChangeArrowheads="1" noCrop="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5410200" y="5745956"/>
            <a:ext cx="1312070" cy="502445"/>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3" descr="C:\Users\ACER\Desktop\viền pp\butterfly2.gif"/>
          <p:cNvPicPr>
            <a:picLocks noChangeAspect="1" noChangeArrowheads="1" noCrop="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138922" y="5700713"/>
            <a:ext cx="1312070" cy="50244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10250"/>
                                        </p:tgtEl>
                                        <p:attrNameLst>
                                          <p:attrName>style.visibility</p:attrName>
                                        </p:attrNameLst>
                                      </p:cBhvr>
                                      <p:to>
                                        <p:strVal val="visible"/>
                                      </p:to>
                                    </p:set>
                                    <p:animEffect transition="in" filter="barn(inHorizontal)">
                                      <p:cBhvr>
                                        <p:cTn id="7" dur="500"/>
                                        <p:tgtEl>
                                          <p:spTgt spid="10250"/>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xit" presetSubtype="32" fill="hold" grpId="0" nodeType="clickEffect">
                                  <p:stCondLst>
                                    <p:cond delay="0"/>
                                  </p:stCondLst>
                                  <p:childTnLst>
                                    <p:anim calcmode="lin" valueType="num">
                                      <p:cBhvr>
                                        <p:cTn id="11" dur="500"/>
                                        <p:tgtEl>
                                          <p:spTgt spid="10251"/>
                                        </p:tgtEl>
                                        <p:attrNameLst>
                                          <p:attrName>ppt_w</p:attrName>
                                        </p:attrNameLst>
                                      </p:cBhvr>
                                      <p:tavLst>
                                        <p:tav tm="0">
                                          <p:val>
                                            <p:strVal val="ppt_w"/>
                                          </p:val>
                                        </p:tav>
                                        <p:tav tm="100000">
                                          <p:val>
                                            <p:fltVal val="0"/>
                                          </p:val>
                                        </p:tav>
                                      </p:tavLst>
                                    </p:anim>
                                    <p:anim calcmode="lin" valueType="num">
                                      <p:cBhvr>
                                        <p:cTn id="12" dur="500"/>
                                        <p:tgtEl>
                                          <p:spTgt spid="10251"/>
                                        </p:tgtEl>
                                        <p:attrNameLst>
                                          <p:attrName>ppt_h</p:attrName>
                                        </p:attrNameLst>
                                      </p:cBhvr>
                                      <p:tavLst>
                                        <p:tav tm="0">
                                          <p:val>
                                            <p:strVal val="ppt_h"/>
                                          </p:val>
                                        </p:tav>
                                        <p:tav tm="100000">
                                          <p:val>
                                            <p:fltVal val="0"/>
                                          </p:val>
                                        </p:tav>
                                      </p:tavLst>
                                    </p:anim>
                                    <p:animEffect transition="out" filter="fade">
                                      <p:cBhvr>
                                        <p:cTn id="13" dur="500"/>
                                        <p:tgtEl>
                                          <p:spTgt spid="10251"/>
                                        </p:tgtEl>
                                      </p:cBhvr>
                                    </p:animEffect>
                                    <p:set>
                                      <p:cBhvr>
                                        <p:cTn id="14" dur="1" fill="hold">
                                          <p:stCondLst>
                                            <p:cond delay="499"/>
                                          </p:stCondLst>
                                        </p:cTn>
                                        <p:tgtEl>
                                          <p:spTgt spid="10251"/>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0249"/>
                                        </p:tgtEl>
                                        <p:attrNameLst>
                                          <p:attrName>style.visibility</p:attrName>
                                        </p:attrNameLst>
                                      </p:cBhvr>
                                      <p:to>
                                        <p:strVal val="visible"/>
                                      </p:to>
                                    </p:set>
                                    <p:animEffect transition="in" filter="fade">
                                      <p:cBhvr>
                                        <p:cTn id="19" dur="1000"/>
                                        <p:tgtEl>
                                          <p:spTgt spid="10249"/>
                                        </p:tgtEl>
                                      </p:cBhvr>
                                    </p:animEffect>
                                    <p:anim calcmode="lin" valueType="num">
                                      <p:cBhvr>
                                        <p:cTn id="20" dur="1000" fill="hold"/>
                                        <p:tgtEl>
                                          <p:spTgt spid="10249"/>
                                        </p:tgtEl>
                                        <p:attrNameLst>
                                          <p:attrName>ppt_x</p:attrName>
                                        </p:attrNameLst>
                                      </p:cBhvr>
                                      <p:tavLst>
                                        <p:tav tm="0">
                                          <p:val>
                                            <p:strVal val="#ppt_x"/>
                                          </p:val>
                                        </p:tav>
                                        <p:tav tm="100000">
                                          <p:val>
                                            <p:strVal val="#ppt_x"/>
                                          </p:val>
                                        </p:tav>
                                      </p:tavLst>
                                    </p:anim>
                                    <p:anim calcmode="lin" valueType="num">
                                      <p:cBhvr>
                                        <p:cTn id="21" dur="1000" fill="hold"/>
                                        <p:tgtEl>
                                          <p:spTgt spid="1024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9" grpId="0"/>
      <p:bldP spid="10250" grpId="0"/>
      <p:bldP spid="1025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4" descr="C:\Users\ACER\Desktop\viền pp\giaoan.link-hinh-nen-powerpoint-don-gian-dep-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8000" y="-82550"/>
            <a:ext cx="10160000" cy="7092950"/>
          </a:xfrm>
          <a:prstGeom prst="rect">
            <a:avLst/>
          </a:prstGeom>
          <a:noFill/>
          <a:extLst>
            <a:ext uri="{909E8E84-426E-40DD-AFC4-6F175D3DCCD1}">
              <a14:hiddenFill xmlns:a14="http://schemas.microsoft.com/office/drawing/2010/main">
                <a:solidFill>
                  <a:srgbClr val="FFFFFF"/>
                </a:solidFill>
              </a14:hiddenFill>
            </a:ext>
          </a:extLst>
        </p:spPr>
      </p:pic>
      <p:sp>
        <p:nvSpPr>
          <p:cNvPr id="11274" name="Text Box 10"/>
          <p:cNvSpPr txBox="1"/>
          <p:nvPr/>
        </p:nvSpPr>
        <p:spPr>
          <a:xfrm>
            <a:off x="2057399" y="1143000"/>
            <a:ext cx="6097587" cy="1015663"/>
          </a:xfrm>
          <a:prstGeom prst="rect">
            <a:avLst/>
          </a:prstGeom>
          <a:noFill/>
          <a:ln w="9525" cap="flat" cmpd="sng">
            <a:solidFill>
              <a:schemeClr val="bg1"/>
            </a:solidFill>
            <a:prstDash val="solid"/>
            <a:miter/>
            <a:headEnd type="none" w="med" len="med"/>
            <a:tailEnd type="none" w="med" len="med"/>
          </a:ln>
        </p:spPr>
        <p:txBody>
          <a:bodyPr wrap="square">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6000" b="1" dirty="0">
                <a:solidFill>
                  <a:srgbClr val="FF0000"/>
                </a:solidFill>
              </a:rPr>
              <a:t>III. Luyện tập</a:t>
            </a:r>
          </a:p>
        </p:txBody>
      </p:sp>
      <p:sp>
        <p:nvSpPr>
          <p:cNvPr id="11275" name="Text Box 11"/>
          <p:cNvSpPr txBox="1"/>
          <p:nvPr/>
        </p:nvSpPr>
        <p:spPr>
          <a:xfrm>
            <a:off x="152400" y="2513013"/>
            <a:ext cx="8839200" cy="954107"/>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2800" b="1" dirty="0" smtClean="0">
                <a:solidFill>
                  <a:srgbClr val="003300"/>
                </a:solidFill>
              </a:rPr>
              <a:t>1.Đọc </a:t>
            </a:r>
            <a:r>
              <a:rPr lang="en-US" altLang="en-US" sz="2800" b="1" dirty="0">
                <a:solidFill>
                  <a:srgbClr val="003300"/>
                </a:solidFill>
              </a:rPr>
              <a:t>bài văn </a:t>
            </a:r>
            <a:r>
              <a:rPr lang="en-US" altLang="en-US" sz="2800" b="1" dirty="0">
                <a:solidFill>
                  <a:srgbClr val="0000FF"/>
                </a:solidFill>
              </a:rPr>
              <a:t>Qua những mùa hoa</a:t>
            </a:r>
            <a:r>
              <a:rPr lang="en-US" altLang="en-US" sz="2800" b="1" dirty="0">
                <a:solidFill>
                  <a:srgbClr val="003300"/>
                </a:solidFill>
              </a:rPr>
              <a:t> tìm các từ ngữ có tác dụng </a:t>
            </a:r>
            <a:r>
              <a:rPr lang="en-US" altLang="en-US" sz="2800" b="1" dirty="0" err="1">
                <a:solidFill>
                  <a:srgbClr val="003300"/>
                </a:solidFill>
              </a:rPr>
              <a:t>nối</a:t>
            </a:r>
            <a:r>
              <a:rPr lang="en-US" altLang="en-US" sz="2800" b="1" dirty="0">
                <a:solidFill>
                  <a:srgbClr val="003300"/>
                </a:solidFill>
              </a:rPr>
              <a:t> </a:t>
            </a:r>
            <a:r>
              <a:rPr lang="en-US" altLang="en-US" sz="2800" b="1" dirty="0" err="1" smtClean="0">
                <a:solidFill>
                  <a:srgbClr val="003300"/>
                </a:solidFill>
              </a:rPr>
              <a:t>trong</a:t>
            </a:r>
            <a:r>
              <a:rPr lang="en-US" altLang="en-US" sz="2800" b="1" dirty="0" smtClean="0">
                <a:solidFill>
                  <a:srgbClr val="003300"/>
                </a:solidFill>
              </a:rPr>
              <a:t> </a:t>
            </a:r>
            <a:r>
              <a:rPr lang="en-US" altLang="en-US" sz="2800" b="1" dirty="0" err="1" smtClean="0">
                <a:solidFill>
                  <a:srgbClr val="003300"/>
                </a:solidFill>
              </a:rPr>
              <a:t>ba</a:t>
            </a:r>
            <a:r>
              <a:rPr lang="en-US" altLang="en-US" sz="2800" b="1" dirty="0" smtClean="0">
                <a:solidFill>
                  <a:srgbClr val="003300"/>
                </a:solidFill>
              </a:rPr>
              <a:t> </a:t>
            </a:r>
            <a:r>
              <a:rPr lang="en-US" altLang="en-US" sz="2800" b="1" dirty="0" err="1" smtClean="0">
                <a:solidFill>
                  <a:srgbClr val="003300"/>
                </a:solidFill>
              </a:rPr>
              <a:t>đoạn</a:t>
            </a:r>
            <a:r>
              <a:rPr lang="en-US" altLang="en-US" sz="2800" b="1" dirty="0" smtClean="0">
                <a:solidFill>
                  <a:srgbClr val="003300"/>
                </a:solidFill>
              </a:rPr>
              <a:t> </a:t>
            </a:r>
            <a:r>
              <a:rPr lang="en-US" altLang="en-US" sz="2800" b="1" dirty="0" err="1" smtClean="0">
                <a:solidFill>
                  <a:srgbClr val="003300"/>
                </a:solidFill>
              </a:rPr>
              <a:t>văn</a:t>
            </a:r>
            <a:r>
              <a:rPr lang="en-US" altLang="en-US" sz="2800" b="1" dirty="0" smtClean="0">
                <a:solidFill>
                  <a:srgbClr val="003300"/>
                </a:solidFill>
              </a:rPr>
              <a:t> </a:t>
            </a:r>
            <a:r>
              <a:rPr lang="en-US" altLang="en-US" sz="2800" b="1" dirty="0" err="1" smtClean="0">
                <a:solidFill>
                  <a:srgbClr val="003300"/>
                </a:solidFill>
              </a:rPr>
              <a:t>đầu</a:t>
            </a:r>
            <a:r>
              <a:rPr lang="en-US" altLang="en-US" sz="2800" b="1" dirty="0" smtClean="0">
                <a:solidFill>
                  <a:srgbClr val="003300"/>
                </a:solidFill>
              </a:rPr>
              <a:t> </a:t>
            </a:r>
            <a:r>
              <a:rPr lang="en-US" altLang="en-US" sz="2800" b="1" dirty="0" err="1" smtClean="0">
                <a:solidFill>
                  <a:srgbClr val="003300"/>
                </a:solidFill>
              </a:rPr>
              <a:t>hoặc</a:t>
            </a:r>
            <a:r>
              <a:rPr lang="en-US" altLang="en-US" sz="2800" b="1" dirty="0" smtClean="0">
                <a:solidFill>
                  <a:srgbClr val="003300"/>
                </a:solidFill>
              </a:rPr>
              <a:t> </a:t>
            </a:r>
            <a:r>
              <a:rPr lang="en-US" altLang="en-US" sz="2800" b="1" dirty="0" err="1" smtClean="0">
                <a:solidFill>
                  <a:srgbClr val="003300"/>
                </a:solidFill>
              </a:rPr>
              <a:t>bốn</a:t>
            </a:r>
            <a:r>
              <a:rPr lang="en-US" altLang="en-US" sz="2800" b="1" dirty="0" smtClean="0">
                <a:solidFill>
                  <a:srgbClr val="003300"/>
                </a:solidFill>
              </a:rPr>
              <a:t> </a:t>
            </a:r>
            <a:r>
              <a:rPr lang="en-US" altLang="en-US" sz="2800" b="1" dirty="0" err="1" smtClean="0">
                <a:solidFill>
                  <a:srgbClr val="003300"/>
                </a:solidFill>
              </a:rPr>
              <a:t>đoạn</a:t>
            </a:r>
            <a:r>
              <a:rPr lang="en-US" altLang="en-US" sz="2800" b="1" dirty="0">
                <a:solidFill>
                  <a:srgbClr val="003300"/>
                </a:solidFill>
              </a:rPr>
              <a:t> </a:t>
            </a:r>
            <a:r>
              <a:rPr lang="en-US" altLang="en-US" sz="2800" b="1" dirty="0" err="1" smtClean="0">
                <a:solidFill>
                  <a:srgbClr val="003300"/>
                </a:solidFill>
              </a:rPr>
              <a:t>văn</a:t>
            </a:r>
            <a:r>
              <a:rPr lang="en-US" altLang="en-US" sz="2800" b="1" dirty="0" smtClean="0">
                <a:solidFill>
                  <a:srgbClr val="003300"/>
                </a:solidFill>
              </a:rPr>
              <a:t> </a:t>
            </a:r>
            <a:r>
              <a:rPr lang="en-US" altLang="en-US" sz="2800" b="1" dirty="0" err="1" smtClean="0">
                <a:solidFill>
                  <a:srgbClr val="003300"/>
                </a:solidFill>
              </a:rPr>
              <a:t>cuối</a:t>
            </a:r>
            <a:r>
              <a:rPr lang="en-US" altLang="en-US" sz="2800" dirty="0" smtClean="0"/>
              <a:t>.</a:t>
            </a:r>
            <a:endParaRPr lang="en-US" altLang="en-US" sz="2800" dirty="0"/>
          </a:p>
        </p:txBody>
      </p:sp>
      <p:pic>
        <p:nvPicPr>
          <p:cNvPr id="9" name="Picture 8" descr="Cartoon_Mouse"/>
          <p:cNvPicPr>
            <a:picLocks noChangeAspect="1"/>
          </p:cNvPicPr>
          <p:nvPr/>
        </p:nvPicPr>
        <p:blipFill>
          <a:blip r:embed="rId3"/>
          <a:stretch>
            <a:fillRect/>
          </a:stretch>
        </p:blipFill>
        <p:spPr>
          <a:xfrm>
            <a:off x="-603250" y="5326347"/>
            <a:ext cx="1365250" cy="1676400"/>
          </a:xfrm>
          <a:prstGeom prst="rect">
            <a:avLst/>
          </a:prstGeom>
          <a:noFill/>
          <a:ln w="9525">
            <a:noFill/>
          </a:ln>
        </p:spPr>
      </p:pic>
      <p:pic>
        <p:nvPicPr>
          <p:cNvPr id="10" name="Picture 9" descr="tho"/>
          <p:cNvPicPr>
            <a:picLocks noChangeAspect="1"/>
          </p:cNvPicPr>
          <p:nvPr/>
        </p:nvPicPr>
        <p:blipFill>
          <a:blip r:embed="rId4"/>
          <a:stretch>
            <a:fillRect/>
          </a:stretch>
        </p:blipFill>
        <p:spPr>
          <a:xfrm>
            <a:off x="8351370" y="5486400"/>
            <a:ext cx="1524000" cy="1600200"/>
          </a:xfrm>
          <a:prstGeom prst="rect">
            <a:avLst/>
          </a:prstGeom>
          <a:noFill/>
          <a:ln w="9525">
            <a:noFill/>
          </a:ln>
        </p:spPr>
      </p:pic>
      <p:pic>
        <p:nvPicPr>
          <p:cNvPr id="11" name="Picture 2" descr="C:\Users\ACER\Desktop\viền pp\khom-hoa-nhai.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42074" y="6019800"/>
            <a:ext cx="1712913" cy="968158"/>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3" descr="C:\Users\ACER\Desktop\viền pp\khom-hoa-nhai.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18357" y="6019800"/>
            <a:ext cx="1135857" cy="1004378"/>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4" descr="C:\Users\ACER\Desktop\viền pp\khom-hoa-nhai.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57700" y="6019800"/>
            <a:ext cx="1712913" cy="1055688"/>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5" descr="C:\Users\ACER\Desktop\viền pp\khom-hoa-nhai.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16957" y="6019800"/>
            <a:ext cx="1712913" cy="973138"/>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3" descr="C:\Users\ACER\Desktop\viền pp\butterfly2.gif"/>
          <p:cNvPicPr>
            <a:picLocks noChangeAspect="1" noChangeArrowheads="1" noCrop="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410200" y="5745956"/>
            <a:ext cx="1312070" cy="502445"/>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3" descr="C:\Users\ACER\Desktop\viền pp\butterfly2.gif"/>
          <p:cNvPicPr>
            <a:picLocks noChangeAspect="1" noChangeArrowheads="1" noCrop="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138922" y="5700713"/>
            <a:ext cx="1312070" cy="50244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11274"/>
                                        </p:tgtEl>
                                        <p:attrNameLst>
                                          <p:attrName>style.visibility</p:attrName>
                                        </p:attrNameLst>
                                      </p:cBhvr>
                                      <p:to>
                                        <p:strVal val="visible"/>
                                      </p:to>
                                    </p:set>
                                    <p:animEffect transition="in" filter="wheel(4)">
                                      <p:cBhvr>
                                        <p:cTn id="7" dur="2000"/>
                                        <p:tgtEl>
                                          <p:spTgt spid="11274"/>
                                        </p:tgtEl>
                                      </p:cBhvr>
                                    </p:animEffect>
                                  </p:childTnLst>
                                </p:cTn>
                              </p:par>
                            </p:childTnLst>
                          </p:cTn>
                        </p:par>
                      </p:childTnLst>
                    </p:cTn>
                  </p:par>
                  <p:par>
                    <p:cTn id="8" fill="hold">
                      <p:stCondLst>
                        <p:cond delay="indefinite"/>
                      </p:stCondLst>
                      <p:childTnLst>
                        <p:par>
                          <p:cTn id="9" fill="hold">
                            <p:stCondLst>
                              <p:cond delay="0"/>
                            </p:stCondLst>
                            <p:childTnLst>
                              <p:par>
                                <p:cTn id="10" presetID="50" presetClass="entr" presetSubtype="0" decel="100000" fill="hold" grpId="0" nodeType="clickEffect">
                                  <p:stCondLst>
                                    <p:cond delay="0"/>
                                  </p:stCondLst>
                                  <p:childTnLst>
                                    <p:set>
                                      <p:cBhvr>
                                        <p:cTn id="11" dur="1" fill="hold">
                                          <p:stCondLst>
                                            <p:cond delay="0"/>
                                          </p:stCondLst>
                                        </p:cTn>
                                        <p:tgtEl>
                                          <p:spTgt spid="11275"/>
                                        </p:tgtEl>
                                        <p:attrNameLst>
                                          <p:attrName>style.visibility</p:attrName>
                                        </p:attrNameLst>
                                      </p:cBhvr>
                                      <p:to>
                                        <p:strVal val="visible"/>
                                      </p:to>
                                    </p:set>
                                    <p:anim calcmode="lin" valueType="num">
                                      <p:cBhvr>
                                        <p:cTn id="12" dur="1000" fill="hold"/>
                                        <p:tgtEl>
                                          <p:spTgt spid="11275"/>
                                        </p:tgtEl>
                                        <p:attrNameLst>
                                          <p:attrName>ppt_w</p:attrName>
                                        </p:attrNameLst>
                                      </p:cBhvr>
                                      <p:tavLst>
                                        <p:tav tm="0">
                                          <p:val>
                                            <p:strVal val="#ppt_w+.3"/>
                                          </p:val>
                                        </p:tav>
                                        <p:tav tm="100000">
                                          <p:val>
                                            <p:strVal val="#ppt_w"/>
                                          </p:val>
                                        </p:tav>
                                      </p:tavLst>
                                    </p:anim>
                                    <p:anim calcmode="lin" valueType="num">
                                      <p:cBhvr>
                                        <p:cTn id="13" dur="1000" fill="hold"/>
                                        <p:tgtEl>
                                          <p:spTgt spid="11275"/>
                                        </p:tgtEl>
                                        <p:attrNameLst>
                                          <p:attrName>ppt_h</p:attrName>
                                        </p:attrNameLst>
                                      </p:cBhvr>
                                      <p:tavLst>
                                        <p:tav tm="0">
                                          <p:val>
                                            <p:strVal val="#ppt_h"/>
                                          </p:val>
                                        </p:tav>
                                        <p:tav tm="100000">
                                          <p:val>
                                            <p:strVal val="#ppt_h"/>
                                          </p:val>
                                        </p:tav>
                                      </p:tavLst>
                                    </p:anim>
                                    <p:animEffect transition="in" filter="fade">
                                      <p:cBhvr>
                                        <p:cTn id="14" dur="1000"/>
                                        <p:tgtEl>
                                          <p:spTgt spid="112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74" grpId="0" animBg="1"/>
      <p:bldP spid="1127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4" descr="C:\Users\ACER\Desktop\viền pp\giaoan.link-hinh-nen-powerpoint-don-gian-dep-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8000" y="-117475"/>
            <a:ext cx="10160000" cy="7092950"/>
          </a:xfrm>
          <a:prstGeom prst="rect">
            <a:avLst/>
          </a:prstGeom>
          <a:noFill/>
          <a:extLst>
            <a:ext uri="{909E8E84-426E-40DD-AFC4-6F175D3DCCD1}">
              <a14:hiddenFill xmlns:a14="http://schemas.microsoft.com/office/drawing/2010/main">
                <a:solidFill>
                  <a:srgbClr val="FFFFFF"/>
                </a:solidFill>
              </a14:hiddenFill>
            </a:ext>
          </a:extLst>
        </p:spPr>
      </p:pic>
      <p:sp>
        <p:nvSpPr>
          <p:cNvPr id="12296" name="Text Box 8"/>
          <p:cNvSpPr txBox="1"/>
          <p:nvPr/>
        </p:nvSpPr>
        <p:spPr>
          <a:xfrm>
            <a:off x="152400" y="533400"/>
            <a:ext cx="5715000" cy="19208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2000" dirty="0"/>
              <a:t>(1)Trên con đường từ nhà đến trường, tôi phải đi qua bờ Hồ Gươm. (2)Lúc có bạn thì chuyện trò tíu tít, có khi đuổi nhau suốt dọc đường. (3)Nhưng khi đi một mình, tôi thích ôm cặp vào ngực, nhìn lên các vòm cây, vừa đi vừa lẩm nhẩm ôn bài.</a:t>
            </a:r>
          </a:p>
        </p:txBody>
      </p:sp>
      <p:sp>
        <p:nvSpPr>
          <p:cNvPr id="12297" name="Rectangle 9"/>
          <p:cNvSpPr/>
          <p:nvPr/>
        </p:nvSpPr>
        <p:spPr>
          <a:xfrm>
            <a:off x="152400" y="2514600"/>
            <a:ext cx="5410200" cy="19208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2000" dirty="0"/>
              <a:t>(4) Vì thế, tôi thường là đứa phát hiện ra bông hoa gạo đầu tiên nở trên cây gạo trước đền Ngọc Sơn. (5) Rồi bông nọ gọi bông kia, bông nọ ganh bông kia, chỉ vài hôm sau, cây gạo đã như một cây đuốc lớn cháy rừng rực giữa trời.</a:t>
            </a:r>
          </a:p>
        </p:txBody>
      </p:sp>
      <p:sp>
        <p:nvSpPr>
          <p:cNvPr id="12298" name="Rectangle 10"/>
          <p:cNvSpPr/>
          <p:nvPr/>
        </p:nvSpPr>
        <p:spPr>
          <a:xfrm>
            <a:off x="88900" y="4800600"/>
            <a:ext cx="4648200" cy="16160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2000" dirty="0"/>
              <a:t>(6) Nhưng khi lửa ở trên cây gạo sắp lụi thì nó lại “bén” sang những cây bông cạnh cầu Thê Húc. (7) Rồi thì cả một bãi vông lại bừng lên, đỏ gay, đỏ gắt suốt cả tháng tư.</a:t>
            </a:r>
          </a:p>
        </p:txBody>
      </p:sp>
      <p:sp>
        <p:nvSpPr>
          <p:cNvPr id="10245" name="Line 11"/>
          <p:cNvSpPr/>
          <p:nvPr/>
        </p:nvSpPr>
        <p:spPr>
          <a:xfrm>
            <a:off x="6248400" y="0"/>
            <a:ext cx="0" cy="0"/>
          </a:xfrm>
          <a:prstGeom prst="line">
            <a:avLst/>
          </a:prstGeom>
          <a:ln w="9525" cap="flat" cmpd="sng">
            <a:solidFill>
              <a:schemeClr val="tx1"/>
            </a:solidFill>
            <a:prstDash val="solid"/>
            <a:headEnd type="none" w="med" len="med"/>
            <a:tailEnd type="none" w="med" len="med"/>
          </a:ln>
        </p:spPr>
      </p:sp>
      <p:sp>
        <p:nvSpPr>
          <p:cNvPr id="10246" name="Line 12"/>
          <p:cNvSpPr/>
          <p:nvPr/>
        </p:nvSpPr>
        <p:spPr>
          <a:xfrm>
            <a:off x="5715000" y="0"/>
            <a:ext cx="0" cy="6858000"/>
          </a:xfrm>
          <a:prstGeom prst="line">
            <a:avLst/>
          </a:prstGeom>
          <a:ln w="9525" cap="flat" cmpd="sng">
            <a:solidFill>
              <a:srgbClr val="FF0000"/>
            </a:solidFill>
            <a:prstDash val="solid"/>
            <a:headEnd type="none" w="med" len="med"/>
            <a:tailEnd type="none" w="med" len="med"/>
          </a:ln>
        </p:spPr>
      </p:sp>
      <p:sp>
        <p:nvSpPr>
          <p:cNvPr id="12301" name="Text Box 13"/>
          <p:cNvSpPr txBox="1"/>
          <p:nvPr/>
        </p:nvSpPr>
        <p:spPr>
          <a:xfrm>
            <a:off x="5943600" y="1044575"/>
            <a:ext cx="3187700" cy="78422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1800" b="1" dirty="0"/>
              <a:t>Đoạn 1:</a:t>
            </a:r>
          </a:p>
          <a:p>
            <a:pPr marL="0" lvl="0" indent="0" eaLnBrk="1" hangingPunct="1">
              <a:spcBef>
                <a:spcPct val="50000"/>
              </a:spcBef>
              <a:buNone/>
            </a:pPr>
            <a:r>
              <a:rPr lang="en-US" altLang="en-US" sz="1800" b="1" dirty="0"/>
              <a:t> </a:t>
            </a:r>
            <a:r>
              <a:rPr lang="en-US" altLang="en-US" sz="1800" b="1" dirty="0" err="1" smtClean="0">
                <a:solidFill>
                  <a:srgbClr val="FF0000"/>
                </a:solidFill>
              </a:rPr>
              <a:t>nhưng</a:t>
            </a:r>
            <a:r>
              <a:rPr lang="en-US" altLang="en-US" sz="1800" b="1" dirty="0" smtClean="0">
                <a:solidFill>
                  <a:srgbClr val="FF0000"/>
                </a:solidFill>
              </a:rPr>
              <a:t> </a:t>
            </a:r>
            <a:r>
              <a:rPr lang="en-US" altLang="en-US" sz="1800" b="1" dirty="0" err="1" smtClean="0">
                <a:solidFill>
                  <a:srgbClr val="0000FF"/>
                </a:solidFill>
              </a:rPr>
              <a:t>nối</a:t>
            </a:r>
            <a:r>
              <a:rPr lang="en-US" altLang="en-US" sz="1800" b="1" dirty="0" smtClean="0">
                <a:solidFill>
                  <a:srgbClr val="0000FF"/>
                </a:solidFill>
              </a:rPr>
              <a:t> </a:t>
            </a:r>
            <a:r>
              <a:rPr lang="en-US" altLang="en-US" sz="1800" b="1" dirty="0">
                <a:solidFill>
                  <a:srgbClr val="0000FF"/>
                </a:solidFill>
              </a:rPr>
              <a:t>câu 3 với câu 2</a:t>
            </a:r>
          </a:p>
        </p:txBody>
      </p:sp>
      <p:sp>
        <p:nvSpPr>
          <p:cNvPr id="12302" name="Text Box 14"/>
          <p:cNvSpPr txBox="1"/>
          <p:nvPr/>
        </p:nvSpPr>
        <p:spPr>
          <a:xfrm>
            <a:off x="5816600" y="2743200"/>
            <a:ext cx="3200400" cy="1476375"/>
          </a:xfrm>
          <a:prstGeom prst="rect">
            <a:avLst/>
          </a:prstGeom>
          <a:noFill/>
          <a:ln w="9525" cap="flat" cmpd="sng">
            <a:solidFill>
              <a:schemeClr val="bg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1800" b="1" dirty="0"/>
              <a:t>Đoạn 2:</a:t>
            </a:r>
          </a:p>
          <a:p>
            <a:pPr marL="0" lvl="0" indent="0" eaLnBrk="1" hangingPunct="1">
              <a:spcBef>
                <a:spcPct val="50000"/>
              </a:spcBef>
              <a:buChar char="-"/>
            </a:pPr>
            <a:r>
              <a:rPr lang="en-US" altLang="en-US" sz="1800" b="1" dirty="0"/>
              <a:t> </a:t>
            </a:r>
            <a:r>
              <a:rPr lang="en-US" altLang="en-US" sz="1800" b="1" dirty="0">
                <a:solidFill>
                  <a:srgbClr val="FF0000"/>
                </a:solidFill>
              </a:rPr>
              <a:t>Vì thế</a:t>
            </a:r>
            <a:r>
              <a:rPr lang="en-US" altLang="en-US" sz="1800" b="1" dirty="0"/>
              <a:t> </a:t>
            </a:r>
            <a:r>
              <a:rPr lang="en-US" altLang="en-US" sz="1800" b="1" dirty="0">
                <a:solidFill>
                  <a:srgbClr val="0000FF"/>
                </a:solidFill>
              </a:rPr>
              <a:t>nối câu 4 với câu 3, nối đoạn 2 với đoạn 1</a:t>
            </a:r>
          </a:p>
          <a:p>
            <a:pPr marL="0" lvl="0" indent="0" eaLnBrk="1" hangingPunct="1">
              <a:spcBef>
                <a:spcPct val="50000"/>
              </a:spcBef>
              <a:buNone/>
            </a:pPr>
            <a:r>
              <a:rPr lang="en-US" altLang="en-US" sz="1800" b="1" dirty="0"/>
              <a:t>- </a:t>
            </a:r>
            <a:r>
              <a:rPr lang="en-US" altLang="en-US" sz="1800" b="1" dirty="0">
                <a:solidFill>
                  <a:srgbClr val="FF0000"/>
                </a:solidFill>
              </a:rPr>
              <a:t>Rồi</a:t>
            </a:r>
            <a:r>
              <a:rPr lang="en-US" altLang="en-US" sz="1800" b="1" dirty="0"/>
              <a:t> </a:t>
            </a:r>
            <a:r>
              <a:rPr lang="en-US" altLang="en-US" sz="1800" b="1" dirty="0">
                <a:solidFill>
                  <a:srgbClr val="0000FF"/>
                </a:solidFill>
              </a:rPr>
              <a:t>nối câu 5 với câu 4</a:t>
            </a:r>
          </a:p>
        </p:txBody>
      </p:sp>
      <p:sp>
        <p:nvSpPr>
          <p:cNvPr id="12303" name="Text Box 15"/>
          <p:cNvSpPr txBox="1"/>
          <p:nvPr/>
        </p:nvSpPr>
        <p:spPr>
          <a:xfrm>
            <a:off x="5791200" y="4953000"/>
            <a:ext cx="3352800" cy="146685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1800" b="1" dirty="0"/>
              <a:t>Đoạn 3:</a:t>
            </a:r>
          </a:p>
          <a:p>
            <a:pPr marL="0" lvl="0" indent="0" eaLnBrk="1" hangingPunct="1">
              <a:spcBef>
                <a:spcPct val="50000"/>
              </a:spcBef>
              <a:buChar char="-"/>
            </a:pPr>
            <a:r>
              <a:rPr lang="en-US" altLang="en-US" sz="1800" b="1" dirty="0">
                <a:solidFill>
                  <a:srgbClr val="FF0000"/>
                </a:solidFill>
              </a:rPr>
              <a:t> Nhưng</a:t>
            </a:r>
            <a:r>
              <a:rPr lang="en-US" altLang="en-US" sz="1800" b="1" dirty="0"/>
              <a:t> </a:t>
            </a:r>
            <a:r>
              <a:rPr lang="en-US" altLang="en-US" sz="1800" b="1" dirty="0">
                <a:solidFill>
                  <a:srgbClr val="0000FF"/>
                </a:solidFill>
              </a:rPr>
              <a:t>nối câu 6 với câu 5, nối đoạn 3 với đoạn 2</a:t>
            </a:r>
          </a:p>
          <a:p>
            <a:pPr marL="0" lvl="0" indent="0" eaLnBrk="1" hangingPunct="1">
              <a:spcBef>
                <a:spcPct val="50000"/>
              </a:spcBef>
              <a:buNone/>
            </a:pPr>
            <a:r>
              <a:rPr lang="en-US" altLang="en-US" sz="1800" b="1" dirty="0"/>
              <a:t>-  </a:t>
            </a:r>
            <a:r>
              <a:rPr lang="en-US" altLang="en-US" sz="1800" b="1" dirty="0">
                <a:solidFill>
                  <a:srgbClr val="FF0000"/>
                </a:solidFill>
              </a:rPr>
              <a:t>Rồi</a:t>
            </a:r>
            <a:r>
              <a:rPr lang="en-US" altLang="en-US" sz="1800" b="1" dirty="0"/>
              <a:t> </a:t>
            </a:r>
            <a:r>
              <a:rPr lang="en-US" altLang="en-US" sz="1800" b="1" dirty="0">
                <a:solidFill>
                  <a:srgbClr val="0000FF"/>
                </a:solidFill>
              </a:rPr>
              <a:t>nối câu 7 với câu 6</a:t>
            </a:r>
          </a:p>
        </p:txBody>
      </p:sp>
      <p:sp>
        <p:nvSpPr>
          <p:cNvPr id="12304" name="Text Box 16"/>
          <p:cNvSpPr txBox="1"/>
          <p:nvPr/>
        </p:nvSpPr>
        <p:spPr>
          <a:xfrm>
            <a:off x="457200" y="1431925"/>
            <a:ext cx="1600200" cy="3968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2000" b="1" dirty="0">
                <a:solidFill>
                  <a:srgbClr val="FF3300"/>
                </a:solidFill>
              </a:rPr>
              <a:t>Nhưng</a:t>
            </a:r>
          </a:p>
        </p:txBody>
      </p:sp>
      <p:sp>
        <p:nvSpPr>
          <p:cNvPr id="12305" name="Text Box 17"/>
          <p:cNvSpPr txBox="1"/>
          <p:nvPr/>
        </p:nvSpPr>
        <p:spPr>
          <a:xfrm>
            <a:off x="533400" y="2514600"/>
            <a:ext cx="2133600" cy="3968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2000" b="1" dirty="0">
                <a:solidFill>
                  <a:srgbClr val="FF3300"/>
                </a:solidFill>
              </a:rPr>
              <a:t>Vì thế</a:t>
            </a:r>
          </a:p>
        </p:txBody>
      </p:sp>
      <p:sp>
        <p:nvSpPr>
          <p:cNvPr id="12307" name="Text Box 19"/>
          <p:cNvSpPr txBox="1"/>
          <p:nvPr/>
        </p:nvSpPr>
        <p:spPr>
          <a:xfrm>
            <a:off x="1828800" y="3124200"/>
            <a:ext cx="1676400" cy="3968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2000" b="1" dirty="0">
                <a:solidFill>
                  <a:srgbClr val="FF3300"/>
                </a:solidFill>
              </a:rPr>
              <a:t>Rồi</a:t>
            </a:r>
          </a:p>
        </p:txBody>
      </p:sp>
      <p:sp>
        <p:nvSpPr>
          <p:cNvPr id="12308" name="Text Box 20"/>
          <p:cNvSpPr txBox="1"/>
          <p:nvPr/>
        </p:nvSpPr>
        <p:spPr>
          <a:xfrm>
            <a:off x="457200" y="4800600"/>
            <a:ext cx="1143000" cy="3968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2000" b="1" dirty="0">
                <a:solidFill>
                  <a:srgbClr val="FF3300"/>
                </a:solidFill>
              </a:rPr>
              <a:t>Nhưng</a:t>
            </a:r>
          </a:p>
        </p:txBody>
      </p:sp>
      <p:sp>
        <p:nvSpPr>
          <p:cNvPr id="12309" name="Text Box 21"/>
          <p:cNvSpPr txBox="1"/>
          <p:nvPr/>
        </p:nvSpPr>
        <p:spPr>
          <a:xfrm>
            <a:off x="3276600" y="5410200"/>
            <a:ext cx="1676400" cy="3968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2000" b="1" dirty="0">
                <a:solidFill>
                  <a:srgbClr val="FF3300"/>
                </a:solidFill>
              </a:rPr>
              <a:t>Rồi</a:t>
            </a:r>
          </a:p>
        </p:txBody>
      </p:sp>
    </p:spTree>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12296"/>
                                        </p:tgtEl>
                                        <p:attrNameLst>
                                          <p:attrName>style.visibility</p:attrName>
                                        </p:attrNameLst>
                                      </p:cBhvr>
                                      <p:to>
                                        <p:strVal val="visible"/>
                                      </p:to>
                                    </p:set>
                                    <p:animEffect transition="in" filter="wheel(4)">
                                      <p:cBhvr>
                                        <p:cTn id="7" dur="2000"/>
                                        <p:tgtEl>
                                          <p:spTgt spid="12296"/>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12304">
                                            <p:txEl>
                                              <p:pRg st="0" end="0"/>
                                            </p:txEl>
                                          </p:spTgt>
                                        </p:tgtEl>
                                        <p:attrNameLst>
                                          <p:attrName>style.visibility</p:attrName>
                                        </p:attrNameLst>
                                      </p:cBhvr>
                                      <p:to>
                                        <p:strVal val="visible"/>
                                      </p:to>
                                    </p:set>
                                    <p:animEffect transition="in" filter="box(in)">
                                      <p:cBhvr>
                                        <p:cTn id="12" dur="500"/>
                                        <p:tgtEl>
                                          <p:spTgt spid="1230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12301"/>
                                        </p:tgtEl>
                                        <p:attrNameLst>
                                          <p:attrName>style.visibility</p:attrName>
                                        </p:attrNameLst>
                                      </p:cBhvr>
                                      <p:to>
                                        <p:strVal val="visible"/>
                                      </p:to>
                                    </p:set>
                                    <p:animEffect transition="in" filter="wheel(4)">
                                      <p:cBhvr>
                                        <p:cTn id="17" dur="2000"/>
                                        <p:tgtEl>
                                          <p:spTgt spid="12301"/>
                                        </p:tgtEl>
                                      </p:cBhvr>
                                    </p:animEffect>
                                  </p:childTnLst>
                                </p:cTn>
                              </p:par>
                            </p:childTnLst>
                          </p:cTn>
                        </p:par>
                      </p:childTnLst>
                    </p:cTn>
                  </p:par>
                  <p:par>
                    <p:cTn id="18" fill="hold">
                      <p:stCondLst>
                        <p:cond delay="indefinite"/>
                      </p:stCondLst>
                      <p:childTnLst>
                        <p:par>
                          <p:cTn id="19" fill="hold">
                            <p:stCondLst>
                              <p:cond delay="0"/>
                            </p:stCondLst>
                            <p:childTnLst>
                              <p:par>
                                <p:cTn id="20" presetID="20" presetClass="entr" presetSubtype="0" fill="hold" grpId="0" nodeType="clickEffect">
                                  <p:stCondLst>
                                    <p:cond delay="0"/>
                                  </p:stCondLst>
                                  <p:childTnLst>
                                    <p:set>
                                      <p:cBhvr>
                                        <p:cTn id="21" dur="1" fill="hold">
                                          <p:stCondLst>
                                            <p:cond delay="0"/>
                                          </p:stCondLst>
                                        </p:cTn>
                                        <p:tgtEl>
                                          <p:spTgt spid="12297"/>
                                        </p:tgtEl>
                                        <p:attrNameLst>
                                          <p:attrName>style.visibility</p:attrName>
                                        </p:attrNameLst>
                                      </p:cBhvr>
                                      <p:to>
                                        <p:strVal val="visible"/>
                                      </p:to>
                                    </p:set>
                                    <p:animEffect transition="in" filter="wedge">
                                      <p:cBhvr>
                                        <p:cTn id="22" dur="2000"/>
                                        <p:tgtEl>
                                          <p:spTgt spid="12297"/>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12305"/>
                                        </p:tgtEl>
                                        <p:attrNameLst>
                                          <p:attrName>style.visibility</p:attrName>
                                        </p:attrNameLst>
                                      </p:cBhvr>
                                      <p:to>
                                        <p:strVal val="visible"/>
                                      </p:to>
                                    </p:set>
                                    <p:animEffect transition="in" filter="box(in)">
                                      <p:cBhvr>
                                        <p:cTn id="27" dur="500"/>
                                        <p:tgtEl>
                                          <p:spTgt spid="12305"/>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12307"/>
                                        </p:tgtEl>
                                        <p:attrNameLst>
                                          <p:attrName>style.visibility</p:attrName>
                                        </p:attrNameLst>
                                      </p:cBhvr>
                                      <p:to>
                                        <p:strVal val="visible"/>
                                      </p:to>
                                    </p:set>
                                    <p:animEffect transition="in" filter="box(in)">
                                      <p:cBhvr>
                                        <p:cTn id="32" dur="500"/>
                                        <p:tgtEl>
                                          <p:spTgt spid="12307"/>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2302"/>
                                        </p:tgtEl>
                                        <p:attrNameLst>
                                          <p:attrName>style.visibility</p:attrName>
                                        </p:attrNameLst>
                                      </p:cBhvr>
                                      <p:to>
                                        <p:strVal val="visible"/>
                                      </p:to>
                                    </p:set>
                                    <p:animEffect transition="in" filter="fade">
                                      <p:cBhvr>
                                        <p:cTn id="37" dur="2000"/>
                                        <p:tgtEl>
                                          <p:spTgt spid="12302"/>
                                        </p:tgtEl>
                                      </p:cBhvr>
                                    </p:animEffect>
                                  </p:childTnLst>
                                </p:cTn>
                              </p:par>
                            </p:childTnLst>
                          </p:cTn>
                        </p:par>
                      </p:childTnLst>
                    </p:cTn>
                  </p:par>
                  <p:par>
                    <p:cTn id="38" fill="hold">
                      <p:stCondLst>
                        <p:cond delay="indefinite"/>
                      </p:stCondLst>
                      <p:childTnLst>
                        <p:par>
                          <p:cTn id="39" fill="hold">
                            <p:stCondLst>
                              <p:cond delay="0"/>
                            </p:stCondLst>
                            <p:childTnLst>
                              <p:par>
                                <p:cTn id="40" presetID="13" presetClass="entr" presetSubtype="16" fill="hold" grpId="0" nodeType="clickEffect">
                                  <p:stCondLst>
                                    <p:cond delay="0"/>
                                  </p:stCondLst>
                                  <p:childTnLst>
                                    <p:set>
                                      <p:cBhvr>
                                        <p:cTn id="41" dur="1" fill="hold">
                                          <p:stCondLst>
                                            <p:cond delay="0"/>
                                          </p:stCondLst>
                                        </p:cTn>
                                        <p:tgtEl>
                                          <p:spTgt spid="12298"/>
                                        </p:tgtEl>
                                        <p:attrNameLst>
                                          <p:attrName>style.visibility</p:attrName>
                                        </p:attrNameLst>
                                      </p:cBhvr>
                                      <p:to>
                                        <p:strVal val="visible"/>
                                      </p:to>
                                    </p:set>
                                    <p:animEffect transition="in" filter="plus(in)">
                                      <p:cBhvr>
                                        <p:cTn id="42" dur="2000"/>
                                        <p:tgtEl>
                                          <p:spTgt spid="12298"/>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nodeType="clickEffect">
                                  <p:stCondLst>
                                    <p:cond delay="0"/>
                                  </p:stCondLst>
                                  <p:childTnLst>
                                    <p:set>
                                      <p:cBhvr>
                                        <p:cTn id="46" dur="1" fill="hold">
                                          <p:stCondLst>
                                            <p:cond delay="0"/>
                                          </p:stCondLst>
                                        </p:cTn>
                                        <p:tgtEl>
                                          <p:spTgt spid="12308">
                                            <p:txEl>
                                              <p:pRg st="0" end="0"/>
                                            </p:txEl>
                                          </p:spTgt>
                                        </p:tgtEl>
                                        <p:attrNameLst>
                                          <p:attrName>style.visibility</p:attrName>
                                        </p:attrNameLst>
                                      </p:cBhvr>
                                      <p:to>
                                        <p:strVal val="visible"/>
                                      </p:to>
                                    </p:set>
                                    <p:animEffect transition="in" filter="box(in)">
                                      <p:cBhvr>
                                        <p:cTn id="47" dur="500"/>
                                        <p:tgtEl>
                                          <p:spTgt spid="12308">
                                            <p:txEl>
                                              <p:pRg st="0" end="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nodeType="clickEffect">
                                  <p:stCondLst>
                                    <p:cond delay="0"/>
                                  </p:stCondLst>
                                  <p:childTnLst>
                                    <p:set>
                                      <p:cBhvr>
                                        <p:cTn id="51" dur="1" fill="hold">
                                          <p:stCondLst>
                                            <p:cond delay="0"/>
                                          </p:stCondLst>
                                        </p:cTn>
                                        <p:tgtEl>
                                          <p:spTgt spid="12309">
                                            <p:txEl>
                                              <p:pRg st="0" end="0"/>
                                            </p:txEl>
                                          </p:spTgt>
                                        </p:tgtEl>
                                        <p:attrNameLst>
                                          <p:attrName>style.visibility</p:attrName>
                                        </p:attrNameLst>
                                      </p:cBhvr>
                                      <p:to>
                                        <p:strVal val="visible"/>
                                      </p:to>
                                    </p:set>
                                    <p:animEffect transition="in" filter="box(in)">
                                      <p:cBhvr>
                                        <p:cTn id="52" dur="500"/>
                                        <p:tgtEl>
                                          <p:spTgt spid="12309">
                                            <p:txEl>
                                              <p:pRg st="0" end="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12303"/>
                                        </p:tgtEl>
                                        <p:attrNameLst>
                                          <p:attrName>style.visibility</p:attrName>
                                        </p:attrNameLst>
                                      </p:cBhvr>
                                      <p:to>
                                        <p:strVal val="visible"/>
                                      </p:to>
                                    </p:set>
                                    <p:animEffect transition="in" filter="fade">
                                      <p:cBhvr>
                                        <p:cTn id="57" dur="2000"/>
                                        <p:tgtEl>
                                          <p:spTgt spid="123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6" grpId="0"/>
      <p:bldP spid="12297" grpId="0"/>
      <p:bldP spid="12298" grpId="0"/>
      <p:bldP spid="12301" grpId="0"/>
      <p:bldP spid="12302" grpId="0" animBg="1"/>
      <p:bldP spid="12303" grpId="0"/>
      <p:bldP spid="12305" grpId="0"/>
      <p:bldP spid="12307" grpId="0"/>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0.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quot;/&gt;&lt;property id=&quot;20307&quot; value=&quot;257&quot;/&gt;&lt;/object&gt;&lt;object type=&quot;3&quot; unique_id=&quot;10006&quot;&gt;&lt;property id=&quot;20148&quot; value=&quot;5&quot;/&gt;&lt;property id=&quot;20300&quot; value=&quot;Slide 3&quot;/&gt;&lt;property id=&quot;20307&quot; value=&quot;259&quot;/&gt;&lt;/object&gt;&lt;object type=&quot;3&quot; unique_id=&quot;10007&quot;&gt;&lt;property id=&quot;20148&quot; value=&quot;5&quot;/&gt;&lt;property id=&quot;20300&quot; value=&quot;Slide 4&quot;/&gt;&lt;property id=&quot;20307&quot; value=&quot;260&quot;/&gt;&lt;/object&gt;&lt;object type=&quot;3&quot; unique_id=&quot;10008&quot;&gt;&lt;property id=&quot;20148&quot; value=&quot;5&quot;/&gt;&lt;property id=&quot;20300&quot; value=&quot;Slide 5&quot;/&gt;&lt;property id=&quot;20307&quot; value=&quot;261&quot;/&gt;&lt;/object&gt;&lt;object type=&quot;3&quot; unique_id=&quot;10009&quot;&gt;&lt;property id=&quot;20148&quot; value=&quot;5&quot;/&gt;&lt;property id=&quot;20300&quot; value=&quot;Slide 6&quot;/&gt;&lt;property id=&quot;20307&quot; value=&quot;262&quot;/&gt;&lt;/object&gt;&lt;object type=&quot;3&quot; unique_id=&quot;10010&quot;&gt;&lt;property id=&quot;20148&quot; value=&quot;5&quot;/&gt;&lt;property id=&quot;20300&quot; value=&quot;Slide 7&quot;/&gt;&lt;property id=&quot;20307&quot; value=&quot;263&quot;/&gt;&lt;/object&gt;&lt;object type=&quot;3&quot; unique_id=&quot;10011&quot;&gt;&lt;property id=&quot;20148&quot; value=&quot;5&quot;/&gt;&lt;property id=&quot;20300&quot; value=&quot;Slide 8&quot;/&gt;&lt;property id=&quot;20307&quot; value=&quot;264&quot;/&gt;&lt;/object&gt;&lt;object type=&quot;3&quot; unique_id=&quot;10012&quot;&gt;&lt;property id=&quot;20148&quot; value=&quot;5&quot;/&gt;&lt;property id=&quot;20300&quot; value=&quot;Slide 9&quot;/&gt;&lt;property id=&quot;20307&quot; value=&quot;265&quot;/&gt;&lt;/object&gt;&lt;object type=&quot;3&quot; unique_id=&quot;10014&quot;&gt;&lt;property id=&quot;20148&quot; value=&quot;5&quot;/&gt;&lt;property id=&quot;20300&quot; value=&quot;Slide 10&quot;/&gt;&lt;property id=&quot;20307&quot; value=&quot;267&quot;/&gt;&lt;/object&gt;&lt;object type=&quot;3&quot; unique_id=&quot;10152&quot;&gt;&lt;property id=&quot;20148&quot; value=&quot;5&quot;/&gt;&lt;property id=&quot;20300&quot; value=&quot;Slide 2&quot;/&gt;&lt;property id=&quot;20307&quot; value=&quot;270&quot;/&gt;&lt;/object&gt;&lt;object type=&quot;3&quot; unique_id=&quot;10153&quot;&gt;&lt;property id=&quot;20148&quot; value=&quot;5&quot;/&gt;&lt;property id=&quot;20300&quot; value=&quot;Slide 11&quot;/&gt;&lt;property id=&quot;20307&quot; value=&quot;271&quot;/&gt;&lt;/object&gt;&lt;/object&gt;&lt;/object&gt;&lt;/database&gt;"/>
  <p:tag name="SECTOMILLISECCONVERTED"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ần thiết">
  <a:themeElements>
    <a:clrScheme name="Cần thiết">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Cần thiết">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ần thiết">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2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Văn phòng">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Essential</Template>
  <TotalTime>216</TotalTime>
  <Words>1307</Words>
  <Application>Microsoft Office PowerPoint</Application>
  <PresentationFormat>On-screen Show (4:3)</PresentationFormat>
  <Paragraphs>93</Paragraphs>
  <Slides>12</Slides>
  <Notes>0</Notes>
  <HiddenSlides>0</HiddenSlides>
  <MMClips>0</MMClips>
  <ScaleCrop>false</ScaleCrop>
  <HeadingPairs>
    <vt:vector size="4" baseType="variant">
      <vt:variant>
        <vt:lpstr>Theme</vt:lpstr>
      </vt:variant>
      <vt:variant>
        <vt:i4>2</vt:i4>
      </vt:variant>
      <vt:variant>
        <vt:lpstr>Slide Titles</vt:lpstr>
      </vt:variant>
      <vt:variant>
        <vt:i4>12</vt:i4>
      </vt:variant>
    </vt:vector>
  </HeadingPairs>
  <TitlesOfParts>
    <vt:vector size="14" baseType="lpstr">
      <vt:lpstr>Cần thiết</vt:lpstr>
      <vt:lpstr>2_Default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ACER</dc:creator>
  <cp:lastModifiedBy>Thuy</cp:lastModifiedBy>
  <cp:revision>19</cp:revision>
  <dcterms:created xsi:type="dcterms:W3CDTF">2020-04-21T02:06:58Z</dcterms:created>
  <dcterms:modified xsi:type="dcterms:W3CDTF">2021-04-01T02:39:43Z</dcterms:modified>
</cp:coreProperties>
</file>