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</p:sldMasterIdLst>
  <p:notesMasterIdLst>
    <p:notesMasterId r:id="rId31"/>
  </p:notesMasterIdLst>
  <p:handoutMasterIdLst>
    <p:handoutMasterId r:id="rId32"/>
  </p:handoutMasterIdLst>
  <p:sldIdLst>
    <p:sldId id="11657" r:id="rId4"/>
    <p:sldId id="259" r:id="rId5"/>
    <p:sldId id="11653" r:id="rId6"/>
    <p:sldId id="11654" r:id="rId7"/>
    <p:sldId id="11658" r:id="rId8"/>
    <p:sldId id="11659" r:id="rId9"/>
    <p:sldId id="256" r:id="rId10"/>
    <p:sldId id="11652" r:id="rId11"/>
    <p:sldId id="257" r:id="rId12"/>
    <p:sldId id="11605" r:id="rId13"/>
    <p:sldId id="11665" r:id="rId14"/>
    <p:sldId id="11660" r:id="rId15"/>
    <p:sldId id="11661" r:id="rId16"/>
    <p:sldId id="11662" r:id="rId17"/>
    <p:sldId id="11663" r:id="rId18"/>
    <p:sldId id="11666" r:id="rId19"/>
    <p:sldId id="11664" r:id="rId20"/>
    <p:sldId id="11667" r:id="rId21"/>
    <p:sldId id="11669" r:id="rId22"/>
    <p:sldId id="11670" r:id="rId23"/>
    <p:sldId id="11671" r:id="rId24"/>
    <p:sldId id="11672" r:id="rId25"/>
    <p:sldId id="11673" r:id="rId26"/>
    <p:sldId id="11675" r:id="rId27"/>
    <p:sldId id="11674" r:id="rId28"/>
    <p:sldId id="11676" r:id="rId29"/>
    <p:sldId id="264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CAF"/>
    <a:srgbClr val="F9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1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3764-4B74-4AA6-A210-3481D072E440}" type="datetimeFigureOut">
              <a:rPr lang="en-GB" smtClean="0"/>
              <a:t>26/12/2021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19BB-3733-4BD5-8D8E-2CED4552B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9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30622-1EE7-443B-A586-BDFAF7FAEB2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8A33-ACDC-44D8-9D6D-86925A3A5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542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2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37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03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39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48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83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86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12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66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23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58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9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761F6-DD17-4E7B-A30C-0DC653C9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EE0675-F11A-4BF3-8876-D630BECFA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196D02-3E1B-417D-926E-528BE7CE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143CB3-CB41-4CAB-8D80-901DCC92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613B52-0436-4E50-AA31-CAEF4748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AC20C-AF00-4C4A-AFD0-9C611F5A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44F02-CCB5-4B65-8567-9CD929C89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B52639-9403-4655-9B4D-55CBEC9A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F723B3-6315-4FC6-AC78-2E34731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F187FC-BEBD-4266-B945-94FA838D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2665CB-DBDF-4D67-A358-57E925011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47AB8E-1E61-4490-9D27-5B5DACCF3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ACEE0-2342-4475-8295-32C1A434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31862B-C83B-4E0D-B0EE-FD52D083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E8430-68CB-408E-9486-C7D5921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24CAB-7808-4505-8679-BD5527FB3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F14A3A-BCF0-4BE3-B16F-FE5D4C16A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B42FD4-7208-4D2C-BA36-E6F64006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0CADB-1E0B-450E-BFBA-D6FB172C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DFE22-B92C-4B9E-9BA4-1F1EC6E9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6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387D4F-ACD3-4EF5-8515-A7A4B9B8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4E7AFE-3BEF-498D-AE1C-1B43DD92F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703371-3376-433F-97FE-ABDFC4F4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53C78-3A63-40F3-986C-28267F04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DBFAC7-B10E-4AB1-B830-E9F7C527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AE636-4489-425E-988A-76FF7E0E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969CC4-50FB-4085-A6CF-3DD2D4044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D550EF-EF8F-4308-90B6-AB4FFD84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36B5F-44C6-41D9-B29F-CA114F58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3E74A-5058-41F7-B457-C3DBFEA1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0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E65B4-6703-4427-B252-42283F21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E4ADBB-E479-4017-A179-C6048D63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6A6829-2F02-4A04-A20B-08027D66E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C4C03A-C54F-462E-B488-E243CA6F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D2460E-F1D0-4F8C-A9D5-2F2C7F17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531ED8-13AB-43D9-97A6-039277F8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7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5F631-996E-4755-9B77-153B1C02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C50E2-E950-49B9-9007-9F3F055A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513B31-F685-4937-A4F6-22FD7307B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FD1E06-F14E-46CE-9978-D7596B735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698AB6-916E-4138-8AA3-18AF44C84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91BB8B-17B6-4409-80D3-8CBD0354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0045FB-CD07-4252-B804-18FBB375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CE44B8-7392-454C-BC3C-B6146C82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0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405E6-BEDC-47E4-AFA2-4AD15795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262DC9A-5918-4077-A5B2-1BF9A119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66649D-CA63-41A6-ABF3-91EEB382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73A16-7806-451C-8689-7BF60F5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1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42D5E8-8E6E-4865-AF21-DB57C581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334685-9CBB-43F2-BE1D-D95EFBD8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DE9E1B-8855-4989-A469-668A2CCC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5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AA1E9-92F2-4D5F-BCD6-1C543AC6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AB223-2D1F-4683-920A-C31F9B9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CD15B6-C2E5-47D0-9305-13E2E14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D647A-E10D-47BD-94A6-FB1C65C0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7AD6-321F-4130-8BFC-5765DD05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A55BE-477B-4938-8341-FB62A818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349585-3A93-418C-8370-5BB6742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9AF38E-E1CC-4EFB-88AB-BAF5498B3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0DC1C4-AD75-4B97-9AD3-F5664466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CDDB79-1641-4B6A-8B17-785549F3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AF0C00-4923-4A2D-9D34-A9B90DEC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9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95571-AFC1-461A-A158-9967BC19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CA133-5F05-4A97-8483-1501EF702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39655E-0757-473F-BF89-5903E54F0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5361A7-8CB8-4A88-B0A8-27D9D226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35744B-62BB-4C55-8B55-99E8081A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7AC76B-03EA-4B54-8199-7E34FD1B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2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B708A-6D40-4863-AF98-37A1BFF4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A0DB7B-1039-4161-9660-89DB6143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A8BB81-C9E4-4675-9330-9FC29772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99CDC7-26E0-4D84-9C3F-A3465B2F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198D5-1A85-4968-87DE-B23624F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55E29F-FD1B-4C2F-91C0-6A7B8F35B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673155-BC3A-4037-A1F6-88F1B93EB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2F3DDE-56B8-44FC-8E27-33886843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32586-F4D0-447F-9B5B-D84D60EC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99D888-C73B-477B-8E4B-DE21EF3C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1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3D4DC3F8-70C6-417B-99E8-BA2E24DC12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91026165-9E91-412B-9032-1AF7CEF9B7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03351C27-0C40-443C-9DFD-3EE7279A0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F9796-ABCA-4445-9D19-3A808C17A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4C9A41-E6D6-42E3-A913-DFCDA1FA3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99E6D-39CD-411C-8A42-55EC889C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51756-F7DE-444B-ABED-6CC223D9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312111-7D0E-490F-AE6E-81B7E8FA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314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DB363-52E0-4BAE-AA74-8977474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619E20-BAC8-41C4-8E06-966CACE7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90D8A5-319D-4928-9C2F-74588D24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2D7581-C22A-454C-8029-AAAB4A12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4231AB-F357-4C12-A45E-A2A4FA38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6129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850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60116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4181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34A05-62AD-4593-9098-71215884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40792-4B31-454D-AC3F-44A05485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6C8E6-18FC-403C-BF77-7EDA53F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90FC1-3BD0-496D-A1A5-2F0CD06A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E079FA-BFD0-4487-86E0-B2DF6043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12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755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486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616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591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7450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2086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C693D-F8B5-4656-8E83-4CCB0AD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F614F-222A-4934-BA29-D06BD91E9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0EA8E6-AFB0-42A3-BB00-4FA05CF8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C0904C-53A1-4DCE-950D-E6055D47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EBDC9D-7425-476F-8C8A-D129FD9F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1E1B9-AF3D-4328-8FE1-E6C19278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55A75-0C4D-45C7-AFA1-79604D44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C4243-9BF0-4715-B4A8-1AF39E057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F88F1-2597-4BF7-AC42-F0562CE7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DA8764-CE75-40C0-AA7E-2BDCBD84C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2F041B-19A5-4ACA-962C-703D8D19B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E9F2CC-7F52-4954-8B4E-BD1C3D68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938BB8-983E-4A21-91FA-5CFA166A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1038DD-E00A-466F-B6EB-3738C4EF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33730-1788-4441-AAF2-C77E259F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15B1C-D32C-4FB8-B77E-01BCF8E1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C16DAA-1E4D-4DBE-AF2A-72D1E69A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EB6B0C-0437-47FD-9270-828BF6EE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73DE4E-AEC5-46D6-8F8E-23F723F6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16F43-2B83-4BC1-A324-6B34F5E9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2E6E2-6DCF-446E-9743-D89649E3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1CD84-8968-4019-99A0-BF1B9DBB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32798F-93EE-475C-9AE6-2C9D002E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D4C136-CD11-45CF-BFC3-FC06B24B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6ABC8-25EC-472C-984A-AFBD10A1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9552DC-2E50-40A6-9804-19682C31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5FCEB0-ADBF-4517-B0E5-E476D8FA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B0F45-8D4E-4BC9-A8C7-66C587EC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D38C1B8-D3E7-4749-90AF-9C45B4171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C2F0A9-4F23-43AF-A532-919E235A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9EC32-9C34-405C-A5CA-1B7F4051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2B7DC-0056-4468-85AE-BECA8E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343F6-4330-476A-9C3F-25364C56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0B6CB1-8615-46C1-95E8-FF1C4244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C67B48-8942-42B7-B04B-082CB095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C4600-BBC5-41F3-A628-1795A690D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D0EE0-CF8C-44C6-A845-F212D7C89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06445-0379-4316-984C-2771A9530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3C17A3-BCF7-41A7-B192-CEAF7254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C2EAF2-0F92-4632-AFEC-C1283C15F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C729A9-319F-4974-82BD-2B6DDB637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FA638A-52AA-461F-852B-E591ADBB9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774C2E-B925-4C67-B2A5-DAA94FD72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0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39A9A0-A4E8-45AA-ACFB-ED296B31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2D2FCD-550B-4AE1-88A5-25FCE0021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83AD7D-C69C-4EE5-AF28-1F5A9012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89926-20EE-4FB8-A45C-9B42FF2A6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50DC5F-69A4-4466-B832-3858360D4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7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 advTm="3000">
    <p:comb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669A39-987D-4D88-B02F-18B5BA209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" b="37563" l="9980" r="58275">
                        <a14:foregroundMark x1="35507" y1="18355" x2="35507" y2="18355"/>
                        <a14:foregroundMark x1="33852" y1="23521" x2="33852" y2="23521"/>
                        <a14:foregroundMark x1="35507" y1="29037" x2="35507" y2="29037"/>
                        <a14:foregroundMark x1="41023" y1="31394" x2="41023" y2="31394"/>
                        <a14:foregroundMark x1="46389" y1="33049" x2="46389" y2="33049"/>
                        <a14:foregroundMark x1="50903" y1="30893" x2="50903" y2="30893"/>
                        <a14:foregroundMark x1="53912" y1="27182" x2="53912" y2="27182"/>
                        <a14:foregroundMark x1="54413" y1="22367" x2="54413" y2="22367"/>
                        <a14:foregroundMark x1="52106" y1="17352" x2="52106" y2="17352"/>
                        <a14:foregroundMark x1="48245" y1="14493" x2="48245" y2="14493"/>
                        <a14:foregroundMark x1="43731" y1="12989" x2="43731" y2="12989"/>
                        <a14:foregroundMark x1="37864" y1="14343" x2="37864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7833"/>
          <a:stretch/>
        </p:blipFill>
        <p:spPr>
          <a:xfrm>
            <a:off x="-863716" y="915945"/>
            <a:ext cx="5524500" cy="41709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293" y="1020259"/>
            <a:ext cx="12223539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2622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C9359AB-489F-47B1-BB62-FCCC591D8D65}"/>
              </a:ext>
            </a:extLst>
          </p:cNvPr>
          <p:cNvGrpSpPr/>
          <p:nvPr/>
        </p:nvGrpSpPr>
        <p:grpSpPr>
          <a:xfrm flipH="1">
            <a:off x="-295456" y="-71459"/>
            <a:ext cx="1724475" cy="1044599"/>
            <a:chOff x="9410688" y="-222426"/>
            <a:chExt cx="2893181" cy="175254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E2C2858-0701-4D63-A57F-210033614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2" r="79776" b="73620"/>
            <a:stretch/>
          </p:blipFill>
          <p:spPr>
            <a:xfrm>
              <a:off x="9410688" y="-166216"/>
              <a:ext cx="2397491" cy="130769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FBF5095-D8A5-4AC0-A224-721BDD3F4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95" r="82679"/>
            <a:stretch/>
          </p:blipFill>
          <p:spPr>
            <a:xfrm rot="13111569" flipH="1">
              <a:off x="10560884" y="-222426"/>
              <a:ext cx="1742985" cy="1752542"/>
            </a:xfrm>
            <a:prstGeom prst="rect">
              <a:avLst/>
            </a:prstGeom>
          </p:spPr>
        </p:pic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4B9C1CA8-BA6D-4BA7-BCE4-F220604B86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81" y="2699923"/>
            <a:ext cx="4768349" cy="476834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2673751" y="2537878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24978" y="3478911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42937" y="2457023"/>
            <a:ext cx="3905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5468" y="340885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018" y="479156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935656" y="4872624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630593" y="5291767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68" y="590945"/>
            <a:ext cx="7535309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000">
        <p:checker/>
      </p:transition>
    </mc:Choice>
    <mc:Fallback>
      <p:transition spd="slow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844" y="1122818"/>
            <a:ext cx="7456054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7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373" y="267998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đang buổi ban trưa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6511373" y="2098440"/>
            <a:ext cx="5217866" cy="452479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32293" y="2214187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868" y="2214187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26175" y="4007887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41888" y="4988313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93" y="334680"/>
            <a:ext cx="921185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332293" y="2156312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868" y="2156312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791450" y="447087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07163" y="5451302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8773" y="250530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79" y="2496776"/>
            <a:ext cx="4397414" cy="4397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211" y="349455"/>
            <a:ext cx="921795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25367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0" y="5693839"/>
            <a:ext cx="1157812" cy="11641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235118" y="231419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46693" y="231419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694275" y="4628760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109988" y="560918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43032" y="2636718"/>
            <a:ext cx="70552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>
            <a:extLst>
              <a:ext uri="{FF2B5EF4-FFF2-40B4-BE49-F238E27FC236}">
                <a16:creationId xmlns:a16="http://schemas.microsoft.com/office/drawing/2014/main" id="{86FF3C41-2C53-4C09-B4E5-59F5720076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44" y="2636718"/>
            <a:ext cx="4648742" cy="4648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860" y="420927"/>
            <a:ext cx="921185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3C5688-457E-4D46-A75C-58D9F253C0D0}"/>
              </a:ext>
            </a:extLst>
          </p:cNvPr>
          <p:cNvGrpSpPr/>
          <p:nvPr/>
        </p:nvGrpSpPr>
        <p:grpSpPr>
          <a:xfrm>
            <a:off x="190494" y="0"/>
            <a:ext cx="5791206" cy="1774741"/>
            <a:chOff x="190494" y="0"/>
            <a:chExt cx="5791206" cy="17747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11B7D4-0BFD-4CE6-8041-703B6A70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C5ED644-0432-4157-9396-7C77A65E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507224" y="300265"/>
              <a:ext cx="1474476" cy="147447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6E212A1-A572-4F67-8C39-42BA04B3C1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1580" y="1554648"/>
            <a:ext cx="4621018" cy="4621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7943" y="1554648"/>
            <a:ext cx="4588376" cy="2440066"/>
          </a:xfrm>
          <a:prstGeom prst="rect">
            <a:avLst/>
          </a:prstGeom>
        </p:spPr>
      </p:pic>
      <p:sp>
        <p:nvSpPr>
          <p:cNvPr id="14" name="Rectangle 16"/>
          <p:cNvSpPr/>
          <p:nvPr/>
        </p:nvSpPr>
        <p:spPr>
          <a:xfrm>
            <a:off x="1725155" y="2092755"/>
            <a:ext cx="3273951" cy="111137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buClrTx/>
              <a:buSzTx/>
              <a:buFontTx/>
            </a:pPr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GB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 từ nào khó đọc?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63" y="3565003"/>
            <a:ext cx="3530334" cy="35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150" y="1191067"/>
            <a:ext cx="8108383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6139537" cy="1521256"/>
            <a:chOff x="190494" y="-279190"/>
            <a:chExt cx="6139537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17061" y="1524861"/>
            <a:ext cx="8574245" cy="1714268"/>
            <a:chOff x="417061" y="1524861"/>
            <a:chExt cx="8574245" cy="1714268"/>
          </a:xfrm>
        </p:grpSpPr>
        <p:sp>
          <p:nvSpPr>
            <p:cNvPr id="2" name="Rounded Rectangle 1"/>
            <p:cNvSpPr/>
            <p:nvPr/>
          </p:nvSpPr>
          <p:spPr>
            <a:xfrm>
              <a:off x="417061" y="1524861"/>
              <a:ext cx="8574245" cy="17142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606" y="1898262"/>
              <a:ext cx="83509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hình ảnh nói lên nỗi vất vả, lo lắng của người nông dân trong lao động sản </a:t>
              </a:r>
              <a:r>
                <a:rPr lang="vi-VN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4610" y="4509936"/>
            <a:ext cx="10522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 vất vã: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Cày đồng vào buổi trưa, mồ hôi rơi như mưa xuống ruộng. Bưng bát cơm đầy, ăn mọt hạt dẻo thơm, thấy đắng cay muôn phần.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4610" y="3442866"/>
            <a:ext cx="8684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nói lên nỗi vất vả, lo lắng của người nông dân trong lao động sản xuất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4610" y="5473460"/>
            <a:ext cx="111827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lo lắng: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cấy còn trông mong nhiều bể: Trông trời, trông đất, trông mây. Trông mưa, trông nắng, trông ngày, trông đêm. Trông cho chân cứng đá mềm. Trông yên biển lặng mới yên tâm lòng.</a:t>
            </a:r>
            <a:endParaRPr lang="en-GB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55" y="292929"/>
            <a:ext cx="86692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7061" y="1524861"/>
            <a:ext cx="8574245" cy="1714268"/>
            <a:chOff x="417061" y="1524861"/>
            <a:chExt cx="8574245" cy="1714268"/>
          </a:xfrm>
        </p:grpSpPr>
        <p:sp>
          <p:nvSpPr>
            <p:cNvPr id="2" name="Rounded Rectangle 1"/>
            <p:cNvSpPr/>
            <p:nvPr/>
          </p:nvSpPr>
          <p:spPr>
            <a:xfrm>
              <a:off x="417061" y="1524861"/>
              <a:ext cx="8574245" cy="17142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606" y="1898262"/>
              <a:ext cx="83509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câu nào thể hiện tinh thần lạc quan của người nông dân?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36394" y="4771636"/>
            <a:ext cx="10522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" y="3486662"/>
            <a:ext cx="3281552" cy="32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417061" y="1524861"/>
            <a:ext cx="8574245" cy="14340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92206" y="2008636"/>
            <a:ext cx="8350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ứng với mỗi nội dung dưới đây: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527" y="3321848"/>
            <a:ext cx="1052276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Khuyên nông dân chăm chỉ cấy cày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quyết tâm lao động, sản xuất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Nhắc người ta nhớ ơn người làm ra hạt gạo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054231" y="5908668"/>
            <a:ext cx="944155" cy="949332"/>
          </a:xfrm>
          <a:prstGeom prst="rect">
            <a:avLst/>
          </a:prstGeom>
        </p:spPr>
      </p:pic>
      <p:pic>
        <p:nvPicPr>
          <p:cNvPr id="27" name="图片 12">
            <a:extLst>
              <a:ext uri="{FF2B5EF4-FFF2-40B4-BE49-F238E27FC236}">
                <a16:creationId xmlns:a16="http://schemas.microsoft.com/office/drawing/2014/main" id="{59E545FD-946D-4FEB-86A6-22301605A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51533" r="25887" b="14372"/>
          <a:stretch/>
        </p:blipFill>
        <p:spPr>
          <a:xfrm>
            <a:off x="9153768" y="4552955"/>
            <a:ext cx="3038232" cy="20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435" y="1083191"/>
            <a:ext cx="7901101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0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 smtClean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259898" y="1422471"/>
            <a:ext cx="8574245" cy="14340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35043" y="1906246"/>
            <a:ext cx="8350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ứng với mỗi nội dung dưới đây: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054231" y="5908668"/>
            <a:ext cx="944155" cy="94933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61057"/>
              </p:ext>
            </p:extLst>
          </p:nvPr>
        </p:nvGraphicFramePr>
        <p:xfrm>
          <a:off x="1432560" y="3118554"/>
          <a:ext cx="9139646" cy="2885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566">
                  <a:extLst>
                    <a:ext uri="{9D8B030D-6E8A-4147-A177-3AD203B41FA5}">
                      <a16:colId xmlns:a16="http://schemas.microsoft.com/office/drawing/2014/main" val="1192274433"/>
                    </a:ext>
                  </a:extLst>
                </a:gridCol>
                <a:gridCol w="4450080">
                  <a:extLst>
                    <a:ext uri="{9D8B030D-6E8A-4147-A177-3AD203B41FA5}">
                      <a16:colId xmlns:a16="http://schemas.microsoft.com/office/drawing/2014/main" val="3455991984"/>
                    </a:ext>
                  </a:extLst>
                </a:gridCol>
              </a:tblGrid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88133"/>
                  </a:ext>
                </a:extLst>
              </a:tr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621432"/>
                  </a:ext>
                </a:extLst>
              </a:tr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38404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730091" y="3432541"/>
            <a:ext cx="3844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Khuyên nông dân chăm chỉ cấy cày</a:t>
            </a:r>
            <a:endParaRPr lang="en-GB" sz="2000"/>
          </a:p>
        </p:txBody>
      </p:sp>
      <p:sp>
        <p:nvSpPr>
          <p:cNvPr id="25" name="Rectangle 24"/>
          <p:cNvSpPr/>
          <p:nvPr/>
        </p:nvSpPr>
        <p:spPr>
          <a:xfrm>
            <a:off x="1715480" y="4281564"/>
            <a:ext cx="409759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quyết tâm lao động, sản xuất</a:t>
            </a: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56595" y="5240994"/>
            <a:ext cx="461536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Nhắc người ta nhớ ơn người làm ra hạt gạo</a:t>
            </a: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16434" y="32786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Ai ơi, đừng bỏ ruộng hoang,</a:t>
            </a:r>
          </a:p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16434" y="421763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mềm,</a:t>
            </a:r>
          </a:p>
          <a:p>
            <a:pPr algn="ctr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bể lặng mới yên tấm lòng.</a:t>
            </a:r>
            <a:endParaRPr lang="en-GB" sz="20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4084" y="51339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Ai ơi, bưng bát cơm đầy,</a:t>
            </a:r>
          </a:p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hạt, đắng cay muôn phần!</a:t>
            </a:r>
          </a:p>
        </p:txBody>
      </p:sp>
    </p:spTree>
    <p:extLst>
      <p:ext uri="{BB962C8B-B14F-4D97-AF65-F5344CB8AC3E}">
        <p14:creationId xmlns:p14="http://schemas.microsoft.com/office/powerpoint/2010/main" val="82714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088" y="1158842"/>
            <a:ext cx="7151228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9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55275" y="2771645"/>
            <a:ext cx="70143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9E0AB62C-D0D4-46FF-8B53-73157009CA69}"/>
              </a:ext>
            </a:extLst>
          </p:cNvPr>
          <p:cNvSpPr txBox="1"/>
          <p:nvPr/>
        </p:nvSpPr>
        <p:spPr>
          <a:xfrm>
            <a:off x="817624" y="859726"/>
            <a:ext cx="8691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Đọc diễn cảm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UTM Silk Script" panose="02040603050506020204" pitchFamily="18" charset="0"/>
              <a:cs typeface="+mn-cs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9094982" y="4277387"/>
            <a:ext cx="2990371" cy="259317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851474" y="2862342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050145" y="3258335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94506" y="4578072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72277" y="4974065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97390" y="3677987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91882" y="4110473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03751" y="4110473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61853" y="4578072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73507" y="4573879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4717" y="4974065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93687" y="5370058"/>
            <a:ext cx="13346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19804" y="5409973"/>
            <a:ext cx="13346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3001" y="57388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94576" y="57388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93687" y="1152532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09400" y="2132958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016" y="241028"/>
            <a:ext cx="527959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A445C1-2A80-425C-98A0-5CB54B74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flipH="1">
            <a:off x="10266904" y="6118926"/>
            <a:ext cx="715168" cy="719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3" name="图片 2" descr="图片包含 植物, 树叶&#10;&#10;已生成极高可信度的说明">
            <a:extLst>
              <a:ext uri="{FF2B5EF4-FFF2-40B4-BE49-F238E27FC236}">
                <a16:creationId xmlns:a16="http://schemas.microsoft.com/office/drawing/2014/main" id="{54DF42FE-8022-4AA9-AFA5-92C890D70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10982072" y="5636871"/>
            <a:ext cx="1190054" cy="11873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95436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</a:t>
            </a:r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đang buổi ban trưa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</a:t>
            </a:r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81719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</a:t>
            </a:r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52732" y="371826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9E0AB62C-D0D4-46FF-8B53-73157009CA69}"/>
              </a:ext>
            </a:extLst>
          </p:cNvPr>
          <p:cNvSpPr txBox="1"/>
          <p:nvPr/>
        </p:nvSpPr>
        <p:spPr>
          <a:xfrm>
            <a:off x="280282" y="278703"/>
            <a:ext cx="8691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Silk Script" panose="02040603050506020204" pitchFamily="18" charset="0"/>
                <a:cs typeface="+mn-cs"/>
              </a:rPr>
              <a:t>Học</a:t>
            </a:r>
            <a:r>
              <a:rPr kumimoji="0" lang="en-US" altLang="zh-CN" sz="4800" b="0" i="0" u="none" strike="noStrike" kern="1200" cap="none" spc="0" normalizeH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Silk Script" panose="02040603050506020204" pitchFamily="18" charset="0"/>
                <a:cs typeface="+mn-cs"/>
              </a:rPr>
              <a:t> thuộc lòng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UTM Silk Script" panose="02040603050506020204" pitchFamily="18" charset="0"/>
              <a:cs typeface="+mn-cs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8922540" y="859726"/>
            <a:ext cx="2990371" cy="25931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71691" y="356188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71691" y="6299397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545" y="984023"/>
            <a:ext cx="5204022" cy="1076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316" y="2403468"/>
            <a:ext cx="5341870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8315" y="3168079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98315" y="4283509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77064" y="5465987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44278" y="4917782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111291" y="4159258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154110" y="5291466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0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9A3BCA0-3286-43EB-AF6C-4A8C4F5C3F67}"/>
              </a:ext>
            </a:extLst>
          </p:cNvPr>
          <p:cNvGrpSpPr/>
          <p:nvPr/>
        </p:nvGrpSpPr>
        <p:grpSpPr>
          <a:xfrm>
            <a:off x="973395" y="344129"/>
            <a:ext cx="4660490" cy="3539613"/>
            <a:chOff x="5355588" y="635000"/>
            <a:chExt cx="1304292" cy="173566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591307C-DC1C-4C64-B403-DE73D7D6BCDB}"/>
                </a:ext>
              </a:extLst>
            </p:cNvPr>
            <p:cNvSpPr/>
            <p:nvPr/>
          </p:nvSpPr>
          <p:spPr>
            <a:xfrm>
              <a:off x="5355588" y="762845"/>
              <a:ext cx="1127760" cy="1607820"/>
            </a:xfrm>
            <a:custGeom>
              <a:avLst/>
              <a:gdLst>
                <a:gd name="connsiteX0" fmla="*/ 18706 w 1127760"/>
                <a:gd name="connsiteY0" fmla="*/ 16724 h 1607820"/>
                <a:gd name="connsiteX1" fmla="*/ 18706 w 1127760"/>
                <a:gd name="connsiteY1" fmla="*/ 1590677 h 1607820"/>
                <a:gd name="connsiteX2" fmla="*/ 1109053 w 1127760"/>
                <a:gd name="connsiteY2" fmla="*/ 1590677 h 1607820"/>
                <a:gd name="connsiteX3" fmla="*/ 1109053 w 1127760"/>
                <a:gd name="connsiteY3" fmla="*/ 16724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18706" y="16724"/>
                  </a:moveTo>
                  <a:lnTo>
                    <a:pt x="18706" y="1590677"/>
                  </a:lnTo>
                  <a:lnTo>
                    <a:pt x="1109053" y="1590677"/>
                  </a:lnTo>
                  <a:lnTo>
                    <a:pt x="1109053" y="16724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rgbClr val="F9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9EFDB0-9536-4F9B-AD78-BF0545333CD5}"/>
                </a:ext>
              </a:extLst>
            </p:cNvPr>
            <p:cNvSpPr/>
            <p:nvPr/>
          </p:nvSpPr>
          <p:spPr>
            <a:xfrm>
              <a:off x="5532120" y="635000"/>
              <a:ext cx="1127760" cy="1607820"/>
            </a:xfrm>
            <a:custGeom>
              <a:avLst/>
              <a:gdLst>
                <a:gd name="connsiteX0" fmla="*/ 70819 w 1127760"/>
                <a:gd name="connsiteY0" fmla="*/ 69373 h 1607820"/>
                <a:gd name="connsiteX1" fmla="*/ 70819 w 1127760"/>
                <a:gd name="connsiteY1" fmla="*/ 1538447 h 1607820"/>
                <a:gd name="connsiteX2" fmla="*/ 1056941 w 1127760"/>
                <a:gd name="connsiteY2" fmla="*/ 1538447 h 1607820"/>
                <a:gd name="connsiteX3" fmla="*/ 1056941 w 1127760"/>
                <a:gd name="connsiteY3" fmla="*/ 69373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70819" y="69373"/>
                  </a:moveTo>
                  <a:lnTo>
                    <a:pt x="70819" y="1538447"/>
                  </a:lnTo>
                  <a:lnTo>
                    <a:pt x="1056941" y="1538447"/>
                  </a:lnTo>
                  <a:lnTo>
                    <a:pt x="1056941" y="69373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-214426" y="1402580"/>
            <a:ext cx="714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Nội dung:</a:t>
            </a:r>
            <a:endParaRPr lang="zh-CN" altLang="en-US" sz="72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1304" y="2430025"/>
            <a:ext cx="5083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vất vả trên ruộng đồng của người nông dân mang lại cuộc sống ấm no, hạnh phúc cho mọi người.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4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9A3BCA0-3286-43EB-AF6C-4A8C4F5C3F67}"/>
              </a:ext>
            </a:extLst>
          </p:cNvPr>
          <p:cNvGrpSpPr/>
          <p:nvPr/>
        </p:nvGrpSpPr>
        <p:grpSpPr>
          <a:xfrm>
            <a:off x="294969" y="344129"/>
            <a:ext cx="4660490" cy="3539613"/>
            <a:chOff x="5355588" y="635000"/>
            <a:chExt cx="1304292" cy="173566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591307C-DC1C-4C64-B403-DE73D7D6BCDB}"/>
                </a:ext>
              </a:extLst>
            </p:cNvPr>
            <p:cNvSpPr/>
            <p:nvPr/>
          </p:nvSpPr>
          <p:spPr>
            <a:xfrm>
              <a:off x="5355588" y="762845"/>
              <a:ext cx="1127760" cy="1607820"/>
            </a:xfrm>
            <a:custGeom>
              <a:avLst/>
              <a:gdLst>
                <a:gd name="connsiteX0" fmla="*/ 18706 w 1127760"/>
                <a:gd name="connsiteY0" fmla="*/ 16724 h 1607820"/>
                <a:gd name="connsiteX1" fmla="*/ 18706 w 1127760"/>
                <a:gd name="connsiteY1" fmla="*/ 1590677 h 1607820"/>
                <a:gd name="connsiteX2" fmla="*/ 1109053 w 1127760"/>
                <a:gd name="connsiteY2" fmla="*/ 1590677 h 1607820"/>
                <a:gd name="connsiteX3" fmla="*/ 1109053 w 1127760"/>
                <a:gd name="connsiteY3" fmla="*/ 16724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18706" y="16724"/>
                  </a:moveTo>
                  <a:lnTo>
                    <a:pt x="18706" y="1590677"/>
                  </a:lnTo>
                  <a:lnTo>
                    <a:pt x="1109053" y="1590677"/>
                  </a:lnTo>
                  <a:lnTo>
                    <a:pt x="1109053" y="16724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rgbClr val="F9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9EFDB0-9536-4F9B-AD78-BF0545333CD5}"/>
                </a:ext>
              </a:extLst>
            </p:cNvPr>
            <p:cNvSpPr/>
            <p:nvPr/>
          </p:nvSpPr>
          <p:spPr>
            <a:xfrm>
              <a:off x="5532120" y="635000"/>
              <a:ext cx="1127760" cy="1607820"/>
            </a:xfrm>
            <a:custGeom>
              <a:avLst/>
              <a:gdLst>
                <a:gd name="connsiteX0" fmla="*/ 70819 w 1127760"/>
                <a:gd name="connsiteY0" fmla="*/ 69373 h 1607820"/>
                <a:gd name="connsiteX1" fmla="*/ 70819 w 1127760"/>
                <a:gd name="connsiteY1" fmla="*/ 1538447 h 1607820"/>
                <a:gd name="connsiteX2" fmla="*/ 1056941 w 1127760"/>
                <a:gd name="connsiteY2" fmla="*/ 1538447 h 1607820"/>
                <a:gd name="connsiteX3" fmla="*/ 1056941 w 1127760"/>
                <a:gd name="connsiteY3" fmla="*/ 69373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70819" y="69373"/>
                  </a:moveTo>
                  <a:lnTo>
                    <a:pt x="70819" y="1538447"/>
                  </a:lnTo>
                  <a:lnTo>
                    <a:pt x="1056941" y="1538447"/>
                  </a:lnTo>
                  <a:lnTo>
                    <a:pt x="1056941" y="69373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-804361" y="1471405"/>
            <a:ext cx="714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Củng cố</a:t>
            </a:r>
            <a:endParaRPr lang="zh-CN" altLang="en-US" sz="72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7990" y="1138840"/>
            <a:ext cx="64514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ý nghĩa của bài đọc: </a:t>
            </a:r>
          </a:p>
          <a:p>
            <a:r>
              <a:rPr lang="vi-VN" sz="32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vi-VN" sz="32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vất vả trên ruộng đồng của người nông dân mang lại cuộc sống ấm no, hạnh phúc cho mọi người.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7990" y="3407285"/>
            <a:ext cx="6451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nhớ ơn người làm ra hạt gạo các em cần làm gì?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650813" y="674993"/>
            <a:ext cx="11147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Một số hình ảnh của người nông dân Việt Nam</a:t>
            </a:r>
            <a:endParaRPr lang="zh-CN" altLang="en-US" sz="6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5" y="2239809"/>
            <a:ext cx="3874178" cy="2587830"/>
          </a:xfrm>
          <a:prstGeom prst="rect">
            <a:avLst/>
          </a:prstGeom>
        </p:spPr>
      </p:pic>
      <p:pic>
        <p:nvPicPr>
          <p:cNvPr id="1026" name="Picture 2" descr="Mơ thấy đi cấy là điềm báo gì, đánh đề con gì, Số mấy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66" y="2239809"/>
            <a:ext cx="4040789" cy="263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071" y="2239809"/>
            <a:ext cx="3519334" cy="2639500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867123" y="5267919"/>
            <a:ext cx="108529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Qua đây thấy được nỗi vất vả của người nông dân, mỗi chúng ta nên trân quý, tôn trọng công việc lớn lao này.</a:t>
            </a:r>
            <a:endParaRPr lang="zh-CN" altLang="en-US" sz="4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405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636015" y="5237673"/>
            <a:ext cx="1611490" cy="16203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D0580B-21FE-498C-9B97-393EC2678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60176" y="5029026"/>
            <a:ext cx="1818999" cy="1828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79413C-44A1-4FC6-A445-DF7A24760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" y="4228278"/>
            <a:ext cx="2615381" cy="2629722"/>
          </a:xfrm>
          <a:prstGeom prst="rect">
            <a:avLst/>
          </a:prstGeom>
        </p:spPr>
      </p:pic>
      <p:pic>
        <p:nvPicPr>
          <p:cNvPr id="9" name="图片 8" descr="图片包含 餐桌&#10;&#10;已生成高可信度的说明">
            <a:extLst>
              <a:ext uri="{FF2B5EF4-FFF2-40B4-BE49-F238E27FC236}">
                <a16:creationId xmlns:a16="http://schemas.microsoft.com/office/drawing/2014/main" id="{A5F7BA51-6F7A-4A6C-A10E-C0C855B8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59" y="835741"/>
            <a:ext cx="2847768" cy="5683046"/>
          </a:xfrm>
          <a:prstGeom prst="rect">
            <a:avLst/>
          </a:prstGeom>
        </p:spPr>
      </p:pic>
      <p:pic>
        <p:nvPicPr>
          <p:cNvPr id="7" name="图片 6" descr="图片包含 植物, 树叶&#10;&#10;已生成极高可信度的说明">
            <a:extLst>
              <a:ext uri="{FF2B5EF4-FFF2-40B4-BE49-F238E27FC236}">
                <a16:creationId xmlns:a16="http://schemas.microsoft.com/office/drawing/2014/main" id="{CFDBEFA9-B883-4F75-919E-E9DFFC7A1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6343387" y="1022555"/>
            <a:ext cx="5848613" cy="58354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B1B775-FA08-4AD1-BF1F-DFA3D003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9290926" y="0"/>
            <a:ext cx="2397491" cy="13076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D3E75C-EE39-4B4F-84A6-535FA34D5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243676" y="-481781"/>
            <a:ext cx="1931281" cy="194187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102077" y="2441331"/>
            <a:ext cx="7148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Tạm biệt các em!!!</a:t>
            </a:r>
            <a:endParaRPr lang="zh-CN" altLang="en-US" sz="88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168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">
        <p14:glitter pattern="hexagon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04985" y="982402"/>
            <a:ext cx="7257326" cy="30255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778034"/>
            <a:ext cx="4079966" cy="4079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0495" y="1126927"/>
            <a:ext cx="6786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các cháu, ta là Bác Hà. Bác</a:t>
            </a:r>
            <a:r>
              <a:rPr kumimoji="0" lang="en-GB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đang muốn thu hoạch lúa để giúp đỡ những người dân nghèo, gặp khó khăn trong đợt dịch này.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cháu hãy giúp bác nhé!!!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22" y="4295779"/>
            <a:ext cx="2600817" cy="2600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1" y="4818017"/>
            <a:ext cx="2600817" cy="2600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3" y="4913811"/>
            <a:ext cx="2600817" cy="260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48" t="19986" r="55968" b="17188"/>
          <a:stretch/>
        </p:blipFill>
        <p:spPr>
          <a:xfrm>
            <a:off x="6374091" y="4113599"/>
            <a:ext cx="2401765" cy="278299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00" y="4812156"/>
            <a:ext cx="1495945" cy="5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49851" y="837022"/>
            <a:ext cx="81296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 đến xã Trịnh Tường, huyện Bát Xát, tỉnh Lào Cai sẽ không khỏi ngỡ ngàng vì điều gì?</a:t>
            </a:r>
            <a:endParaRPr kumimoji="0" lang="vi-VN" sz="4000" b="0" i="0" u="none" strike="noStrike" kern="1200" cap="none" spc="0" normalizeH="0" baseline="0" noProof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49851" y="2628845"/>
            <a:ext cx="7656043" cy="1197058"/>
            <a:chOff x="6706901" y="2996802"/>
            <a:chExt cx="3527540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87820" y="3198829"/>
              <a:ext cx="3446621" cy="66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5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5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ngàng vì sự phát triển kinh tế của người dân xã Trịnh Tường.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9851" y="4021275"/>
            <a:ext cx="7459274" cy="1198800"/>
            <a:chOff x="6764383" y="4354966"/>
            <a:chExt cx="3564481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37757" y="4565850"/>
              <a:ext cx="330737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Ngỡ ngàng vì thấy một dòng mương ngoằn nghoèo, vắt ngang những đồi cao.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49851" y="5430959"/>
            <a:ext cx="7459274" cy="1198800"/>
            <a:chOff x="6764383" y="5529848"/>
            <a:chExt cx="3387634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546" y="5691102"/>
              <a:ext cx="3116826" cy="64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Ngỡ ngàng vì sự nhiệt tình, hiếu khách của người dân nơi đây.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7598225" y="4236055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575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359916" y="848847"/>
            <a:ext cx="7605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</a:rPr>
              <a:t>Ông Lìn và vợ con đã đào con mương trong thời gian bao lâu?</a:t>
            </a:r>
            <a:endParaRPr kumimoji="0" lang="vi-VN" sz="4000" b="0" i="0" u="none" strike="noStrike" kern="120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352813" y="2661743"/>
            <a:ext cx="3986854" cy="1197058"/>
            <a:chOff x="6706901" y="2996802"/>
            <a:chExt cx="4086972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47252" y="3312029"/>
              <a:ext cx="3446621" cy="41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1 tháng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352811" y="5390554"/>
            <a:ext cx="3861189" cy="1198800"/>
            <a:chOff x="6764383" y="4354966"/>
            <a:chExt cx="4105106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62116" y="4715839"/>
              <a:ext cx="330737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1 năm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52810" y="4026620"/>
            <a:ext cx="3709338" cy="1198800"/>
            <a:chOff x="6764383" y="5529848"/>
            <a:chExt cx="3748003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95560" y="5782808"/>
              <a:ext cx="3116826" cy="34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Hơn</a:t>
              </a:r>
              <a:r>
                <a:rPr kumimoji="0" lang="en-US" sz="25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 năm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5722203" y="5573081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19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425403" y="882451"/>
            <a:ext cx="7570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</a:rPr>
              <a:t>Ông Lìn đã nghĩ ra cách gì để giữ rừng và bảo vệ dòng nước?</a:t>
            </a:r>
            <a:endParaRPr kumimoji="0" lang="vi-VN" sz="4000" b="0" i="0" u="none" strike="noStrike" kern="120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49850" y="3956009"/>
            <a:ext cx="7629102" cy="1197058"/>
            <a:chOff x="6706901" y="2996802"/>
            <a:chExt cx="3515127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75407" y="3325925"/>
              <a:ext cx="3446621" cy="41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US" sz="25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Ông</a:t>
              </a:r>
              <a:r>
                <a:rPr kumimoji="0" lang="en-US" sz="25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hướng dẫn bà con đắp đê giữ rừng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9851" y="2514905"/>
            <a:ext cx="7459274" cy="1198800"/>
            <a:chOff x="6764383" y="4354966"/>
            <a:chExt cx="3564481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0313" y="4697281"/>
              <a:ext cx="330737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5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5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bà con trồng cây thảo quả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49851" y="5430959"/>
            <a:ext cx="7459274" cy="1198800"/>
            <a:chOff x="6764383" y="5529848"/>
            <a:chExt cx="3387634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546" y="5691102"/>
              <a:ext cx="3116826" cy="62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vi-VN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hướng dẫn bà con bảo vệ môi trường rừng, nhặt rác và chăm sóc các cây con trong rừng</a:t>
              </a:r>
              <a:r>
                <a:rPr kumimoji="0" lang="vi-VN" sz="25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7502244" y="2691048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61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636015" y="5237673"/>
            <a:ext cx="1611490" cy="16203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D0580B-21FE-498C-9B97-393EC2678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60176" y="5029026"/>
            <a:ext cx="1818999" cy="1828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79413C-44A1-4FC6-A445-DF7A24760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" y="4228278"/>
            <a:ext cx="2615381" cy="2629722"/>
          </a:xfrm>
          <a:prstGeom prst="rect">
            <a:avLst/>
          </a:prstGeom>
        </p:spPr>
      </p:pic>
      <p:pic>
        <p:nvPicPr>
          <p:cNvPr id="9" name="图片 8" descr="图片包含 餐桌&#10;&#10;已生成高可信度的说明">
            <a:extLst>
              <a:ext uri="{FF2B5EF4-FFF2-40B4-BE49-F238E27FC236}">
                <a16:creationId xmlns:a16="http://schemas.microsoft.com/office/drawing/2014/main" id="{A5F7BA51-6F7A-4A6C-A10E-C0C855B8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59" y="835741"/>
            <a:ext cx="2847768" cy="5683046"/>
          </a:xfrm>
          <a:prstGeom prst="rect">
            <a:avLst/>
          </a:prstGeom>
        </p:spPr>
      </p:pic>
      <p:pic>
        <p:nvPicPr>
          <p:cNvPr id="7" name="图片 6" descr="图片包含 植物, 树叶&#10;&#10;已生成极高可信度的说明">
            <a:extLst>
              <a:ext uri="{FF2B5EF4-FFF2-40B4-BE49-F238E27FC236}">
                <a16:creationId xmlns:a16="http://schemas.microsoft.com/office/drawing/2014/main" id="{CFDBEFA9-B883-4F75-919E-E9DFFC7A1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6343387" y="1022555"/>
            <a:ext cx="5848613" cy="58354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B1B775-FA08-4AD1-BF1F-DFA3D003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9290926" y="0"/>
            <a:ext cx="2397491" cy="13076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D3E75C-EE39-4B4F-84A6-535FA34D5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243676" y="-481781"/>
            <a:ext cx="1931281" cy="1941871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4139352" y="5237673"/>
            <a:ext cx="1611490" cy="1620326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5210569" y="5233121"/>
            <a:ext cx="1611490" cy="1620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5" y="1045469"/>
            <a:ext cx="5895343" cy="1609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3" y="957293"/>
            <a:ext cx="11888230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BCB404E-4A2B-49DE-88C1-9E317F3EE544}"/>
              </a:ext>
            </a:extLst>
          </p:cNvPr>
          <p:cNvGrpSpPr/>
          <p:nvPr/>
        </p:nvGrpSpPr>
        <p:grpSpPr>
          <a:xfrm>
            <a:off x="190494" y="0"/>
            <a:ext cx="5791206" cy="1774741"/>
            <a:chOff x="190494" y="0"/>
            <a:chExt cx="5791206" cy="17747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A258157-8E29-4404-89A0-3553A1CE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E69A80-D44F-40A2-B255-A485D153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507224" y="300265"/>
              <a:ext cx="1474476" cy="1474476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86FF3C41-2C53-4C09-B4E5-59F5720076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90" y="1033200"/>
            <a:ext cx="1630905" cy="163090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C32C6D2C-F1BF-430B-B9A5-8C78DCE7D07A}"/>
              </a:ext>
            </a:extLst>
          </p:cNvPr>
          <p:cNvGrpSpPr/>
          <p:nvPr/>
        </p:nvGrpSpPr>
        <p:grpSpPr>
          <a:xfrm>
            <a:off x="574533" y="1645334"/>
            <a:ext cx="3269748" cy="3412803"/>
            <a:chOff x="881698" y="2556227"/>
            <a:chExt cx="2951088" cy="3350349"/>
          </a:xfrm>
        </p:grpSpPr>
        <p:sp>
          <p:nvSpPr>
            <p:cNvPr id="12" name="矩形: 对角圆角 11">
              <a:extLst>
                <a:ext uri="{FF2B5EF4-FFF2-40B4-BE49-F238E27FC236}">
                  <a16:creationId xmlns:a16="http://schemas.microsoft.com/office/drawing/2014/main" id="{BF46916D-6E98-404D-9E57-3AAB8727FCB1}"/>
                </a:ext>
              </a:extLst>
            </p:cNvPr>
            <p:cNvSpPr/>
            <p:nvPr/>
          </p:nvSpPr>
          <p:spPr>
            <a:xfrm>
              <a:off x="881698" y="2556227"/>
              <a:ext cx="2937475" cy="3350349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B25764-DBFD-446C-BF27-DEFE8DF818CD}"/>
                </a:ext>
              </a:extLst>
            </p:cNvPr>
            <p:cNvSpPr txBox="1"/>
            <p:nvPr/>
          </p:nvSpPr>
          <p:spPr>
            <a:xfrm>
              <a:off x="986061" y="3491395"/>
              <a:ext cx="2846725" cy="197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trôi chảy từng bài ca dao, ngắt nghỉ đúng sau các dấu câu giữa các cụm từ, nhấn giọng ở những từ gợi tả</a:t>
              </a:r>
              <a:endPara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7FCF255-62C7-4195-9FD5-9C4507ECEA5A}"/>
                </a:ext>
              </a:extLst>
            </p:cNvPr>
            <p:cNvSpPr/>
            <p:nvPr/>
          </p:nvSpPr>
          <p:spPr>
            <a:xfrm>
              <a:off x="2212125" y="2842006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9BC94C7-3696-4274-A546-DC57CE29BE5D}"/>
              </a:ext>
            </a:extLst>
          </p:cNvPr>
          <p:cNvGrpSpPr/>
          <p:nvPr/>
        </p:nvGrpSpPr>
        <p:grpSpPr>
          <a:xfrm>
            <a:off x="4280039" y="2006329"/>
            <a:ext cx="3609339" cy="3765509"/>
            <a:chOff x="4334508" y="2218602"/>
            <a:chExt cx="3427685" cy="3427685"/>
          </a:xfrm>
        </p:grpSpPr>
        <p:sp>
          <p:nvSpPr>
            <p:cNvPr id="7" name="矩形: 对角圆角 6">
              <a:extLst>
                <a:ext uri="{FF2B5EF4-FFF2-40B4-BE49-F238E27FC236}">
                  <a16:creationId xmlns:a16="http://schemas.microsoft.com/office/drawing/2014/main" id="{5CED8744-A453-4170-A62C-7BB5100E056D}"/>
                </a:ext>
              </a:extLst>
            </p:cNvPr>
            <p:cNvSpPr/>
            <p:nvPr/>
          </p:nvSpPr>
          <p:spPr>
            <a:xfrm>
              <a:off x="4334508" y="2218602"/>
              <a:ext cx="3427685" cy="3427685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F0115E-BEC4-40B3-AA8B-956BFDB78D7A}"/>
                </a:ext>
              </a:extLst>
            </p:cNvPr>
            <p:cNvSpPr txBox="1"/>
            <p:nvPr/>
          </p:nvSpPr>
          <p:spPr>
            <a:xfrm>
              <a:off x="4574152" y="2996542"/>
              <a:ext cx="2938640" cy="253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ý nghĩa của các bài ca dao: Lao động vất vả trên ruộng đồng của người nông dân đã mang lại cuộc sống ấm no, hạnh phúc cho mọi người.</a:t>
              </a:r>
              <a:endParaRPr lang="zh-CN" altLang="en-US" sz="2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3FDFFBA-25D9-43EC-98E1-9D410DAE5065}"/>
                </a:ext>
              </a:extLst>
            </p:cNvPr>
            <p:cNvSpPr/>
            <p:nvPr/>
          </p:nvSpPr>
          <p:spPr>
            <a:xfrm>
              <a:off x="5817517" y="2517126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4F6D0A9-BA24-408F-9C58-5D6BF2C06E24}"/>
              </a:ext>
            </a:extLst>
          </p:cNvPr>
          <p:cNvGrpSpPr/>
          <p:nvPr/>
        </p:nvGrpSpPr>
        <p:grpSpPr>
          <a:xfrm>
            <a:off x="8507083" y="2544932"/>
            <a:ext cx="3205039" cy="3072162"/>
            <a:chOff x="8277528" y="2556228"/>
            <a:chExt cx="2752432" cy="2752432"/>
          </a:xfrm>
        </p:grpSpPr>
        <p:sp>
          <p:nvSpPr>
            <p:cNvPr id="17" name="矩形: 对角圆角 16">
              <a:extLst>
                <a:ext uri="{FF2B5EF4-FFF2-40B4-BE49-F238E27FC236}">
                  <a16:creationId xmlns:a16="http://schemas.microsoft.com/office/drawing/2014/main" id="{A0C8D0B1-AB9B-48C6-A952-D29852B384CF}"/>
                </a:ext>
              </a:extLst>
            </p:cNvPr>
            <p:cNvSpPr/>
            <p:nvPr/>
          </p:nvSpPr>
          <p:spPr>
            <a:xfrm>
              <a:off x="8277528" y="2556228"/>
              <a:ext cx="2752432" cy="2752432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D000D89-39F8-435C-8897-668BE5EF0287}"/>
                </a:ext>
              </a:extLst>
            </p:cNvPr>
            <p:cNvSpPr txBox="1"/>
            <p:nvPr/>
          </p:nvSpPr>
          <p:spPr>
            <a:xfrm>
              <a:off x="8478165" y="3506780"/>
              <a:ext cx="2351158" cy="772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đọc diễn cảm từng bài ca dao</a:t>
              </a:r>
              <a:endPara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198238E-4B05-4374-9E1B-1BEC6B334A61}"/>
                </a:ext>
              </a:extLst>
            </p:cNvPr>
            <p:cNvSpPr/>
            <p:nvPr/>
          </p:nvSpPr>
          <p:spPr>
            <a:xfrm>
              <a:off x="9422912" y="2836609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2FC8C401-465B-4C0C-BA2F-AD7071243D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1" y="4157900"/>
            <a:ext cx="2325673" cy="2325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84" y="214620"/>
            <a:ext cx="491989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A445C1-2A80-425C-98A0-5CB54B74D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flipH="1">
            <a:off x="10266904" y="6118926"/>
            <a:ext cx="715168" cy="719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3" name="图片 2" descr="图片包含 植物, 树叶&#10;&#10;已生成极高可信度的说明">
            <a:extLst>
              <a:ext uri="{FF2B5EF4-FFF2-40B4-BE49-F238E27FC236}">
                <a16:creationId xmlns:a16="http://schemas.microsoft.com/office/drawing/2014/main" id="{54DF42FE-8022-4AA9-AFA5-92C890D705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10982072" y="5636871"/>
            <a:ext cx="1190054" cy="11873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95436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</a:t>
            </a:r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đang buổi ban trưa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</a:t>
            </a:r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81719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</a:t>
            </a:r>
            <a:r>
              <a:rPr lang="vi-VN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52732" y="371826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8922540" y="859726"/>
            <a:ext cx="2990371" cy="25931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71691" y="356188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71691" y="6299397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706" y="301037"/>
            <a:ext cx="916917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000">
        <p14:honeycomb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C8F50"/>
      </a:accent1>
      <a:accent2>
        <a:srgbClr val="B77F19"/>
      </a:accent2>
      <a:accent3>
        <a:srgbClr val="BE661E"/>
      </a:accent3>
      <a:accent4>
        <a:srgbClr val="C17817"/>
      </a:accent4>
      <a:accent5>
        <a:srgbClr val="C9761C"/>
      </a:accent5>
      <a:accent6>
        <a:srgbClr val="C56E2C"/>
      </a:accent6>
      <a:hlink>
        <a:srgbClr val="DC8F5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514k4q">
      <a:majorFont>
        <a:latin typeface="PangMenZhengDao" panose="020F0302020204030204"/>
        <a:ea typeface="PangMenZhengDao"/>
        <a:cs typeface=""/>
      </a:majorFont>
      <a:minorFont>
        <a:latin typeface="PangMenZhengDao" panose="020F0502020204030204"/>
        <a:ea typeface="PangMenZhengDa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1180</Words>
  <Application>Microsoft Office PowerPoint</Application>
  <PresentationFormat>Widescreen</PresentationFormat>
  <Paragraphs>132</Paragraphs>
  <Slides>27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Coiny</vt:lpstr>
      <vt:lpstr>等线</vt:lpstr>
      <vt:lpstr>等线 Light</vt:lpstr>
      <vt:lpstr>PangMenZhengDao</vt:lpstr>
      <vt:lpstr>SVN-Bellico</vt:lpstr>
      <vt:lpstr>Times New Roman</vt:lpstr>
      <vt:lpstr>UTM Silk Script</vt:lpstr>
      <vt:lpstr>思源黑体 CN Bold</vt:lpstr>
      <vt:lpstr>思源黑体 CN Regular</vt:lpstr>
      <vt:lpstr>思源黑体 Light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</dc:title>
  <dc:creator>Wssc0816</dc:creator>
  <cp:lastModifiedBy>Uyen Uyen</cp:lastModifiedBy>
  <cp:revision>48</cp:revision>
  <dcterms:created xsi:type="dcterms:W3CDTF">2019-05-14T10:13:49Z</dcterms:created>
  <dcterms:modified xsi:type="dcterms:W3CDTF">2021-12-25T18:06:58Z</dcterms:modified>
</cp:coreProperties>
</file>