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21"/>
  </p:notesMasterIdLst>
  <p:sldIdLst>
    <p:sldId id="256" r:id="rId2"/>
    <p:sldId id="259" r:id="rId3"/>
    <p:sldId id="258" r:id="rId4"/>
    <p:sldId id="260" r:id="rId5"/>
    <p:sldId id="257" r:id="rId6"/>
    <p:sldId id="263" r:id="rId7"/>
    <p:sldId id="311" r:id="rId8"/>
    <p:sldId id="264" r:id="rId9"/>
    <p:sldId id="312" r:id="rId10"/>
    <p:sldId id="286" r:id="rId11"/>
    <p:sldId id="313" r:id="rId12"/>
    <p:sldId id="262" r:id="rId13"/>
    <p:sldId id="265" r:id="rId14"/>
    <p:sldId id="314" r:id="rId15"/>
    <p:sldId id="315" r:id="rId16"/>
    <p:sldId id="261" r:id="rId17"/>
    <p:sldId id="267" r:id="rId18"/>
    <p:sldId id="266" r:id="rId19"/>
    <p:sldId id="274" r:id="rId20"/>
  </p:sldIdLst>
  <p:sldSz cx="9144000" cy="5143500" type="screen16x9"/>
  <p:notesSz cx="6858000" cy="9144000"/>
  <p:embeddedFontLst>
    <p:embeddedFont>
      <p:font typeface="#9Slide07 IcielKoni" pitchFamily="2" charset="0"/>
      <p:bold r:id="rId22"/>
    </p:embeddedFont>
    <p:embeddedFont>
      <p:font typeface="Exo 2" panose="020B0604020202020204" charset="0"/>
      <p:regular r:id="rId23"/>
      <p:bold r:id="rId24"/>
      <p:italic r:id="rId25"/>
      <p:boldItalic r:id="rId26"/>
    </p:embeddedFont>
    <p:embeddedFont>
      <p:font typeface="Fredoka One" panose="02000000000000000000" pitchFamily="2" charset="0"/>
      <p:regular r:id="rId27"/>
    </p:embeddedFont>
    <p:embeddedFont>
      <p:font typeface="Roboto Condensed Light" panose="020B0604020202020204" pitchFamily="2"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62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A03861D9-FC78-4844-AA35-9E0F8B0525BD}"/>
    <pc:docChg chg="modSld">
      <pc:chgData name="Le Hong Linh" userId="0acb0f2b-bad6-40ee-ad82-940a3c11b991" providerId="ADAL" clId="{A03861D9-FC78-4844-AA35-9E0F8B0525BD}" dt="2023-01-11T01:11:38.729" v="0" actId="729"/>
      <pc:docMkLst>
        <pc:docMk/>
      </pc:docMkLst>
      <pc:sldChg chg="mod modShow">
        <pc:chgData name="Le Hong Linh" userId="0acb0f2b-bad6-40ee-ad82-940a3c11b991" providerId="ADAL" clId="{A03861D9-FC78-4844-AA35-9E0F8B0525BD}" dt="2023-01-11T01:11:38.729" v="0" actId="729"/>
        <pc:sldMkLst>
          <pc:docMk/>
          <pc:sldMk cId="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062406">
            <a:off x="-1571272" y="-173056"/>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7186165" y="254855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281533" y="-10068"/>
            <a:ext cx="2862466" cy="1695774"/>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474221" y="3700871"/>
            <a:ext cx="970042" cy="1918341"/>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10800000">
            <a:off x="1777113" y="695676"/>
            <a:ext cx="5900038" cy="3634698"/>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891488" y="1556968"/>
            <a:ext cx="5361000" cy="128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2622575" y="3190600"/>
            <a:ext cx="3898800" cy="47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 name="Google Shape;26;p2"/>
          <p:cNvGrpSpPr/>
          <p:nvPr/>
        </p:nvGrpSpPr>
        <p:grpSpPr>
          <a:xfrm>
            <a:off x="7664899" y="1459525"/>
            <a:ext cx="894076" cy="666865"/>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513430" y="1075376"/>
            <a:ext cx="860090" cy="986678"/>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3111240" y="42259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914958" y="87644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429650"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559477" y="422596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8" r:id="rId8"/>
    <p:sldLayoutId id="2147483659" r:id="rId9"/>
    <p:sldLayoutId id="2147483661" r:id="rId10"/>
    <p:sldLayoutId id="2147483663" r:id="rId11"/>
    <p:sldLayoutId id="2147483664" r:id="rId12"/>
    <p:sldLayoutId id="2147483665" r:id="rId13"/>
    <p:sldLayoutId id="2147483669" r:id="rId14"/>
    <p:sldLayoutId id="2147483676" r:id="rId15"/>
    <p:sldLayoutId id="2147483682" r:id="rId16"/>
    <p:sldLayoutId id="2147483683"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4" name="Google Shape;2504;p41"/>
          <p:cNvSpPr/>
          <p:nvPr/>
        </p:nvSpPr>
        <p:spPr>
          <a:xfrm rot="10800000">
            <a:off x="3794446" y="2946177"/>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5" name="Google Shape;2505;p41"/>
          <p:cNvGrpSpPr/>
          <p:nvPr/>
        </p:nvGrpSpPr>
        <p:grpSpPr>
          <a:xfrm>
            <a:off x="6753608" y="2291907"/>
            <a:ext cx="1918307" cy="2376248"/>
            <a:chOff x="1652450" y="2386825"/>
            <a:chExt cx="1066200" cy="1320725"/>
          </a:xfrm>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41"/>
          <p:cNvGrpSpPr/>
          <p:nvPr/>
        </p:nvGrpSpPr>
        <p:grpSpPr>
          <a:xfrm flipH="1">
            <a:off x="421878" y="2062051"/>
            <a:ext cx="2086802" cy="2520949"/>
            <a:chOff x="1856550" y="593100"/>
            <a:chExt cx="1159850" cy="1401150"/>
          </a:xfrm>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descr="Text&#10;&#10;Description automatically generated">
            <a:extLst>
              <a:ext uri="{FF2B5EF4-FFF2-40B4-BE49-F238E27FC236}">
                <a16:creationId xmlns:a16="http://schemas.microsoft.com/office/drawing/2014/main" id="{33611BCE-7307-4E63-BDB1-E61173C0BD37}"/>
              </a:ext>
            </a:extLst>
          </p:cNvPr>
          <p:cNvPicPr>
            <a:picLocks noChangeAspect="1"/>
          </p:cNvPicPr>
          <p:nvPr/>
        </p:nvPicPr>
        <p:blipFill>
          <a:blip r:embed="rId3"/>
          <a:stretch>
            <a:fillRect/>
          </a:stretch>
        </p:blipFill>
        <p:spPr>
          <a:xfrm>
            <a:off x="1892505" y="1324829"/>
            <a:ext cx="5358990" cy="2493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j-lt"/>
              </a:rPr>
              <a:t>       Anh Lê, anh Thành đều là những thanh niên yêu nước, nhưng giữa họ có gì khác nhau?</a:t>
            </a:r>
            <a:endParaRPr sz="2200" b="1">
              <a:latin typeface="+mj-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id="{5FF50DC1-3897-4395-B097-6BA276AE5C24}"/>
              </a:ext>
            </a:extLst>
          </p:cNvPr>
          <p:cNvSpPr txBox="1"/>
          <p:nvPr/>
        </p:nvSpPr>
        <p:spPr>
          <a:xfrm>
            <a:off x="506596" y="1556368"/>
            <a:ext cx="8355520" cy="476071"/>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id="{3A3F14C1-C876-478D-BABB-1C2F50902809}"/>
              </a:ext>
            </a:extLst>
          </p:cNvPr>
          <p:cNvSpPr txBox="1"/>
          <p:nvPr/>
        </p:nvSpPr>
        <p:spPr>
          <a:xfrm>
            <a:off x="2742678" y="1991893"/>
            <a:ext cx="3883355" cy="476071"/>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Tuy nhiên, điểm khác nhau giữa họ:</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Lê:</a:t>
            </a:r>
          </a:p>
        </p:txBody>
      </p:sp>
      <p:sp>
        <p:nvSpPr>
          <p:cNvPr id="74" name="TextBox 73">
            <a:extLst>
              <a:ext uri="{FF2B5EF4-FFF2-40B4-BE49-F238E27FC236}">
                <a16:creationId xmlns:a16="http://schemas.microsoft.com/office/drawing/2014/main" id="{B54437C2-9B12-45FD-A8C0-89F34E61ABF6}"/>
              </a:ext>
            </a:extLst>
          </p:cNvPr>
          <p:cNvSpPr txBox="1"/>
          <p:nvPr/>
        </p:nvSpPr>
        <p:spPr>
          <a:xfrm>
            <a:off x="6855704"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Thành:</a:t>
            </a:r>
          </a:p>
        </p:txBody>
      </p:sp>
      <p:sp>
        <p:nvSpPr>
          <p:cNvPr id="76" name="TextBox 75">
            <a:extLst>
              <a:ext uri="{FF2B5EF4-FFF2-40B4-BE49-F238E27FC236}">
                <a16:creationId xmlns:a16="http://schemas.microsoft.com/office/drawing/2014/main"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a:solidFill>
                  <a:srgbClr val="F57733"/>
                </a:solidFill>
                <a:effectLst/>
                <a:latin typeface="Arial" panose="020B0604020202020204" pitchFamily="34" charset="0"/>
              </a:rPr>
              <a:t>Anh Lê thấy rất nhiều khó khăn khi tìm đường cứu nước </a:t>
            </a:r>
            <a:r>
              <a:rPr lang="vi-VN" sz="1800" b="0" i="1">
                <a:effectLst/>
                <a:latin typeface="Arial" panose="020B0604020202020204" pitchFamily="34" charset="0"/>
              </a:rPr>
              <a:t>(súng của ta kém địch xa, đi sang nước Pháp rất khó vì ở xa, không có phương tiện, tiền nong đi lại…).</a:t>
            </a:r>
            <a:endParaRPr lang="en-US" sz="1800" i="1"/>
          </a:p>
        </p:txBody>
      </p:sp>
      <p:sp>
        <p:nvSpPr>
          <p:cNvPr id="78" name="TextBox 77">
            <a:extLst>
              <a:ext uri="{FF2B5EF4-FFF2-40B4-BE49-F238E27FC236}">
                <a16:creationId xmlns:a16="http://schemas.microsoft.com/office/drawing/2014/main" id="{4A370CB2-B9F1-43C1-8046-5430D23F4A9A}"/>
              </a:ext>
            </a:extLst>
          </p:cNvPr>
          <p:cNvSpPr txBox="1"/>
          <p:nvPr/>
        </p:nvSpPr>
        <p:spPr>
          <a:xfrm>
            <a:off x="4760544" y="3174529"/>
            <a:ext cx="3645345" cy="1754326"/>
          </a:xfrm>
          <a:prstGeom prst="rect">
            <a:avLst/>
          </a:prstGeom>
          <a:noFill/>
        </p:spPr>
        <p:txBody>
          <a:bodyPr wrap="square">
            <a:spAutoFit/>
          </a:bodyPr>
          <a:lstStyle/>
          <a:p>
            <a:pPr algn="just"/>
            <a:r>
              <a:rPr lang="en-US" sz="1800">
                <a:solidFill>
                  <a:srgbClr val="F57733"/>
                </a:solidFill>
                <a:latin typeface="Arial" panose="020B0604020202020204" pitchFamily="34" charset="0"/>
              </a:rPr>
              <a:t>A</a:t>
            </a:r>
            <a:r>
              <a:rPr lang="en-US" sz="1800" b="0" i="0">
                <a:solidFill>
                  <a:srgbClr val="F57733"/>
                </a:solidFill>
                <a:effectLst/>
                <a:latin typeface="Arial" panose="020B0604020202020204" pitchFamily="34" charset="0"/>
              </a:rPr>
              <a:t>nh Thành đầy quyết tâm và luôn sáng tạo </a:t>
            </a:r>
            <a:r>
              <a:rPr lang="en-US" sz="1800" b="0" i="1">
                <a:effectLst/>
                <a:latin typeface="Arial" panose="020B0604020202020204" pitchFamily="34" charset="0"/>
              </a:rPr>
              <a:t>(muốn sang Pháp để học cái trí khôn, cách làm ăn của họ về cứu dân mình, dùng hai bàn tay lao động kiếm tiền để sang Pháp…).</a:t>
            </a:r>
            <a:endParaRPr lang="en-US" sz="1800" i="1"/>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a:latin typeface="+mn-lt"/>
              </a:rPr>
              <a:t>      </a:t>
            </a:r>
            <a:r>
              <a:rPr lang="vi-VN" sz="2200" b="1">
                <a:latin typeface="+mn-lt"/>
              </a:rPr>
              <a:t>Quyết tâm của anh Thành đi tìm đường cứu nước được thể hiện qua những lời nói, cử chỉ nào?</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1503650"/>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Lời nói:</a:t>
            </a:r>
          </a:p>
        </p:txBody>
      </p:sp>
      <p:sp>
        <p:nvSpPr>
          <p:cNvPr id="76" name="TextBox 75">
            <a:extLst>
              <a:ext uri="{FF2B5EF4-FFF2-40B4-BE49-F238E27FC236}">
                <a16:creationId xmlns:a16="http://schemas.microsoft.com/office/drawing/2014/main" id="{CD3F3709-56EB-4AD0-ABCC-F99F112C1136}"/>
              </a:ext>
            </a:extLst>
          </p:cNvPr>
          <p:cNvSpPr txBox="1"/>
          <p:nvPr/>
        </p:nvSpPr>
        <p:spPr>
          <a:xfrm>
            <a:off x="636080" y="1938960"/>
            <a:ext cx="8172740" cy="1200329"/>
          </a:xfrm>
          <a:prstGeom prst="rect">
            <a:avLst/>
          </a:prstGeom>
          <a:noFill/>
        </p:spPr>
        <p:txBody>
          <a:bodyPr wrap="square">
            <a:spAutoFit/>
          </a:bodyPr>
          <a:lstStyle/>
          <a:p>
            <a:pPr algn="just"/>
            <a:r>
              <a:rPr lang="vi-VN" sz="1800">
                <a:solidFill>
                  <a:schemeClr val="accent6">
                    <a:lumMod val="50000"/>
                  </a:schemeClr>
                </a:solidFill>
                <a:latin typeface="Arial" panose="020B0604020202020204" pitchFamily="34" charset="0"/>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a:solidFill>
                <a:schemeClr val="accent6">
                  <a:lumMod val="50000"/>
                </a:schemeClr>
              </a:solidFill>
            </a:endParaRPr>
          </a:p>
        </p:txBody>
      </p:sp>
      <p:pic>
        <p:nvPicPr>
          <p:cNvPr id="4" name="Picture 3">
            <a:extLst>
              <a:ext uri="{FF2B5EF4-FFF2-40B4-BE49-F238E27FC236}">
                <a16:creationId xmlns:a16="http://schemas.microsoft.com/office/drawing/2014/main"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8D4E49A-B406-4235-A4AB-484A1AA2A2D4}"/>
              </a:ext>
            </a:extLst>
          </p:cNvPr>
          <p:cNvSpPr txBox="1"/>
          <p:nvPr/>
        </p:nvSpPr>
        <p:spPr>
          <a:xfrm>
            <a:off x="207329" y="3181096"/>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Hành động:</a:t>
            </a:r>
          </a:p>
        </p:txBody>
      </p:sp>
      <p:pic>
        <p:nvPicPr>
          <p:cNvPr id="6" name="Picture 5">
            <a:extLst>
              <a:ext uri="{FF2B5EF4-FFF2-40B4-BE49-F238E27FC236}">
                <a16:creationId xmlns:a16="http://schemas.microsoft.com/office/drawing/2014/main"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Xòe hai bàn tay ra để trả lời câu hỏi của anh Lê: Tiền đây chứ đâu?</a:t>
            </a:r>
            <a:endParaRPr lang="en-US" sz="1800">
              <a:solidFill>
                <a:schemeClr val="accent6">
                  <a:lumMod val="50000"/>
                </a:schemeClr>
              </a:solidFill>
            </a:endParaRPr>
          </a:p>
        </p:txBody>
      </p:sp>
      <p:sp>
        <p:nvSpPr>
          <p:cNvPr id="77" name="Rectangle: Rounded Corners 76">
            <a:extLst>
              <a:ext uri="{FF2B5EF4-FFF2-40B4-BE49-F238E27FC236}">
                <a16:creationId xmlns:a16="http://schemas.microsoft.com/office/drawing/2014/main"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E7740C4-169B-4FEB-AEFF-AEB71BB86EAF}"/>
              </a:ext>
            </a:extLst>
          </p:cNvPr>
          <p:cNvSpPr txBox="1"/>
          <p:nvPr/>
        </p:nvSpPr>
        <p:spPr>
          <a:xfrm>
            <a:off x="172760" y="4151687"/>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Cử chỉ:</a:t>
            </a:r>
          </a:p>
        </p:txBody>
      </p:sp>
      <p:sp>
        <p:nvSpPr>
          <p:cNvPr id="80" name="TextBox 79">
            <a:extLst>
              <a:ext uri="{FF2B5EF4-FFF2-40B4-BE49-F238E27FC236}">
                <a16:creationId xmlns:a16="http://schemas.microsoft.com/office/drawing/2014/main"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Cho sách vào túi quần áo, khoác lên vai và đi ngay cùng anh Mai để nhận việc.</a:t>
            </a:r>
            <a:endParaRPr lang="en-US" sz="1800">
              <a:solidFill>
                <a:schemeClr val="accent6">
                  <a:lumMod val="50000"/>
                </a:schemeClr>
              </a:solidFill>
            </a:endParaRPr>
          </a:p>
        </p:txBody>
      </p:sp>
      <p:pic>
        <p:nvPicPr>
          <p:cNvPr id="10" name="Picture 9">
            <a:extLst>
              <a:ext uri="{FF2B5EF4-FFF2-40B4-BE49-F238E27FC236}">
                <a16:creationId xmlns:a16="http://schemas.microsoft.com/office/drawing/2014/main"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mn-lt"/>
              </a:rPr>
              <a:t>“Người công dân số Một</a:t>
            </a:r>
            <a:r>
              <a:rPr lang="en-US" sz="2200" b="1">
                <a:latin typeface="+mn-lt"/>
              </a:rPr>
              <a:t>”</a:t>
            </a:r>
            <a:r>
              <a:rPr lang="vi-VN" sz="2200" b="1">
                <a:latin typeface="+mn-lt"/>
              </a:rPr>
              <a:t> trong đoạn kịch là ai? </a:t>
            </a:r>
            <a:br>
              <a:rPr lang="en-US" sz="2200" b="1">
                <a:latin typeface="+mn-lt"/>
              </a:rPr>
            </a:br>
            <a:r>
              <a:rPr lang="vi-VN" sz="2200" b="1">
                <a:latin typeface="+mn-lt"/>
              </a:rPr>
              <a:t>Vì sao có thể gọi như vậy?</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947F839-C842-4D2B-9422-9FC8F9093550}"/>
              </a:ext>
            </a:extLst>
          </p:cNvPr>
          <p:cNvSpPr txBox="1"/>
          <p:nvPr/>
        </p:nvSpPr>
        <p:spPr>
          <a:xfrm>
            <a:off x="2372011" y="1515315"/>
            <a:ext cx="6576116" cy="995422"/>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a:t>Người công dân số một trong đoạn kịch là </a:t>
            </a:r>
          </a:p>
          <a:p>
            <a:pPr algn="ctr"/>
            <a:r>
              <a:rPr lang="en-US" sz="2000" b="1"/>
              <a:t>Nguyễn Tất Thành</a:t>
            </a:r>
            <a:r>
              <a:rPr lang="en-US" sz="2000"/>
              <a:t>.</a:t>
            </a:r>
          </a:p>
        </p:txBody>
      </p:sp>
      <p:sp>
        <p:nvSpPr>
          <p:cNvPr id="72" name="TextBox 71">
            <a:extLst>
              <a:ext uri="{FF2B5EF4-FFF2-40B4-BE49-F238E27FC236}">
                <a16:creationId xmlns:a16="http://schemas.microsoft.com/office/drawing/2014/main" id="{C8BD8149-E511-43E9-B913-AC610A22B215}"/>
              </a:ext>
            </a:extLst>
          </p:cNvPr>
          <p:cNvSpPr txBox="1"/>
          <p:nvPr/>
        </p:nvSpPr>
        <p:spPr>
          <a:xfrm>
            <a:off x="2372011" y="2717951"/>
            <a:ext cx="6576116" cy="1852077"/>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sym typeface="Wingdings" panose="05000000000000000000" pitchFamily="2" charset="2"/>
              </a:rPr>
              <a:t> </a:t>
            </a:r>
            <a:r>
              <a:rPr lang="en-US" sz="2000"/>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a:latin typeface="+mn-lt"/>
              </a:rPr>
              <a:t>Ca ngợi lòng yêu nước, tầm nhìn xa và quyết tâm cứu nước của người thanh niên Nguyễn Tất Thành.</a:t>
            </a:r>
            <a:endParaRPr sz="2400">
              <a:latin typeface="+mn-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a:solidFill>
                  <a:schemeClr val="tx1"/>
                </a:solidFill>
                <a:latin typeface="+mn-lt"/>
              </a:rPr>
              <a:t>Biết đọc đúng một văn bản kịch, phân biệt được lời các</a:t>
            </a:r>
            <a:r>
              <a:rPr lang="en-US" sz="1800">
                <a:solidFill>
                  <a:schemeClr val="tx1"/>
                </a:solidFill>
                <a:latin typeface="+mn-lt"/>
              </a:rPr>
              <a:t> </a:t>
            </a:r>
            <a:r>
              <a:rPr lang="vi-VN" sz="1800">
                <a:solidFill>
                  <a:schemeClr val="tx1"/>
                </a:solidFill>
                <a:latin typeface="+mn-lt"/>
              </a:rPr>
              <a:t>nhân vật, lời tác giả.</a:t>
            </a:r>
            <a:endParaRPr sz="1800">
              <a:solidFill>
                <a:schemeClr val="tx1"/>
              </a:solidFill>
              <a:latin typeface="+mn-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a:solidFill>
                  <a:schemeClr val="tx1"/>
                </a:solidFill>
                <a:latin typeface="+mn-lt"/>
              </a:rPr>
              <a:t>Hiểu nội dung, ý nghĩa</a:t>
            </a:r>
            <a:r>
              <a:rPr lang="en-US" sz="1800">
                <a:solidFill>
                  <a:schemeClr val="tx1"/>
                </a:solidFill>
                <a:latin typeface="+mn-lt"/>
              </a:rPr>
              <a:t> của bài đọc.</a:t>
            </a:r>
            <a:endParaRPr lang="vi-VN" sz="1800">
              <a:solidFill>
                <a:schemeClr val="tx1"/>
              </a:solidFill>
              <a:latin typeface="+mn-lt"/>
            </a:endParaRPr>
          </a:p>
        </p:txBody>
      </p:sp>
      <p:sp>
        <p:nvSpPr>
          <p:cNvPr id="35" name="Google Shape;2812;p43">
            <a:extLst>
              <a:ext uri="{FF2B5EF4-FFF2-40B4-BE49-F238E27FC236}">
                <a16:creationId xmlns:a16="http://schemas.microsoft.com/office/drawing/2014/main"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Trả lời được các câu hỏi tìm hiểu bài.</a:t>
            </a:r>
            <a:endParaRPr lang="vi-VN" sz="1800">
              <a:solidFill>
                <a:schemeClr val="tx1"/>
              </a:solidFill>
              <a:latin typeface="+mn-lt"/>
            </a:endParaRPr>
          </a:p>
        </p:txBody>
      </p:sp>
      <p:sp>
        <p:nvSpPr>
          <p:cNvPr id="36" name="Google Shape;2812;p43">
            <a:extLst>
              <a:ext uri="{FF2B5EF4-FFF2-40B4-BE49-F238E27FC236}">
                <a16:creationId xmlns:a16="http://schemas.microsoft.com/office/drawing/2014/main"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Giáo dục</a:t>
            </a:r>
            <a:r>
              <a:rPr lang="vi-VN" sz="1800">
                <a:solidFill>
                  <a:schemeClr val="tx1"/>
                </a:solidFill>
                <a:latin typeface="+mn-lt"/>
              </a:rPr>
              <a:t> tinh thần yêu</a:t>
            </a:r>
            <a:r>
              <a:rPr lang="en-US" sz="1800">
                <a:solidFill>
                  <a:schemeClr val="tx1"/>
                </a:solidFill>
                <a:latin typeface="+mn-lt"/>
              </a:rPr>
              <a:t> </a:t>
            </a:r>
            <a:r>
              <a:rPr lang="vi-VN" sz="1800">
                <a:solidFill>
                  <a:schemeClr val="tx1"/>
                </a:solidFill>
                <a:latin typeface="+mn-lt"/>
              </a:rPr>
              <a:t>nước, dũng cảm tìm</a:t>
            </a:r>
            <a:r>
              <a:rPr lang="en-US" sz="1800">
                <a:solidFill>
                  <a:schemeClr val="tx1"/>
                </a:solidFill>
                <a:latin typeface="+mn-lt"/>
              </a:rPr>
              <a:t> </a:t>
            </a:r>
            <a:r>
              <a:rPr lang="vi-VN" sz="1800">
                <a:solidFill>
                  <a:schemeClr val="tx1"/>
                </a:solidFill>
                <a:latin typeface="+mn-lt"/>
              </a:rPr>
              <a:t>đường cứu nước của Bác.</a:t>
            </a:r>
          </a:p>
        </p:txBody>
      </p:sp>
      <p:pic>
        <p:nvPicPr>
          <p:cNvPr id="5" name="Picture 4" descr="A picture containing text&#10;&#10;Description automatically generated">
            <a:extLst>
              <a:ext uri="{FF2B5EF4-FFF2-40B4-BE49-F238E27FC236}">
                <a16:creationId xmlns:a16="http://schemas.microsoft.com/office/drawing/2014/main" id="{3607FAB9-732D-4DD1-AAD2-9B382111E198}"/>
              </a:ext>
            </a:extLst>
          </p:cNvPr>
          <p:cNvPicPr>
            <a:picLocks noChangeAspect="1"/>
          </p:cNvPicPr>
          <p:nvPr/>
        </p:nvPicPr>
        <p:blipFill>
          <a:blip r:embed="rId3"/>
          <a:stretch>
            <a:fillRect/>
          </a:stretch>
        </p:blipFill>
        <p:spPr>
          <a:xfrm>
            <a:off x="661802" y="285177"/>
            <a:ext cx="7703202" cy="10695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03"/>
                                        </p:tgtEl>
                                        <p:attrNameLst>
                                          <p:attrName>style.visibility</p:attrName>
                                        </p:attrNameLst>
                                      </p:cBhvr>
                                      <p:to>
                                        <p:strVal val="visible"/>
                                      </p:to>
                                    </p:set>
                                    <p:animEffect transition="in" filter="wipe(down)">
                                      <p:cBhvr>
                                        <p:cTn id="15" dur="500"/>
                                        <p:tgtEl>
                                          <p:spTgt spid="280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08"/>
                                        </p:tgtEl>
                                        <p:attrNameLst>
                                          <p:attrName>style.visibility</p:attrName>
                                        </p:attrNameLst>
                                      </p:cBhvr>
                                      <p:to>
                                        <p:strVal val="visible"/>
                                      </p:to>
                                    </p:set>
                                    <p:animEffect transition="in" filter="wipe(down)">
                                      <p:cBhvr>
                                        <p:cTn id="18" dur="500"/>
                                        <p:tgtEl>
                                          <p:spTgt spid="280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12"/>
                                        </p:tgtEl>
                                        <p:attrNameLst>
                                          <p:attrName>style.visibility</p:attrName>
                                        </p:attrNameLst>
                                      </p:cBhvr>
                                      <p:to>
                                        <p:strVal val="visible"/>
                                      </p:to>
                                    </p:set>
                                    <p:animEffect transition="in" filter="wipe(down)">
                                      <p:cBhvr>
                                        <p:cTn id="21" dur="500"/>
                                        <p:tgtEl>
                                          <p:spTgt spid="28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805"/>
                                        </p:tgtEl>
                                        <p:attrNameLst>
                                          <p:attrName>style.visibility</p:attrName>
                                        </p:attrNameLst>
                                      </p:cBhvr>
                                      <p:to>
                                        <p:strVal val="visible"/>
                                      </p:to>
                                    </p:set>
                                    <p:animEffect transition="in" filter="wipe(down)">
                                      <p:cBhvr>
                                        <p:cTn id="29" dur="500"/>
                                        <p:tgtEl>
                                          <p:spTgt spid="280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09"/>
                                        </p:tgtEl>
                                        <p:attrNameLst>
                                          <p:attrName>style.visibility</p:attrName>
                                        </p:attrNameLst>
                                      </p:cBhvr>
                                      <p:to>
                                        <p:strVal val="visible"/>
                                      </p:to>
                                    </p:set>
                                    <p:animEffect transition="in" filter="wipe(down)">
                                      <p:cBhvr>
                                        <p:cTn id="32" dur="500"/>
                                        <p:tgtEl>
                                          <p:spTgt spid="280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804"/>
                                        </p:tgtEl>
                                        <p:attrNameLst>
                                          <p:attrName>style.visibility</p:attrName>
                                        </p:attrNameLst>
                                      </p:cBhvr>
                                      <p:to>
                                        <p:strVal val="visible"/>
                                      </p:to>
                                    </p:set>
                                    <p:animEffect transition="in" filter="wipe(down)">
                                      <p:cBhvr>
                                        <p:cTn id="43" dur="500"/>
                                        <p:tgtEl>
                                          <p:spTgt spid="280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807"/>
                                        </p:tgtEl>
                                        <p:attrNameLst>
                                          <p:attrName>style.visibility</p:attrName>
                                        </p:attrNameLst>
                                      </p:cBhvr>
                                      <p:to>
                                        <p:strVal val="visible"/>
                                      </p:to>
                                    </p:set>
                                    <p:animEffect transition="in" filter="wipe(down)">
                                      <p:cBhvr>
                                        <p:cTn id="46" dur="500"/>
                                        <p:tgtEl>
                                          <p:spTgt spid="280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806"/>
                                        </p:tgtEl>
                                        <p:attrNameLst>
                                          <p:attrName>style.visibility</p:attrName>
                                        </p:attrNameLst>
                                      </p:cBhvr>
                                      <p:to>
                                        <p:strVal val="visible"/>
                                      </p:to>
                                    </p:set>
                                    <p:animEffect transition="in" filter="wipe(down)">
                                      <p:cBhvr>
                                        <p:cTn id="57" dur="500"/>
                                        <p:tgtEl>
                                          <p:spTgt spid="280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810"/>
                                        </p:tgtEl>
                                        <p:attrNameLst>
                                          <p:attrName>style.visibility</p:attrName>
                                        </p:attrNameLst>
                                      </p:cBhvr>
                                      <p:to>
                                        <p:strVal val="visible"/>
                                      </p:to>
                                    </p:set>
                                    <p:animEffect transition="in" filter="wipe(down)">
                                      <p:cBhvr>
                                        <p:cTn id="60" dur="500"/>
                                        <p:tgtEl>
                                          <p:spTgt spid="281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5" name="Group 14">
            <a:extLst>
              <a:ext uri="{FF2B5EF4-FFF2-40B4-BE49-F238E27FC236}">
                <a16:creationId xmlns:a16="http://schemas.microsoft.com/office/drawing/2014/main" id="{9D42B73B-9985-42A7-8A2C-876335445402}"/>
              </a:ext>
            </a:extLst>
          </p:cNvPr>
          <p:cNvGrpSpPr/>
          <p:nvPr/>
        </p:nvGrpSpPr>
        <p:grpSpPr>
          <a:xfrm>
            <a:off x="981416" y="1017725"/>
            <a:ext cx="6922944" cy="2831434"/>
            <a:chOff x="981416" y="1017725"/>
            <a:chExt cx="6922944" cy="2831434"/>
          </a:xfrm>
        </p:grpSpPr>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109" name="Picture 108">
            <a:extLst>
              <a:ext uri="{FF2B5EF4-FFF2-40B4-BE49-F238E27FC236}">
                <a16:creationId xmlns:a16="http://schemas.microsoft.com/office/drawing/2014/main" id="{647378C9-67C9-4DD6-9084-B0B14F35F667}"/>
              </a:ext>
            </a:extLst>
          </p:cNvPr>
          <p:cNvPicPr>
            <a:picLocks noChangeAspect="1"/>
          </p:cNvPicPr>
          <p:nvPr/>
        </p:nvPicPr>
        <p:blipFill>
          <a:blip r:embed="rId6"/>
          <a:stretch>
            <a:fillRect/>
          </a:stretch>
        </p:blipFill>
        <p:spPr>
          <a:xfrm>
            <a:off x="730997" y="337557"/>
            <a:ext cx="7703202" cy="85621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0" name="TextBox 29">
            <a:extLst>
              <a:ext uri="{FF2B5EF4-FFF2-40B4-BE49-F238E27FC236}">
                <a16:creationId xmlns:a16="http://schemas.microsoft.com/office/drawing/2014/main" id="{919120F2-117E-4723-BFD7-D875532650AB}"/>
              </a:ext>
            </a:extLst>
          </p:cNvPr>
          <p:cNvSpPr txBox="1"/>
          <p:nvPr/>
        </p:nvSpPr>
        <p:spPr>
          <a:xfrm>
            <a:off x="238124" y="839351"/>
            <a:ext cx="8667751" cy="4052584"/>
          </a:xfrm>
          <a:prstGeom prst="rect">
            <a:avLst/>
          </a:prstGeom>
          <a:solidFill>
            <a:schemeClr val="accent2">
              <a:lumMod val="20000"/>
              <a:lumOff val="80000"/>
            </a:schemeClr>
          </a:solidFill>
          <a:ln>
            <a:solidFill>
              <a:schemeClr val="accent6">
                <a:lumMod val="60000"/>
                <a:lumOff val="40000"/>
              </a:schemeClr>
            </a:solidFill>
            <a:prstDash val="sysDash"/>
          </a:ln>
        </p:spPr>
        <p:txBody>
          <a:bodyPr wrap="square">
            <a:spAutoFit/>
          </a:bodyPr>
          <a:lstStyle/>
          <a:p>
            <a:pPr algn="just">
              <a:lnSpc>
                <a:spcPct val="120000"/>
              </a:lnSpc>
              <a:spcBef>
                <a:spcPts val="600"/>
              </a:spcBef>
            </a:pPr>
            <a:r>
              <a:rPr lang="en-US" sz="1500" b="1"/>
              <a:t>Lê: 	</a:t>
            </a:r>
            <a:r>
              <a:rPr lang="en-US" sz="1500"/>
              <a:t>- Phải, chúng ta là con dân nước Việt. Nhưng chúng ta sẽ làm được cái gì nào? cái gì 	nào? Súng kíp của ta mới bắn được một phát thì sung của họ đã bắn được năm, sáu 	mươi phát. Quan ta lạy súng thần công bốn lạy rồi mới bắn, trong khi ấy đại bác của họ 	đã bắn được hai mươi viên. Những công dân yếu ớt như anh với tôi thì làm được gì?</a:t>
            </a:r>
          </a:p>
          <a:p>
            <a:pPr algn="just">
              <a:lnSpc>
                <a:spcPct val="120000"/>
              </a:lnSpc>
              <a:spcBef>
                <a:spcPts val="600"/>
              </a:spcBef>
            </a:pPr>
            <a:r>
              <a:rPr lang="en-US" sz="1500" b="1"/>
              <a:t>Thành: 	</a:t>
            </a:r>
            <a:r>
              <a:rPr lang="en-US" sz="1500"/>
              <a:t>- Tôi muốn đi sang nước họ. Để giành lại non sông, chỉ có hùng tâm tráng khí chưa đủ, 	phải có trí, có lực… Tôi muốn sang nước họ, xem cách làm ăn của họ, học cái trí khôn 	của họ để về cứu dân mình…</a:t>
            </a:r>
          </a:p>
          <a:p>
            <a:pPr algn="just">
              <a:lnSpc>
                <a:spcPct val="120000"/>
              </a:lnSpc>
              <a:spcBef>
                <a:spcPts val="600"/>
              </a:spcBef>
            </a:pPr>
            <a:r>
              <a:rPr lang="en-US" sz="1500" b="1"/>
              <a:t>Lê: 	</a:t>
            </a:r>
            <a:r>
              <a:rPr lang="en-US" sz="1500"/>
              <a:t>- Anh ơi, Phú Lãng Sa ở xa lắm đấy. Tàu biển chạy hàng tháng mới tới nơi. Một suất vé 	hàng ngàn đồng. Lấy tiền đâu mà đi?</a:t>
            </a:r>
          </a:p>
          <a:p>
            <a:pPr algn="just">
              <a:lnSpc>
                <a:spcPct val="120000"/>
              </a:lnSpc>
              <a:spcBef>
                <a:spcPts val="600"/>
              </a:spcBef>
            </a:pPr>
            <a:r>
              <a:rPr lang="en-US" sz="1500" b="1"/>
              <a:t>Thành: 	</a:t>
            </a:r>
            <a:r>
              <a:rPr lang="en-US" sz="1500"/>
              <a:t>- Tiền đây chứ đâu? </a:t>
            </a:r>
            <a:r>
              <a:rPr lang="en-US" sz="1500" i="1"/>
              <a:t>(Xoè hai bàn tay ra) </a:t>
            </a:r>
            <a:r>
              <a:rPr lang="en-US" sz="1500"/>
              <a:t>Tôi có anh bạn tên là Mai, quê Hải Phòng. Anh 	ấy làm bếp dưới tàu La-tút-sơ Tơ-rê-vin. Tôi đang nhờ anh ấy xin cho một chân gì đó….</a:t>
            </a:r>
          </a:p>
          <a:p>
            <a:pPr algn="just">
              <a:lnSpc>
                <a:spcPct val="120000"/>
              </a:lnSpc>
              <a:spcBef>
                <a:spcPts val="600"/>
              </a:spcBef>
            </a:pPr>
            <a:r>
              <a:rPr lang="en-US" sz="1500" b="1"/>
              <a:t>Lê: 	</a:t>
            </a:r>
            <a:r>
              <a:rPr lang="en-US" sz="1500"/>
              <a:t>- Vất vả lắm. Lại còn say sóng nữa…</a:t>
            </a:r>
          </a:p>
          <a:p>
            <a:pPr algn="just">
              <a:lnSpc>
                <a:spcPct val="120000"/>
              </a:lnSpc>
              <a:spcBef>
                <a:spcPts val="600"/>
              </a:spcBef>
            </a:pPr>
            <a:r>
              <a:rPr lang="en-US" sz="1500"/>
              <a:t>	</a:t>
            </a:r>
            <a:r>
              <a:rPr lang="en-US" sz="1500" i="1"/>
              <a:t>(Có tiếng gõ cửa. Anh Mai vào.)</a:t>
            </a:r>
          </a:p>
        </p:txBody>
      </p:sp>
      <p:pic>
        <p:nvPicPr>
          <p:cNvPr id="32" name="Picture 31" descr="Graphical user interface, text&#10;&#10;Description automatically generated">
            <a:extLst>
              <a:ext uri="{FF2B5EF4-FFF2-40B4-BE49-F238E27FC236}">
                <a16:creationId xmlns:a16="http://schemas.microsoft.com/office/drawing/2014/main" id="{8063F468-DC46-4FF1-8348-0A88D41B6BD2}"/>
              </a:ext>
            </a:extLst>
          </p:cNvPr>
          <p:cNvPicPr>
            <a:picLocks noChangeAspect="1"/>
          </p:cNvPicPr>
          <p:nvPr/>
        </p:nvPicPr>
        <p:blipFill rotWithShape="1">
          <a:blip r:embed="rId3"/>
          <a:srcRect t="24997" b="28451"/>
          <a:stretch/>
        </p:blipFill>
        <p:spPr>
          <a:xfrm>
            <a:off x="2810809" y="39436"/>
            <a:ext cx="3522379" cy="799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CB4664-EE15-4178-8EF7-01B2CEC462E2}"/>
              </a:ext>
            </a:extLst>
          </p:cNvPr>
          <p:cNvSpPr txBox="1"/>
          <p:nvPr/>
        </p:nvSpPr>
        <p:spPr>
          <a:xfrm>
            <a:off x="196850" y="176992"/>
            <a:ext cx="8750299" cy="4789516"/>
          </a:xfrm>
          <a:prstGeom prst="rect">
            <a:avLst/>
          </a:prstGeom>
          <a:solidFill>
            <a:schemeClr val="accent2">
              <a:lumMod val="20000"/>
              <a:lumOff val="80000"/>
            </a:schemeClr>
          </a:solidFill>
          <a:ln>
            <a:solidFill>
              <a:schemeClr val="accent6">
                <a:lumMod val="60000"/>
                <a:lumOff val="40000"/>
              </a:schemeClr>
            </a:solidFill>
            <a:prstDash val="sysDash"/>
          </a:ln>
        </p:spPr>
        <p:txBody>
          <a:bodyPr wrap="square">
            <a:spAutoFit/>
          </a:bodyPr>
          <a:lstStyle/>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(Với anh Lê) </a:t>
            </a:r>
            <a:r>
              <a:rPr lang="vi-VN" sz="1600" b="0" i="0">
                <a:solidFill>
                  <a:srgbClr val="000000"/>
                </a:solidFill>
                <a:effectLst/>
                <a:latin typeface="Arial" panose="020B0604020202020204" pitchFamily="34" charset="0"/>
              </a:rPr>
              <a:t>Chào ông. </a:t>
            </a:r>
            <a:r>
              <a:rPr lang="vi-VN" sz="1600" b="0" i="1">
                <a:solidFill>
                  <a:srgbClr val="000000"/>
                </a:solidFill>
                <a:effectLst/>
                <a:latin typeface="Arial" panose="020B0604020202020204" pitchFamily="34" charset="0"/>
              </a:rPr>
              <a:t>(Quay sang anh Thành)</a:t>
            </a:r>
            <a:r>
              <a:rPr lang="vi-VN" sz="1600" b="0" i="0">
                <a:solidFill>
                  <a:srgbClr val="000000"/>
                </a:solidFill>
                <a:effectLst/>
                <a:latin typeface="Arial" panose="020B0604020202020204" pitchFamily="34" charset="0"/>
              </a:rPr>
              <a:t> Anh Thành ạ, tôi đã xin được cho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anh một chân phụ bếp.</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Cảm ơn anh. Bao giờ phải trình diện?</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Càng sớm càng tốt. Nhưng đêm nay anh hãy nghĩ kĩ đi đã. Vất vả, khó nhọc lắm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đấy. Sóng Biển Đỏ rất dữ dội, có thể chết được. Mà chết thì người ta bỏ vào áo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quan, bắn một loạt súng chào, rồi “A-lê hấp!”, cho phăng xuống biển là rồi đời.</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Tôi nghĩ kĩ lắm rồi. Làm thân nô lệ mà muốn xoá bỏ kiếp nô lệ thì sẽ thành công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dân, còn yên phận nô lệ thì mãi mãi là đầy tớ cho người ta…. Đi ngay có được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không, anh?</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Cũng được.</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(Thành cho sách vào túi quần áo, khoác lên vai.)</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a:solidFill>
                  <a:srgbClr val="000000"/>
                </a:solidFill>
                <a:effectLst/>
                <a:latin typeface="Arial" panose="020B0604020202020204" pitchFamily="34" charset="0"/>
              </a:rPr>
              <a:t>Lê: </a:t>
            </a:r>
            <a:r>
              <a:rPr lang="en-US" sz="1600" b="0" i="1">
                <a:solidFill>
                  <a:srgbClr val="000000"/>
                </a:solidFill>
                <a:effectLst/>
                <a:latin typeface="Arial" panose="020B0604020202020204" pitchFamily="34" charset="0"/>
              </a:rPr>
              <a:t>	</a:t>
            </a:r>
            <a:r>
              <a:rPr lang="vi-VN" sz="1600" b="0">
                <a:solidFill>
                  <a:srgbClr val="000000"/>
                </a:solidFill>
                <a:effectLst/>
                <a:latin typeface="Arial" panose="020B0604020202020204" pitchFamily="34" charset="0"/>
              </a:rPr>
              <a:t>- Này… Còn ngọn đèn hoa kì…</a:t>
            </a:r>
            <a:endParaRPr lang="vi-VN" sz="1600" b="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Sẽ có một ngòn đèn khác anh ạ. Chào anh nhé! </a:t>
            </a:r>
            <a:r>
              <a:rPr lang="vi-VN" sz="1600" b="0" i="1">
                <a:solidFill>
                  <a:srgbClr val="000000"/>
                </a:solidFill>
                <a:effectLst/>
                <a:latin typeface="Arial" panose="020B0604020202020204" pitchFamily="34" charset="0"/>
              </a:rPr>
              <a:t>(Cùng Mai đi ra cửa)</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Lê: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Ch… ào!</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(Tắt đèn)</a:t>
            </a:r>
            <a:endParaRPr lang="vi-VN" sz="1600" b="0" i="1">
              <a:solidFill>
                <a:srgbClr val="003399"/>
              </a:solidFill>
              <a:effectLst/>
              <a:latin typeface="Arial" panose="020B0604020202020204" pitchFamily="34" charset="0"/>
            </a:endParaRPr>
          </a:p>
          <a:p>
            <a:pPr algn="r">
              <a:lnSpc>
                <a:spcPct val="110000"/>
              </a:lnSpc>
              <a:spcBef>
                <a:spcPts val="300"/>
              </a:spcBef>
            </a:pPr>
            <a:r>
              <a:rPr lang="vi-VN" sz="1600" b="0" i="0">
                <a:solidFill>
                  <a:srgbClr val="000000"/>
                </a:solidFill>
                <a:effectLst/>
                <a:latin typeface="Arial" panose="020B0604020202020204" pitchFamily="34" charset="0"/>
              </a:rPr>
              <a:t>Theo </a:t>
            </a:r>
            <a:r>
              <a:rPr lang="vi-VN" sz="1600" b="1" i="0">
                <a:solidFill>
                  <a:srgbClr val="000000"/>
                </a:solidFill>
                <a:effectLst/>
                <a:latin typeface="Arial" panose="020B0604020202020204" pitchFamily="34" charset="0"/>
              </a:rPr>
              <a:t>HÀ VĂN CẦU – VŨ ĐÌNH PHÒNG</a:t>
            </a:r>
            <a:endParaRPr lang="vi-VN" sz="1600" b="1" i="0">
              <a:solidFill>
                <a:srgbClr val="003399"/>
              </a:solidFill>
              <a:effectLst/>
              <a:latin typeface="Arial" panose="020B0604020202020204" pitchFamily="34" charset="0"/>
            </a:endParaRPr>
          </a:p>
        </p:txBody>
      </p:sp>
    </p:spTree>
    <p:extLst>
      <p:ext uri="{BB962C8B-B14F-4D97-AF65-F5344CB8AC3E}">
        <p14:creationId xmlns:p14="http://schemas.microsoft.com/office/powerpoint/2010/main" val="391132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35400" y="1348564"/>
            <a:ext cx="4826000" cy="1631216"/>
          </a:xfrm>
          <a:prstGeom prst="rect">
            <a:avLst/>
          </a:prstGeom>
          <a:noFill/>
        </p:spPr>
        <p:txBody>
          <a:bodyPr wrap="square">
            <a:spAutoFit/>
          </a:bodyPr>
          <a:lstStyle/>
          <a:p>
            <a:pPr algn="just"/>
            <a:r>
              <a:rPr lang="vi-VN" sz="2000" b="0" i="0">
                <a:effectLst/>
                <a:latin typeface="Arial" panose="020B0604020202020204" pitchFamily="34" charset="0"/>
              </a:rPr>
              <a:t>-</a:t>
            </a:r>
            <a:r>
              <a:rPr lang="vi-VN" sz="2000" b="1" i="0">
                <a:effectLst/>
                <a:latin typeface="Arial" panose="020B0604020202020204" pitchFamily="34" charset="0"/>
              </a:rPr>
              <a:t> Súng thần công:</a:t>
            </a:r>
            <a:r>
              <a:rPr lang="vi-VN" sz="2000" b="0" i="0">
                <a:effectLst/>
                <a:latin typeface="Arial" panose="020B0604020202020204" pitchFamily="34" charset="0"/>
              </a:rPr>
              <a:t> súng lớn thời xưa, đặt trên bệ cố định hoặc trên giá có bánh xe, có đoạn bằng đá, đồng hoặc gang, hình cầu, được nạp từ miệng nòng; tầm bắn xa khoảng hơn 200 mét</a:t>
            </a:r>
            <a:r>
              <a:rPr lang="en-US" sz="2000" b="0" i="0">
                <a:effectLst/>
                <a:latin typeface="Arial" panose="020B0604020202020204" pitchFamily="34" charset="0"/>
              </a:rPr>
              <a:t>.</a:t>
            </a:r>
            <a:endParaRPr lang="en-US" sz="2000"/>
          </a:p>
        </p:txBody>
      </p:sp>
      <p:pic>
        <p:nvPicPr>
          <p:cNvPr id="17" name="Picture 16">
            <a:extLst>
              <a:ext uri="{FF2B5EF4-FFF2-40B4-BE49-F238E27FC236}">
                <a16:creationId xmlns:a16="http://schemas.microsoft.com/office/drawing/2014/main"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id="{713FD9A9-C8F8-42A5-A262-150F31137E47}"/>
              </a:ext>
            </a:extLst>
          </p:cNvPr>
          <p:cNvSpPr txBox="1"/>
          <p:nvPr/>
        </p:nvSpPr>
        <p:spPr>
          <a:xfrm>
            <a:off x="1266100" y="3758568"/>
            <a:ext cx="4410800" cy="707886"/>
          </a:xfrm>
          <a:prstGeom prst="rect">
            <a:avLst/>
          </a:prstGeom>
          <a:noFill/>
        </p:spPr>
        <p:txBody>
          <a:bodyPr wrap="square">
            <a:spAutoFit/>
          </a:bodyPr>
          <a:lstStyle/>
          <a:p>
            <a:r>
              <a:rPr lang="en-US" sz="2000" b="0" i="0">
                <a:effectLst/>
                <a:latin typeface="Arial" panose="020B0604020202020204" pitchFamily="34" charset="0"/>
              </a:rPr>
              <a:t>- </a:t>
            </a:r>
            <a:r>
              <a:rPr lang="en-US" sz="2000" b="1" i="0">
                <a:effectLst/>
                <a:latin typeface="Arial" panose="020B0604020202020204" pitchFamily="34" charset="0"/>
              </a:rPr>
              <a:t>Hùng tâm tráng khí:</a:t>
            </a:r>
            <a:r>
              <a:rPr lang="en-US" sz="2000" b="0" i="0">
                <a:effectLst/>
                <a:latin typeface="Arial" panose="020B0604020202020204" pitchFamily="34" charset="0"/>
              </a:rPr>
              <a:t> lòng quả cảm và khí phách mạnh mẽ.</a:t>
            </a:r>
            <a:endParaRPr lang="en-US" sz="2000"/>
          </a:p>
        </p:txBody>
      </p:sp>
      <p:pic>
        <p:nvPicPr>
          <p:cNvPr id="1026" name="Picture 2" descr="Chú giải phóng quân | Bài thơ Chú giải phóng quân (Cẩm Thơ)">
            <a:extLst>
              <a:ext uri="{FF2B5EF4-FFF2-40B4-BE49-F238E27FC236}">
                <a16:creationId xmlns:a16="http://schemas.microsoft.com/office/drawing/2014/main"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CDAEFFB0-B81B-41EC-999B-8088F3A6200F}"/>
              </a:ext>
            </a:extLst>
          </p:cNvPr>
          <p:cNvPicPr>
            <a:picLocks noChangeAspect="1"/>
          </p:cNvPicPr>
          <p:nvPr/>
        </p:nvPicPr>
        <p:blipFill>
          <a:blip r:embed="rId5"/>
          <a:stretch>
            <a:fillRect/>
          </a:stretch>
        </p:blipFill>
        <p:spPr>
          <a:xfrm>
            <a:off x="718994" y="245364"/>
            <a:ext cx="7706012" cy="8535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a:t>- </a:t>
            </a:r>
            <a:r>
              <a:rPr lang="vi-VN" sz="2000" b="1"/>
              <a:t>Tàu </a:t>
            </a:r>
            <a:r>
              <a:rPr lang="en-US" sz="2000" b="1"/>
              <a:t>La – tút – xơ </a:t>
            </a:r>
            <a:r>
              <a:rPr lang="vi-VN" sz="2000" b="1"/>
              <a:t>T</a:t>
            </a:r>
            <a:r>
              <a:rPr lang="en-US" sz="2000" b="1"/>
              <a:t>ơ – rê – vin</a:t>
            </a:r>
            <a:r>
              <a:rPr lang="vi-VN" sz="2000" b="1"/>
              <a:t>:</a:t>
            </a:r>
            <a:r>
              <a:rPr lang="vi-VN" sz="2000"/>
              <a:t> một tàu buôn của người Pháp. Trên chiếc tàu này, năm 1911, Bác Hồ rời Tổ quốc đi tìm đường cứu nước.</a:t>
            </a:r>
            <a:endParaRPr lang="en-US" sz="2000"/>
          </a:p>
        </p:txBody>
      </p:sp>
      <p:sp>
        <p:nvSpPr>
          <p:cNvPr id="58" name="TextBox 57">
            <a:extLst>
              <a:ext uri="{FF2B5EF4-FFF2-40B4-BE49-F238E27FC236}">
                <a16:creationId xmlns:a16="http://schemas.microsoft.com/office/drawing/2014/main"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a:t>- </a:t>
            </a:r>
            <a:r>
              <a:rPr lang="vi-VN" sz="2000" b="1"/>
              <a:t>Biển Đỏ</a:t>
            </a:r>
            <a:r>
              <a:rPr lang="vi-VN" sz="2000"/>
              <a:t> (còn gọi là Hồng Hải) biển thuộc Ấn Độ Dương, nước có sắc đỏ.</a:t>
            </a:r>
            <a:endParaRPr lang="en-US" sz="2000"/>
          </a:p>
        </p:txBody>
      </p:sp>
      <p:pic>
        <p:nvPicPr>
          <p:cNvPr id="2" name="Picture 1">
            <a:extLst>
              <a:ext uri="{FF2B5EF4-FFF2-40B4-BE49-F238E27FC236}">
                <a16:creationId xmlns:a16="http://schemas.microsoft.com/office/drawing/2014/main"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E03E4DAC-F542-44EB-8BB2-1296D1FBF4DB}"/>
              </a:ext>
            </a:extLst>
          </p:cNvPr>
          <p:cNvSpPr txBox="1"/>
          <p:nvPr/>
        </p:nvSpPr>
        <p:spPr>
          <a:xfrm>
            <a:off x="2454275" y="4592727"/>
            <a:ext cx="6003925" cy="400110"/>
          </a:xfrm>
          <a:prstGeom prst="rect">
            <a:avLst/>
          </a:prstGeom>
          <a:noFill/>
        </p:spPr>
        <p:txBody>
          <a:bodyPr wrap="square">
            <a:spAutoFit/>
          </a:bodyPr>
          <a:lstStyle/>
          <a:p>
            <a:r>
              <a:rPr lang="en-US" sz="2000" b="0" i="0">
                <a:effectLst/>
                <a:latin typeface="Arial" panose="020B0604020202020204" pitchFamily="34" charset="0"/>
              </a:rPr>
              <a:t>- </a:t>
            </a:r>
            <a:r>
              <a:rPr lang="en-US" sz="2000" b="1" i="0">
                <a:effectLst/>
                <a:latin typeface="Arial" panose="020B0604020202020204" pitchFamily="34" charset="0"/>
              </a:rPr>
              <a:t>A-lê-hấp</a:t>
            </a:r>
            <a:r>
              <a:rPr lang="en-US" sz="2000" b="0" i="0">
                <a:effectLst/>
                <a:latin typeface="Arial" panose="020B0604020202020204" pitchFamily="34" charset="0"/>
              </a:rPr>
              <a:t> (tiếng Pháp): lời thúc giục hành động.</a:t>
            </a:r>
            <a:endParaRPr lang="en-US" sz="2000"/>
          </a:p>
        </p:txBody>
      </p:sp>
      <p:pic>
        <p:nvPicPr>
          <p:cNvPr id="11" name="Picture 10">
            <a:extLst>
              <a:ext uri="{FF2B5EF4-FFF2-40B4-BE49-F238E27FC236}">
                <a16:creationId xmlns:a16="http://schemas.microsoft.com/office/drawing/2014/main" id="{D3A7FF28-C7B1-41DE-A948-4224E6C273A6}"/>
              </a:ext>
            </a:extLst>
          </p:cNvPr>
          <p:cNvPicPr>
            <a:picLocks noChangeAspect="1"/>
          </p:cNvPicPr>
          <p:nvPr/>
        </p:nvPicPr>
        <p:blipFill>
          <a:blip r:embed="rId5"/>
          <a:stretch>
            <a:fillRect/>
          </a:stretch>
        </p:blipFill>
        <p:spPr>
          <a:xfrm>
            <a:off x="718994" y="11640"/>
            <a:ext cx="7706012" cy="853514"/>
          </a:xfrm>
          <a:prstGeom prst="rect">
            <a:avLst/>
          </a:prstGeom>
        </p:spPr>
      </p:pic>
    </p:spTree>
    <p:extLst>
      <p:ext uri="{BB962C8B-B14F-4D97-AF65-F5344CB8AC3E}">
        <p14:creationId xmlns:p14="http://schemas.microsoft.com/office/powerpoint/2010/main" val="272594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P spid="10" grpId="0"/>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1223</Words>
  <Application>Microsoft Office PowerPoint</Application>
  <PresentationFormat>On-screen Show (16:9)</PresentationFormat>
  <Paragraphs>73</Paragraphs>
  <Slides>19</Slides>
  <Notes>18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#9Slide07 IcielKoni</vt:lpstr>
      <vt:lpstr>Fredoka One</vt:lpstr>
      <vt:lpstr>Roboto Condensed Light</vt:lpstr>
      <vt:lpstr>Exo 2</vt:lpstr>
      <vt:lpstr>Physics Class for Kids: Kinetic Energy by Slidesgo</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 Hong Linh</cp:lastModifiedBy>
  <cp:revision>3</cp:revision>
  <dcterms:modified xsi:type="dcterms:W3CDTF">2023-01-11T01:11:47Z</dcterms:modified>
</cp:coreProperties>
</file>