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75" r:id="rId2"/>
    <p:sldId id="292" r:id="rId3"/>
    <p:sldId id="293" r:id="rId4"/>
    <p:sldId id="272" r:id="rId5"/>
    <p:sldId id="278" r:id="rId6"/>
    <p:sldId id="294" r:id="rId7"/>
    <p:sldId id="295" r:id="rId8"/>
    <p:sldId id="277" r:id="rId9"/>
    <p:sldId id="280" r:id="rId10"/>
    <p:sldId id="259" r:id="rId11"/>
    <p:sldId id="282" r:id="rId12"/>
    <p:sldId id="283" r:id="rId13"/>
    <p:sldId id="284" r:id="rId14"/>
    <p:sldId id="285" r:id="rId15"/>
    <p:sldId id="276" r:id="rId16"/>
    <p:sldId id="286" r:id="rId17"/>
    <p:sldId id="287" r:id="rId18"/>
    <p:sldId id="289" r:id="rId19"/>
    <p:sldId id="268" r:id="rId20"/>
    <p:sldId id="290" r:id="rId21"/>
    <p:sldId id="273" r:id="rId22"/>
    <p:sldId id="256" r:id="rId23"/>
  </p:sldIdLst>
  <p:sldSz cx="18288000" cy="10287000"/>
  <p:notesSz cx="6858000" cy="9144000"/>
  <p:embeddedFontLst>
    <p:embeddedFont>
      <p:font typeface="Majesty" panose="020B0604020202020204" charset="-128"/>
      <p:regular r:id="rId25"/>
    </p:embeddedFont>
    <p:embeddedFont>
      <p:font typeface="#9Slide07 SVNBeachwood Sans" pitchFamily="2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Faustina Semi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52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364" autoAdjust="0"/>
  </p:normalViewPr>
  <p:slideViewPr>
    <p:cSldViewPr>
      <p:cViewPr varScale="1">
        <p:scale>
          <a:sx n="72" d="100"/>
          <a:sy n="72" d="100"/>
        </p:scale>
        <p:origin x="6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E88D-B1CF-433B-A5F6-3D17BECF18C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90C-A395-4112-A66D-F581D04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baseline="0" dirty="0"/>
              <a:t> </a:t>
            </a:r>
            <a:r>
              <a:rPr lang="en-GB" baseline="0" dirty="0" err="1"/>
              <a:t>chị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điều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r>
              <a:rPr lang="en-GB" baseline="0" dirty="0"/>
              <a:t> </a:t>
            </a:r>
            <a:r>
              <a:rPr lang="en-GB" baseline="0" dirty="0" err="1"/>
              <a:t>tựa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42FDE1E-080A-4518-8FD9-5DDE78DEB3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60.jpeg"/><Relationship Id="rId7" Type="http://schemas.openxmlformats.org/officeDocument/2006/relationships/image" Target="../media/image4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31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30.png"/><Relationship Id="rId5" Type="http://schemas.openxmlformats.org/officeDocument/2006/relationships/image" Target="../media/image71.png"/><Relationship Id="rId10" Type="http://schemas.openxmlformats.org/officeDocument/2006/relationships/image" Target="../media/image33.svg"/><Relationship Id="rId4" Type="http://schemas.openxmlformats.org/officeDocument/2006/relationships/image" Target="../media/image70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4.svg"/><Relationship Id="rId18" Type="http://schemas.openxmlformats.org/officeDocument/2006/relationships/image" Target="../media/image9.png"/><Relationship Id="rId3" Type="http://schemas.openxmlformats.org/officeDocument/2006/relationships/image" Target="../media/image60.jpeg"/><Relationship Id="rId21" Type="http://schemas.openxmlformats.org/officeDocument/2006/relationships/image" Target="../media/image21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68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22.png"/><Relationship Id="rId5" Type="http://schemas.openxmlformats.org/officeDocument/2006/relationships/image" Target="../media/image4.svg"/><Relationship Id="rId15" Type="http://schemas.openxmlformats.org/officeDocument/2006/relationships/image" Target="../media/image66.svg"/><Relationship Id="rId23" Type="http://schemas.openxmlformats.org/officeDocument/2006/relationships/image" Target="../media/image8.svg"/><Relationship Id="rId10" Type="http://schemas.openxmlformats.org/officeDocument/2006/relationships/image" Target="../media/image79.png"/><Relationship Id="rId19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8.svg"/><Relationship Id="rId14" Type="http://schemas.openxmlformats.org/officeDocument/2006/relationships/image" Target="../media/image65.png"/><Relationship Id="rId2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1.svg"/><Relationship Id="rId18" Type="http://schemas.openxmlformats.org/officeDocument/2006/relationships/image" Target="../media/image7.png"/><Relationship Id="rId26" Type="http://schemas.openxmlformats.org/officeDocument/2006/relationships/image" Target="../media/image85.png"/><Relationship Id="rId3" Type="http://schemas.openxmlformats.org/officeDocument/2006/relationships/image" Target="../media/image69.png"/><Relationship Id="rId21" Type="http://schemas.openxmlformats.org/officeDocument/2006/relationships/image" Target="../media/image23.svg"/><Relationship Id="rId7" Type="http://schemas.openxmlformats.org/officeDocument/2006/relationships/image" Target="../media/image84.png"/><Relationship Id="rId12" Type="http://schemas.openxmlformats.org/officeDocument/2006/relationships/image" Target="../media/image30.png"/><Relationship Id="rId17" Type="http://schemas.openxmlformats.org/officeDocument/2006/relationships/image" Target="../media/image14.svg"/><Relationship Id="rId25" Type="http://schemas.microsoft.com/office/2007/relationships/hdphoto" Target="../media/hdphoto1.wdp"/><Relationship Id="rId2" Type="http://schemas.openxmlformats.org/officeDocument/2006/relationships/image" Target="../media/image17.jpeg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33.svg"/><Relationship Id="rId24" Type="http://schemas.openxmlformats.org/officeDocument/2006/relationships/image" Target="../media/image41.png"/><Relationship Id="rId5" Type="http://schemas.openxmlformats.org/officeDocument/2006/relationships/image" Target="../media/image82.png"/><Relationship Id="rId15" Type="http://schemas.openxmlformats.org/officeDocument/2006/relationships/image" Target="../media/image10.svg"/><Relationship Id="rId23" Type="http://schemas.openxmlformats.org/officeDocument/2006/relationships/image" Target="../media/image16.svg"/><Relationship Id="rId10" Type="http://schemas.openxmlformats.org/officeDocument/2006/relationships/image" Target="../media/image32.png"/><Relationship Id="rId19" Type="http://schemas.openxmlformats.org/officeDocument/2006/relationships/image" Target="../media/image8.svg"/><Relationship Id="rId4" Type="http://schemas.openxmlformats.org/officeDocument/2006/relationships/image" Target="../media/image70.svg"/><Relationship Id="rId9" Type="http://schemas.openxmlformats.org/officeDocument/2006/relationships/image" Target="../media/image78.sv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8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1.svg"/><Relationship Id="rId3" Type="http://schemas.openxmlformats.org/officeDocument/2006/relationships/image" Target="../media/image17.jpeg"/><Relationship Id="rId7" Type="http://schemas.openxmlformats.org/officeDocument/2006/relationships/image" Target="../media/image72.sv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33.svg"/><Relationship Id="rId5" Type="http://schemas.openxmlformats.org/officeDocument/2006/relationships/image" Target="../media/image70.svg"/><Relationship Id="rId10" Type="http://schemas.openxmlformats.org/officeDocument/2006/relationships/image" Target="../media/image32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svg"/><Relationship Id="rId18" Type="http://schemas.openxmlformats.org/officeDocument/2006/relationships/image" Target="../media/image9.png"/><Relationship Id="rId3" Type="http://schemas.openxmlformats.org/officeDocument/2006/relationships/image" Target="../media/image49.jpeg"/><Relationship Id="rId7" Type="http://schemas.openxmlformats.org/officeDocument/2006/relationships/image" Target="../media/image4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92.svg"/><Relationship Id="rId5" Type="http://schemas.openxmlformats.org/officeDocument/2006/relationships/image" Target="../media/image90.svg"/><Relationship Id="rId15" Type="http://schemas.openxmlformats.org/officeDocument/2006/relationships/image" Target="../media/image8.svg"/><Relationship Id="rId10" Type="http://schemas.openxmlformats.org/officeDocument/2006/relationships/image" Target="../media/image91.png"/><Relationship Id="rId19" Type="http://schemas.openxmlformats.org/officeDocument/2006/relationships/image" Target="../media/image10.svg"/><Relationship Id="rId4" Type="http://schemas.openxmlformats.org/officeDocument/2006/relationships/image" Target="../media/image89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7.png"/><Relationship Id="rId7" Type="http://schemas.openxmlformats.org/officeDocument/2006/relationships/image" Target="../media/image7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31.svg"/><Relationship Id="rId4" Type="http://schemas.openxmlformats.org/officeDocument/2006/relationships/image" Target="../media/image48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20.png"/><Relationship Id="rId18" Type="http://schemas.openxmlformats.org/officeDocument/2006/relationships/image" Target="../media/image23.svg"/><Relationship Id="rId26" Type="http://schemas.openxmlformats.org/officeDocument/2006/relationships/image" Target="../media/image14.svg"/><Relationship Id="rId3" Type="http://schemas.openxmlformats.org/officeDocument/2006/relationships/image" Target="../media/image93.png"/><Relationship Id="rId21" Type="http://schemas.openxmlformats.org/officeDocument/2006/relationships/image" Target="../media/image39.png"/><Relationship Id="rId7" Type="http://schemas.openxmlformats.org/officeDocument/2006/relationships/image" Target="../media/image95.png"/><Relationship Id="rId12" Type="http://schemas.openxmlformats.org/officeDocument/2006/relationships/image" Target="../media/image6.svg"/><Relationship Id="rId17" Type="http://schemas.openxmlformats.org/officeDocument/2006/relationships/image" Target="../media/image22.png"/><Relationship Id="rId25" Type="http://schemas.openxmlformats.org/officeDocument/2006/relationships/image" Target="../media/image13.png"/><Relationship Id="rId2" Type="http://schemas.openxmlformats.org/officeDocument/2006/relationships/image" Target="../media/image2.jpeg"/><Relationship Id="rId16" Type="http://schemas.openxmlformats.org/officeDocument/2006/relationships/image" Target="../media/image8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5.png"/><Relationship Id="rId24" Type="http://schemas.openxmlformats.org/officeDocument/2006/relationships/image" Target="../media/image12.svg"/><Relationship Id="rId5" Type="http://schemas.openxmlformats.org/officeDocument/2006/relationships/image" Target="../media/image75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16.svg"/><Relationship Id="rId10" Type="http://schemas.openxmlformats.org/officeDocument/2006/relationships/image" Target="../media/image4.svg"/><Relationship Id="rId19" Type="http://schemas.openxmlformats.org/officeDocument/2006/relationships/image" Target="../media/image9.png"/><Relationship Id="rId4" Type="http://schemas.openxmlformats.org/officeDocument/2006/relationships/image" Target="../media/image94.svg"/><Relationship Id="rId9" Type="http://schemas.openxmlformats.org/officeDocument/2006/relationships/image" Target="../media/image3.png"/><Relationship Id="rId14" Type="http://schemas.openxmlformats.org/officeDocument/2006/relationships/image" Target="../media/image21.svg"/><Relationship Id="rId22" Type="http://schemas.openxmlformats.org/officeDocument/2006/relationships/image" Target="../media/image40.svg"/><Relationship Id="rId27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9" Type="http://schemas.openxmlformats.org/officeDocument/2006/relationships/image" Target="../media/image4.svg"/><Relationship Id="rId21" Type="http://schemas.openxmlformats.org/officeDocument/2006/relationships/image" Target="../media/image119.svg"/><Relationship Id="rId34" Type="http://schemas.openxmlformats.org/officeDocument/2006/relationships/image" Target="../media/image132.png"/><Relationship Id="rId42" Type="http://schemas.openxmlformats.org/officeDocument/2006/relationships/image" Target="../media/image67.pn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5.png"/><Relationship Id="rId20" Type="http://schemas.openxmlformats.org/officeDocument/2006/relationships/image" Target="../media/image118.png"/><Relationship Id="rId29" Type="http://schemas.openxmlformats.org/officeDocument/2006/relationships/image" Target="../media/image127.svg"/><Relationship Id="rId41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24" Type="http://schemas.openxmlformats.org/officeDocument/2006/relationships/image" Target="../media/image122.png"/><Relationship Id="rId32" Type="http://schemas.openxmlformats.org/officeDocument/2006/relationships/image" Target="../media/image130.png"/><Relationship Id="rId37" Type="http://schemas.openxmlformats.org/officeDocument/2006/relationships/image" Target="../media/image135.svg"/><Relationship Id="rId40" Type="http://schemas.openxmlformats.org/officeDocument/2006/relationships/image" Target="../media/image65.png"/><Relationship Id="rId5" Type="http://schemas.openxmlformats.org/officeDocument/2006/relationships/image" Target="../media/image21.svg"/><Relationship Id="rId15" Type="http://schemas.openxmlformats.org/officeDocument/2006/relationships/image" Target="../media/image23.svg"/><Relationship Id="rId23" Type="http://schemas.openxmlformats.org/officeDocument/2006/relationships/image" Target="../media/image121.svg"/><Relationship Id="rId28" Type="http://schemas.openxmlformats.org/officeDocument/2006/relationships/image" Target="../media/image126.png"/><Relationship Id="rId36" Type="http://schemas.openxmlformats.org/officeDocument/2006/relationships/image" Target="../media/image134.png"/><Relationship Id="rId10" Type="http://schemas.openxmlformats.org/officeDocument/2006/relationships/image" Target="../media/image112.png"/><Relationship Id="rId19" Type="http://schemas.openxmlformats.org/officeDocument/2006/relationships/image" Target="../media/image117.svg"/><Relationship Id="rId31" Type="http://schemas.openxmlformats.org/officeDocument/2006/relationships/image" Target="../media/image129.svg"/><Relationship Id="rId4" Type="http://schemas.openxmlformats.org/officeDocument/2006/relationships/image" Target="../media/image20.png"/><Relationship Id="rId9" Type="http://schemas.openxmlformats.org/officeDocument/2006/relationships/image" Target="../media/image111.svg"/><Relationship Id="rId14" Type="http://schemas.openxmlformats.org/officeDocument/2006/relationships/image" Target="../media/image2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Relationship Id="rId30" Type="http://schemas.openxmlformats.org/officeDocument/2006/relationships/image" Target="../media/image128.png"/><Relationship Id="rId35" Type="http://schemas.openxmlformats.org/officeDocument/2006/relationships/image" Target="../media/image133.svg"/><Relationship Id="rId43" Type="http://schemas.openxmlformats.org/officeDocument/2006/relationships/image" Target="../media/image68.svg"/><Relationship Id="rId8" Type="http://schemas.openxmlformats.org/officeDocument/2006/relationships/image" Target="../media/image110.png"/><Relationship Id="rId3" Type="http://schemas.openxmlformats.org/officeDocument/2006/relationships/image" Target="../media/image49.jpeg"/><Relationship Id="rId12" Type="http://schemas.openxmlformats.org/officeDocument/2006/relationships/image" Target="../media/image114.png"/><Relationship Id="rId17" Type="http://schemas.openxmlformats.org/officeDocument/2006/relationships/image" Target="../media/image96.svg"/><Relationship Id="rId25" Type="http://schemas.openxmlformats.org/officeDocument/2006/relationships/image" Target="../media/image123.svg"/><Relationship Id="rId33" Type="http://schemas.openxmlformats.org/officeDocument/2006/relationships/image" Target="../media/image131.svg"/><Relationship Id="rId38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2" Type="http://schemas.openxmlformats.org/officeDocument/2006/relationships/image" Target="../media/image17.jpe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image" Target="../media/image9.png"/><Relationship Id="rId10" Type="http://schemas.openxmlformats.org/officeDocument/2006/relationships/image" Target="../media/image16.svg"/><Relationship Id="rId4" Type="http://schemas.openxmlformats.org/officeDocument/2006/relationships/image" Target="../media/image19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3.png"/><Relationship Id="rId18" Type="http://schemas.openxmlformats.org/officeDocument/2006/relationships/image" Target="../media/image8.svg"/><Relationship Id="rId3" Type="http://schemas.openxmlformats.org/officeDocument/2006/relationships/image" Target="../media/image35.png"/><Relationship Id="rId21" Type="http://schemas.openxmlformats.org/officeDocument/2006/relationships/image" Target="../media/image41.png"/><Relationship Id="rId7" Type="http://schemas.openxmlformats.org/officeDocument/2006/relationships/image" Target="../media/image20.png"/><Relationship Id="rId12" Type="http://schemas.openxmlformats.org/officeDocument/2006/relationships/image" Target="../media/image12.svg"/><Relationship Id="rId17" Type="http://schemas.openxmlformats.org/officeDocument/2006/relationships/image" Target="../media/image7.png"/><Relationship Id="rId2" Type="http://schemas.openxmlformats.org/officeDocument/2006/relationships/image" Target="../media/image34.jpeg"/><Relationship Id="rId16" Type="http://schemas.openxmlformats.org/officeDocument/2006/relationships/image" Target="../media/image16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1.png"/><Relationship Id="rId24" Type="http://schemas.microsoft.com/office/2007/relationships/hdphoto" Target="../media/hdphoto2.wdp"/><Relationship Id="rId5" Type="http://schemas.openxmlformats.org/officeDocument/2006/relationships/image" Target="../media/image37.png"/><Relationship Id="rId15" Type="http://schemas.openxmlformats.org/officeDocument/2006/relationships/image" Target="../media/image15.png"/><Relationship Id="rId23" Type="http://schemas.openxmlformats.org/officeDocument/2006/relationships/image" Target="../media/image42.png"/><Relationship Id="rId10" Type="http://schemas.openxmlformats.org/officeDocument/2006/relationships/image" Target="../media/image40.svg"/><Relationship Id="rId19" Type="http://schemas.openxmlformats.org/officeDocument/2006/relationships/image" Target="../media/image22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14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4.png"/><Relationship Id="rId7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45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microsoft.com/office/2007/relationships/hdphoto" Target="../media/hdphoto4.wdp"/><Relationship Id="rId4" Type="http://schemas.openxmlformats.org/officeDocument/2006/relationships/image" Target="../media/image51.sv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2.png"/><Relationship Id="rId18" Type="http://schemas.openxmlformats.org/officeDocument/2006/relationships/image" Target="../media/image59.sv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17" Type="http://schemas.openxmlformats.org/officeDocument/2006/relationships/image" Target="../media/image58.png"/><Relationship Id="rId2" Type="http://schemas.openxmlformats.org/officeDocument/2006/relationships/image" Target="../media/image49.jpeg"/><Relationship Id="rId16" Type="http://schemas.openxmlformats.org/officeDocument/2006/relationships/image" Target="../media/image10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image" Target="../media/image9.png"/><Relationship Id="rId10" Type="http://schemas.openxmlformats.org/officeDocument/2006/relationships/image" Target="../media/image16.svg"/><Relationship Id="rId19" Type="http://schemas.openxmlformats.org/officeDocument/2006/relationships/image" Target="../media/image41.png"/><Relationship Id="rId4" Type="http://schemas.openxmlformats.org/officeDocument/2006/relationships/image" Target="../media/image19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"/>
            <a:ext cx="18292465" cy="102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5996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4" name="Group 10"/>
          <p:cNvGrpSpPr/>
          <p:nvPr/>
        </p:nvGrpSpPr>
        <p:grpSpPr>
          <a:xfrm rot="5400000">
            <a:off x="1096831" y="2088337"/>
            <a:ext cx="6744603" cy="8130529"/>
            <a:chOff x="0" y="0"/>
            <a:chExt cx="1272668" cy="1385864"/>
          </a:xfrm>
        </p:grpSpPr>
        <p:sp>
          <p:nvSpPr>
            <p:cNvPr id="35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895600" y="1227234"/>
            <a:ext cx="11770423" cy="96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Các</a:t>
            </a:r>
            <a:r>
              <a:rPr lang="en-US" sz="5400" spc="414" dirty="0">
                <a:solidFill>
                  <a:srgbClr val="1287D6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bước</a:t>
            </a:r>
            <a:r>
              <a:rPr lang="en-US" sz="5400" spc="414" dirty="0">
                <a:solidFill>
                  <a:srgbClr val="1287D6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để</a:t>
            </a:r>
            <a:r>
              <a:rPr lang="en-US" sz="5400" spc="414" dirty="0">
                <a:solidFill>
                  <a:srgbClr val="1287D6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vẽ</a:t>
            </a:r>
            <a:r>
              <a:rPr lang="en-US" sz="5400" spc="414" dirty="0">
                <a:solidFill>
                  <a:srgbClr val="1287D6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đường</a:t>
            </a:r>
            <a:r>
              <a:rPr lang="en-US" sz="5400" spc="414" dirty="0">
                <a:solidFill>
                  <a:srgbClr val="1287D6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1287D6"/>
                </a:solidFill>
                <a:latin typeface="+mj-lt"/>
              </a:rPr>
              <a:t>tròn</a:t>
            </a:r>
            <a:endParaRPr lang="en-US" sz="5400" spc="414" dirty="0">
              <a:solidFill>
                <a:srgbClr val="1287D6"/>
              </a:solidFill>
              <a:latin typeface="+mj-lt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20032" y="1323814"/>
            <a:ext cx="749180" cy="803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5987" y="1323814"/>
            <a:ext cx="749180" cy="803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5121" y="3877458"/>
            <a:ext cx="63097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3800" dirty="0" err="1"/>
              <a:t>Đánh</a:t>
            </a:r>
            <a:r>
              <a:rPr lang="en-GB" sz="3800" dirty="0"/>
              <a:t> </a:t>
            </a:r>
            <a:r>
              <a:rPr lang="en-GB" sz="3800" dirty="0" err="1"/>
              <a:t>dấu</a:t>
            </a:r>
            <a:r>
              <a:rPr lang="en-GB" sz="3800" dirty="0"/>
              <a:t> 1 </a:t>
            </a:r>
            <a:r>
              <a:rPr lang="en-GB" sz="3800" dirty="0" err="1"/>
              <a:t>điểm</a:t>
            </a:r>
            <a:r>
              <a:rPr lang="en-GB" sz="3800" dirty="0"/>
              <a:t>.</a:t>
            </a:r>
            <a:endParaRPr lang="en-US" sz="3800" dirty="0"/>
          </a:p>
        </p:txBody>
      </p:sp>
      <p:sp>
        <p:nvSpPr>
          <p:cNvPr id="33" name="TextBox 32"/>
          <p:cNvSpPr txBox="1"/>
          <p:nvPr/>
        </p:nvSpPr>
        <p:spPr>
          <a:xfrm>
            <a:off x="670312" y="5240381"/>
            <a:ext cx="7603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3800" dirty="0" err="1"/>
              <a:t>Mở</a:t>
            </a:r>
            <a:r>
              <a:rPr lang="en-GB" sz="3800" dirty="0"/>
              <a:t> </a:t>
            </a:r>
            <a:r>
              <a:rPr lang="en-GB" sz="3800" dirty="0" err="1"/>
              <a:t>khẩu</a:t>
            </a:r>
            <a:r>
              <a:rPr lang="en-GB" sz="3800" dirty="0"/>
              <a:t> </a:t>
            </a:r>
            <a:r>
              <a:rPr lang="en-GB" sz="3800" dirty="0" err="1"/>
              <a:t>độ</a:t>
            </a:r>
            <a:r>
              <a:rPr lang="en-GB" sz="3800" dirty="0"/>
              <a:t> com-pa, </a:t>
            </a:r>
            <a:r>
              <a:rPr lang="en-GB" sz="3800" dirty="0" err="1"/>
              <a:t>đặt</a:t>
            </a:r>
            <a:r>
              <a:rPr lang="en-GB" sz="3800" dirty="0"/>
              <a:t> </a:t>
            </a:r>
            <a:r>
              <a:rPr lang="en-GB" sz="3800" dirty="0" err="1"/>
              <a:t>đầu</a:t>
            </a:r>
            <a:r>
              <a:rPr lang="en-GB" sz="3800" dirty="0"/>
              <a:t> </a:t>
            </a:r>
            <a:r>
              <a:rPr lang="en-GB" sz="3800" dirty="0" err="1"/>
              <a:t>nhọn</a:t>
            </a:r>
            <a:r>
              <a:rPr lang="en-GB" sz="3800" dirty="0"/>
              <a:t> </a:t>
            </a:r>
            <a:r>
              <a:rPr lang="en-GB" sz="3800" dirty="0" err="1"/>
              <a:t>của</a:t>
            </a:r>
            <a:r>
              <a:rPr lang="en-GB" sz="3800" dirty="0"/>
              <a:t> </a:t>
            </a:r>
            <a:r>
              <a:rPr lang="en-GB" sz="3800" dirty="0" err="1"/>
              <a:t>compa</a:t>
            </a:r>
            <a:r>
              <a:rPr lang="en-GB" sz="3800" dirty="0"/>
              <a:t> </a:t>
            </a:r>
            <a:r>
              <a:rPr lang="en-GB" sz="3800" dirty="0" err="1"/>
              <a:t>trùng</a:t>
            </a:r>
            <a:r>
              <a:rPr lang="en-GB" sz="3800" dirty="0"/>
              <a:t> </a:t>
            </a:r>
            <a:r>
              <a:rPr lang="en-GB" sz="3800" dirty="0" err="1"/>
              <a:t>với</a:t>
            </a:r>
            <a:r>
              <a:rPr lang="en-GB" sz="3800" dirty="0"/>
              <a:t> </a:t>
            </a:r>
            <a:r>
              <a:rPr lang="en-GB" sz="3800" dirty="0" err="1"/>
              <a:t>điểm</a:t>
            </a:r>
            <a:r>
              <a:rPr lang="en-GB" sz="3800" dirty="0"/>
              <a:t> </a:t>
            </a:r>
            <a:r>
              <a:rPr lang="en-GB" sz="3800" dirty="0" err="1"/>
              <a:t>vừa</a:t>
            </a:r>
            <a:r>
              <a:rPr lang="en-GB" sz="3800" dirty="0"/>
              <a:t> </a:t>
            </a:r>
            <a:r>
              <a:rPr lang="en-GB" sz="3800" dirty="0" err="1"/>
              <a:t>đánh</a:t>
            </a:r>
            <a:r>
              <a:rPr lang="en-GB" sz="3800" dirty="0"/>
              <a:t> </a:t>
            </a:r>
            <a:r>
              <a:rPr lang="en-GB" sz="3800" dirty="0" err="1"/>
              <a:t>dấu</a:t>
            </a:r>
            <a:r>
              <a:rPr lang="en-GB" sz="3800" dirty="0"/>
              <a:t> quay 1 </a:t>
            </a:r>
            <a:r>
              <a:rPr lang="en-GB" sz="3800" dirty="0" err="1"/>
              <a:t>vòng</a:t>
            </a:r>
            <a:r>
              <a:rPr lang="en-GB" sz="3800" dirty="0"/>
              <a:t>.</a:t>
            </a:r>
            <a:endParaRPr lang="en-US" sz="3800" dirty="0"/>
          </a:p>
        </p:txBody>
      </p:sp>
      <p:sp>
        <p:nvSpPr>
          <p:cNvPr id="117" name="Oval 2"/>
          <p:cNvSpPr>
            <a:spLocks noChangeArrowheads="1"/>
          </p:cNvSpPr>
          <p:nvPr/>
        </p:nvSpPr>
        <p:spPr bwMode="auto">
          <a:xfrm flipH="1" flipV="1">
            <a:off x="14194007" y="578271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8" name="Group 3"/>
          <p:cNvGrpSpPr>
            <a:grpSpLocks/>
          </p:cNvGrpSpPr>
          <p:nvPr/>
        </p:nvGrpSpPr>
        <p:grpSpPr bwMode="auto">
          <a:xfrm flipH="1">
            <a:off x="10415929" y="7231471"/>
            <a:ext cx="3714750" cy="5068888"/>
            <a:chOff x="3162" y="515"/>
            <a:chExt cx="2340" cy="3193"/>
          </a:xfrm>
        </p:grpSpPr>
        <p:grpSp>
          <p:nvGrpSpPr>
            <p:cNvPr id="119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133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44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0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2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2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2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145" name="AutoShape 30"/>
          <p:cNvSpPr>
            <a:spLocks noChangeArrowheads="1"/>
          </p:cNvSpPr>
          <p:nvPr/>
        </p:nvSpPr>
        <p:spPr bwMode="auto">
          <a:xfrm rot="20674274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31"/>
          <p:cNvSpPr>
            <a:spLocks noChangeArrowheads="1"/>
          </p:cNvSpPr>
          <p:nvPr/>
        </p:nvSpPr>
        <p:spPr bwMode="auto">
          <a:xfrm rot="9166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AutoShape 32"/>
          <p:cNvSpPr>
            <a:spLocks noChangeArrowheads="1"/>
          </p:cNvSpPr>
          <p:nvPr/>
        </p:nvSpPr>
        <p:spPr bwMode="auto">
          <a:xfrm rot="6290864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AutoShape 33"/>
          <p:cNvSpPr>
            <a:spLocks noChangeArrowheads="1"/>
          </p:cNvSpPr>
          <p:nvPr/>
        </p:nvSpPr>
        <p:spPr bwMode="auto">
          <a:xfrm rot="80739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34"/>
          <p:cNvSpPr>
            <a:spLocks noChangeArrowheads="1"/>
          </p:cNvSpPr>
          <p:nvPr/>
        </p:nvSpPr>
        <p:spPr bwMode="auto">
          <a:xfrm rot="18901168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AutoShape 35"/>
          <p:cNvSpPr>
            <a:spLocks noChangeArrowheads="1"/>
          </p:cNvSpPr>
          <p:nvPr/>
        </p:nvSpPr>
        <p:spPr bwMode="auto">
          <a:xfrm rot="2740021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utoShape 36"/>
          <p:cNvSpPr>
            <a:spLocks noChangeArrowheads="1"/>
          </p:cNvSpPr>
          <p:nvPr/>
        </p:nvSpPr>
        <p:spPr bwMode="auto">
          <a:xfrm rot="455584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37"/>
          <p:cNvSpPr>
            <a:spLocks noChangeArrowheads="1"/>
          </p:cNvSpPr>
          <p:nvPr/>
        </p:nvSpPr>
        <p:spPr bwMode="auto">
          <a:xfrm rot="13522789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38"/>
          <p:cNvSpPr>
            <a:spLocks noChangeArrowheads="1"/>
          </p:cNvSpPr>
          <p:nvPr/>
        </p:nvSpPr>
        <p:spPr bwMode="auto">
          <a:xfrm rot="991160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39"/>
          <p:cNvSpPr>
            <a:spLocks noChangeArrowheads="1"/>
          </p:cNvSpPr>
          <p:nvPr/>
        </p:nvSpPr>
        <p:spPr bwMode="auto">
          <a:xfrm rot="11709761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40"/>
          <p:cNvSpPr>
            <a:spLocks noChangeArrowheads="1"/>
          </p:cNvSpPr>
          <p:nvPr/>
        </p:nvSpPr>
        <p:spPr bwMode="auto">
          <a:xfrm rot="15325746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41"/>
          <p:cNvSpPr>
            <a:spLocks noChangeArrowheads="1"/>
          </p:cNvSpPr>
          <p:nvPr/>
        </p:nvSpPr>
        <p:spPr bwMode="auto">
          <a:xfrm rot="17113732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14041607" y="593511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158" name="Line 14"/>
          <p:cNvSpPr>
            <a:spLocks noChangeShapeType="1"/>
          </p:cNvSpPr>
          <p:nvPr/>
        </p:nvSpPr>
        <p:spPr bwMode="auto">
          <a:xfrm>
            <a:off x="12365207" y="585891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04"/>
          <p:cNvSpPr txBox="1">
            <a:spLocks noChangeArrowheads="1"/>
          </p:cNvSpPr>
          <p:nvPr/>
        </p:nvSpPr>
        <p:spPr bwMode="auto">
          <a:xfrm>
            <a:off x="12822407" y="555411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pic>
        <p:nvPicPr>
          <p:cNvPr id="16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8210" y="4672203"/>
            <a:ext cx="2055781" cy="5813861"/>
          </a:xfrm>
          <a:prstGeom prst="rect">
            <a:avLst/>
          </a:prstGeom>
        </p:spPr>
      </p:pic>
      <p:pic>
        <p:nvPicPr>
          <p:cNvPr id="161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2456" y="1227234"/>
            <a:ext cx="1105711" cy="1122031"/>
          </a:xfrm>
          <a:prstGeom prst="rect">
            <a:avLst/>
          </a:prstGeom>
        </p:spPr>
      </p:pic>
      <p:pic>
        <p:nvPicPr>
          <p:cNvPr id="162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849137" y="980534"/>
            <a:ext cx="728178" cy="728178"/>
          </a:xfrm>
          <a:prstGeom prst="rect">
            <a:avLst/>
          </a:prstGeom>
        </p:spPr>
      </p:pic>
      <p:pic>
        <p:nvPicPr>
          <p:cNvPr id="163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116" y="9170690"/>
            <a:ext cx="437968" cy="43796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14707" y="7475152"/>
            <a:ext cx="76035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3800" dirty="0" err="1"/>
              <a:t>Đầu</a:t>
            </a:r>
            <a:r>
              <a:rPr lang="en-GB" sz="3800" dirty="0"/>
              <a:t> </a:t>
            </a:r>
            <a:r>
              <a:rPr lang="en-GB" sz="3800" dirty="0" err="1"/>
              <a:t>chỉ</a:t>
            </a:r>
            <a:r>
              <a:rPr lang="en-GB" sz="3800" dirty="0"/>
              <a:t> </a:t>
            </a:r>
            <a:r>
              <a:rPr lang="en-GB" sz="3800" dirty="0" err="1"/>
              <a:t>của</a:t>
            </a:r>
            <a:r>
              <a:rPr lang="en-GB" sz="3800" dirty="0"/>
              <a:t> </a:t>
            </a:r>
            <a:r>
              <a:rPr lang="en-GB" sz="3800" dirty="0" err="1"/>
              <a:t>một</a:t>
            </a:r>
            <a:r>
              <a:rPr lang="en-GB" sz="3800" dirty="0"/>
              <a:t> com-pa </a:t>
            </a:r>
            <a:r>
              <a:rPr lang="en-GB" sz="3800" dirty="0" err="1"/>
              <a:t>vạch</a:t>
            </a:r>
            <a:r>
              <a:rPr lang="en-GB" sz="3800" dirty="0"/>
              <a:t> </a:t>
            </a:r>
            <a:r>
              <a:rPr lang="en-GB" sz="3800" dirty="0" err="1"/>
              <a:t>trên</a:t>
            </a:r>
            <a:r>
              <a:rPr lang="en-GB" sz="3800" dirty="0"/>
              <a:t> </a:t>
            </a:r>
            <a:r>
              <a:rPr lang="en-GB" sz="3800" dirty="0" err="1"/>
              <a:t>tờ</a:t>
            </a:r>
            <a:r>
              <a:rPr lang="en-GB" sz="3800" dirty="0"/>
              <a:t> </a:t>
            </a:r>
            <a:r>
              <a:rPr lang="en-GB" sz="3800" dirty="0" err="1"/>
              <a:t>giấy</a:t>
            </a:r>
            <a:r>
              <a:rPr lang="en-GB" sz="3800" dirty="0"/>
              <a:t> </a:t>
            </a:r>
            <a:r>
              <a:rPr lang="en-GB" sz="3800" dirty="0" err="1"/>
              <a:t>một</a:t>
            </a:r>
            <a:r>
              <a:rPr lang="en-GB" sz="3800" dirty="0"/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đường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tròn</a:t>
            </a:r>
            <a:r>
              <a:rPr lang="en-GB" sz="4000" b="1" dirty="0">
                <a:solidFill>
                  <a:srgbClr val="C00000"/>
                </a:solidFill>
              </a:rPr>
              <a:t>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0586 L 0.1073 -0.38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57" grpId="0"/>
      <p:bldP spid="159" grpId="0"/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5364" y="-995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91214" y="3942886"/>
            <a:ext cx="13705572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Up to      % </a:t>
            </a:r>
          </a:p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of</a:t>
            </a: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 the human adult body </a:t>
            </a:r>
          </a:p>
          <a:p>
            <a:pPr algn="ctr">
              <a:lnSpc>
                <a:spcPts val="7280"/>
              </a:lnSpc>
            </a:pP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is water.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525284" y="6657677"/>
            <a:ext cx="1610934" cy="3676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4146">
            <a:off x="6594525" y="-231253"/>
            <a:ext cx="1084856" cy="1699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35026" y="-47082"/>
            <a:ext cx="2847221" cy="953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42696" y="895973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00237" y="684193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741264" y="4781358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47349" y="8967923"/>
            <a:ext cx="5003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tâm</a:t>
            </a:r>
            <a:r>
              <a:rPr lang="en-US" alt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1551" y="3131509"/>
            <a:ext cx="953645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 err="1">
                <a:latin typeface="+mj-lt"/>
              </a:rPr>
              <a:t>Nối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tâm</a:t>
            </a:r>
            <a:r>
              <a:rPr lang="en-US" altLang="en-US" sz="4400" b="1" dirty="0">
                <a:latin typeface="+mj-lt"/>
              </a:rPr>
              <a:t> O </a:t>
            </a:r>
            <a:r>
              <a:rPr lang="en-US" altLang="en-US" sz="4400" b="1" dirty="0" err="1">
                <a:latin typeface="+mj-lt"/>
              </a:rPr>
              <a:t>với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một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điểm</a:t>
            </a:r>
            <a:r>
              <a:rPr lang="en-US" altLang="en-US" sz="4400" b="1" dirty="0">
                <a:latin typeface="+mj-lt"/>
              </a:rPr>
              <a:t> A </a:t>
            </a:r>
            <a:r>
              <a:rPr lang="en-US" altLang="en-US" sz="4400" b="1" dirty="0" err="1">
                <a:latin typeface="+mj-lt"/>
              </a:rPr>
              <a:t>trên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đường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tròn</a:t>
            </a:r>
            <a:r>
              <a:rPr lang="en-US" altLang="en-US" sz="4400" b="1" dirty="0">
                <a:latin typeface="+mj-lt"/>
              </a:rPr>
              <a:t>. </a:t>
            </a:r>
            <a:r>
              <a:rPr lang="en-US" altLang="en-US" sz="4400" b="1" dirty="0" err="1">
                <a:latin typeface="+mj-lt"/>
              </a:rPr>
              <a:t>Đoạn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thẳng</a:t>
            </a:r>
            <a:r>
              <a:rPr lang="en-US" altLang="en-US" sz="4400" b="1" dirty="0">
                <a:latin typeface="+mj-lt"/>
              </a:rPr>
              <a:t> OA </a:t>
            </a:r>
            <a:r>
              <a:rPr lang="en-US" altLang="en-US" sz="4400" b="1" dirty="0" err="1">
                <a:latin typeface="+mj-lt"/>
              </a:rPr>
              <a:t>là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bán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kính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của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hình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tròn</a:t>
            </a:r>
            <a:r>
              <a:rPr lang="en-US" altLang="en-US" sz="4400" b="1" dirty="0">
                <a:latin typeface="+mj-lt"/>
              </a:rPr>
              <a:t>.</a:t>
            </a:r>
            <a:endParaRPr lang="en-US" altLang="en-US" b="1" dirty="0">
              <a:latin typeface="+mj-lt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88780" y="6591352"/>
            <a:ext cx="9322893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Tất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cả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các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bán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kính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của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một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hình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tròn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đều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bằng</a:t>
            </a:r>
            <a:r>
              <a:rPr lang="en-US" altLang="en-US" sz="4400" b="1" dirty="0">
                <a:latin typeface="+mj-lt"/>
              </a:rPr>
              <a:t> </a:t>
            </a:r>
            <a:r>
              <a:rPr lang="en-US" altLang="en-US" sz="4400" b="1" dirty="0" err="1">
                <a:latin typeface="+mj-lt"/>
              </a:rPr>
              <a:t>nhau</a:t>
            </a:r>
            <a:r>
              <a:rPr lang="en-US" altLang="en-US" sz="4400" b="1" dirty="0">
                <a:latin typeface="+mj-lt"/>
              </a:rPr>
              <a:t>. OA = OB = OC.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960557" y="2988315"/>
            <a:ext cx="1885138" cy="21607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98862" y="2234243"/>
            <a:ext cx="55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0754" y="5196903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25905" y="2288217"/>
            <a:ext cx="5829581" cy="570003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985641" y="5174056"/>
            <a:ext cx="2088653" cy="184292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199707" y="7190188"/>
            <a:ext cx="434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B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1049783" y="4938886"/>
            <a:ext cx="2909962" cy="21022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71913" y="4799158"/>
            <a:ext cx="30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+mj-lt"/>
              </a:rPr>
              <a:t>C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3712095" y="4147634"/>
            <a:ext cx="247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45695" y="6128834"/>
            <a:ext cx="114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16495" y="3919034"/>
            <a:ext cx="457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4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  <p:bldP spid="21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061555" y="5278757"/>
            <a:ext cx="921245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8084946" y="2095500"/>
            <a:ext cx="9212454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nối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M,N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qua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418487" y="2849562"/>
            <a:ext cx="5494338" cy="549433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1418487" y="5596732"/>
            <a:ext cx="5494338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035788" y="5596731"/>
            <a:ext cx="665496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N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09600" y="5491123"/>
            <a:ext cx="766652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M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41025" y="4610100"/>
            <a:ext cx="497792" cy="144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941025" y="5814289"/>
            <a:ext cx="729385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O</a:t>
            </a: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8730" y="4473139"/>
            <a:ext cx="2055781" cy="581386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74">
            <a:off x="15831654" y="6078769"/>
            <a:ext cx="2841104" cy="447738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13021">
            <a:off x="17509969" y="21893"/>
            <a:ext cx="637179" cy="2384003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03468" y="7649484"/>
            <a:ext cx="1989394" cy="267522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9659" y="8917473"/>
            <a:ext cx="894783" cy="89478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23585" y="3636665"/>
            <a:ext cx="7145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2" y="2769302"/>
            <a:ext cx="8947460" cy="6869997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73843" y="7091822"/>
            <a:ext cx="1390673" cy="3173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342254">
            <a:off x="245567" y="1295639"/>
            <a:ext cx="1444400" cy="2263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43883" y="514135"/>
            <a:ext cx="5656595" cy="1186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46024" y="456776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90851" y="1104477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092604" y="3227328"/>
            <a:ext cx="3245869" cy="2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/>
          <p:cNvSpPr txBox="1"/>
          <p:nvPr/>
        </p:nvSpPr>
        <p:spPr>
          <a:xfrm>
            <a:off x="5924209" y="514135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atin typeface="+mj-lt"/>
              </a:rPr>
              <a:t>Thử</a:t>
            </a:r>
            <a:r>
              <a:rPr lang="en-GB" sz="6600" dirty="0">
                <a:latin typeface="+mj-lt"/>
              </a:rPr>
              <a:t> </a:t>
            </a:r>
            <a:r>
              <a:rPr lang="en-GB" sz="6600" dirty="0" err="1">
                <a:latin typeface="+mj-lt"/>
              </a:rPr>
              <a:t>thách</a:t>
            </a:r>
            <a:r>
              <a:rPr lang="en-GB" sz="6600" dirty="0">
                <a:latin typeface="+mj-lt"/>
              </a:rPr>
              <a:t> 1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9150" y="3160749"/>
            <a:ext cx="79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bán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3 cm</a:t>
            </a:r>
            <a:endParaRPr lang="en-US" sz="4800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368630" y="5582112"/>
            <a:ext cx="71988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3 cm.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368630" y="4609579"/>
            <a:ext cx="41770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464013" y="7139969"/>
            <a:ext cx="82325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433717" y="4451820"/>
            <a:ext cx="1658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3cm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125200" y="3443444"/>
            <a:ext cx="5160977" cy="4976656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3716000" y="3443442"/>
            <a:ext cx="0" cy="26144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631998" y="2628900"/>
            <a:ext cx="998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9900"/>
                </a:solidFill>
                <a:latin typeface="+mj-lt"/>
              </a:rPr>
              <a:t>A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3487400" y="4936510"/>
            <a:ext cx="73728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dirty="0">
                <a:latin typeface="+mj-lt"/>
                <a:cs typeface="Arial" panose="020B0604020202020204" pitchFamily="34" charset="0"/>
              </a:rPr>
              <a:t>.</a:t>
            </a:r>
            <a:r>
              <a:rPr lang="en-US" altLang="en-US" sz="6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565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307427" y="1421786"/>
            <a:ext cx="9903373" cy="8393246"/>
            <a:chOff x="0" y="0"/>
            <a:chExt cx="2706135" cy="192686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47523" y="723900"/>
            <a:ext cx="2596296" cy="869759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4427697"/>
            <a:ext cx="2055781" cy="58138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322" y="1851400"/>
            <a:ext cx="847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đường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5 cm</a:t>
            </a:r>
            <a:endParaRPr lang="en-US" sz="48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8728" y="6388789"/>
            <a:ext cx="9482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err="1"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000"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2,5 cm.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7842" y="4700508"/>
            <a:ext cx="3810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040" y="7807673"/>
            <a:ext cx="87079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817041" y="3335902"/>
            <a:ext cx="6026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tròn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: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73348" y="3397456"/>
            <a:ext cx="34467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5 : 2 = 2,5 cm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2486386" y="4762500"/>
            <a:ext cx="4353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4349161" y="4048297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5cm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2962231" y="4177725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j-lt"/>
              </a:rPr>
              <a:t>2,5cm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478000" y="4116675"/>
            <a:ext cx="674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+mj-lt"/>
              </a:rPr>
              <a:t>.O</a:t>
            </a: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>
            <a:off x="12486386" y="2682397"/>
            <a:ext cx="4353814" cy="43538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86386" y="4842258"/>
            <a:ext cx="3095867" cy="3739913"/>
            <a:chOff x="12486386" y="4842258"/>
            <a:chExt cx="3095867" cy="373991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539289" y="4842258"/>
              <a:ext cx="2054647" cy="3108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486386" y="7874285"/>
              <a:ext cx="30958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/>
                <a:t>Tâm</a:t>
              </a:r>
              <a:r>
                <a:rPr lang="en-GB" sz="4000" dirty="0"/>
                <a:t> O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6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1" t="152" b="157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1104900"/>
            <a:ext cx="17221200" cy="87197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134724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Thử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thách</a:t>
            </a:r>
            <a:r>
              <a:rPr lang="en-GB" sz="6000" b="1" dirty="0">
                <a:solidFill>
                  <a:schemeClr val="bg1"/>
                </a:solidFill>
              </a:rPr>
              <a:t> 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43000" y="2255287"/>
            <a:ext cx="1600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	Cho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AB = 4cm.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Hãy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vẽ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B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đều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2cm.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2516" y="7046058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704502" y="6951000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6888161" y="6961026"/>
            <a:ext cx="2884678" cy="11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482905" y="6314695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9642157" y="6304669"/>
            <a:ext cx="115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713865" y="6438900"/>
            <a:ext cx="30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31869" y="6431459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56420" flipH="1">
            <a:off x="-258303" y="3497254"/>
            <a:ext cx="4119377" cy="6907492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88202" flipH="1">
            <a:off x="16823431" y="1846643"/>
            <a:ext cx="1441515" cy="1441515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82164" y="5941028"/>
            <a:ext cx="4499284" cy="41148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92795">
            <a:off x="3931390" y="9841374"/>
            <a:ext cx="2276917" cy="583719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891272" y="6438900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8451913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5351970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918513" y="6120825"/>
            <a:ext cx="1408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8273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59069" y="5130377"/>
            <a:ext cx="6769862" cy="8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442">
                <a:solidFill>
                  <a:srgbClr val="F6EA9D"/>
                </a:solidFill>
                <a:latin typeface="IreneFlorentina Bold"/>
              </a:rPr>
              <a:t>Round 2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242240" y="4078504"/>
            <a:ext cx="4616863" cy="620849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8117" y="1885391"/>
            <a:ext cx="5882319" cy="3351074"/>
            <a:chOff x="-267042" y="-249612"/>
            <a:chExt cx="2310851" cy="1352117"/>
          </a:xfrm>
        </p:grpSpPr>
        <p:sp>
          <p:nvSpPr>
            <p:cNvPr id="9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4146">
            <a:off x="-155171" y="1592548"/>
            <a:ext cx="1116705" cy="174982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4342" y="1451167"/>
            <a:ext cx="5146128" cy="953819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02775" y="1499703"/>
            <a:ext cx="969772" cy="1187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4096" y="1481656"/>
            <a:ext cx="441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9846" y="31902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chemeClr val="bg1"/>
                </a:solidFill>
              </a:rPr>
              <a:t>Vẽ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theo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mẫu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1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90" y="2890117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32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7143088" y="5585694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33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0114890" y="4433169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87474"/>
              </p:ext>
            </p:extLst>
          </p:nvPr>
        </p:nvGraphicFramePr>
        <p:xfrm>
          <a:off x="6342988" y="2090017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Group 3"/>
          <p:cNvGrpSpPr/>
          <p:nvPr/>
        </p:nvGrpSpPr>
        <p:grpSpPr>
          <a:xfrm>
            <a:off x="475263" y="1662112"/>
            <a:ext cx="8572252" cy="6681788"/>
            <a:chOff x="0" y="0"/>
            <a:chExt cx="2706135" cy="192686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5362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2971800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363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10706098" y="5667377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364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3677900" y="4514852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18502"/>
              </p:ext>
            </p:extLst>
          </p:nvPr>
        </p:nvGraphicFramePr>
        <p:xfrm>
          <a:off x="9905998" y="2171700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88" name="Text Box 128">
            <a:extLst>
              <a:ext uri="{FF2B5EF4-FFF2-40B4-BE49-F238E27FC236}">
                <a16:creationId xmlns:a16="http://schemas.microsoft.com/office/drawing/2014/main" id="{A30BD29C-AA03-420B-9FC6-2EC440B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88195"/>
            <a:ext cx="2762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491" name="Text Box 131">
            <a:extLst>
              <a:ext uri="{FF2B5EF4-FFF2-40B4-BE49-F238E27FC236}">
                <a16:creationId xmlns:a16="http://schemas.microsoft.com/office/drawing/2014/main" id="{D5AC6B13-A656-483E-9D75-582D2EAE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82" y="3446977"/>
            <a:ext cx="8493518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4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cạnh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trái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ô vuông.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492" name="Text Box 132">
            <a:extLst>
              <a:ext uri="{FF2B5EF4-FFF2-40B4-BE49-F238E27FC236}">
                <a16:creationId xmlns:a16="http://schemas.microsoft.com/office/drawing/2014/main" id="{D5FF00B0-C95B-4E68-B0C1-00D3E278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4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3" name="Line 133">
            <a:extLst>
              <a:ext uri="{FF2B5EF4-FFF2-40B4-BE49-F238E27FC236}">
                <a16:creationId xmlns:a16="http://schemas.microsoft.com/office/drawing/2014/main" id="{CFD125D7-4E3B-483B-85A9-8F245AA33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77898" y="2971800"/>
            <a:ext cx="0" cy="297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4" name="Text Box 134">
            <a:extLst>
              <a:ext uri="{FF2B5EF4-FFF2-40B4-BE49-F238E27FC236}">
                <a16:creationId xmlns:a16="http://schemas.microsoft.com/office/drawing/2014/main" id="{25FF074A-9476-4EF8-88A0-C6F39EC7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3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5" name="Text Box 135">
            <a:extLst>
              <a:ext uri="{FF2B5EF4-FFF2-40B4-BE49-F238E27FC236}">
                <a16:creationId xmlns:a16="http://schemas.microsoft.com/office/drawing/2014/main" id="{27E56833-1D84-4F52-8662-4517D21C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100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6" name="Line 136">
            <a:extLst>
              <a:ext uri="{FF2B5EF4-FFF2-40B4-BE49-F238E27FC236}">
                <a16:creationId xmlns:a16="http://schemas.microsoft.com/office/drawing/2014/main" id="{5D2A470A-FB61-4977-8242-32440D476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37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7" name="Line 137">
            <a:extLst>
              <a:ext uri="{FF2B5EF4-FFF2-40B4-BE49-F238E27FC236}">
                <a16:creationId xmlns:a16="http://schemas.microsoft.com/office/drawing/2014/main" id="{CB8FD192-D9BA-454E-85AA-8EB0EE0347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060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17" name="Group 3"/>
          <p:cNvGrpSpPr/>
          <p:nvPr/>
        </p:nvGrpSpPr>
        <p:grpSpPr>
          <a:xfrm>
            <a:off x="1050382" y="763718"/>
            <a:ext cx="4007754" cy="2308271"/>
            <a:chOff x="-267042" y="-249612"/>
            <a:chExt cx="2310851" cy="1352117"/>
          </a:xfrm>
        </p:grpSpPr>
        <p:sp>
          <p:nvSpPr>
            <p:cNvPr id="18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24146">
            <a:off x="249075" y="307814"/>
            <a:ext cx="1484788" cy="2326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0594" y="916887"/>
            <a:ext cx="414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48910" y="1968909"/>
            <a:ext cx="281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Vẽ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mẫu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492" grpId="0"/>
      <p:bldP spid="15494" grpId="0"/>
      <p:bldP spid="15494" grpId="1"/>
      <p:bldP spid="15495" grpId="0"/>
      <p:bldP spid="154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58403" y="3669615"/>
            <a:ext cx="14371194" cy="227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3"/>
              </a:lnSpc>
            </a:pPr>
            <a:r>
              <a:rPr lang="en-US" sz="25000" b="1" dirty="0">
                <a:solidFill>
                  <a:srgbClr val="FFF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CỦNG CỐ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3935920" y="4607072"/>
            <a:ext cx="4228254" cy="6663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43000" y="5438054"/>
            <a:ext cx="3129774" cy="484894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688202" flipH="1">
            <a:off x="16658977" y="17506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764576">
            <a:off x="9555076" y="5706527"/>
            <a:ext cx="2275268" cy="13403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688202" flipH="1">
            <a:off x="13947701" y="1006836"/>
            <a:ext cx="1441515" cy="1441515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64576">
            <a:off x="5784787" y="5928659"/>
            <a:ext cx="2275268" cy="1340340"/>
          </a:xfrm>
          <a:prstGeom prst="rect">
            <a:avLst/>
          </a:prstGeom>
        </p:spPr>
      </p:pic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114801" y="1481138"/>
            <a:ext cx="9751220" cy="25003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vi-VN" sz="8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  <a:endParaRPr lang="en-US" altLang="vi-VN" sz="81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799263" y="344481"/>
            <a:ext cx="1172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</a:rPr>
              <a:t>Trò chơi</a:t>
            </a:r>
            <a:r>
              <a:rPr lang="en-US" altLang="en-US" sz="4800"/>
              <a:t> : </a:t>
            </a:r>
            <a:r>
              <a:rPr lang="en-US" altLang="en-US" sz="4800">
                <a:solidFill>
                  <a:srgbClr val="FF0000"/>
                </a:solidFill>
              </a:rPr>
              <a:t>Tự giới thiệu bản thân của mình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28650" y="3369846"/>
            <a:ext cx="3200400" cy="2286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7543800" y="3429000"/>
            <a:ext cx="4457700" cy="2057400"/>
          </a:xfrm>
          <a:prstGeom prst="flowChartInputOutpu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914400" y="7444600"/>
            <a:ext cx="4572000" cy="2514600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9198978" y="6837004"/>
            <a:ext cx="6172200" cy="2628900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28650" y="1154484"/>
            <a:ext cx="5294993" cy="2038125"/>
          </a:xfrm>
          <a:prstGeom prst="cloudCallout">
            <a:avLst>
              <a:gd name="adj1" fmla="val 7219"/>
              <a:gd name="adj2" fmla="val 91595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Chào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bạn!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xin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thiệu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nhật.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16200000">
            <a:off x="1870643" y="4458972"/>
            <a:ext cx="659265" cy="1085849"/>
          </a:xfrm>
          <a:prstGeom prst="moon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flipH="1">
            <a:off x="12573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flipH="1">
            <a:off x="27432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6200000">
            <a:off x="9448800" y="3924300"/>
            <a:ext cx="533400" cy="1600200"/>
          </a:xfrm>
          <a:prstGeom prst="moon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8901053" y="4012376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0386953" y="4012376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1332412" y="1237487"/>
            <a:ext cx="4400506" cy="18446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Chào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 bạn!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6200000">
            <a:off x="2960300" y="8141900"/>
            <a:ext cx="480200" cy="1600200"/>
          </a:xfrm>
          <a:prstGeom prst="moon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 flipH="1">
            <a:off x="22517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 flipH="1">
            <a:off x="37376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457699" y="6305549"/>
            <a:ext cx="4505269" cy="1954249"/>
          </a:xfrm>
          <a:prstGeom prst="cloudCallout">
            <a:avLst>
              <a:gd name="adj1" fmla="val -68680"/>
              <a:gd name="adj2" fmla="val 28063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Hello </a:t>
            </a:r>
            <a:r>
              <a:rPr lang="en-US" altLang="en-US" sz="2800" b="1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 bạn!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 thoi.</a:t>
            </a: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 rot="16200000">
            <a:off x="12125440" y="8189566"/>
            <a:ext cx="480195" cy="1164222"/>
          </a:xfrm>
          <a:prstGeom prst="moon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114617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129476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13313778" y="5143497"/>
            <a:ext cx="4669422" cy="20574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ai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cũng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tam giác.</a:t>
            </a: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098" grpId="0"/>
      <p:bldP spid="4099" grpId="0" animBg="1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8" grpId="0" animBg="1"/>
      <p:bldP spid="4109" grpId="0" animBg="1"/>
      <p:bldP spid="4110" grpId="0" animBg="1"/>
      <p:bldP spid="4110" grpId="1" animBg="1"/>
      <p:bldP spid="4111" grpId="0" animBg="1"/>
      <p:bldP spid="4112" grpId="0" animBg="1"/>
      <p:bldP spid="4113" grpId="0" animBg="1"/>
      <p:bldP spid="4114" grpId="0" animBg="1"/>
      <p:bldP spid="4114" grpId="1" animBg="1"/>
      <p:bldP spid="4115" grpId="0" animBg="1"/>
      <p:bldP spid="4116" grpId="0" animBg="1"/>
      <p:bldP spid="4117" grpId="0" animBg="1"/>
      <p:bldP spid="4118" grpId="0" animBg="1"/>
      <p:bldP spid="41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ABE475-F2E2-4071-92B9-05A54EE2254F}"/>
              </a:ext>
            </a:extLst>
          </p:cNvPr>
          <p:cNvSpPr/>
          <p:nvPr/>
        </p:nvSpPr>
        <p:spPr>
          <a:xfrm>
            <a:off x="2172943" y="190500"/>
            <a:ext cx="11730555" cy="1905000"/>
          </a:xfrm>
          <a:prstGeom prst="roundRect">
            <a:avLst>
              <a:gd name="adj" fmla="val 6232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67000" y="7335217"/>
            <a:ext cx="11541920" cy="2671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1040268-265E-4A8E-BA56-DEA053B0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641" y="69265"/>
            <a:ext cx="1146685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+mj-lt"/>
              </a:rPr>
              <a:t>Hình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tròn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là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gì</a:t>
            </a:r>
            <a:r>
              <a:rPr lang="en-US" altLang="en-US" sz="4400" dirty="0">
                <a:latin typeface="+mj-lt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+mj-lt"/>
              </a:rPr>
              <a:t>Đường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tròn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là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gì</a:t>
            </a:r>
            <a:r>
              <a:rPr lang="en-US" altLang="en-US" sz="4400" dirty="0">
                <a:latin typeface="+mj-lt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+mj-lt"/>
              </a:rPr>
              <a:t>Cách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dựng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bán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kính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và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đường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kính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của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hình</a:t>
            </a:r>
            <a:r>
              <a:rPr lang="en-US" altLang="en-US" sz="4400" dirty="0">
                <a:latin typeface="+mj-lt"/>
              </a:rPr>
              <a:t> </a:t>
            </a:r>
            <a:r>
              <a:rPr lang="en-US" altLang="en-US" sz="4400" dirty="0" err="1">
                <a:latin typeface="+mj-lt"/>
              </a:rPr>
              <a:t>tròn</a:t>
            </a:r>
            <a:r>
              <a:rPr lang="en-US" altLang="en-US" sz="4400" dirty="0">
                <a:latin typeface="+mj-lt"/>
              </a:rPr>
              <a:t>.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id="{D6A1FFE1-A302-48A2-9E57-B5340420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743200"/>
            <a:ext cx="3429000" cy="34290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>
              <a:solidFill>
                <a:srgbClr val="FF3300"/>
              </a:solidFill>
            </a:endParaRP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id="{4F05E193-B947-444A-97AC-69FC19A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70" y="2805113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id="{FB512DAC-E7EB-4313-B64B-8D380757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263" y="2857500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0" name="Line 6">
            <a:extLst>
              <a:ext uri="{FF2B5EF4-FFF2-40B4-BE49-F238E27FC236}">
                <a16:creationId xmlns:a16="http://schemas.microsoft.com/office/drawing/2014/main" id="{55D7E80B-27D9-4AA6-AE24-4C71585EB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4686300"/>
            <a:ext cx="5715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E3138BBA-F0E8-4864-A4B7-281D0665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6515101"/>
            <a:ext cx="23561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latin typeface="+mj-lt"/>
              </a:rPr>
              <a:t>Hình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tròn</a:t>
            </a:r>
            <a:endParaRPr lang="en-US" altLang="en-US" sz="4000" dirty="0">
              <a:latin typeface="+mj-lt"/>
            </a:endParaRP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37E83AC9-C4BC-4BC5-9754-96B4CE88A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5100" y="57150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B3609C4E-129C-400C-9408-3B5D246C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515101"/>
            <a:ext cx="2861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Đường tròn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D40D275-81C9-4B98-8FB4-344F786F4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07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3F0CD174-F326-4A68-B80C-F48ABCF64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25375" y="4519613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9123089A-A6A7-45C1-B1B5-4D4F10AFDFB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208920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5A193289-8DBF-41C0-B2CF-BB5424CAB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22782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52280DA0-91D3-4B99-A286-A901350F5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0" y="2286000"/>
            <a:ext cx="914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8A0D9455-53D8-4E74-81DA-A1FCC05D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498" y="1743818"/>
            <a:ext cx="2643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endParaRPr lang="en-US" altLang="en-US" sz="3600" dirty="0"/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id="{F3D14E8A-BD43-4AA8-85F1-1D00694DC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49213" y="6203157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0D87CC4E-5546-4DB1-8921-0E491000C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4432" y="4572000"/>
            <a:ext cx="207168" cy="171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DFC52C91-6AD1-42F6-B83C-71AF23F08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7100" y="53721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id="{5AC33DFD-68D8-4D92-9364-C8FE17C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9" y="6574633"/>
            <a:ext cx="2289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Bán kính </a:t>
            </a: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71E541D8-D16F-480F-AAAC-752DD5D3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0100" y="4136233"/>
            <a:ext cx="4539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O</a:t>
            </a:r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E112D107-405A-4643-8420-CF707DC8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25" y="4305302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A</a:t>
            </a:r>
          </a:p>
        </p:txBody>
      </p:sp>
      <p:sp>
        <p:nvSpPr>
          <p:cNvPr id="16406" name="Text Box 22">
            <a:extLst>
              <a:ext uri="{FF2B5EF4-FFF2-40B4-BE49-F238E27FC236}">
                <a16:creationId xmlns:a16="http://schemas.microsoft.com/office/drawing/2014/main" id="{38F8B3B0-7A5F-42F5-8994-6D423272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888" y="4312445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B</a:t>
            </a: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B2F2A951-98D8-4074-8841-3BD9DB94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246020"/>
            <a:ext cx="43473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gấp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2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lần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err="1">
                    <a:solidFill>
                      <a:srgbClr val="C00000"/>
                    </a:solidFill>
                    <a:latin typeface="+mj-lt"/>
                  </a:rPr>
                  <a:t>bằng</a:t>
                </a:r>
                <a:r>
                  <a:rPr lang="en-US" altLang="en-US" sz="4000" b="1">
                    <a:solidFill>
                      <a:srgbClr val="C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>
                    <a:solidFill>
                      <a:srgbClr val="C00000"/>
                    </a:solidFill>
                    <a:latin typeface="+mj-lt"/>
                  </a:rPr>
                  <a:t> độ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rgbClr val="C00000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rgbClr val="C00000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blipFill>
                <a:blip r:embed="rId3"/>
                <a:stretch>
                  <a:fillRect l="-2021" t="-5435" b="-7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09" name="Rectangle 25">
            <a:extLst>
              <a:ext uri="{FF2B5EF4-FFF2-40B4-BE49-F238E27FC236}">
                <a16:creationId xmlns:a16="http://schemas.microsoft.com/office/drawing/2014/main" id="{00FF57DB-93E1-4D80-B8C8-31AA6026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881" y="7296420"/>
            <a:ext cx="7488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+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Các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đều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bằng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</a:rPr>
              <a:t>nhau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687884" y="4559217"/>
            <a:ext cx="3675647" cy="569466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67" y="6398364"/>
            <a:ext cx="1363311" cy="3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 tmFilter="0,0; .5, 1; 1, 1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6" grpId="0"/>
      <p:bldP spid="16387" grpId="0" animBg="1"/>
      <p:bldP spid="16388" grpId="0" animBg="1"/>
      <p:bldP spid="16389" grpId="0" animBg="1"/>
      <p:bldP spid="16391" grpId="0"/>
      <p:bldP spid="16393" grpId="0"/>
      <p:bldP spid="16395" grpId="0" animBg="1"/>
      <p:bldP spid="16396" grpId="0" animBg="1"/>
      <p:bldP spid="16397" grpId="0" animBg="1"/>
      <p:bldP spid="16399" grpId="0"/>
      <p:bldP spid="16400" grpId="0" animBg="1"/>
      <p:bldP spid="16403" grpId="0"/>
      <p:bldP spid="16404" grpId="0"/>
      <p:bldP spid="16405" grpId="0"/>
      <p:bldP spid="16406" grpId="0"/>
      <p:bldP spid="16407" grpId="0"/>
      <p:bldP spid="16408" grpId="0" build="allAtOnce"/>
      <p:bldP spid="164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67190" y="5549600"/>
            <a:ext cx="8153619" cy="659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2906739"/>
            <a:ext cx="14765860" cy="25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CẢM ƠN CÁC </a:t>
            </a: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EM </a:t>
            </a:r>
          </a:p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ĐÃ </a:t>
            </a: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LẮNG NGHE!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2486" y="8781197"/>
            <a:ext cx="1229283" cy="1505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7249" y="5143500"/>
            <a:ext cx="1361553" cy="310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259169">
            <a:off x="17358006" y="3449382"/>
            <a:ext cx="948055" cy="522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0253" y="3113057"/>
            <a:ext cx="8008145" cy="31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HÌNH TRÒN</a:t>
            </a:r>
          </a:p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ĐƯỜNG TRÒN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398398" y="4510869"/>
            <a:ext cx="5182448" cy="8029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76303" y="6949477"/>
            <a:ext cx="1296684" cy="1123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255739" y="4907844"/>
            <a:ext cx="1003561" cy="10035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48772" y="637935"/>
            <a:ext cx="2518508" cy="2243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980550" y="3255932"/>
            <a:ext cx="1859205" cy="3146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341593" cy="2218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798328" y="217311"/>
            <a:ext cx="3657600" cy="8412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118258" y="6949477"/>
            <a:ext cx="831383" cy="940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013529" y="9004923"/>
            <a:ext cx="2011116" cy="1058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5027244" y="2341219"/>
            <a:ext cx="1251468" cy="10809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6627128" y="6697139"/>
            <a:ext cx="987731" cy="9877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7297206" y="4907844"/>
            <a:ext cx="2055781" cy="58138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rot="-1448480">
            <a:off x="1246556" y="8686492"/>
            <a:ext cx="636863" cy="6368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9885349" y="4221501"/>
            <a:ext cx="513050" cy="51305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 rot="-589352">
            <a:off x="10547860" y="1001364"/>
            <a:ext cx="8767798" cy="19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01"/>
              </a:lnSpc>
              <a:spcBef>
                <a:spcPct val="0"/>
              </a:spcBef>
            </a:pPr>
            <a:r>
              <a:rPr lang="en-US" sz="14779">
                <a:solidFill>
                  <a:srgbClr val="FFF5DE"/>
                </a:solidFill>
                <a:latin typeface="Majesty"/>
              </a:rPr>
              <a:t>Toán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5600700" y="3886200"/>
            <a:ext cx="5372100" cy="5372100"/>
          </a:xfrm>
          <a:prstGeom prst="ellipse">
            <a:avLst/>
          </a:prstGeom>
          <a:solidFill>
            <a:srgbClr val="EA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5400000">
            <a:off x="6929438" y="4057650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5400000">
            <a:off x="9144000" y="4040982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5400000">
            <a:off x="7886700" y="5600700"/>
            <a:ext cx="1257300" cy="28575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0893340" y="-96253"/>
            <a:ext cx="6099259" cy="51435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bạn</a:t>
            </a:r>
            <a:r>
              <a:rPr lang="en-US" altLang="en-US" b="1" dirty="0"/>
              <a:t> </a:t>
            </a:r>
            <a:r>
              <a:rPr lang="en-US" altLang="en-US" b="1" dirty="0" err="1"/>
              <a:t>ơi</a:t>
            </a:r>
            <a:r>
              <a:rPr lang="en-US" altLang="en-US" b="1" dirty="0"/>
              <a:t>,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bạn</a:t>
            </a:r>
            <a:r>
              <a:rPr lang="en-US" altLang="en-US" b="1" dirty="0"/>
              <a:t> </a:t>
            </a:r>
            <a:r>
              <a:rPr lang="en-US" altLang="en-US" b="1" dirty="0" err="1"/>
              <a:t>đâu</a:t>
            </a:r>
            <a:r>
              <a:rPr lang="en-US" altLang="en-US" b="1" dirty="0"/>
              <a:t> </a:t>
            </a:r>
            <a:r>
              <a:rPr lang="en-US" altLang="en-US" b="1" dirty="0" err="1"/>
              <a:t>rồi</a:t>
            </a:r>
            <a:r>
              <a:rPr lang="en-US" altLang="en-US" b="1" dirty="0"/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Ai </a:t>
            </a:r>
            <a:r>
              <a:rPr lang="en-US" altLang="en-US" b="1" dirty="0" err="1"/>
              <a:t>cũng</a:t>
            </a:r>
            <a:r>
              <a:rPr lang="en-US" altLang="en-US" b="1" dirty="0"/>
              <a:t>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tên</a:t>
            </a:r>
            <a:r>
              <a:rPr lang="en-US" altLang="en-US" b="1" dirty="0"/>
              <a:t>, </a:t>
            </a:r>
            <a:r>
              <a:rPr lang="en-US" altLang="en-US" b="1" dirty="0" err="1"/>
              <a:t>sao</a:t>
            </a:r>
            <a:r>
              <a:rPr lang="en-US" altLang="en-US" b="1" dirty="0"/>
              <a:t> </a:t>
            </a:r>
            <a:r>
              <a:rPr lang="en-US" altLang="en-US" b="1" dirty="0" err="1"/>
              <a:t>mình</a:t>
            </a:r>
            <a:r>
              <a:rPr lang="en-US" altLang="en-US" b="1" dirty="0"/>
              <a:t> </a:t>
            </a:r>
            <a:r>
              <a:rPr lang="en-US" altLang="en-US" b="1" dirty="0" err="1"/>
              <a:t>chưa</a:t>
            </a:r>
            <a:r>
              <a:rPr lang="en-US" altLang="en-US" b="1" dirty="0"/>
              <a:t>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tên</a:t>
            </a:r>
            <a:r>
              <a:rPr lang="en-US" altLang="en-US" b="1" dirty="0"/>
              <a:t> </a:t>
            </a:r>
            <a:r>
              <a:rPr lang="en-US" altLang="en-US" b="1" dirty="0" err="1"/>
              <a:t>nhỉ</a:t>
            </a:r>
            <a:r>
              <a:rPr lang="en-US" altLang="en-US" b="1" dirty="0"/>
              <a:t>?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bạn</a:t>
            </a:r>
            <a:r>
              <a:rPr lang="en-US" altLang="en-US" b="1" dirty="0"/>
              <a:t> </a:t>
            </a:r>
            <a:r>
              <a:rPr lang="en-US" altLang="en-US" b="1" dirty="0" err="1"/>
              <a:t>học</a:t>
            </a:r>
            <a:r>
              <a:rPr lang="en-US" altLang="en-US" b="1" dirty="0"/>
              <a:t> </a:t>
            </a:r>
            <a:r>
              <a:rPr lang="en-US" altLang="en-US" b="1" dirty="0" err="1"/>
              <a:t>sinh</a:t>
            </a:r>
            <a:r>
              <a:rPr lang="en-US" altLang="en-US" b="1" dirty="0"/>
              <a:t> </a:t>
            </a:r>
            <a:r>
              <a:rPr lang="en-US" altLang="en-US" b="1" dirty="0" err="1"/>
              <a:t>ơi</a:t>
            </a:r>
            <a:r>
              <a:rPr lang="en-US" altLang="en-US" b="1" dirty="0"/>
              <a:t> , </a:t>
            </a:r>
            <a:r>
              <a:rPr lang="en-US" altLang="en-US" b="1" dirty="0" err="1"/>
              <a:t>mình</a:t>
            </a:r>
            <a:r>
              <a:rPr lang="en-US" altLang="en-US" b="1" dirty="0"/>
              <a:t> </a:t>
            </a:r>
            <a:r>
              <a:rPr lang="en-US" altLang="en-US" b="1" dirty="0" err="1"/>
              <a:t>là</a:t>
            </a:r>
            <a:r>
              <a:rPr lang="en-US" altLang="en-US" b="1" dirty="0"/>
              <a:t> </a:t>
            </a:r>
            <a:r>
              <a:rPr lang="en-US" altLang="en-US" b="1" dirty="0" err="1"/>
              <a:t>hình</a:t>
            </a:r>
            <a:r>
              <a:rPr lang="en-US" altLang="en-US" b="1" dirty="0"/>
              <a:t> </a:t>
            </a:r>
            <a:r>
              <a:rPr lang="en-US" altLang="en-US" b="1" dirty="0" err="1"/>
              <a:t>gì</a:t>
            </a:r>
            <a:r>
              <a:rPr lang="en-US" altLang="en-US" b="1" dirty="0"/>
              <a:t>?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1447800" y="914399"/>
            <a:ext cx="4357687" cy="2971800"/>
          </a:xfrm>
          <a:prstGeom prst="cloudCallout">
            <a:avLst>
              <a:gd name="adj1" fmla="val 43782"/>
              <a:gd name="adj2" fmla="val 10688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Ồ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cám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ơn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bạn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mình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là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hình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tròn</a:t>
            </a:r>
            <a:r>
              <a:rPr lang="en-US" altLang="en-US" sz="3600" b="1" dirty="0"/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286500" y="9258301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Hình tròn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6" grpId="2" animBg="1"/>
      <p:bldP spid="5127" grpId="0" animBg="1"/>
      <p:bldP spid="5127" grpId="1" animBg="1"/>
      <p:bldP spid="5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9978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442815"/>
            <a:ext cx="8714480" cy="3600899"/>
            <a:chOff x="0" y="0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66172" y="1028700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0897" y="6423092"/>
            <a:ext cx="5772044" cy="29594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7179" y="3294658"/>
            <a:ext cx="7730311" cy="83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115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01369" y="2637065"/>
            <a:ext cx="8283431" cy="26511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780" y="6423092"/>
            <a:ext cx="8341620" cy="2545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59114" y="6248846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7583304"/>
            <a:ext cx="892361" cy="9569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88189" y="3308713"/>
            <a:ext cx="670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189" y="7096496"/>
            <a:ext cx="63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685800" y="-36099"/>
            <a:ext cx="7239000" cy="5341109"/>
          </a:xfrm>
          <a:prstGeom prst="cloudCallout">
            <a:avLst>
              <a:gd name="adj1" fmla="val 15909"/>
              <a:gd name="adj2" fmla="val 3577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627366"/>
            <a:ext cx="988030" cy="12102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3146225" y="5772939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5681" y="1681408"/>
            <a:ext cx="6225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srgbClr val="002060"/>
                </a:solidFill>
              </a:rPr>
              <a:t>Các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em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chuẩn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bị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dụng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cụ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476" y="331217"/>
            <a:ext cx="2765584" cy="276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98000">
                        <a14:foregroundMark x1="8000" y1="53889" x2="82667" y2="15556"/>
                        <a14:foregroundMark x1="8000" y1="62222" x2="84667" y2="22222"/>
                        <a14:foregroundMark x1="6000" y1="48333" x2="80667" y2="10556"/>
                        <a14:foregroundMark x1="8667" y1="64444" x2="84667" y2="25556"/>
                        <a14:foregroundMark x1="8000" y1="56667" x2="16333" y2="55556"/>
                        <a14:foregroundMark x1="8000" y1="56111" x2="13667" y2="59444"/>
                        <a14:foregroundMark x1="80667" y1="12222" x2="82000" y2="15556"/>
                        <a14:foregroundMark x1="13667" y1="55556" x2="71000" y2="25000"/>
                        <a14:foregroundMark x1="28000" y1="50000" x2="46000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125">
            <a:off x="13171095" y="3389579"/>
            <a:ext cx="4350409" cy="261024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40889" y="1350316"/>
            <a:ext cx="2720767" cy="920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44620" y="3695700"/>
            <a:ext cx="5191309" cy="1839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2583" y="3719670"/>
            <a:ext cx="522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C00000"/>
                </a:solidFill>
              </a:rPr>
              <a:t>Thước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err="1">
                <a:solidFill>
                  <a:srgbClr val="C00000"/>
                </a:solidFill>
              </a:rPr>
              <a:t>kẻ</a:t>
            </a:r>
            <a:r>
              <a:rPr lang="en-GB" sz="5400" b="1">
                <a:solidFill>
                  <a:srgbClr val="C00000"/>
                </a:solidFill>
              </a:rPr>
              <a:t> có chia vạch xen-ti-mét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9626" y="13239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Com-pa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267200" y="5836727"/>
            <a:ext cx="8477250" cy="3573973"/>
          </a:xfrm>
          <a:prstGeom prst="cloudCallout">
            <a:avLst>
              <a:gd name="adj1" fmla="val -69732"/>
              <a:gd name="adj2" fmla="val 1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0668000" y="1195223"/>
            <a:ext cx="4152901" cy="4152901"/>
            <a:chOff x="10668000" y="1195223"/>
            <a:chExt cx="4152901" cy="4152901"/>
          </a:xfrm>
        </p:grpSpPr>
        <p:sp>
          <p:nvSpPr>
            <p:cNvPr id="5" name="Text Box 52"/>
            <p:cNvSpPr txBox="1">
              <a:spLocks noChangeArrowheads="1"/>
            </p:cNvSpPr>
            <p:nvPr/>
          </p:nvSpPr>
          <p:spPr bwMode="auto">
            <a:xfrm>
              <a:off x="12592050" y="2509673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Oval 61"/>
            <p:cNvSpPr>
              <a:spLocks noChangeArrowheads="1"/>
            </p:cNvSpPr>
            <p:nvPr/>
          </p:nvSpPr>
          <p:spPr bwMode="auto">
            <a:xfrm>
              <a:off x="10668000" y="1195223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56420" flipH="1">
            <a:off x="-237226" y="5068105"/>
            <a:ext cx="3075411" cy="5156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2858" y="6956897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6420" y="590082"/>
            <a:ext cx="988030" cy="1210282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64576">
            <a:off x="16159573" y="8870160"/>
            <a:ext cx="2275268" cy="13403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66959" y="5542683"/>
            <a:ext cx="3857380" cy="6738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</a:rPr>
              <a:t>Hình</a:t>
            </a:r>
            <a:r>
              <a:rPr lang="en-GB" sz="4800" b="1" dirty="0">
                <a:solidFill>
                  <a:srgbClr val="C00000"/>
                </a:solidFill>
              </a:rPr>
              <a:t> </a:t>
            </a:r>
            <a:r>
              <a:rPr lang="en-GB" sz="4800" b="1" dirty="0" err="1">
                <a:solidFill>
                  <a:srgbClr val="C00000"/>
                </a:solidFill>
              </a:rPr>
              <a:t>tròn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977150" y="5499787"/>
            <a:ext cx="3857380" cy="6738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</a:rPr>
              <a:t>Đường</a:t>
            </a:r>
            <a:r>
              <a:rPr lang="en-GB" sz="4800" b="1" dirty="0">
                <a:solidFill>
                  <a:srgbClr val="C00000"/>
                </a:solidFill>
              </a:rPr>
              <a:t> </a:t>
            </a:r>
            <a:r>
              <a:rPr lang="en-GB" sz="4800" b="1" dirty="0" err="1">
                <a:solidFill>
                  <a:srgbClr val="C00000"/>
                </a:solidFill>
              </a:rPr>
              <a:t>tròn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3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/>
      <p:bldP spid="12" grpId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9" name="Oval 88"/>
          <p:cNvSpPr/>
          <p:nvPr/>
        </p:nvSpPr>
        <p:spPr>
          <a:xfrm>
            <a:off x="13636076" y="3148861"/>
            <a:ext cx="3677520" cy="3659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75113" y="4183780"/>
            <a:ext cx="4616863" cy="6208496"/>
          </a:xfrm>
          <a:prstGeom prst="rect">
            <a:avLst/>
          </a:prstGeom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 flipH="1" flipV="1">
            <a:off x="15445125" y="497670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 flipH="1">
            <a:off x="9435470" y="6057900"/>
            <a:ext cx="3714750" cy="5068888"/>
            <a:chOff x="3162" y="515"/>
            <a:chExt cx="2340" cy="3193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70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46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8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71" name="AutoShape 30"/>
          <p:cNvSpPr>
            <a:spLocks noChangeArrowheads="1"/>
          </p:cNvSpPr>
          <p:nvPr/>
        </p:nvSpPr>
        <p:spPr bwMode="auto">
          <a:xfrm rot="20674274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1"/>
          <p:cNvSpPr>
            <a:spLocks noChangeArrowheads="1"/>
          </p:cNvSpPr>
          <p:nvPr/>
        </p:nvSpPr>
        <p:spPr bwMode="auto">
          <a:xfrm rot="9166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 rot="6290864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3"/>
          <p:cNvSpPr>
            <a:spLocks noChangeArrowheads="1"/>
          </p:cNvSpPr>
          <p:nvPr/>
        </p:nvSpPr>
        <p:spPr bwMode="auto">
          <a:xfrm rot="80739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34"/>
          <p:cNvSpPr>
            <a:spLocks noChangeArrowheads="1"/>
          </p:cNvSpPr>
          <p:nvPr/>
        </p:nvSpPr>
        <p:spPr bwMode="auto">
          <a:xfrm rot="18901168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35"/>
          <p:cNvSpPr>
            <a:spLocks noChangeArrowheads="1"/>
          </p:cNvSpPr>
          <p:nvPr/>
        </p:nvSpPr>
        <p:spPr bwMode="auto">
          <a:xfrm rot="2740021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6"/>
          <p:cNvSpPr>
            <a:spLocks noChangeArrowheads="1"/>
          </p:cNvSpPr>
          <p:nvPr/>
        </p:nvSpPr>
        <p:spPr bwMode="auto">
          <a:xfrm rot="455584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13522789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8"/>
          <p:cNvSpPr>
            <a:spLocks noChangeArrowheads="1"/>
          </p:cNvSpPr>
          <p:nvPr/>
        </p:nvSpPr>
        <p:spPr bwMode="auto">
          <a:xfrm rot="991160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39"/>
          <p:cNvSpPr>
            <a:spLocks noChangeArrowheads="1"/>
          </p:cNvSpPr>
          <p:nvPr/>
        </p:nvSpPr>
        <p:spPr bwMode="auto">
          <a:xfrm rot="11709761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0"/>
          <p:cNvSpPr>
            <a:spLocks noChangeArrowheads="1"/>
          </p:cNvSpPr>
          <p:nvPr/>
        </p:nvSpPr>
        <p:spPr bwMode="auto">
          <a:xfrm rot="15325746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 rot="17113732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15292725" y="512910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O</a:t>
            </a:r>
            <a:endParaRPr lang="en-US" altLang="en-US" sz="2400" b="1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13616325" y="505290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14073525" y="47481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35758" y="332333"/>
            <a:ext cx="101368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1A33"/>
                </a:solidFill>
              </a:rPr>
              <a:t>Khi ta dùng com</a:t>
            </a:r>
            <a:r>
              <a:rPr lang="en-GB" sz="4400" dirty="0">
                <a:solidFill>
                  <a:srgbClr val="001A33"/>
                </a:solidFill>
              </a:rPr>
              <a:t>-</a:t>
            </a:r>
            <a:r>
              <a:rPr lang="vi-VN" sz="4400" dirty="0">
                <a:solidFill>
                  <a:srgbClr val="001A33"/>
                </a:solidFill>
              </a:rPr>
              <a:t>pa quay 1 vòng quanh điểm A thì đầu chì vạch trên giấy 1 đường tròn </a:t>
            </a:r>
            <a:r>
              <a:rPr lang="vi-VN" sz="4400">
                <a:solidFill>
                  <a:srgbClr val="001A33"/>
                </a:solidFill>
              </a:rPr>
              <a:t>tâm O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GB" sz="4400" dirty="0">
              <a:solidFill>
                <a:srgbClr val="001A33"/>
              </a:solidFill>
            </a:endParaRPr>
          </a:p>
          <a:p>
            <a:pPr algn="just"/>
            <a:endParaRPr lang="en-GB" sz="4400" dirty="0">
              <a:solidFill>
                <a:srgbClr val="001A33"/>
              </a:solidFill>
            </a:endParaRPr>
          </a:p>
          <a:p>
            <a:pPr algn="just"/>
            <a:r>
              <a:rPr lang="vi-VN" sz="4400" dirty="0">
                <a:solidFill>
                  <a:srgbClr val="001A33"/>
                </a:solidFill>
              </a:rPr>
              <a:t>Hình tròn thì bao gồm đường biên và các phần bên trong đường </a:t>
            </a:r>
            <a:r>
              <a:rPr lang="vi-VN" sz="4400">
                <a:solidFill>
                  <a:srgbClr val="001A33"/>
                </a:solidFill>
              </a:rPr>
              <a:t>biên ấy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US" sz="4400" dirty="0"/>
          </a:p>
        </p:txBody>
      </p: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13161663" y="4872886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080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3108 -0.346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4" y="-1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7809"/>
          <a:stretch>
            <a:fillRect/>
          </a:stretch>
        </p:blipFill>
        <p:spPr>
          <a:xfrm>
            <a:off x="276765" y="4634242"/>
            <a:ext cx="4480145" cy="5519352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98258" y="3812876"/>
            <a:ext cx="933849" cy="1417608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75079" y="7909717"/>
            <a:ext cx="701738" cy="1065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5744" y="155028"/>
            <a:ext cx="15098464" cy="220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GB" sz="60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6000" b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6000" b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lang="en-US" sz="60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5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264" r="51580" b="15789"/>
          <a:stretch/>
        </p:blipFill>
        <p:spPr>
          <a:xfrm>
            <a:off x="13258800" y="2623333"/>
            <a:ext cx="32004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7" b="94983" l="2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61" y="2848520"/>
            <a:ext cx="3105151" cy="309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76" y="6726598"/>
            <a:ext cx="2725185" cy="272518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763677" y="5863306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30216" y="595002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Mặt</a:t>
            </a:r>
            <a:r>
              <a:rPr lang="en-GB" sz="3600" dirty="0"/>
              <a:t>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hồ</a:t>
            </a:r>
            <a:endParaRPr lang="en-US" sz="3600" dirty="0"/>
          </a:p>
        </p:txBody>
      </p:sp>
      <p:sp>
        <p:nvSpPr>
          <p:cNvPr id="30" name="Rounded Rectangle 29"/>
          <p:cNvSpPr/>
          <p:nvPr/>
        </p:nvSpPr>
        <p:spPr>
          <a:xfrm>
            <a:off x="13403074" y="6030192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595966" y="6075619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tiền</a:t>
            </a:r>
            <a:r>
              <a:rPr lang="en-GB" sz="3600" dirty="0"/>
              <a:t> </a:t>
            </a:r>
            <a:r>
              <a:rPr lang="en-GB" sz="3600" dirty="0" err="1"/>
              <a:t>xu</a:t>
            </a:r>
            <a:endParaRPr lang="en-US" sz="3600" dirty="0"/>
          </a:p>
        </p:txBody>
      </p:sp>
      <p:sp>
        <p:nvSpPr>
          <p:cNvPr id="32" name="Rounded Rectangle 31"/>
          <p:cNvSpPr/>
          <p:nvPr/>
        </p:nvSpPr>
        <p:spPr>
          <a:xfrm>
            <a:off x="13403074" y="9474309"/>
            <a:ext cx="3684499" cy="679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330310" y="9526369"/>
            <a:ext cx="427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Dây</a:t>
            </a:r>
            <a:r>
              <a:rPr lang="en-GB" sz="3600" dirty="0"/>
              <a:t> </a:t>
            </a:r>
            <a:r>
              <a:rPr lang="en-GB" sz="3600" dirty="0" err="1"/>
              <a:t>thun</a:t>
            </a:r>
            <a:r>
              <a:rPr lang="en-GB" sz="3600" dirty="0"/>
              <a:t> </a:t>
            </a:r>
            <a:r>
              <a:rPr lang="en-GB" sz="3600" dirty="0" err="1"/>
              <a:t>buộc</a:t>
            </a:r>
            <a:r>
              <a:rPr lang="en-GB" sz="3600" dirty="0"/>
              <a:t> </a:t>
            </a:r>
            <a:r>
              <a:rPr lang="en-GB" sz="3600" dirty="0" err="1"/>
              <a:t>tóc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8838729" y="9476027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32831" y="950726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Bánh</a:t>
            </a:r>
            <a:r>
              <a:rPr lang="en-GB" sz="3600" dirty="0"/>
              <a:t> </a:t>
            </a:r>
            <a:r>
              <a:rPr lang="en-GB" sz="3600" dirty="0" err="1"/>
              <a:t>xe</a:t>
            </a:r>
            <a:endParaRPr lang="en-US" sz="3600" dirty="0"/>
          </a:p>
        </p:txBody>
      </p:sp>
      <p:pic>
        <p:nvPicPr>
          <p:cNvPr id="1028" name="Picture 4" descr="Chun buộc tóc 24521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182" b="99091" l="22267" r="86667">
                        <a14:foregroundMark x1="35467" y1="76182" x2="35467" y2="7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12364" r="13644"/>
          <a:stretch/>
        </p:blipFill>
        <p:spPr bwMode="auto">
          <a:xfrm>
            <a:off x="13595966" y="6575940"/>
            <a:ext cx="3051794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3358" y="4173960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Hình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9028" y="6986387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Đường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1" t="152" b="157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1313" y="6011858"/>
            <a:ext cx="3569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3445217" y="7621826"/>
            <a:ext cx="1029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solidFill>
                  <a:schemeClr val="bg1"/>
                </a:solidFill>
              </a:rPr>
              <a:t>Người</a:t>
            </a:r>
            <a:r>
              <a:rPr lang="en-US" altLang="en-US" sz="4800" b="1" i="1" dirty="0">
                <a:solidFill>
                  <a:schemeClr val="bg1"/>
                </a:solidFill>
              </a:rPr>
              <a:t> ta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thường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dùng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dụng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cụ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vẽ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tròn</a:t>
            </a:r>
            <a:r>
              <a:rPr lang="en-US" altLang="en-US" sz="4800" b="1" i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11260931" y="5962360"/>
            <a:ext cx="3527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6" name="Group 25"/>
          <p:cNvGrpSpPr/>
          <p:nvPr/>
        </p:nvGrpSpPr>
        <p:grpSpPr>
          <a:xfrm>
            <a:off x="10668000" y="1195223"/>
            <a:ext cx="4152901" cy="4152901"/>
            <a:chOff x="7067550" y="3067050"/>
            <a:chExt cx="4152901" cy="4152901"/>
          </a:xfrm>
        </p:grpSpPr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8991600" y="4381500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Oval 61"/>
            <p:cNvSpPr>
              <a:spLocks noChangeArrowheads="1"/>
            </p:cNvSpPr>
            <p:nvPr/>
          </p:nvSpPr>
          <p:spPr bwMode="auto">
            <a:xfrm>
              <a:off x="7067550" y="3067050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7629" y="-266700"/>
            <a:ext cx="1297015" cy="1215951"/>
          </a:xfrm>
          <a:prstGeom prst="rect">
            <a:avLst/>
          </a:prstGeom>
        </p:spPr>
      </p:pic>
      <p:sp>
        <p:nvSpPr>
          <p:cNvPr id="40" name="TextBox 19"/>
          <p:cNvSpPr txBox="1"/>
          <p:nvPr/>
        </p:nvSpPr>
        <p:spPr>
          <a:xfrm>
            <a:off x="2983596" y="7211233"/>
            <a:ext cx="889035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spc="41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5" y="7005178"/>
            <a:ext cx="2765584" cy="2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1" grpId="0"/>
      <p:bldP spid="22" grpId="0" animBg="1"/>
      <p:bldP spid="24" grpId="0" animBg="1"/>
      <p:bldP spid="25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731</Words>
  <Application>Microsoft Office PowerPoint</Application>
  <PresentationFormat>Custom</PresentationFormat>
  <Paragraphs>135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IreneFlorentina Bold</vt:lpstr>
      <vt:lpstr>#9Slide07 SVNBeachwood Sans</vt:lpstr>
      <vt:lpstr>Majesty</vt:lpstr>
      <vt:lpstr>Wingdings</vt:lpstr>
      <vt:lpstr>Cambria Math</vt:lpstr>
      <vt:lpstr>Times New Roman</vt:lpstr>
      <vt:lpstr>Faustina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Mai Nguyen</cp:lastModifiedBy>
  <cp:revision>32</cp:revision>
  <dcterms:created xsi:type="dcterms:W3CDTF">2006-08-16T00:00:00Z</dcterms:created>
  <dcterms:modified xsi:type="dcterms:W3CDTF">2021-12-29T15:28:17Z</dcterms:modified>
  <cp:category>9Slide.vn</cp:category>
  <dc:identifier>DAEyY0db_S8</dc:identifier>
</cp:coreProperties>
</file>