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64" r:id="rId2"/>
    <p:sldId id="265" r:id="rId3"/>
    <p:sldId id="262" r:id="rId4"/>
    <p:sldId id="256" r:id="rId5"/>
    <p:sldId id="257" r:id="rId6"/>
    <p:sldId id="267" r:id="rId7"/>
    <p:sldId id="268" r:id="rId8"/>
    <p:sldId id="269" r:id="rId9"/>
    <p:sldId id="270" r:id="rId10"/>
    <p:sldId id="259" r:id="rId11"/>
    <p:sldId id="258" r:id="rId12"/>
    <p:sldId id="261" r:id="rId13"/>
    <p:sldId id="274" r:id="rId14"/>
    <p:sldId id="272" r:id="rId15"/>
  </p:sldIdLst>
  <p:sldSz cx="12192000" cy="6858000"/>
  <p:notesSz cx="6858000" cy="9144000"/>
  <p:embeddedFontLst>
    <p:embeddedFont>
      <p:font typeface="#9Slide05 Atlantika" pitchFamily="2" charset="0"/>
      <p:regular r:id="rId17"/>
    </p:embeddedFont>
    <p:embeddedFont>
      <p:font typeface="#9Slide05 Authentica Regular" pitchFamily="2" charset="0"/>
      <p:regular r:id="rId18"/>
    </p:embeddedFont>
    <p:embeddedFont>
      <p:font typeface="#9Slide05 Brannboll Ny" panose="02000000000000000000" pitchFamily="2" charset="0"/>
      <p:regular r:id="rId19"/>
    </p:embeddedFont>
    <p:embeddedFont>
      <p:font typeface="#9Slide05 Fourth Medium" panose="00000600000000000000" pitchFamily="2" charset="0"/>
      <p:bold r:id="rId20"/>
    </p:embeddedFont>
    <p:embeddedFont>
      <p:font typeface="#9Slide05 SVNHaptic Script" panose="00000500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12E"/>
    <a:srgbClr val="F1EDCA"/>
    <a:srgbClr val="6A994E"/>
    <a:srgbClr val="A7C957"/>
    <a:srgbClr val="386641"/>
    <a:srgbClr val="BC4749"/>
    <a:srgbClr val="F2E8CF"/>
    <a:srgbClr val="6EAF9F"/>
    <a:srgbClr val="FDD1EC"/>
    <a:srgbClr val="014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D12FE-1EA3-42D4-AAF6-F111FC354D66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33582-CED1-4440-BA7B-63B1D4273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Win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6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. </a:t>
            </a:r>
            <a:br>
              <a:rPr lang="en-US" baseline="0" dirty="0"/>
            </a:b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noel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17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2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tuyết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noel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0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noel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2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già</a:t>
            </a:r>
            <a:r>
              <a:rPr lang="en-US" baseline="0" dirty="0"/>
              <a:t> noel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33582-CED1-4440-BA7B-63B1D42730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5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4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4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3EE658-918B-4BDA-859E-9E626E5D0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8183" y="2526919"/>
            <a:ext cx="4604439" cy="1860550"/>
          </a:xfrm>
        </p:spPr>
        <p:txBody>
          <a:bodyPr>
            <a:noAutofit/>
          </a:bodyPr>
          <a:lstStyle>
            <a:lvl1pPr marL="0" indent="0" algn="ctr">
              <a:buNone/>
              <a:defRPr lang="en-US" sz="115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Christmas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BE9BB9-DDE3-454B-8610-980199D932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16" y="1680024"/>
            <a:ext cx="3559175" cy="1048112"/>
          </a:xfrm>
        </p:spPr>
        <p:txBody>
          <a:bodyPr>
            <a:normAutofit/>
          </a:bodyPr>
          <a:lstStyle>
            <a:lvl1pPr marL="0" indent="0" algn="ctr">
              <a:buNone/>
              <a:defRPr lang="en-US" sz="8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Merry</a:t>
            </a:r>
          </a:p>
        </p:txBody>
      </p:sp>
    </p:spTree>
    <p:extLst>
      <p:ext uri="{BB962C8B-B14F-4D97-AF65-F5344CB8AC3E}">
        <p14:creationId xmlns:p14="http://schemas.microsoft.com/office/powerpoint/2010/main" val="534688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A51207-1FEE-4020-AA95-1D27A7D3B5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7989" y="1103358"/>
            <a:ext cx="4604439" cy="1410081"/>
          </a:xfrm>
        </p:spPr>
        <p:txBody>
          <a:bodyPr>
            <a:noAutofit/>
          </a:bodyPr>
          <a:lstStyle>
            <a:lvl1pPr marL="0" indent="0" algn="l">
              <a:buNone/>
              <a:defRPr lang="en-US" sz="9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Christmas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35BE8F-3FC7-43E2-A760-8CE2F6CED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989" y="625641"/>
            <a:ext cx="2997200" cy="707886"/>
          </a:xfrm>
        </p:spPr>
        <p:txBody>
          <a:bodyPr>
            <a:normAutofit/>
          </a:bodyPr>
          <a:lstStyle>
            <a:lvl1pPr marL="0" indent="0" algn="l">
              <a:buNone/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F80DD6-B8F7-4E53-B32C-2DC2336B6B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062" y="4093723"/>
            <a:ext cx="2337413" cy="369332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7AFBFA-61BA-44E4-8E2A-1C05C836B0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9063" y="4412734"/>
            <a:ext cx="2337413" cy="646113"/>
          </a:xfrm>
        </p:spPr>
        <p:txBody>
          <a:bodyPr>
            <a:normAutofit/>
          </a:bodyPr>
          <a:lstStyle>
            <a:lvl1pPr marL="0" indent="0">
              <a:buNone/>
              <a:defRPr lang="en-US" sz="1200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C83809E-0BD5-49F4-87D2-D7572B34E6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8062" y="2925323"/>
            <a:ext cx="2337413" cy="369332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73A1F01-43E6-4245-B7AD-707756AD3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8063" y="3244334"/>
            <a:ext cx="2337413" cy="646113"/>
          </a:xfrm>
        </p:spPr>
        <p:txBody>
          <a:bodyPr>
            <a:normAutofit/>
          </a:bodyPr>
          <a:lstStyle>
            <a:lvl1pPr marL="0" indent="0">
              <a:buNone/>
              <a:defRPr lang="en-US" sz="1200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1AB0583-3505-4F0F-A46A-925C5659CA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6768" y="4874181"/>
            <a:ext cx="2337413" cy="369332"/>
          </a:xfrm>
        </p:spPr>
        <p:txBody>
          <a:bodyPr>
            <a:normAutofit/>
          </a:bodyPr>
          <a:lstStyle>
            <a:lvl1pPr marL="0" indent="0">
              <a:buNone/>
              <a:defRPr lang="en-US" sz="1800" b="1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1D35374-6048-4484-AC05-046233324F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6769" y="5193192"/>
            <a:ext cx="2337413" cy="646113"/>
          </a:xfrm>
        </p:spPr>
        <p:txBody>
          <a:bodyPr>
            <a:normAutofit/>
          </a:bodyPr>
          <a:lstStyle>
            <a:lvl1pPr marL="0" indent="0">
              <a:buNone/>
              <a:defRPr lang="en-US" sz="1200" kern="1200" dirty="0">
                <a:solidFill>
                  <a:srgbClr val="034F3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3364479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CE9FA-5E0F-4303-8545-C726CBD6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1097-2204-4A41-B714-198CD9FB8CE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86F8E-301E-4FE6-8E8A-4ABF88D9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937B0-D60B-4718-AA19-C8D2B461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E35C-8E3A-445F-9FDE-B9F72F5DF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36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8E2DCE8-8D31-4A30-A82E-BA064FED3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37066" y="1143892"/>
            <a:ext cx="2337413" cy="36933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35D4EC3-019E-40D6-B7C0-B54EC6406F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067" y="1462903"/>
            <a:ext cx="2337413" cy="646113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7A986D8-9347-40C6-A4F1-F33DB4E82C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641" y="2990412"/>
            <a:ext cx="2337413" cy="36933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4A778D-1781-4DBF-8DC8-2204DD8B37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642" y="3309423"/>
            <a:ext cx="2337413" cy="646113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7D5F517-7F15-4F7D-A294-70B5A27CE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7879" y="1453461"/>
            <a:ext cx="2337413" cy="36933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A8F230B-AB85-4578-9344-17554B16F8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07880" y="1772472"/>
            <a:ext cx="2337413" cy="646113"/>
          </a:xfrm>
        </p:spPr>
        <p:txBody>
          <a:bodyPr>
            <a:normAutofit/>
          </a:bodyPr>
          <a:lstStyle>
            <a:lvl1pPr marL="0" indent="0" algn="ctr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7083A-A7BC-4238-B77F-C1FC43A8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1097-2204-4A41-B714-198CD9FB8CEF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AFB02-F11C-43C2-8255-944F89F06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836C4-E74A-4891-B90B-C6E0BEE2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1E35C-8E3A-445F-9FDE-B9F72F5DF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8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3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2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3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3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0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3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12" Type="http://schemas.openxmlformats.org/officeDocument/2006/relationships/image" Target="../media/image64.pn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svg"/><Relationship Id="rId5" Type="http://schemas.openxmlformats.org/officeDocument/2006/relationships/image" Target="../media/image33.png"/><Relationship Id="rId15" Type="http://schemas.microsoft.com/office/2007/relationships/hdphoto" Target="../media/hdphoto4.wdp"/><Relationship Id="rId10" Type="http://schemas.openxmlformats.org/officeDocument/2006/relationships/image" Target="../media/image62.png"/><Relationship Id="rId4" Type="http://schemas.openxmlformats.org/officeDocument/2006/relationships/slide" Target="slide4.xml"/><Relationship Id="rId9" Type="http://schemas.openxmlformats.org/officeDocument/2006/relationships/image" Target="../media/image61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7.jpg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4.wdp"/><Relationship Id="rId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6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4.wdp"/><Relationship Id="rId3" Type="http://schemas.openxmlformats.org/officeDocument/2006/relationships/image" Target="../media/image70.jpg"/><Relationship Id="rId7" Type="http://schemas.microsoft.com/office/2007/relationships/hdphoto" Target="../media/hdphoto4.wdp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openxmlformats.org/officeDocument/2006/relationships/image" Target="../media/image33.png"/><Relationship Id="rId10" Type="http://schemas.openxmlformats.org/officeDocument/2006/relationships/image" Target="../media/image72.png"/><Relationship Id="rId4" Type="http://schemas.openxmlformats.org/officeDocument/2006/relationships/slide" Target="slide4.xml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18" Type="http://schemas.openxmlformats.org/officeDocument/2006/relationships/slide" Target="slide12.xml"/><Relationship Id="rId26" Type="http://schemas.openxmlformats.org/officeDocument/2006/relationships/image" Target="../media/image31.png"/><Relationship Id="rId3" Type="http://schemas.openxmlformats.org/officeDocument/2006/relationships/audio" Target="../media/audio1.wav"/><Relationship Id="rId21" Type="http://schemas.openxmlformats.org/officeDocument/2006/relationships/image" Target="../media/image22.gif"/><Relationship Id="rId7" Type="http://schemas.openxmlformats.org/officeDocument/2006/relationships/image" Target="../media/image16.png"/><Relationship Id="rId12" Type="http://schemas.openxmlformats.org/officeDocument/2006/relationships/slide" Target="slide5.xml"/><Relationship Id="rId17" Type="http://schemas.openxmlformats.org/officeDocument/2006/relationships/image" Target="../media/image28.png"/><Relationship Id="rId25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4.png"/><Relationship Id="rId24" Type="http://schemas.openxmlformats.org/officeDocument/2006/relationships/image" Target="../media/image30.gif"/><Relationship Id="rId5" Type="http://schemas.openxmlformats.org/officeDocument/2006/relationships/image" Target="../media/image14.png"/><Relationship Id="rId15" Type="http://schemas.openxmlformats.org/officeDocument/2006/relationships/image" Target="../media/image27.png"/><Relationship Id="rId23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10.xml"/><Relationship Id="rId22" Type="http://schemas.openxmlformats.org/officeDocument/2006/relationships/image" Target="../media/image23.gif"/><Relationship Id="rId27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8.png"/><Relationship Id="rId18" Type="http://schemas.openxmlformats.org/officeDocument/2006/relationships/image" Target="../media/image42.svg"/><Relationship Id="rId3" Type="http://schemas.openxmlformats.org/officeDocument/2006/relationships/image" Target="../media/image14.png"/><Relationship Id="rId21" Type="http://schemas.openxmlformats.org/officeDocument/2006/relationships/image" Target="../media/image45.png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emf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37.svg"/><Relationship Id="rId5" Type="http://schemas.openxmlformats.org/officeDocument/2006/relationships/image" Target="../media/image33.png"/><Relationship Id="rId15" Type="http://schemas.openxmlformats.org/officeDocument/2006/relationships/slide" Target="slide9.xml"/><Relationship Id="rId23" Type="http://schemas.microsoft.com/office/2007/relationships/hdphoto" Target="../media/hdphoto4.wdp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slide" Target="slide4.xml"/><Relationship Id="rId9" Type="http://schemas.openxmlformats.org/officeDocument/2006/relationships/slide" Target="slide7.xml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7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1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microsoft.com/office/2007/relationships/hdphoto" Target="../media/hdphoto6.wdp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7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2384D5-2799-4DEA-9923-0789C1771530}"/>
              </a:ext>
            </a:extLst>
          </p:cNvPr>
          <p:cNvSpPr txBox="1"/>
          <p:nvPr/>
        </p:nvSpPr>
        <p:spPr>
          <a:xfrm>
            <a:off x="-1006691" y="88946"/>
            <a:ext cx="475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#9Slide05 Brannboll Ny" panose="02000000000000000000" pitchFamily="2" charset="0"/>
              </a:rPr>
              <a:t>Merry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9283E-227E-4468-9A8A-F5CB615D88DB}"/>
              </a:ext>
            </a:extLst>
          </p:cNvPr>
          <p:cNvSpPr txBox="1"/>
          <p:nvPr/>
        </p:nvSpPr>
        <p:spPr>
          <a:xfrm>
            <a:off x="-1006691" y="626009"/>
            <a:ext cx="475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5 Brannboll Ny" panose="02000000000000000000" pitchFamily="2" charset="0"/>
              </a:rPr>
              <a:t>Christmas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01" b="100000" l="0" r="483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92" r="49096"/>
          <a:stretch/>
        </p:blipFill>
        <p:spPr>
          <a:xfrm>
            <a:off x="2312168" y="169427"/>
            <a:ext cx="8281439" cy="4908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9343" y="3008408"/>
            <a:ext cx="697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7 SVNBrandon Printed Sh" panose="02000000000000000000" pitchFamily="2" charset="0"/>
              </a:rPr>
              <a:t>LUYỆN TẬP CHUNG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8218" y="1558932"/>
            <a:ext cx="2345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chemeClr val="accent4"/>
                </a:solidFill>
                <a:latin typeface="#9Slide05 SVNHaptic Script" panose="00000500000000000000" pitchFamily="2" charset="0"/>
              </a:rPr>
              <a:t>Toán</a:t>
            </a:r>
            <a:r>
              <a:rPr lang="en-US" sz="8000" dirty="0">
                <a:solidFill>
                  <a:schemeClr val="accent4"/>
                </a:solidFill>
                <a:latin typeface="#9Slide05 SVNHaptic Script" panose="00000500000000000000" pitchFamily="2" charset="0"/>
              </a:rPr>
              <a:t>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2989" y="3895736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1EDCA"/>
                </a:solidFill>
                <a:latin typeface="#9Slide05 SVNHaptic Script" panose="00000500000000000000" pitchFamily="2" charset="0"/>
              </a:rPr>
              <a:t>Trang</a:t>
            </a:r>
            <a:r>
              <a:rPr lang="en-US" sz="3200" dirty="0">
                <a:solidFill>
                  <a:srgbClr val="F1EDCA"/>
                </a:solidFill>
                <a:latin typeface="#9Slide05 SVNHaptic Script" panose="00000500000000000000" pitchFamily="2" charset="0"/>
              </a:rPr>
              <a:t> 73</a:t>
            </a:r>
          </a:p>
        </p:txBody>
      </p:sp>
      <p:pic>
        <p:nvPicPr>
          <p:cNvPr id="1038" name="Picture 14" descr="Download christmas ornament clipart png photo | TOP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333" y1="32480" x2="25119" y2="46915"/>
                        <a14:foregroundMark x1="13929" y1="27241" x2="18452" y2="25029"/>
                        <a14:foregroundMark x1="81071" y1="24563" x2="87857" y2="24796"/>
                        <a14:foregroundMark x1="84167" y1="32945" x2="89524" y2="35157"/>
                        <a14:foregroundMark x1="79405" y1="36554" x2="79405" y2="63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06" y="-43291"/>
            <a:ext cx="2360469" cy="241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OSED for CHRISTMAS HOLIDAY - Wednesday, December 26, 2018, 12:00 AM -  Butterfield Library - LocalHo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8" b="89844" l="20000" r="79762">
                        <a14:foregroundMark x1="29048" y1="34180" x2="36548" y2="41602"/>
                        <a14:foregroundMark x1="48810" y1="34766" x2="50714" y2="46484"/>
                        <a14:foregroundMark x1="66071" y1="34766" x2="72738" y2="46484"/>
                        <a14:foregroundMark x1="56071" y1="57617" x2="61667" y2="67188"/>
                        <a14:foregroundMark x1="39643" y1="10547" x2="39643" y2="47461"/>
                        <a14:foregroundMark x1="31190" y1="9961" x2="31190" y2="24219"/>
                        <a14:foregroundMark x1="58810" y1="10547" x2="58810" y2="43750"/>
                        <a14:foregroundMark x1="67976" y1="11914" x2="67738" y2="25586"/>
                        <a14:foregroundMark x1="29286" y1="32813" x2="30357" y2="45703"/>
                        <a14:foregroundMark x1="48214" y1="15430" x2="48214" y2="31055"/>
                        <a14:foregroundMark x1="48452" y1="39648" x2="46548" y2="4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43" y="-342375"/>
            <a:ext cx="5111564" cy="31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7" t="11506" r="187" b="4120"/>
          <a:stretch/>
        </p:blipFill>
        <p:spPr>
          <a:xfrm>
            <a:off x="-5080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1270" y="2959397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5653559" y="4291510"/>
            <a:ext cx="5649025" cy="2418779"/>
          </a:xfrm>
          <a:prstGeom prst="round2DiagRect">
            <a:avLst>
              <a:gd name="adj1" fmla="val 0"/>
              <a:gd name="adj2" fmla="val 17623"/>
            </a:avLst>
          </a:prstGeom>
          <a:solidFill>
            <a:srgbClr val="F1EDCA">
              <a:alpha val="89804"/>
            </a:srgbClr>
          </a:solidFill>
          <a:ln w="57150">
            <a:noFill/>
            <a:prstDash val="soli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cs typeface="Times New Roman" panose="02020603050405020304" pitchFamily="18" charset="0"/>
              </a:rPr>
              <a:t>b) 8,64 : (1,46 + 3,34) + 6,32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2094823" y="1858909"/>
            <a:ext cx="5469670" cy="2350051"/>
          </a:xfrm>
          <a:prstGeom prst="round2DiagRect">
            <a:avLst/>
          </a:prstGeom>
          <a:solidFill>
            <a:srgbClr val="6A994E"/>
          </a:solidFill>
          <a:ln w="57150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a) (128,4 – 73,2) : 2,4 – 18,32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4219" y="2584771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= 	     55,2       : 2,4 – 18,32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4219" y="3091539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= 	                  23      – 18,32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4219" y="3596314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= 	                         </a:t>
            </a:r>
            <a:r>
              <a:rPr lang="en-US" sz="3200" b="1" dirty="0">
                <a:solidFill>
                  <a:srgbClr val="FFFF00"/>
                </a:solidFill>
              </a:rPr>
              <a:t>4,68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0945" y="5037902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=  8,64 : 	      4,8        + 6,32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0945" y="5581708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=            1,8                    + 6,32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0945" y="6125514"/>
            <a:ext cx="515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=			</a:t>
            </a:r>
            <a:r>
              <a:rPr lang="en-US" sz="3200" b="1" dirty="0">
                <a:solidFill>
                  <a:srgbClr val="C00000"/>
                </a:solidFill>
              </a:rPr>
              <a:t>8,12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04" b="82130" l="0" r="100000">
                        <a14:foregroundMark x1="4977" y1="37130" x2="11343" y2="43241"/>
                        <a14:foregroundMark x1="4977" y1="44074" x2="15625" y2="41944"/>
                        <a14:foregroundMark x1="14005" y1="37130" x2="16782" y2="36481"/>
                        <a14:foregroundMark x1="12384" y1="41296" x2="16204" y2="41296"/>
                        <a14:foregroundMark x1="9606" y1="37963" x2="15972" y2="37963"/>
                        <a14:foregroundMark x1="3356" y1="40833" x2="4398" y2="41667"/>
                        <a14:foregroundMark x1="13426" y1="54815" x2="12153" y2="53333"/>
                        <a14:foregroundMark x1="11343" y1="53704" x2="10995" y2="48704"/>
                        <a14:foregroundMark x1="11574" y1="53333" x2="9954" y2="51944"/>
                        <a14:foregroundMark x1="8565" y1="51296" x2="12963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16" b="29709"/>
          <a:stretch/>
        </p:blipFill>
        <p:spPr>
          <a:xfrm rot="447205">
            <a:off x="6658044" y="-730235"/>
            <a:ext cx="5486400" cy="40759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447205">
            <a:off x="8011677" y="484035"/>
            <a:ext cx="375406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b="1" dirty="0" err="1">
                <a:latin typeface="#9Slide05 Fourth Medium" panose="00000600000000000000" pitchFamily="2" charset="0"/>
              </a:rPr>
              <a:t>Hãy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nhắc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lại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quy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tắc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về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thứ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tự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thực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hiện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các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phép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tính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trong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một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biểu</a:t>
            </a:r>
            <a:r>
              <a:rPr lang="en-US" sz="3200" b="1" dirty="0"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latin typeface="#9Slide05 Fourth Medium" panose="00000600000000000000" pitchFamily="2" charset="0"/>
              </a:rPr>
              <a:t>thức</a:t>
            </a:r>
            <a:r>
              <a:rPr lang="en-US" sz="3200" b="1" dirty="0">
                <a:latin typeface="#9Slide05 Fourth Medium" panose="00000600000000000000" pitchFamily="2" charset="0"/>
              </a:rPr>
              <a:t>!</a:t>
            </a:r>
          </a:p>
        </p:txBody>
      </p:sp>
      <p:pic>
        <p:nvPicPr>
          <p:cNvPr id="25" name="Graphic 3">
            <a:extLst>
              <a:ext uri="{FF2B5EF4-FFF2-40B4-BE49-F238E27FC236}">
                <a16:creationId xmlns:a16="http://schemas.microsoft.com/office/drawing/2014/main" id="{94106423-C0D3-4690-AB8A-72F133ADF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8872" y="5128469"/>
            <a:ext cx="1016000" cy="1384300"/>
          </a:xfrm>
          <a:prstGeom prst="rect">
            <a:avLst/>
          </a:prstGeom>
        </p:spPr>
      </p:pic>
      <p:pic>
        <p:nvPicPr>
          <p:cNvPr id="26" name="Graphic 7">
            <a:extLst>
              <a:ext uri="{FF2B5EF4-FFF2-40B4-BE49-F238E27FC236}">
                <a16:creationId xmlns:a16="http://schemas.microsoft.com/office/drawing/2014/main" id="{3B120897-1F8C-477F-A00C-3713A1A20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4694" y="6152053"/>
            <a:ext cx="1281263" cy="772825"/>
          </a:xfrm>
          <a:prstGeom prst="rect">
            <a:avLst/>
          </a:prstGeom>
        </p:spPr>
      </p:pic>
      <p:pic>
        <p:nvPicPr>
          <p:cNvPr id="27" name="Graphic 9">
            <a:extLst>
              <a:ext uri="{FF2B5EF4-FFF2-40B4-BE49-F238E27FC236}">
                <a16:creationId xmlns:a16="http://schemas.microsoft.com/office/drawing/2014/main" id="{5C6148C4-D823-415A-B702-1DC715EB58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721577">
            <a:off x="2212660" y="5037902"/>
            <a:ext cx="894471" cy="1384300"/>
          </a:xfrm>
          <a:prstGeom prst="rect">
            <a:avLst/>
          </a:prstGeom>
        </p:spPr>
      </p:pic>
      <p:pic>
        <p:nvPicPr>
          <p:cNvPr id="3074" name="Picture 2" descr="Christmas Banner 1 stock vector. Illustration of object - 176065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28" b="99398" l="2563" r="98563">
                        <a14:backgroundMark x1="6438" y1="11647" x2="91500" y2="11245"/>
                        <a14:backgroundMark x1="4875" y1="67068" x2="4875" y2="6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1" y="11473"/>
            <a:ext cx="5222795" cy="16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5493" y="220530"/>
            <a:ext cx="3482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#9Slide05 Atlantika" pitchFamily="2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#9Slide05 Atlantika" pitchFamily="2" charset="0"/>
              </a:rPr>
              <a:t> 2 (T.73)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</a:rPr>
              <a:t>Tính</a:t>
            </a:r>
            <a:endParaRPr lang="en-US" sz="5400" b="1" dirty="0">
              <a:solidFill>
                <a:srgbClr val="FFFF00"/>
              </a:solidFill>
              <a:latin typeface="#9Slide05 Atlantika" pitchFamily="2" charset="0"/>
            </a:endParaRPr>
          </a:p>
        </p:txBody>
      </p:sp>
      <p:pic>
        <p:nvPicPr>
          <p:cNvPr id="3076" name="Picture 4" descr="Cute Text Box PNG Images | Vector and PSD Files | Free Download on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833" b="90833" l="7778" r="96667">
                        <a14:backgroundMark x1="32500" y1="23333" x2="32500" y2="23333"/>
                        <a14:backgroundMark x1="71667" y1="24167" x2="71667" y2="24167"/>
                        <a14:backgroundMark x1="81944" y1="22778" x2="81944" y2="22778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-1082392"/>
            <a:ext cx="5738191" cy="499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02444" y="682195"/>
            <a:ext cx="4440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#9Slide05 Atlantika" pitchFamily="2" charset="0"/>
              </a:rPr>
              <a:t>Trong</a:t>
            </a:r>
            <a:r>
              <a:rPr lang="en-US" sz="3200" b="1" dirty="0">
                <a:latin typeface="#9Slide05 Atlantika" pitchFamily="2" charset="0"/>
              </a:rPr>
              <a:t> </a:t>
            </a:r>
            <a:r>
              <a:rPr lang="en-US" sz="3200" b="1" dirty="0" err="1">
                <a:latin typeface="#9Slide05 Atlantika" pitchFamily="2" charset="0"/>
              </a:rPr>
              <a:t>ngoặc</a:t>
            </a:r>
            <a:r>
              <a:rPr lang="en-US" sz="3200" b="1" dirty="0">
                <a:latin typeface="#9Slide05 Atlantika" pitchFamily="2" charset="0"/>
              </a:rPr>
              <a:t> </a:t>
            </a:r>
            <a:r>
              <a:rPr lang="en-US" sz="3200" b="1" dirty="0" err="1">
                <a:latin typeface="#9Slide05 Atlantika" pitchFamily="2" charset="0"/>
              </a:rPr>
              <a:t>trước</a:t>
            </a:r>
            <a:r>
              <a:rPr lang="en-US" sz="3200" b="1" dirty="0">
                <a:latin typeface="#9Slide05 Atlantika" pitchFamily="2" charset="0"/>
              </a:rPr>
              <a:t> – </a:t>
            </a:r>
            <a:r>
              <a:rPr lang="en-US" sz="3200" b="1" dirty="0" err="1">
                <a:latin typeface="#9Slide05 Atlantika" pitchFamily="2" charset="0"/>
              </a:rPr>
              <a:t>Ngoài</a:t>
            </a:r>
            <a:r>
              <a:rPr lang="en-US" sz="3200" b="1" dirty="0">
                <a:latin typeface="#9Slide05 Atlantika" pitchFamily="2" charset="0"/>
              </a:rPr>
              <a:t> </a:t>
            </a:r>
            <a:r>
              <a:rPr lang="en-US" sz="3200" b="1" dirty="0" err="1">
                <a:latin typeface="#9Slide05 Atlantika" pitchFamily="2" charset="0"/>
              </a:rPr>
              <a:t>ngoặc</a:t>
            </a:r>
            <a:r>
              <a:rPr lang="en-US" sz="3200" b="1" dirty="0">
                <a:latin typeface="#9Slide05 Atlantika" pitchFamily="2" charset="0"/>
              </a:rPr>
              <a:t> </a:t>
            </a:r>
            <a:r>
              <a:rPr lang="en-US" sz="3200" b="1" dirty="0" err="1">
                <a:latin typeface="#9Slide05 Atlantika" pitchFamily="2" charset="0"/>
              </a:rPr>
              <a:t>sau</a:t>
            </a:r>
            <a:endParaRPr lang="en-US" sz="3200" b="1" dirty="0">
              <a:latin typeface="#9Slide05 Atlantika" pitchFamily="2" charset="0"/>
            </a:endParaRPr>
          </a:p>
          <a:p>
            <a:pPr algn="ctr"/>
            <a:r>
              <a:rPr lang="en-US" sz="3200" b="1" dirty="0" err="1">
                <a:latin typeface="#9Slide05 Atlantika" pitchFamily="2" charset="0"/>
              </a:rPr>
              <a:t>Nhân</a:t>
            </a:r>
            <a:r>
              <a:rPr lang="en-US" sz="3200" b="1" dirty="0">
                <a:latin typeface="#9Slide05 Atlantika" pitchFamily="2" charset="0"/>
              </a:rPr>
              <a:t>, chia </a:t>
            </a:r>
            <a:r>
              <a:rPr lang="en-US" sz="3200" b="1" dirty="0" err="1">
                <a:latin typeface="#9Slide05 Atlantika" pitchFamily="2" charset="0"/>
              </a:rPr>
              <a:t>trước</a:t>
            </a:r>
            <a:r>
              <a:rPr lang="en-US" sz="3200" b="1" dirty="0">
                <a:latin typeface="#9Slide05 Atlantika" pitchFamily="2" charset="0"/>
              </a:rPr>
              <a:t> – </a:t>
            </a:r>
            <a:r>
              <a:rPr lang="en-US" sz="3200" b="1" dirty="0" err="1">
                <a:latin typeface="#9Slide05 Atlantika" pitchFamily="2" charset="0"/>
              </a:rPr>
              <a:t>Cộng</a:t>
            </a:r>
            <a:r>
              <a:rPr lang="en-US" sz="3200" b="1" dirty="0">
                <a:latin typeface="#9Slide05 Atlantika" pitchFamily="2" charset="0"/>
              </a:rPr>
              <a:t>, </a:t>
            </a:r>
            <a:r>
              <a:rPr lang="en-US" sz="3200" b="1" dirty="0" err="1">
                <a:latin typeface="#9Slide05 Atlantika" pitchFamily="2" charset="0"/>
              </a:rPr>
              <a:t>trừ</a:t>
            </a:r>
            <a:r>
              <a:rPr lang="en-US" sz="3200" b="1" dirty="0">
                <a:latin typeface="#9Slide05 Atlantika" pitchFamily="2" charset="0"/>
              </a:rPr>
              <a:t> </a:t>
            </a:r>
            <a:r>
              <a:rPr lang="en-US" sz="3200" b="1" dirty="0" err="1">
                <a:latin typeface="#9Slide05 Atlantika" pitchFamily="2" charset="0"/>
              </a:rPr>
              <a:t>sau</a:t>
            </a:r>
            <a:endParaRPr lang="en-US" sz="3200" b="1" dirty="0"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5" grpId="0"/>
      <p:bldP spid="16" grpId="0"/>
      <p:bldP spid="17" grpId="0"/>
      <p:bldP spid="19" grpId="0"/>
      <p:bldP spid="20" grpId="0"/>
      <p:bldP spid="21" grpId="0"/>
      <p:bldP spid="21" grpId="1"/>
      <p:bldP spid="21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Christmas Reindeer Frame Free Stock Photo - Public Domain Pictur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7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78" y="1507524"/>
            <a:ext cx="7895568" cy="59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Two border templates with reindeers for christmas 614216 Vector Art at  Vecteez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2" b="100000" l="610" r="49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7790"/>
          <a:stretch/>
        </p:blipFill>
        <p:spPr bwMode="auto">
          <a:xfrm>
            <a:off x="5264254" y="2134736"/>
            <a:ext cx="5193539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6196550" y="3171427"/>
            <a:ext cx="3342290" cy="1547479"/>
          </a:xfrm>
          <a:prstGeom prst="roundRect">
            <a:avLst/>
          </a:prstGeom>
          <a:solidFill>
            <a:srgbClr val="F1EDCA"/>
          </a:solidFill>
          <a:ln w="762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:</a:t>
            </a:r>
          </a:p>
          <a:p>
            <a:pPr indent="404813"/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0,5 </a:t>
            </a:r>
            <a:r>
              <a:rPr lang="en-US" sz="2800" b="1" dirty="0">
                <a:solidFill>
                  <a:srgbClr val="014F35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:   1 </a:t>
            </a:r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giờ</a:t>
            </a:r>
            <a:endParaRPr lang="en-US" sz="2800" b="1" dirty="0">
              <a:solidFill>
                <a:srgbClr val="014F35"/>
              </a:solidFill>
              <a:cs typeface="Times New Roman" panose="02020603050405020304" pitchFamily="18" charset="0"/>
            </a:endParaRPr>
          </a:p>
          <a:p>
            <a:pPr indent="404813"/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120 </a:t>
            </a:r>
            <a:r>
              <a:rPr lang="en-US" sz="2800" b="1" dirty="0">
                <a:solidFill>
                  <a:srgbClr val="014F35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rgbClr val="014F35"/>
                </a:solidFill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14F35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Piaget Meets Santa Claus and Discussion Questions Current">
            <a:hlinkClick r:id="rId8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96" y="2711669"/>
            <a:ext cx="2566297" cy="41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2726" y="2711668"/>
            <a:ext cx="5312229" cy="324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14F35"/>
                </a:solidFill>
              </a:rPr>
              <a:t>Bài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giải</a:t>
            </a:r>
            <a:endParaRPr lang="en-US" sz="3200" b="1" dirty="0">
              <a:solidFill>
                <a:srgbClr val="014F35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4F35"/>
                </a:solidFill>
              </a:rPr>
              <a:t>     </a:t>
            </a:r>
            <a:r>
              <a:rPr lang="en-US" sz="3200" b="1" dirty="0" err="1">
                <a:solidFill>
                  <a:srgbClr val="014F35"/>
                </a:solidFill>
              </a:rPr>
              <a:t>Có</a:t>
            </a:r>
            <a:r>
              <a:rPr lang="en-US" sz="3200" b="1" dirty="0">
                <a:solidFill>
                  <a:srgbClr val="014F35"/>
                </a:solidFill>
              </a:rPr>
              <a:t> 120 </a:t>
            </a:r>
            <a:r>
              <a:rPr lang="en-US" sz="3200" b="1" dirty="0">
                <a:solidFill>
                  <a:srgbClr val="014F35"/>
                </a:solidFill>
                <a:latin typeface="#9Slide05 Brannboll Ny" panose="02000000000000000000" pitchFamily="2" charset="0"/>
              </a:rPr>
              <a:t>l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dầu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thì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động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cơ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đó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chạy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được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trong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số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giờ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là</a:t>
            </a:r>
            <a:r>
              <a:rPr lang="en-US" sz="3200" b="1" dirty="0">
                <a:solidFill>
                  <a:srgbClr val="014F35"/>
                </a:solidFill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14F35"/>
                </a:solidFill>
              </a:rPr>
              <a:t>     120 : 0,5 = 240 (</a:t>
            </a:r>
            <a:r>
              <a:rPr lang="en-US" sz="3200" b="1" dirty="0" err="1">
                <a:solidFill>
                  <a:srgbClr val="014F35"/>
                </a:solidFill>
              </a:rPr>
              <a:t>giờ</a:t>
            </a:r>
            <a:r>
              <a:rPr lang="en-US" sz="3200" b="1" dirty="0">
                <a:solidFill>
                  <a:srgbClr val="014F35"/>
                </a:solidFill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14F35"/>
                </a:solidFill>
              </a:rPr>
              <a:t>                  </a:t>
            </a:r>
            <a:r>
              <a:rPr lang="en-US" sz="3200" b="1" dirty="0" err="1">
                <a:solidFill>
                  <a:srgbClr val="014F35"/>
                </a:solidFill>
              </a:rPr>
              <a:t>Đáp</a:t>
            </a:r>
            <a:r>
              <a:rPr lang="en-US" sz="3200" b="1" dirty="0">
                <a:solidFill>
                  <a:srgbClr val="014F35"/>
                </a:solidFill>
              </a:rPr>
              <a:t> </a:t>
            </a:r>
            <a:r>
              <a:rPr lang="en-US" sz="3200" b="1" dirty="0" err="1">
                <a:solidFill>
                  <a:srgbClr val="014F35"/>
                </a:solidFill>
              </a:rPr>
              <a:t>số</a:t>
            </a:r>
            <a:r>
              <a:rPr lang="en-US" sz="3200" b="1" dirty="0">
                <a:solidFill>
                  <a:srgbClr val="014F35"/>
                </a:solidFill>
              </a:rPr>
              <a:t>: 240 </a:t>
            </a:r>
            <a:r>
              <a:rPr lang="en-US" sz="3200" b="1" dirty="0" err="1">
                <a:solidFill>
                  <a:srgbClr val="014F35"/>
                </a:solidFill>
              </a:rPr>
              <a:t>giờ</a:t>
            </a:r>
            <a:endParaRPr lang="en-US" sz="3200" b="1" dirty="0">
              <a:solidFill>
                <a:srgbClr val="014F35"/>
              </a:solidFill>
            </a:endParaRPr>
          </a:p>
        </p:txBody>
      </p:sp>
      <p:pic>
        <p:nvPicPr>
          <p:cNvPr id="9" name="Picture 2" descr="Christmas Banner 1 stock vector. Illustration of object - 176065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8" b="99398" l="2563" r="98563">
                        <a14:backgroundMark x1="6438" y1="11647" x2="91500" y2="11245"/>
                        <a14:backgroundMark x1="4875" y1="67068" x2="4875" y2="6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3" y="-213349"/>
            <a:ext cx="12657222" cy="27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47411" y="880311"/>
            <a:ext cx="2807368" cy="597067"/>
          </a:xfrm>
          <a:prstGeom prst="rect">
            <a:avLst/>
          </a:prstGeom>
          <a:solidFill>
            <a:srgbClr val="970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F4266F6-2EFC-4537-AEB9-7116F95CB9D2}"/>
              </a:ext>
            </a:extLst>
          </p:cNvPr>
          <p:cNvSpPr/>
          <p:nvPr/>
        </p:nvSpPr>
        <p:spPr>
          <a:xfrm>
            <a:off x="1620192" y="0"/>
            <a:ext cx="8837601" cy="1464039"/>
          </a:xfrm>
          <a:prstGeom prst="roundRect">
            <a:avLst/>
          </a:prstGeom>
          <a:noFill/>
          <a:ln w="76200">
            <a:noFill/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9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#9Slide05 Atlantika" pitchFamily="2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#9Slide05 Atlantika" pitchFamily="2" charset="0"/>
                <a:cs typeface="Times New Roman" panose="02020603050405020304" pitchFamily="18" charset="0"/>
              </a:rPr>
              <a:t> 3 (T.73)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0,5 l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dầu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120 l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dầu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thì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-0.12685 L -0.08593 0.00718 C -0.10377 0.0375 -0.13073 0.05394 -0.15885 0.05394 C -0.19088 0.05394 -0.21666 0.0375 -0.2345 0.00718 L -0.32031 -0.12685 " pathEditMode="relative" rAng="0" ptsTypes="AAA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90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199" y="2127920"/>
            <a:ext cx="2853738" cy="46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ristmas Banner 1 stock vector. Illustration of object - 176065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8" b="99398" l="2563" r="98563">
                        <a14:backgroundMark x1="6438" y1="11647" x2="91500" y2="11245"/>
                        <a14:backgroundMark x1="4875" y1="67068" x2="4875" y2="6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76" y="347159"/>
            <a:ext cx="5891576" cy="16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97992" y="581798"/>
            <a:ext cx="3770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#9Slide05 Atlantika" pitchFamily="2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#9Slide05 Atlantika" pitchFamily="2" charset="0"/>
              </a:rPr>
              <a:t> 4 (T.73)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</a:rPr>
              <a:t>Tìm</a:t>
            </a:r>
            <a:r>
              <a:rPr lang="en-US" sz="5400" b="1" dirty="0">
                <a:solidFill>
                  <a:srgbClr val="FFFF00"/>
                </a:solidFill>
                <a:latin typeface="#9Slide05 Atlantika" pitchFamily="2" charset="0"/>
              </a:rPr>
              <a:t> x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01163" y="84009"/>
            <a:ext cx="4438190" cy="2173696"/>
          </a:xfrm>
          <a:prstGeom prst="roundRect">
            <a:avLst/>
          </a:prstGeom>
          <a:solidFill>
            <a:srgbClr val="6A994E"/>
          </a:solidFill>
          <a:ln w="57150">
            <a:solidFill>
              <a:srgbClr val="3866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10188" y="1627670"/>
            <a:ext cx="28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1EDCA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1EDCA"/>
                </a:solidFill>
              </a:rPr>
              <a:t>             =   4,27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0188" y="581798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1EDCA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1EDCA"/>
                </a:solidFill>
              </a:rPr>
              <a:t> – 1,27 =       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10188" y="1118796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1EDCA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1EDCA"/>
                </a:solidFill>
              </a:rPr>
              <a:t>             = 3 + 1,27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0188" y="72924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1EDCA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F1EDCA"/>
                </a:solidFill>
              </a:rPr>
              <a:t> – 1,27 = 13,5 : 4,5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382791" y="2338432"/>
            <a:ext cx="4438190" cy="2173696"/>
          </a:xfrm>
          <a:prstGeom prst="roundRect">
            <a:avLst/>
          </a:prstGeom>
          <a:solidFill>
            <a:srgbClr val="F2E8CF"/>
          </a:solidFill>
          <a:ln w="57150">
            <a:solidFill>
              <a:srgbClr val="3866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982840" y="3930498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002060"/>
                </a:solidFill>
              </a:rPr>
              <a:t>             =   1,5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82840" y="2884626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002060"/>
                </a:solidFill>
              </a:rPr>
              <a:t> + 18,7 =      20,2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82840" y="3421624"/>
            <a:ext cx="3749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002060"/>
                </a:solidFill>
              </a:rPr>
              <a:t>             = 20,2 – 18,7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82840" y="2375752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002060"/>
                </a:solidFill>
              </a:rPr>
              <a:t> + 18,7 = 50,5 : 2,5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300196" y="4592140"/>
            <a:ext cx="4438190" cy="2173696"/>
          </a:xfrm>
          <a:prstGeom prst="roundRect">
            <a:avLst/>
          </a:prstGeom>
          <a:solidFill>
            <a:srgbClr val="BC4749"/>
          </a:solidFill>
          <a:ln w="57150">
            <a:solidFill>
              <a:srgbClr val="3866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964468" y="6138369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A7C957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            =     1,2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64468" y="5092497"/>
            <a:ext cx="2582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A7C957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</a:t>
            </a:r>
            <a:r>
              <a:rPr lang="en-US" sz="3200" b="1" dirty="0" err="1">
                <a:solidFill>
                  <a:srgbClr val="A7C957"/>
                </a:solidFill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12,5 =    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64468" y="5629495"/>
            <a:ext cx="334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A7C957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            = 15 : 12,5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64468" y="4549448"/>
            <a:ext cx="2993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A7C957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</a:t>
            </a:r>
            <a:r>
              <a:rPr lang="en-US" sz="3200" b="1" dirty="0" err="1">
                <a:solidFill>
                  <a:srgbClr val="A7C957"/>
                </a:solidFill>
              </a:rPr>
              <a:t>x</a:t>
            </a:r>
            <a:r>
              <a:rPr lang="en-US" sz="3200" b="1" dirty="0">
                <a:solidFill>
                  <a:srgbClr val="A7C957"/>
                </a:solidFill>
              </a:rPr>
              <a:t> 12,5 = 6 x 2,5</a:t>
            </a:r>
          </a:p>
        </p:txBody>
      </p:sp>
      <p:pic>
        <p:nvPicPr>
          <p:cNvPr id="2070" name="Picture 22" descr="Free Christmas Alphabet Cliparts, Download Free Christmas Alphabet Cliparts  png images, Free ClipArts on Clipart Librar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6" b="21102" l="1836" r="165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81652" b="76553"/>
          <a:stretch/>
        </p:blipFill>
        <p:spPr bwMode="auto">
          <a:xfrm>
            <a:off x="6328250" y="22652"/>
            <a:ext cx="1030135" cy="18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Buchstabe - Letter B | Christmas lettering, Christmas alphabet, Christmas  scrapbo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0000" l="6889" r="92222">
                        <a14:foregroundMark x1="22111" y1="14500" x2="32000" y2="20100"/>
                        <a14:foregroundMark x1="26111" y1="25400" x2="38667" y2="19000"/>
                        <a14:foregroundMark x1="21111" y1="36400" x2="19556" y2="3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890" y="2828921"/>
            <a:ext cx="1121245" cy="12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Letter Cookie Alphabet Christmas Flowers Snowflakes Illustration Cookie  Stock Vector Image by ©Luchelle #318438496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06" b="90000" l="6688" r="93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79" y="5222766"/>
            <a:ext cx="1029317" cy="10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1" grpId="0"/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19150" y="384145"/>
            <a:ext cx="4604439" cy="1410081"/>
          </a:xfrm>
        </p:spPr>
        <p:txBody>
          <a:bodyPr/>
          <a:lstStyle/>
          <a:p>
            <a:r>
              <a:rPr lang="en-US" sz="11500" dirty="0" err="1">
                <a:solidFill>
                  <a:schemeClr val="bg1"/>
                </a:solidFill>
                <a:latin typeface="#9Slide05 Atlantika" pitchFamily="2" charset="0"/>
              </a:rPr>
              <a:t>Dặn</a:t>
            </a:r>
            <a:r>
              <a:rPr lang="en-US" sz="115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#9Slide05 Atlantika" pitchFamily="2" charset="0"/>
              </a:rPr>
              <a:t>dò</a:t>
            </a:r>
            <a:endParaRPr lang="en-US" sz="11500" dirty="0">
              <a:solidFill>
                <a:schemeClr val="bg1"/>
              </a:solidFill>
              <a:latin typeface="#9Slide05 Atlantika" pitchFamily="2" charset="0"/>
            </a:endParaRPr>
          </a:p>
        </p:txBody>
      </p:sp>
      <p:pic>
        <p:nvPicPr>
          <p:cNvPr id="20" name="Picture 4" descr="Строка заголовка диалогового окна простой милый мультфильм Рождество  границы, просто, прекрасный, мультфильм PNG и PSD-файл пнг для бесплатной  загруз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688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20" b="35562"/>
          <a:stretch/>
        </p:blipFill>
        <p:spPr bwMode="auto">
          <a:xfrm>
            <a:off x="2343335" y="1634720"/>
            <a:ext cx="7216302" cy="20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16132" y="2174536"/>
            <a:ext cx="489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Ôn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quy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tắc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cộng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trừ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, chia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thập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phân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.</a:t>
            </a:r>
          </a:p>
        </p:txBody>
      </p:sp>
      <p:pic>
        <p:nvPicPr>
          <p:cNvPr id="22" name="Picture 4" descr="Строка заголовка диалогового окна простой милый мультфильм Рождество  границы, просто, прекрасный, мультфильм PNG и PSD-файл пнг для бесплатной  загруз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688" r="9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20" b="35562"/>
          <a:stretch/>
        </p:blipFill>
        <p:spPr bwMode="auto">
          <a:xfrm>
            <a:off x="2343335" y="3622670"/>
            <a:ext cx="7216302" cy="245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9150" y="4347491"/>
            <a:ext cx="4895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Ôn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a:b (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cách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#9Slide05 Atlantika" pitchFamily="2" charset="0"/>
              </a:rPr>
              <a:t>nghĩa</a:t>
            </a:r>
            <a:r>
              <a:rPr lang="en-US" sz="4000" dirty="0">
                <a:solidFill>
                  <a:schemeClr val="bg1"/>
                </a:solidFill>
                <a:latin typeface="#9Slide05 Atlantik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12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6E4B6-A649-403B-8AA9-2C4ADF1BB51B}"/>
              </a:ext>
            </a:extLst>
          </p:cNvPr>
          <p:cNvSpPr txBox="1"/>
          <p:nvPr/>
        </p:nvSpPr>
        <p:spPr>
          <a:xfrm>
            <a:off x="4035922" y="1098040"/>
            <a:ext cx="4371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60108"/>
                </a:solidFill>
                <a:latin typeface="#9Slide05 Authentica Regular" pitchFamily="2" charset="0"/>
              </a:rPr>
              <a:t>Thank you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8030B1-0CF4-4B29-AC30-8F6D08FB1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79477" y="573629"/>
            <a:ext cx="15525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5001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B5FECB-370F-47C7-8A1E-C7CE924A54ED}"/>
              </a:ext>
            </a:extLst>
          </p:cNvPr>
          <p:cNvSpPr txBox="1"/>
          <p:nvPr/>
        </p:nvSpPr>
        <p:spPr>
          <a:xfrm>
            <a:off x="537989" y="397378"/>
            <a:ext cx="5012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chemeClr val="bg1"/>
                </a:solidFill>
                <a:latin typeface="#9Slide05 Atlantika" pitchFamily="2" charset="0"/>
              </a:rPr>
              <a:t>Mục</a:t>
            </a:r>
            <a:r>
              <a:rPr lang="en-US" sz="9600" dirty="0">
                <a:solidFill>
                  <a:schemeClr val="bg1"/>
                </a:solidFill>
                <a:latin typeface="#9Slide05 Atlantika" pitchFamily="2" charset="0"/>
              </a:rPr>
              <a:t> </a:t>
            </a:r>
            <a:r>
              <a:rPr lang="en-US" sz="9600" dirty="0" err="1">
                <a:solidFill>
                  <a:schemeClr val="bg1"/>
                </a:solidFill>
                <a:latin typeface="#9Slide05 Atlantika" pitchFamily="2" charset="0"/>
              </a:rPr>
              <a:t>tiêu</a:t>
            </a:r>
            <a:endParaRPr lang="en-US" sz="9600" dirty="0">
              <a:solidFill>
                <a:schemeClr val="bg1"/>
              </a:solidFill>
              <a:latin typeface="#9Slide05 Atlantika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66E0B-2337-41CF-AFFC-00A0EE108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0484" y="4772102"/>
            <a:ext cx="508783" cy="696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CF7CA-055F-491F-A61F-165333674E6E}"/>
              </a:ext>
            </a:extLst>
          </p:cNvPr>
          <p:cNvSpPr txBox="1"/>
          <p:nvPr/>
        </p:nvSpPr>
        <p:spPr>
          <a:xfrm>
            <a:off x="5097512" y="4538018"/>
            <a:ext cx="28067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Vận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dụng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để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giải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toán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có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lời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văn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.</a:t>
            </a:r>
            <a:endParaRPr lang="en-US" sz="4400" b="1" dirty="0">
              <a:latin typeface="#9Slide05 Atlantik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C8C2BD-BB58-458A-8376-C0DB85FA7F49}"/>
              </a:ext>
            </a:extLst>
          </p:cNvPr>
          <p:cNvSpPr txBox="1"/>
          <p:nvPr/>
        </p:nvSpPr>
        <p:spPr>
          <a:xfrm>
            <a:off x="7904267" y="2665367"/>
            <a:ext cx="32343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Ôn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phân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  <a:cs typeface="Arial" panose="020B0604020202020204" pitchFamily="34" charset="0"/>
              </a:rPr>
              <a:t>.</a:t>
            </a:r>
            <a:endParaRPr lang="en-US" sz="4400" b="1" dirty="0">
              <a:latin typeface="#9Slide05 Atlantik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400E1D-73EE-4E33-ACE1-879D62B65748}"/>
              </a:ext>
            </a:extLst>
          </p:cNvPr>
          <p:cNvSpPr txBox="1"/>
          <p:nvPr/>
        </p:nvSpPr>
        <p:spPr>
          <a:xfrm>
            <a:off x="8698346" y="5121534"/>
            <a:ext cx="30587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Rèn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tính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toán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cẩn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thận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,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chính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 </a:t>
            </a:r>
            <a:r>
              <a:rPr lang="en-US" sz="4400" b="1" dirty="0" err="1">
                <a:solidFill>
                  <a:srgbClr val="034F35"/>
                </a:solidFill>
                <a:latin typeface="#9Slide05 Atlantika" pitchFamily="2" charset="0"/>
              </a:rPr>
              <a:t>xác</a:t>
            </a:r>
            <a:r>
              <a:rPr lang="en-US" sz="4400" b="1" dirty="0">
                <a:solidFill>
                  <a:srgbClr val="034F35"/>
                </a:solidFill>
                <a:latin typeface="#9Slide05 Atlantika" pitchFamily="2" charset="0"/>
              </a:rPr>
              <a:t>.</a:t>
            </a:r>
            <a:endParaRPr lang="en-US" sz="4400" b="1" dirty="0">
              <a:latin typeface="#9Slide05 Atlantika" pitchFamily="2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CC54705-4286-4EF4-ABB3-530287CB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3485" y="2918828"/>
            <a:ext cx="568852" cy="80836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0C86003-F212-4AA3-A359-7D205F004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2512" y="5359384"/>
            <a:ext cx="568852" cy="8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745C25-495F-441D-9B6B-85071DBFEE70}"/>
              </a:ext>
            </a:extLst>
          </p:cNvPr>
          <p:cNvSpPr/>
          <p:nvPr/>
        </p:nvSpPr>
        <p:spPr>
          <a:xfrm>
            <a:off x="646216" y="742665"/>
            <a:ext cx="10848652" cy="54595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1261832" y="1223779"/>
            <a:ext cx="99182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Giáng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sinh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đang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đến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gần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rồi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mà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Ông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già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Noel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bận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chuẩn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quà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cho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bạn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nhỏ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quá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nên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chưa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kịp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trang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trí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cho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cây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thông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Noel.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bạn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sinh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lớp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5…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giúp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ông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trang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trí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cây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thông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bằng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thực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hiện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thử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thách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học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5 Authentica Regular" pitchFamily="2" charset="0"/>
              </a:rPr>
              <a:t>nhé</a:t>
            </a:r>
            <a:r>
              <a:rPr lang="en-US" sz="4800" dirty="0">
                <a:solidFill>
                  <a:schemeClr val="bg1"/>
                </a:solidFill>
                <a:latin typeface="#9Slide05 Authentica Regular" pitchFamily="2" charset="0"/>
              </a:rPr>
              <a:t>!</a:t>
            </a:r>
            <a:endParaRPr lang="en-US" sz="6000" dirty="0">
              <a:solidFill>
                <a:schemeClr val="bg1"/>
              </a:solidFill>
              <a:latin typeface="#9Slide05 Authentica Regular" pitchFamily="2" charset="0"/>
            </a:endParaRPr>
          </a:p>
        </p:txBody>
      </p:sp>
      <p:pic>
        <p:nvPicPr>
          <p:cNvPr id="2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52717" y="2180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pic>
        <p:nvPicPr>
          <p:cNvPr id="25" name="GAME ĐƯỢC CHIA SẺ MIỄN PHÍ BỚI NK 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86558" y="3960540"/>
            <a:ext cx="5705521" cy="2768019"/>
            <a:chOff x="4586558" y="3960540"/>
            <a:chExt cx="5705521" cy="27680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3D4C7E-9EEF-4361-9507-3FAEA006A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12" y="4248362"/>
              <a:ext cx="2729667" cy="2183733"/>
            </a:xfrm>
            <a:prstGeom prst="rect">
              <a:avLst/>
            </a:prstGeom>
          </p:spPr>
        </p:pic>
        <p:pic>
          <p:nvPicPr>
            <p:cNvPr id="18" name="Picture 17" descr="Combo TripU 3N2Ä Novotel PhÃº Quá»c">
              <a:extLst>
                <a:ext uri="{FF2B5EF4-FFF2-40B4-BE49-F238E27FC236}">
                  <a16:creationId xmlns:a16="http://schemas.microsoft.com/office/drawing/2014/main" id="{2A35E6CA-042A-4577-912D-B531A0CB8E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558" y="3960540"/>
              <a:ext cx="3321304" cy="265704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MÃ¡y Äiá»n giáº£i 03">
              <a:extLst>
                <a:ext uri="{FF2B5EF4-FFF2-40B4-BE49-F238E27FC236}">
                  <a16:creationId xmlns:a16="http://schemas.microsoft.com/office/drawing/2014/main" id="{B607168C-5BE7-41A4-97C7-B019A88DC0F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262" y="4646135"/>
              <a:ext cx="2158301" cy="208242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GAME ĐƯỢC CHIA SẺ MIỄN PHÍ BỚI NK POWERSKILLS" descr="Káº¿t quáº£ hÃ¬nh áº£nh cho win text gif">
            <a:hlinkClick r:id="rId23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39" y="69146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59">
            <a:hlinkClick r:id="rId25" action="ppaction://hlinksldjump"/>
            <a:extLst>
              <a:ext uri="{FF2B5EF4-FFF2-40B4-BE49-F238E27FC236}">
                <a16:creationId xmlns:a16="http://schemas.microsoft.com/office/drawing/2014/main" id="{E6FA3569-1E00-4BDB-A24B-072E5B751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077906" y="5820937"/>
            <a:ext cx="1058576" cy="9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76A14-5211-4671-8C5D-680F1ADE4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7" t="11506" r="187" b="4120"/>
          <a:stretch/>
        </p:blipFill>
        <p:spPr>
          <a:xfrm>
            <a:off x="-1" y="-14224"/>
            <a:ext cx="12217287" cy="6872224"/>
          </a:xfrm>
          <a:prstGeom prst="rect">
            <a:avLst/>
          </a:prstGeom>
        </p:spPr>
      </p:pic>
      <p:pic>
        <p:nvPicPr>
          <p:cNvPr id="1026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63D71EEC-9146-4D32-9838-9D98E125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20" y="2547620"/>
            <a:ext cx="24288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393700" y="1801694"/>
            <a:ext cx="4368800" cy="2429946"/>
          </a:xfrm>
          <a:prstGeom prst="roundRect">
            <a:avLst>
              <a:gd name="adj" fmla="val 11231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266,22 : 34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4879510" y="1801694"/>
            <a:ext cx="4844897" cy="2429946"/>
          </a:xfrm>
          <a:prstGeom prst="roundRect">
            <a:avLst>
              <a:gd name="adj" fmla="val 9977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b) 483 : 35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393700" y="4329847"/>
            <a:ext cx="4368800" cy="2429946"/>
          </a:xfrm>
          <a:prstGeom prst="roundRect">
            <a:avLst>
              <a:gd name="adj" fmla="val 10813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c) 91,08 : 3,6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4879510" y="4329847"/>
            <a:ext cx="4844897" cy="2429946"/>
          </a:xfrm>
          <a:prstGeom prst="roundRect">
            <a:avLst>
              <a:gd name="adj" fmla="val 11650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d) 3 : 6,25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62751" y="2444343"/>
            <a:ext cx="2365641" cy="854334"/>
            <a:chOff x="1362751" y="2444343"/>
            <a:chExt cx="2365641" cy="854334"/>
          </a:xfrm>
        </p:grpSpPr>
        <p:sp>
          <p:nvSpPr>
            <p:cNvPr id="4" name="TextBox 3"/>
            <p:cNvSpPr txBox="1"/>
            <p:nvPr/>
          </p:nvSpPr>
          <p:spPr>
            <a:xfrm>
              <a:off x="1362751" y="2444343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266,22        34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790999" y="28986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8863" y="28986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9740" y="28986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0222" y="2899104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5238" y="28986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72108" y="289823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9616" y="33286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4477" y="33285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0898" y="332852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55812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74496" y="37329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4658" y="37329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69232" y="2443911"/>
            <a:ext cx="1973656" cy="854334"/>
            <a:chOff x="1754736" y="2444343"/>
            <a:chExt cx="1973656" cy="854334"/>
          </a:xfrm>
        </p:grpSpPr>
        <p:sp>
          <p:nvSpPr>
            <p:cNvPr id="30" name="TextBox 29"/>
            <p:cNvSpPr txBox="1"/>
            <p:nvPr/>
          </p:nvSpPr>
          <p:spPr>
            <a:xfrm>
              <a:off x="1754736" y="2444343"/>
              <a:ext cx="18945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483        35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7343348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64783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69232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40609" y="290009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34367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40609" y="33177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56905" y="33177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34650" y="33177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10756" y="2906743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12777" y="28973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52061" y="370842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47377" y="370842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549740" y="5021601"/>
            <a:ext cx="2219620" cy="954107"/>
            <a:chOff x="1549740" y="2444343"/>
            <a:chExt cx="2178652" cy="954107"/>
          </a:xfrm>
        </p:grpSpPr>
        <p:sp>
          <p:nvSpPr>
            <p:cNvPr id="46" name="TextBox 45"/>
            <p:cNvSpPr txBox="1"/>
            <p:nvPr/>
          </p:nvSpPr>
          <p:spPr>
            <a:xfrm>
              <a:off x="1549740" y="2444343"/>
              <a:ext cx="2099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91,08        3,6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>
            <a:off x="1989616" y="5372100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270506" y="5379838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123695" y="5021600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,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34370" y="54770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31414" y="54770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55159" y="54770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03918" y="5477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15367" y="5477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011367" y="589538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31414" y="58929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195513" y="5497296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84064" y="58929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96170" y="548099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02520" y="629830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14519" y="629830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068726" y="5021601"/>
            <a:ext cx="2398943" cy="854334"/>
            <a:chOff x="1549740" y="2444343"/>
            <a:chExt cx="2354665" cy="854334"/>
          </a:xfrm>
        </p:grpSpPr>
        <p:sp>
          <p:nvSpPr>
            <p:cNvPr id="66" name="TextBox 65"/>
            <p:cNvSpPr txBox="1"/>
            <p:nvPr/>
          </p:nvSpPr>
          <p:spPr>
            <a:xfrm>
              <a:off x="1549740" y="2444343"/>
              <a:ext cx="235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   3           6,25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/>
          <p:cNvCxnSpPr/>
          <p:nvPr/>
        </p:nvCxnSpPr>
        <p:spPr>
          <a:xfrm>
            <a:off x="7644057" y="5379838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492495" y="50216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00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314660" y="5477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02872" y="548395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21438" y="5495653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856193" y="548394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38448" y="5477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871069" y="589022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679927" y="589022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77286" y="589022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52082" y="58924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826896" y="5477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059520" y="626911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868378" y="626911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681983" y="626911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pic>
        <p:nvPicPr>
          <p:cNvPr id="85" name="Graphic 15">
            <a:hlinkClick r:id="rId6" action="ppaction://hlinksldjump"/>
            <a:extLst>
              <a:ext uri="{FF2B5EF4-FFF2-40B4-BE49-F238E27FC236}">
                <a16:creationId xmlns:a16="http://schemas.microsoft.com/office/drawing/2014/main" id="{2790CF48-3958-48A2-A272-EE2D1307D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9046" y="3123566"/>
            <a:ext cx="931011" cy="1108074"/>
          </a:xfrm>
          <a:prstGeom prst="rect">
            <a:avLst/>
          </a:prstGeom>
        </p:spPr>
      </p:pic>
      <p:pic>
        <p:nvPicPr>
          <p:cNvPr id="86" name="Graphic 17">
            <a:hlinkClick r:id="rId9" action="ppaction://hlinksldjump"/>
            <a:extLst>
              <a:ext uri="{FF2B5EF4-FFF2-40B4-BE49-F238E27FC236}">
                <a16:creationId xmlns:a16="http://schemas.microsoft.com/office/drawing/2014/main" id="{987C9F86-D7AD-4413-8060-91FEDDFCEE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64866" y="3123566"/>
            <a:ext cx="1050082" cy="1244983"/>
          </a:xfrm>
          <a:prstGeom prst="rect">
            <a:avLst/>
          </a:prstGeom>
        </p:spPr>
      </p:pic>
      <p:pic>
        <p:nvPicPr>
          <p:cNvPr id="87" name="Graphic 47">
            <a:hlinkClick r:id="rId12" action="ppaction://hlinksldjump"/>
            <a:extLst>
              <a:ext uri="{FF2B5EF4-FFF2-40B4-BE49-F238E27FC236}">
                <a16:creationId xmlns:a16="http://schemas.microsoft.com/office/drawing/2014/main" id="{9A921B8E-87DE-479E-A5C8-73CB47CAD1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00083" y="5517444"/>
            <a:ext cx="1012496" cy="1273965"/>
          </a:xfrm>
          <a:prstGeom prst="rect">
            <a:avLst/>
          </a:prstGeom>
        </p:spPr>
      </p:pic>
      <p:pic>
        <p:nvPicPr>
          <p:cNvPr id="88" name="Picture 87">
            <a:hlinkClick r:id="rId15" action="ppaction://hlinksldjump"/>
            <a:extLst>
              <a:ext uri="{FF2B5EF4-FFF2-40B4-BE49-F238E27FC236}">
                <a16:creationId xmlns:a16="http://schemas.microsoft.com/office/drawing/2014/main" id="{0F339116-F765-420C-AECD-00E8529672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0388" y="5367892"/>
            <a:ext cx="1294525" cy="1535662"/>
          </a:xfrm>
          <a:prstGeom prst="rect">
            <a:avLst/>
          </a:prstGeom>
        </p:spPr>
      </p:pic>
      <p:pic>
        <p:nvPicPr>
          <p:cNvPr id="89" name="Graphic 41">
            <a:extLst>
              <a:ext uri="{FF2B5EF4-FFF2-40B4-BE49-F238E27FC236}">
                <a16:creationId xmlns:a16="http://schemas.microsoft.com/office/drawing/2014/main" id="{115205C7-98C4-4EF5-BFEF-4D67E948B0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1098014">
            <a:off x="-21791" y="5144679"/>
            <a:ext cx="1087255" cy="1642964"/>
          </a:xfrm>
          <a:prstGeom prst="rect">
            <a:avLst/>
          </a:prstGeom>
        </p:spPr>
      </p:pic>
      <p:pic>
        <p:nvPicPr>
          <p:cNvPr id="90" name="Graphic 51">
            <a:extLst>
              <a:ext uri="{FF2B5EF4-FFF2-40B4-BE49-F238E27FC236}">
                <a16:creationId xmlns:a16="http://schemas.microsoft.com/office/drawing/2014/main" id="{4E40A38D-0939-4323-9755-6F600ABB46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274214">
            <a:off x="434908" y="5613676"/>
            <a:ext cx="823679" cy="1221068"/>
          </a:xfrm>
          <a:prstGeom prst="rect">
            <a:avLst/>
          </a:prstGeom>
        </p:spPr>
      </p:pic>
      <p:pic>
        <p:nvPicPr>
          <p:cNvPr id="92" name="Picture 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714948" y="-811288"/>
            <a:ext cx="2107970" cy="3199954"/>
          </a:xfrm>
          <a:prstGeom prst="rect">
            <a:avLst/>
          </a:prstGeom>
        </p:spPr>
      </p:pic>
      <p:pic>
        <p:nvPicPr>
          <p:cNvPr id="91" name="Picture 2" descr="Christmas Banner 1 stock vector. Illustration of object - 1760659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28" b="99398" l="2563" r="98563">
                        <a14:backgroundMark x1="6438" y1="11647" x2="91500" y2="11245"/>
                        <a14:backgroundMark x1="4875" y1="67068" x2="4875" y2="6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" y="-66403"/>
            <a:ext cx="8190091" cy="16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7181" y="252565"/>
            <a:ext cx="6202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algn="ctr"/>
            <a:r>
              <a:rPr lang="en-US" sz="5400" b="1" dirty="0" err="1">
                <a:solidFill>
                  <a:schemeClr val="bg1"/>
                </a:solidFill>
                <a:latin typeface="#9Slide05 Atlantika" pitchFamily="2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#9Slide05 Atlantika" pitchFamily="2" charset="0"/>
                <a:cs typeface="Times New Roman" panose="02020603050405020304" pitchFamily="18" charset="0"/>
              </a:rPr>
              <a:t> 1 (T.73)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FFFF00"/>
                </a:solidFill>
                <a:latin typeface="#9Slide05 Atlantika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3BF616-F4F1-4516-BEC7-4C48567750D1}"/>
              </a:ext>
            </a:extLst>
          </p:cNvPr>
          <p:cNvSpPr/>
          <p:nvPr/>
        </p:nvSpPr>
        <p:spPr>
          <a:xfrm>
            <a:off x="619694" y="1766376"/>
            <a:ext cx="3526971" cy="2429946"/>
          </a:xfrm>
          <a:prstGeom prst="roundRect">
            <a:avLst>
              <a:gd name="adj" fmla="val 11231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266,22 : 34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16239" y="2409025"/>
            <a:ext cx="2365641" cy="854334"/>
            <a:chOff x="1362751" y="2444343"/>
            <a:chExt cx="2365641" cy="854334"/>
          </a:xfrm>
        </p:grpSpPr>
        <p:sp>
          <p:nvSpPr>
            <p:cNvPr id="4" name="TextBox 3"/>
            <p:cNvSpPr txBox="1"/>
            <p:nvPr/>
          </p:nvSpPr>
          <p:spPr>
            <a:xfrm>
              <a:off x="1362751" y="2444343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266,22        34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744487" y="28633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2351" y="28633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3228" y="28633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3710" y="2863786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8726" y="286335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5596" y="286291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104" y="32933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7965" y="32932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4386" y="329320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9300" y="28620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7984" y="36976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8146" y="36976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pic>
        <p:nvPicPr>
          <p:cNvPr id="1026" name="Picture 2" descr="Christmas frame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71852" l="8600" r="8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12003" b="27451"/>
          <a:stretch/>
        </p:blipFill>
        <p:spPr bwMode="auto">
          <a:xfrm rot="182076">
            <a:off x="4326273" y="-372539"/>
            <a:ext cx="849225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 rot="182076">
            <a:off x="5050585" y="871190"/>
            <a:ext cx="68027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Muốn</a:t>
            </a:r>
            <a:r>
              <a:rPr lang="en-US" sz="3200" b="1" dirty="0"/>
              <a:t> chia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thập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phân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cho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một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tự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nhiên</a:t>
            </a:r>
            <a:r>
              <a:rPr lang="en-US" sz="3200" b="1" dirty="0"/>
              <a:t>, ta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F26F61"/>
                </a:solidFill>
              </a:rPr>
              <a:t>Chia </a:t>
            </a:r>
            <a:r>
              <a:rPr lang="en-US" sz="3200" b="1" dirty="0" err="1">
                <a:solidFill>
                  <a:srgbClr val="F26F61"/>
                </a:solidFill>
              </a:rPr>
              <a:t>phần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nguyên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của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bị</a:t>
            </a:r>
            <a:r>
              <a:rPr lang="en-US" sz="3200" b="1" dirty="0">
                <a:solidFill>
                  <a:srgbClr val="F26F61"/>
                </a:solidFill>
              </a:rPr>
              <a:t> chia </a:t>
            </a:r>
            <a:r>
              <a:rPr lang="en-US" sz="3200" b="1" dirty="0" err="1">
                <a:solidFill>
                  <a:srgbClr val="F26F61"/>
                </a:solidFill>
              </a:rPr>
              <a:t>cho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chia.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68A78"/>
                </a:solidFill>
              </a:rPr>
              <a:t>Viết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dấu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phẩy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vào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bên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phải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thương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đã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tìm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được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trước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khi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lấy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chữ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số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đầu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tiên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của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phần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thập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phân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để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tiếp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tục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thực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hiện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phép</a:t>
            </a:r>
            <a:r>
              <a:rPr lang="en-US" sz="3200" b="1" dirty="0">
                <a:solidFill>
                  <a:srgbClr val="068A78"/>
                </a:solidFill>
              </a:rPr>
              <a:t> chia. 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400561"/>
                </a:solidFill>
              </a:rPr>
              <a:t>Tiếp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tục</a:t>
            </a:r>
            <a:r>
              <a:rPr lang="en-US" sz="3200" b="1" dirty="0">
                <a:solidFill>
                  <a:srgbClr val="400561"/>
                </a:solidFill>
              </a:rPr>
              <a:t> chia </a:t>
            </a:r>
            <a:r>
              <a:rPr lang="en-US" sz="3200" b="1" dirty="0" err="1">
                <a:solidFill>
                  <a:srgbClr val="400561"/>
                </a:solidFill>
              </a:rPr>
              <a:t>với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từng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chữ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ở </a:t>
            </a:r>
            <a:r>
              <a:rPr lang="en-US" sz="3200" b="1" dirty="0" err="1">
                <a:solidFill>
                  <a:srgbClr val="400561"/>
                </a:solidFill>
              </a:rPr>
              <a:t>phần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thập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phân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của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bị</a:t>
            </a:r>
            <a:r>
              <a:rPr lang="en-US" sz="3200" b="1" dirty="0">
                <a:solidFill>
                  <a:srgbClr val="400561"/>
                </a:solidFill>
              </a:rPr>
              <a:t> chia.</a:t>
            </a:r>
          </a:p>
        </p:txBody>
      </p:sp>
      <p:pic>
        <p:nvPicPr>
          <p:cNvPr id="24" name="Graphic 27">
            <a:hlinkClick r:id="rId6" action="ppaction://hlinksldjump"/>
            <a:extLst>
              <a:ext uri="{FF2B5EF4-FFF2-40B4-BE49-F238E27FC236}">
                <a16:creationId xmlns:a16="http://schemas.microsoft.com/office/drawing/2014/main" id="{6E7DA028-AD91-416A-B7A4-AEFB62DD9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5054891"/>
            <a:ext cx="1132817" cy="15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654606" y="871190"/>
            <a:ext cx="7198727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C000"/>
                </a:solidFill>
              </a:rPr>
              <a:t>chia </a:t>
            </a:r>
            <a:r>
              <a:rPr lang="en-US" sz="3200" b="1" dirty="0" err="1">
                <a:solidFill>
                  <a:srgbClr val="FFC000"/>
                </a:solidFill>
              </a:rPr>
              <a:t>một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tự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nhiên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cho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một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tự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nhiên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mà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còn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dư</a:t>
            </a:r>
            <a:r>
              <a:rPr lang="en-US" sz="3200" b="1" dirty="0"/>
              <a:t>, ta </a:t>
            </a:r>
            <a:r>
              <a:rPr lang="en-US" sz="3200" b="1" dirty="0" err="1"/>
              <a:t>tiếp</a:t>
            </a:r>
            <a:r>
              <a:rPr lang="en-US" sz="3200" b="1" dirty="0"/>
              <a:t> </a:t>
            </a:r>
            <a:r>
              <a:rPr lang="en-US" sz="3200" b="1" dirty="0" err="1"/>
              <a:t>tục</a:t>
            </a:r>
            <a:r>
              <a:rPr lang="en-US" sz="3200" b="1" dirty="0"/>
              <a:t> chia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dấu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phẩy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phải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thương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B050"/>
                </a:solidFill>
              </a:rPr>
              <a:t>Viết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thêm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vào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phải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số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dư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một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chữ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số</a:t>
            </a:r>
            <a:r>
              <a:rPr lang="en-US" sz="3200" b="1" dirty="0">
                <a:solidFill>
                  <a:srgbClr val="00B050"/>
                </a:solidFill>
              </a:rPr>
              <a:t> 0 </a:t>
            </a:r>
            <a:r>
              <a:rPr lang="en-US" sz="3200" b="1" dirty="0" err="1">
                <a:solidFill>
                  <a:srgbClr val="00B050"/>
                </a:solidFill>
              </a:rPr>
              <a:t>rồi</a:t>
            </a:r>
            <a:r>
              <a:rPr lang="en-US" sz="3200" b="1" dirty="0">
                <a:solidFill>
                  <a:srgbClr val="00B050"/>
                </a:solidFill>
              </a:rPr>
              <a:t> chia </a:t>
            </a:r>
            <a:r>
              <a:rPr lang="en-US" sz="3200" b="1" dirty="0" err="1">
                <a:solidFill>
                  <a:srgbClr val="00B050"/>
                </a:solidFill>
              </a:rPr>
              <a:t>tiếp</a:t>
            </a:r>
            <a:r>
              <a:rPr lang="en-US" sz="3200" b="1" dirty="0">
                <a:solidFill>
                  <a:srgbClr val="00B050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400561"/>
                </a:solidFill>
              </a:rPr>
              <a:t>Nếu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còn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dư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nữa</a:t>
            </a:r>
            <a:r>
              <a:rPr lang="en-US" sz="3200" b="1" dirty="0">
                <a:solidFill>
                  <a:srgbClr val="400561"/>
                </a:solidFill>
              </a:rPr>
              <a:t>, ta </a:t>
            </a:r>
            <a:r>
              <a:rPr lang="en-US" sz="3200" b="1" dirty="0" err="1">
                <a:solidFill>
                  <a:srgbClr val="400561"/>
                </a:solidFill>
              </a:rPr>
              <a:t>lại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viết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thêm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vào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bên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phải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dư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mới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một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chữ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0 </a:t>
            </a:r>
            <a:r>
              <a:rPr lang="en-US" sz="3200" b="1" dirty="0" err="1">
                <a:solidFill>
                  <a:srgbClr val="400561"/>
                </a:solidFill>
              </a:rPr>
              <a:t>rồi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tiếp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tục</a:t>
            </a:r>
            <a:r>
              <a:rPr lang="en-US" sz="3200" b="1" dirty="0">
                <a:solidFill>
                  <a:srgbClr val="400561"/>
                </a:solidFill>
              </a:rPr>
              <a:t> chia, </a:t>
            </a:r>
            <a:r>
              <a:rPr lang="en-US" sz="3200" b="1" dirty="0" err="1">
                <a:solidFill>
                  <a:srgbClr val="400561"/>
                </a:solidFill>
              </a:rPr>
              <a:t>và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có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thể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cứ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làm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như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thế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mãi</a:t>
            </a:r>
            <a:r>
              <a:rPr lang="en-US" sz="3200" b="1" dirty="0">
                <a:solidFill>
                  <a:srgbClr val="400561"/>
                </a:solidFill>
              </a:rPr>
              <a:t>.</a:t>
            </a:r>
          </a:p>
        </p:txBody>
      </p:sp>
      <p:pic>
        <p:nvPicPr>
          <p:cNvPr id="4104" name="Picture 8" descr="Candy Cane Christmas Frame With Blank Space Xmas Striped Border With  Copyspace Rectangle Background For Banner Or Christmas Card Vector Holiday  Empty Simple Illustration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6" b="96897" l="2637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04591"/>
            <a:ext cx="8153399" cy="60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7">
            <a:hlinkClick r:id="rId6" action="ppaction://hlinksldjump"/>
            <a:extLst>
              <a:ext uri="{FF2B5EF4-FFF2-40B4-BE49-F238E27FC236}">
                <a16:creationId xmlns:a16="http://schemas.microsoft.com/office/drawing/2014/main" id="{6E7DA028-AD91-416A-B7A4-AEFB62DD9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4445291"/>
            <a:ext cx="1132817" cy="1500217"/>
          </a:xfrm>
          <a:prstGeom prst="rect">
            <a:avLst/>
          </a:prstGeom>
        </p:spPr>
      </p:pic>
      <p:sp>
        <p:nvSpPr>
          <p:cNvPr id="26" name="Rectangle: Rounded Corners 6">
            <a:extLst>
              <a:ext uri="{FF2B5EF4-FFF2-40B4-BE49-F238E27FC236}">
                <a16:creationId xmlns:a16="http://schemas.microsoft.com/office/drawing/2014/main" id="{2C48BA3E-1DBF-41B6-9E54-8B8074FCEF2D}"/>
              </a:ext>
            </a:extLst>
          </p:cNvPr>
          <p:cNvSpPr/>
          <p:nvPr/>
        </p:nvSpPr>
        <p:spPr>
          <a:xfrm>
            <a:off x="464883" y="1657921"/>
            <a:ext cx="3494315" cy="2429946"/>
          </a:xfrm>
          <a:prstGeom prst="roundRect">
            <a:avLst>
              <a:gd name="adj" fmla="val 9977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b) 483 : 35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25508" y="2300138"/>
            <a:ext cx="1973656" cy="854334"/>
            <a:chOff x="1754736" y="2444343"/>
            <a:chExt cx="1973656" cy="854334"/>
          </a:xfrm>
        </p:grpSpPr>
        <p:sp>
          <p:nvSpPr>
            <p:cNvPr id="28" name="TextBox 27"/>
            <p:cNvSpPr txBox="1"/>
            <p:nvPr/>
          </p:nvSpPr>
          <p:spPr>
            <a:xfrm>
              <a:off x="1754736" y="2444343"/>
              <a:ext cx="18945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483        35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399624" y="2753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1059" y="2753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25508" y="2753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96885" y="27563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90643" y="2753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96885" y="317393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13181" y="317393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90926" y="317393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67032" y="2762970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69053" y="275358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08337" y="356464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03653" y="356464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pic>
        <p:nvPicPr>
          <p:cNvPr id="45" name="Graphic 25">
            <a:extLst>
              <a:ext uri="{FF2B5EF4-FFF2-40B4-BE49-F238E27FC236}">
                <a16:creationId xmlns:a16="http://schemas.microsoft.com/office/drawing/2014/main" id="{E9218DBB-F0F7-4D41-BBE9-F3AAE3B24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46956" y="-360130"/>
            <a:ext cx="1747267" cy="13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7">
            <a:hlinkClick r:id="rId4" action="ppaction://hlinksldjump"/>
            <a:extLst>
              <a:ext uri="{FF2B5EF4-FFF2-40B4-BE49-F238E27FC236}">
                <a16:creationId xmlns:a16="http://schemas.microsoft.com/office/drawing/2014/main" id="{6E7DA028-AD91-416A-B7A4-AEFB62DD9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1370" y="4323016"/>
            <a:ext cx="1818302" cy="2408021"/>
          </a:xfrm>
          <a:prstGeom prst="rect">
            <a:avLst/>
          </a:prstGeom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61CE19D8-8BA3-416E-BA25-E339EE1E6A78}"/>
              </a:ext>
            </a:extLst>
          </p:cNvPr>
          <p:cNvSpPr/>
          <p:nvPr/>
        </p:nvSpPr>
        <p:spPr>
          <a:xfrm>
            <a:off x="361043" y="1635633"/>
            <a:ext cx="3785622" cy="2429946"/>
          </a:xfrm>
          <a:prstGeom prst="roundRect">
            <a:avLst>
              <a:gd name="adj" fmla="val 10813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c) 91,08 : 3,6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17083" y="2327387"/>
            <a:ext cx="2219620" cy="954107"/>
            <a:chOff x="1549740" y="2444343"/>
            <a:chExt cx="2178652" cy="954107"/>
          </a:xfrm>
        </p:grpSpPr>
        <p:sp>
          <p:nvSpPr>
            <p:cNvPr id="26" name="TextBox 25"/>
            <p:cNvSpPr txBox="1"/>
            <p:nvPr/>
          </p:nvSpPr>
          <p:spPr>
            <a:xfrm>
              <a:off x="1549740" y="2444343"/>
              <a:ext cx="20995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91,08        3,6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1956959" y="2677886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37849" y="2685624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91038" y="2327386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01713" y="27828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98757" y="27828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2502" y="27828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1261" y="27828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2710" y="278282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8710" y="320117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98757" y="31987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62856" y="2803082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51407" y="31987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63513" y="27867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69863" y="36040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81862" y="36040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2" t="24524" r="19684" b="26190"/>
          <a:stretch/>
        </p:blipFill>
        <p:spPr>
          <a:xfrm>
            <a:off x="4507808" y="130629"/>
            <a:ext cx="7968343" cy="57639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87041" y="1265557"/>
            <a:ext cx="68027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Muốn</a:t>
            </a:r>
            <a:r>
              <a:rPr lang="en-US" sz="3200" b="1" dirty="0"/>
              <a:t> chia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thập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phân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cho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một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thập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phân</a:t>
            </a:r>
            <a:r>
              <a:rPr lang="en-US" sz="3200" b="1" dirty="0"/>
              <a:t>, ta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chemeClr val="bg1"/>
                </a:solidFill>
              </a:rPr>
              <a:t>Đếm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xem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chữ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</a:rPr>
              <a:t>phần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phân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của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chia </a:t>
            </a:r>
            <a:r>
              <a:rPr lang="en-US" sz="3200" b="1" dirty="0" err="1">
                <a:solidFill>
                  <a:schemeClr val="bg1"/>
                </a:solidFill>
              </a:rPr>
              <a:t>thì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chuyển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dấu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phẩy</a:t>
            </a:r>
            <a:r>
              <a:rPr lang="en-US" sz="3200" b="1" dirty="0">
                <a:solidFill>
                  <a:schemeClr val="bg1"/>
                </a:solidFill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bị</a:t>
            </a:r>
            <a:r>
              <a:rPr lang="en-US" sz="3200" b="1" dirty="0">
                <a:solidFill>
                  <a:schemeClr val="bg1"/>
                </a:solidFill>
              </a:rPr>
              <a:t> chia sang </a:t>
            </a:r>
            <a:r>
              <a:rPr lang="en-US" sz="3200" b="1" dirty="0" err="1">
                <a:solidFill>
                  <a:schemeClr val="bg1"/>
                </a:solidFill>
              </a:rPr>
              <a:t>bên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phải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bấy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chữ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400561"/>
                </a:solidFill>
              </a:rPr>
              <a:t>Bỏ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dấu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phẩy</a:t>
            </a:r>
            <a:r>
              <a:rPr lang="en-US" sz="3200" b="1" dirty="0">
                <a:solidFill>
                  <a:srgbClr val="400561"/>
                </a:solidFill>
              </a:rPr>
              <a:t> ở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chia </a:t>
            </a:r>
            <a:r>
              <a:rPr lang="en-US" sz="3200" b="1" dirty="0" err="1">
                <a:solidFill>
                  <a:srgbClr val="400561"/>
                </a:solidFill>
              </a:rPr>
              <a:t>rồi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thực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hiện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phép</a:t>
            </a:r>
            <a:r>
              <a:rPr lang="en-US" sz="3200" b="1" dirty="0">
                <a:solidFill>
                  <a:srgbClr val="400561"/>
                </a:solidFill>
              </a:rPr>
              <a:t> chia </a:t>
            </a:r>
            <a:r>
              <a:rPr lang="en-US" sz="3200" b="1" dirty="0" err="1">
                <a:solidFill>
                  <a:srgbClr val="400561"/>
                </a:solidFill>
              </a:rPr>
              <a:t>như</a:t>
            </a:r>
            <a:r>
              <a:rPr lang="en-US" sz="3200" b="1" dirty="0">
                <a:solidFill>
                  <a:srgbClr val="400561"/>
                </a:solidFill>
              </a:rPr>
              <a:t> chia </a:t>
            </a:r>
            <a:r>
              <a:rPr lang="en-US" sz="3200" b="1" dirty="0" err="1">
                <a:solidFill>
                  <a:srgbClr val="400561"/>
                </a:solidFill>
              </a:rPr>
              <a:t>cho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số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tự</a:t>
            </a:r>
            <a:r>
              <a:rPr lang="en-US" sz="3200" b="1" dirty="0">
                <a:solidFill>
                  <a:srgbClr val="400561"/>
                </a:solidFill>
              </a:rPr>
              <a:t> </a:t>
            </a:r>
            <a:r>
              <a:rPr lang="en-US" sz="3200" b="1" dirty="0" err="1">
                <a:solidFill>
                  <a:srgbClr val="400561"/>
                </a:solidFill>
              </a:rPr>
              <a:t>nhiên</a:t>
            </a:r>
            <a:r>
              <a:rPr lang="en-US" sz="3200" b="1" dirty="0">
                <a:solidFill>
                  <a:srgbClr val="40056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5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7">
            <a:hlinkClick r:id="rId4" action="ppaction://hlinksldjump"/>
            <a:extLst>
              <a:ext uri="{FF2B5EF4-FFF2-40B4-BE49-F238E27FC236}">
                <a16:creationId xmlns:a16="http://schemas.microsoft.com/office/drawing/2014/main" id="{6E7DA028-AD91-416A-B7A4-AEFB62DD9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193" y="4825382"/>
            <a:ext cx="1360689" cy="1801993"/>
          </a:xfrm>
          <a:prstGeom prst="rect">
            <a:avLst/>
          </a:prstGeom>
        </p:spPr>
      </p:pic>
      <p:sp>
        <p:nvSpPr>
          <p:cNvPr id="25" name="Rectangle: Rounded Corners 8">
            <a:extLst>
              <a:ext uri="{FF2B5EF4-FFF2-40B4-BE49-F238E27FC236}">
                <a16:creationId xmlns:a16="http://schemas.microsoft.com/office/drawing/2014/main" id="{1F856A7F-E155-432D-B547-B0DF8AD52EEA}"/>
              </a:ext>
            </a:extLst>
          </p:cNvPr>
          <p:cNvSpPr/>
          <p:nvPr/>
        </p:nvSpPr>
        <p:spPr>
          <a:xfrm>
            <a:off x="636814" y="1651962"/>
            <a:ext cx="3396343" cy="2429946"/>
          </a:xfrm>
          <a:prstGeom prst="roundRect">
            <a:avLst>
              <a:gd name="adj" fmla="val 11650"/>
            </a:avLst>
          </a:prstGeom>
          <a:solidFill>
            <a:srgbClr val="FFFFFF">
              <a:alpha val="85098"/>
            </a:srgbClr>
          </a:solidFill>
          <a:ln w="57150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d) 3 : 6,25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496726" y="2343716"/>
            <a:ext cx="2398943" cy="854334"/>
            <a:chOff x="1549740" y="2444343"/>
            <a:chExt cx="2354665" cy="854334"/>
          </a:xfrm>
        </p:grpSpPr>
        <p:sp>
          <p:nvSpPr>
            <p:cNvPr id="29" name="TextBox 28"/>
            <p:cNvSpPr txBox="1"/>
            <p:nvPr/>
          </p:nvSpPr>
          <p:spPr>
            <a:xfrm>
              <a:off x="1549740" y="2444343"/>
              <a:ext cx="2354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   3           6,25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743200" y="2574215"/>
              <a:ext cx="0" cy="7244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49099" y="2902483"/>
              <a:ext cx="97929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/>
          <p:cNvCxnSpPr/>
          <p:nvPr/>
        </p:nvCxnSpPr>
        <p:spPr>
          <a:xfrm>
            <a:off x="3072057" y="2701953"/>
            <a:ext cx="112269" cy="50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20495" y="234371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42660" y="27991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30872" y="2806065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49438" y="2817768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4193" y="280606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66448" y="27991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99069" y="32123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07927" y="32123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05286" y="32123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80082" y="321455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54896" y="279915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7520" y="35912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96378" y="35912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09983" y="35912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0</a:t>
            </a:r>
          </a:p>
        </p:txBody>
      </p:sp>
      <p:pic>
        <p:nvPicPr>
          <p:cNvPr id="2052" name="Picture 4" descr="Holiday card christmas frame Royalty Free Vector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63" b="90000" l="9946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888">
            <a:off x="4702831" y="-3552426"/>
            <a:ext cx="8023039" cy="132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 rot="182076">
            <a:off x="5149086" y="1063441"/>
            <a:ext cx="63864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Muốn</a:t>
            </a:r>
            <a:r>
              <a:rPr lang="en-US" sz="3200" b="1" dirty="0"/>
              <a:t> chia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tự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nhiên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cho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một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số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thập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phân</a:t>
            </a:r>
            <a:r>
              <a:rPr lang="en-US" sz="3200" b="1" dirty="0"/>
              <a:t>, ta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F26F61"/>
                </a:solidFill>
              </a:rPr>
              <a:t>Đếm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xem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có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bao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nhiêu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chữ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ở </a:t>
            </a:r>
            <a:r>
              <a:rPr lang="en-US" sz="3200" b="1" dirty="0" err="1">
                <a:solidFill>
                  <a:srgbClr val="F26F61"/>
                </a:solidFill>
              </a:rPr>
              <a:t>phần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thập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phân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của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chia </a:t>
            </a:r>
            <a:r>
              <a:rPr lang="en-US" sz="3200" b="1" dirty="0" err="1">
                <a:solidFill>
                  <a:srgbClr val="F26F61"/>
                </a:solidFill>
              </a:rPr>
              <a:t>thì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viết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thêm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vào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bên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phải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bị</a:t>
            </a:r>
            <a:r>
              <a:rPr lang="en-US" sz="3200" b="1" dirty="0">
                <a:solidFill>
                  <a:srgbClr val="F26F61"/>
                </a:solidFill>
              </a:rPr>
              <a:t> chia </a:t>
            </a:r>
            <a:r>
              <a:rPr lang="en-US" sz="3200" b="1" dirty="0" err="1">
                <a:solidFill>
                  <a:srgbClr val="F26F61"/>
                </a:solidFill>
              </a:rPr>
              <a:t>bấy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nhiêu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chữ</a:t>
            </a:r>
            <a:r>
              <a:rPr lang="en-US" sz="3200" b="1" dirty="0">
                <a:solidFill>
                  <a:srgbClr val="F26F61"/>
                </a:solidFill>
              </a:rPr>
              <a:t> </a:t>
            </a:r>
            <a:r>
              <a:rPr lang="en-US" sz="3200" b="1" dirty="0" err="1">
                <a:solidFill>
                  <a:srgbClr val="F26F61"/>
                </a:solidFill>
              </a:rPr>
              <a:t>số</a:t>
            </a:r>
            <a:r>
              <a:rPr lang="en-US" sz="3200" b="1" dirty="0">
                <a:solidFill>
                  <a:srgbClr val="F26F61"/>
                </a:solidFill>
              </a:rPr>
              <a:t> 0.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68A78"/>
                </a:solidFill>
              </a:rPr>
              <a:t>Bỏ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dấu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phẩy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rồi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thực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hiện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phép</a:t>
            </a:r>
            <a:r>
              <a:rPr lang="en-US" sz="3200" b="1" dirty="0">
                <a:solidFill>
                  <a:srgbClr val="068A78"/>
                </a:solidFill>
              </a:rPr>
              <a:t> chia </a:t>
            </a:r>
            <a:r>
              <a:rPr lang="en-US" sz="3200" b="1" dirty="0" err="1">
                <a:solidFill>
                  <a:srgbClr val="068A78"/>
                </a:solidFill>
              </a:rPr>
              <a:t>như</a:t>
            </a:r>
            <a:r>
              <a:rPr lang="en-US" sz="3200" b="1" dirty="0">
                <a:solidFill>
                  <a:srgbClr val="068A78"/>
                </a:solidFill>
              </a:rPr>
              <a:t> chia </a:t>
            </a:r>
            <a:r>
              <a:rPr lang="en-US" sz="3200" b="1" dirty="0" err="1">
                <a:solidFill>
                  <a:srgbClr val="068A78"/>
                </a:solidFill>
              </a:rPr>
              <a:t>các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số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tự</a:t>
            </a:r>
            <a:r>
              <a:rPr lang="en-US" sz="3200" b="1" dirty="0">
                <a:solidFill>
                  <a:srgbClr val="068A78"/>
                </a:solidFill>
              </a:rPr>
              <a:t> </a:t>
            </a:r>
            <a:r>
              <a:rPr lang="en-US" sz="3200" b="1" dirty="0" err="1">
                <a:solidFill>
                  <a:srgbClr val="068A78"/>
                </a:solidFill>
              </a:rPr>
              <a:t>nhiên</a:t>
            </a:r>
            <a:endParaRPr lang="en-US" sz="3200" b="1" dirty="0">
              <a:solidFill>
                <a:srgbClr val="4005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970</Words>
  <Application>Microsoft Office PowerPoint</Application>
  <PresentationFormat>Widescreen</PresentationFormat>
  <Paragraphs>198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#9Slide05 Authentica Regular</vt:lpstr>
      <vt:lpstr>#9Slide05 Fourth Medium</vt:lpstr>
      <vt:lpstr>#9Slide05 SVNHaptic Script</vt:lpstr>
      <vt:lpstr>#9Slide05 Brannboll Ny</vt:lpstr>
      <vt:lpstr>Times New Roman</vt:lpstr>
      <vt:lpstr>#9Slide05 Atlantika</vt:lpstr>
      <vt:lpstr>Calibri Light</vt:lpstr>
      <vt:lpstr>Calibri</vt:lpstr>
      <vt:lpstr>Arial</vt:lpstr>
      <vt:lpstr>#9Slide07 SVNBrandon Printed 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 Quyen</dc:creator>
  <cp:lastModifiedBy>Tiên Trần</cp:lastModifiedBy>
  <cp:revision>78</cp:revision>
  <dcterms:created xsi:type="dcterms:W3CDTF">2020-11-29T08:19:10Z</dcterms:created>
  <dcterms:modified xsi:type="dcterms:W3CDTF">2021-12-08T10:18:07Z</dcterms:modified>
</cp:coreProperties>
</file>