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tmp" ContentType="image/png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8" r:id="rId1"/>
    <p:sldMasterId id="2147483831" r:id="rId2"/>
  </p:sldMasterIdLst>
  <p:notesMasterIdLst>
    <p:notesMasterId r:id="rId22"/>
  </p:notesMasterIdLst>
  <p:handoutMasterIdLst>
    <p:handoutMasterId r:id="rId23"/>
  </p:handoutMasterIdLst>
  <p:sldIdLst>
    <p:sldId id="334" r:id="rId3"/>
    <p:sldId id="327" r:id="rId4"/>
    <p:sldId id="339" r:id="rId5"/>
    <p:sldId id="340" r:id="rId6"/>
    <p:sldId id="341" r:id="rId7"/>
    <p:sldId id="303" r:id="rId8"/>
    <p:sldId id="336" r:id="rId9"/>
    <p:sldId id="328" r:id="rId10"/>
    <p:sldId id="323" r:id="rId11"/>
    <p:sldId id="335" r:id="rId12"/>
    <p:sldId id="331" r:id="rId13"/>
    <p:sldId id="332" r:id="rId14"/>
    <p:sldId id="342" r:id="rId15"/>
    <p:sldId id="333" r:id="rId16"/>
    <p:sldId id="343" r:id="rId17"/>
    <p:sldId id="330" r:id="rId18"/>
    <p:sldId id="344" r:id="rId19"/>
    <p:sldId id="346" r:id="rId20"/>
    <p:sldId id="345" r:id="rId2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200C0"/>
    <a:srgbClr val="800000"/>
    <a:srgbClr val="3515A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9" d="100"/>
          <a:sy n="79" d="100"/>
        </p:scale>
        <p:origin x="101" y="96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theme" Target="theme/theme1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presProps" Target="pres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925904-7F7C-4963-BB96-B9EA49911415}" type="datetimeFigureOut">
              <a:rPr lang="en-US" smtClean="0"/>
              <a:pPr/>
              <a:t>2/28/2023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9D23026-CDF3-4BAB-B90E-DA7DA2BC5BB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151348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566DDB6-C8FD-4832-A15D-669932543650}" type="datetimeFigureOut">
              <a:rPr lang="en-US" smtClean="0"/>
              <a:pPr/>
              <a:t>2/28/2023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549277F-8A7F-4040-897D-9158C8906AA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48252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49277F-8A7F-4040-897D-9158C8906AA4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116853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31747" name="Notes Placeholder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4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8D9C85E2-7FE6-4AA0-A385-B7146F6E3CE8}" type="slidenum">
              <a:rPr lang="en-US" smtClean="0">
                <a:solidFill>
                  <a:srgbClr val="000000"/>
                </a:solidFill>
              </a:rPr>
              <a:pPr/>
              <a:t>3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42064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31747" name="Notes Placeholder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4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8D9C85E2-7FE6-4AA0-A385-B7146F6E3CE8}" type="slidenum">
              <a:rPr lang="en-US" smtClean="0">
                <a:solidFill>
                  <a:srgbClr val="000000"/>
                </a:solidFill>
              </a:rPr>
              <a:pPr/>
              <a:t>4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4112903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31747" name="Notes Placeholder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4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8D9C85E2-7FE6-4AA0-A385-B7146F6E3CE8}" type="slidenum">
              <a:rPr lang="en-US" smtClean="0">
                <a:solidFill>
                  <a:srgbClr val="000000"/>
                </a:solidFill>
              </a:rPr>
              <a:pPr/>
              <a:t>5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4892962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49277F-8A7F-4040-897D-9158C8906AA4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490317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49277F-8A7F-4040-897D-9158C8906AA4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490317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6EE40ED7-5E7C-4B96-9D63-9688496B3D03}" type="slidenum">
              <a:rPr lang="en-US" smtClean="0"/>
              <a:pPr/>
              <a:t>14</a:t>
            </a:fld>
            <a:endParaRPr lang="en-US"/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vi-VN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733187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6EE40ED7-5E7C-4B96-9D63-9688496B3D03}" type="slidenum">
              <a:rPr lang="en-US" smtClean="0"/>
              <a:pPr/>
              <a:t>18</a:t>
            </a:fld>
            <a:endParaRPr lang="en-US"/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vi-VN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6034227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6EE40ED7-5E7C-4B96-9D63-9688496B3D03}" type="slidenum">
              <a:rPr lang="en-US" smtClean="0"/>
              <a:pPr/>
              <a:t>19</a:t>
            </a:fld>
            <a:endParaRPr lang="en-US"/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vi-VN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73318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711200" y="1371600"/>
            <a:ext cx="10468864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711200" y="3228536"/>
            <a:ext cx="10472928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CEEC28-83DF-4E49-A35F-ED516367F946}" type="datetime1">
              <a:rPr lang="en-US" smtClean="0"/>
              <a:t>2/28/2023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F2358-0FDF-4AB0-B45F-82FF94FDAC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45DE13-7675-4A43-A97C-1E46924246BE}" type="datetime1">
              <a:rPr lang="en-US" smtClean="0"/>
              <a:t>2/28/2023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F2358-0FDF-4AB0-B45F-82FF94FDAC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914402"/>
            <a:ext cx="2743200" cy="5211763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914402"/>
            <a:ext cx="8026400" cy="5211763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603BA4-050B-4679-8D41-58A0A9F5A0A1}" type="datetime1">
              <a:rPr lang="en-US" smtClean="0"/>
              <a:t>2/28/2023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F2358-0FDF-4AB0-B45F-82FF94FDAC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609600" y="274639"/>
            <a:ext cx="10972800" cy="58515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BC456B-1519-44B3-A6E5-29DC1C649691}" type="datetime1">
              <a:rPr lang="en-US" smtClean="0"/>
              <a:t>2/28/2023</a:t>
            </a:fld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82FDFAE-DDA1-4748-9C85-76C91A92A92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0A8E36EB-DB6A-404D-9135-42104A3A864D}" type="datetimeFigureOut">
              <a:rPr lang="en-US"/>
              <a:pPr>
                <a:defRPr/>
              </a:pPr>
              <a:t>2/28/2023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D7B58F9B-8CA1-4A49-96BA-0F9309591B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212483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346C6425-8CB4-4B4B-8225-00BBBA70CDBC}" type="datetimeFigureOut">
              <a:rPr lang="en-US"/>
              <a:pPr>
                <a:defRPr/>
              </a:pPr>
              <a:t>2/28/2023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DFAE00B4-1967-408D-ABB0-1003A5C9FFE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406723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F805B350-28DC-41DF-939B-977E61FB5EAE}" type="datetimeFigureOut">
              <a:rPr lang="en-US"/>
              <a:pPr>
                <a:defRPr/>
              </a:pPr>
              <a:t>2/28/2023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67E605AD-2848-4265-B119-EA1B7E0AFE3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275226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7D3A0A2D-9D25-4674-9E5C-5BCA783AC0B9}" type="datetimeFigureOut">
              <a:rPr lang="en-US"/>
              <a:pPr>
                <a:defRPr/>
              </a:pPr>
              <a:t>2/28/2023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19CA3562-EFCB-4DF8-B974-095EFAF9B69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239972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654D0F76-AC25-42CC-9FD4-257BDD17DFC4}" type="datetimeFigureOut">
              <a:rPr lang="en-US"/>
              <a:pPr>
                <a:defRPr/>
              </a:pPr>
              <a:t>2/28/2023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B13F0CAF-3404-46B1-9B9C-43139CE8304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586788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53343E91-FF6A-4FF9-AA29-2A195E83EA7F}" type="datetimeFigureOut">
              <a:rPr lang="en-US"/>
              <a:pPr>
                <a:defRPr/>
              </a:pPr>
              <a:t>2/28/2023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0A11C01B-33A3-4222-A604-6EB76A206D2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428195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CD81AF98-5E25-428E-BF64-FCDA190E57CF}" type="datetimeFigureOut">
              <a:rPr lang="en-US"/>
              <a:pPr>
                <a:defRPr/>
              </a:pPr>
              <a:t>2/28/2023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623DF90F-0C6E-4C03-855E-520550810C1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78276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F79128-69C2-498D-A7AC-EED03F046473}" type="datetime1">
              <a:rPr lang="en-US" smtClean="0"/>
              <a:t>2/28/2023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F2358-0FDF-4AB0-B45F-82FF94FDAC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05119AF9-5344-4C9E-88C3-1A9A104078CB}" type="datetimeFigureOut">
              <a:rPr lang="en-US"/>
              <a:pPr>
                <a:defRPr/>
              </a:pPr>
              <a:t>2/28/2023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5F42045A-B105-46BC-A519-F1AA14D8599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951314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FFB6826B-0468-4A8F-97C3-2F58C9C63972}" type="datetimeFigureOut">
              <a:rPr lang="en-US"/>
              <a:pPr>
                <a:defRPr/>
              </a:pPr>
              <a:t>2/28/2023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8F1FF80D-67BF-47AC-B53A-72CDC53DEDE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299113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3962A613-F14E-4E14-9365-1EB95009C5A9}" type="datetimeFigureOut">
              <a:rPr lang="en-US"/>
              <a:pPr>
                <a:defRPr/>
              </a:pPr>
              <a:t>2/28/2023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414AD06B-486F-4E7D-A3E1-B0810859F63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229525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274D47C0-D162-488E-B0DC-DB779F57A37E}" type="datetimeFigureOut">
              <a:rPr lang="en-US"/>
              <a:pPr>
                <a:defRPr/>
              </a:pPr>
              <a:t>2/28/2023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29206E7D-2B15-4E59-94AA-DA8B1065C2B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36673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7136" y="1316736"/>
            <a:ext cx="103632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7136" y="2704664"/>
            <a:ext cx="103632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FC150-26C4-4687-B09A-3BD13D46156D}" type="datetime1">
              <a:rPr lang="en-US" smtClean="0"/>
              <a:t>2/28/2023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F2358-0FDF-4AB0-B45F-82FF94FDAC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920085"/>
            <a:ext cx="53848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920085"/>
            <a:ext cx="53848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5D965C-DE78-47A4-BE9F-229C03367FD4}" type="datetime1">
              <a:rPr lang="en-US" smtClean="0"/>
              <a:t>2/28/2023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F2358-0FDF-4AB0-B45F-82FF94FDAC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855248"/>
            <a:ext cx="5386917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6193368" y="1859758"/>
            <a:ext cx="5389033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609600" y="2514600"/>
            <a:ext cx="5386917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514600"/>
            <a:ext cx="5389033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1FB30E-57C9-4BB7-8CAF-FD6D2F5E8A6E}" type="datetime1">
              <a:rPr lang="en-US" smtClean="0"/>
              <a:t>2/28/2023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F2358-0FDF-4AB0-B45F-82FF94FDAC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110744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0FFAB7-77CF-49C2-BB20-64B2AF049591}" type="datetime1">
              <a:rPr lang="en-US" smtClean="0"/>
              <a:t>2/28/2023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F2358-0FDF-4AB0-B45F-82FF94FDAC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2FC4C-84C4-4143-8B0C-9BFC6CB59440}" type="datetime1">
              <a:rPr lang="en-US" smtClean="0"/>
              <a:t>2/28/2023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F2358-0FDF-4AB0-B45F-82FF94FDAC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4352"/>
            <a:ext cx="36576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76400"/>
            <a:ext cx="36576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766733" y="1676400"/>
            <a:ext cx="6815667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A1ADAD-8D17-4FE2-850B-FD1A10A33372}" type="datetime1">
              <a:rPr lang="en-US" smtClean="0"/>
              <a:t>2/28/2023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F2358-0FDF-4AB0-B45F-82FF94FDAC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4221004" y="1108077"/>
            <a:ext cx="70104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10672179" y="5359769"/>
            <a:ext cx="207264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2800" y="1176997"/>
            <a:ext cx="2950464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2800" y="2828785"/>
            <a:ext cx="29464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FCD164-3759-4670-BCEF-1071B28958EC}" type="datetime1">
              <a:rPr lang="en-US" smtClean="0"/>
              <a:t>2/28/2023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69600" y="6356351"/>
            <a:ext cx="812800" cy="365125"/>
          </a:xfrm>
        </p:spPr>
        <p:txBody>
          <a:bodyPr/>
          <a:lstStyle/>
          <a:p>
            <a:fld id="{458F2358-0FDF-4AB0-B45F-82FF94FDAC2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4647724" y="1199517"/>
            <a:ext cx="615696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12700" y="5816600"/>
            <a:ext cx="1221740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sz="18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5842000" y="6219826"/>
            <a:ext cx="63500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sz="18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12700" y="-7144"/>
            <a:ext cx="1221740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sz="18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5842000" y="-7144"/>
            <a:ext cx="63500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sz="18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609600" y="1935480"/>
            <a:ext cx="109728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B1021DB-78C2-4760-AFDF-2546674B1B96}" type="datetime1">
              <a:rPr lang="en-US" smtClean="0"/>
              <a:t>2/28/2023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3556000" y="6356351"/>
            <a:ext cx="44704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10566400" y="6356351"/>
            <a:ext cx="1016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458F2358-0FDF-4AB0-B45F-82FF94FDAC23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25356" y="202408"/>
            <a:ext cx="12240731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sz="1800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sz="1800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9" r:id="rId1"/>
    <p:sldLayoutId id="2147483820" r:id="rId2"/>
    <p:sldLayoutId id="2147483821" r:id="rId3"/>
    <p:sldLayoutId id="2147483822" r:id="rId4"/>
    <p:sldLayoutId id="2147483823" r:id="rId5"/>
    <p:sldLayoutId id="2147483824" r:id="rId6"/>
    <p:sldLayoutId id="2147483825" r:id="rId7"/>
    <p:sldLayoutId id="2147483826" r:id="rId8"/>
    <p:sldLayoutId id="2147483827" r:id="rId9"/>
    <p:sldLayoutId id="2147483828" r:id="rId10"/>
    <p:sldLayoutId id="2147483829" r:id="rId11"/>
    <p:sldLayoutId id="2147483830" r:id="rId12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205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</a:defRPr>
            </a:lvl1pPr>
          </a:lstStyle>
          <a:p>
            <a:pPr>
              <a:defRPr/>
            </a:pPr>
            <a:fld id="{B95BEF6C-FAC2-47AF-AC9D-470ED6EA328A}" type="datetimeFigureOut">
              <a:rPr lang="en-US">
                <a:cs typeface="Arial" panose="020B0604020202020204" pitchFamily="34" charset="0"/>
              </a:rPr>
              <a:pPr>
                <a:defRPr/>
              </a:pPr>
              <a:t>2/28/2023</a:t>
            </a:fld>
            <a:endParaRPr lang="en-US">
              <a:cs typeface="Arial" panose="020B0604020202020204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</a:defRPr>
            </a:lvl1pPr>
          </a:lstStyle>
          <a:p>
            <a:pPr>
              <a:defRPr/>
            </a:pPr>
            <a:endParaRPr lang="en-US">
              <a:cs typeface="Arial" panose="020B0604020202020204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</a:defRPr>
            </a:lvl1pPr>
          </a:lstStyle>
          <a:p>
            <a:pPr>
              <a:defRPr/>
            </a:pPr>
            <a:fld id="{8B90AC19-8579-4935-B531-5D42682ED192}" type="slidenum">
              <a:rPr lang="en-US">
                <a:cs typeface="Arial" panose="020B0604020202020204" pitchFamily="34" charset="0"/>
              </a:rPr>
              <a:pPr>
                <a:defRPr/>
              </a:pPr>
              <a:t>‹#›</a:t>
            </a:fld>
            <a:endParaRPr lang="en-US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208520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32" r:id="rId1"/>
    <p:sldLayoutId id="2147483833" r:id="rId2"/>
    <p:sldLayoutId id="2147483834" r:id="rId3"/>
    <p:sldLayoutId id="2147483835" r:id="rId4"/>
    <p:sldLayoutId id="2147483836" r:id="rId5"/>
    <p:sldLayoutId id="2147483837" r:id="rId6"/>
    <p:sldLayoutId id="2147483838" r:id="rId7"/>
    <p:sldLayoutId id="2147483839" r:id="rId8"/>
    <p:sldLayoutId id="2147483840" r:id="rId9"/>
    <p:sldLayoutId id="2147483841" r:id="rId10"/>
    <p:sldLayoutId id="2147483842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tmp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0.tm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7" Type="http://schemas.openxmlformats.org/officeDocument/2006/relationships/image" Target="../media/image3.gi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8.xml"/><Relationship Id="rId6" Type="http://schemas.openxmlformats.org/officeDocument/2006/relationships/image" Target="../media/image2.jpeg"/><Relationship Id="rId5" Type="http://schemas.openxmlformats.org/officeDocument/2006/relationships/audio" Target="../media/audio3.wav"/><Relationship Id="rId4" Type="http://schemas.openxmlformats.org/officeDocument/2006/relationships/audio" Target="../media/audio2.wav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7" Type="http://schemas.openxmlformats.org/officeDocument/2006/relationships/image" Target="../media/image3.gi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8.xml"/><Relationship Id="rId6" Type="http://schemas.openxmlformats.org/officeDocument/2006/relationships/image" Target="../media/image2.jpeg"/><Relationship Id="rId5" Type="http://schemas.openxmlformats.org/officeDocument/2006/relationships/audio" Target="../media/audio3.wav"/><Relationship Id="rId4" Type="http://schemas.openxmlformats.org/officeDocument/2006/relationships/audio" Target="../media/audio2.wav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7" Type="http://schemas.openxmlformats.org/officeDocument/2006/relationships/image" Target="../media/image3.gi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8.xml"/><Relationship Id="rId6" Type="http://schemas.openxmlformats.org/officeDocument/2006/relationships/image" Target="../media/image2.jpeg"/><Relationship Id="rId5" Type="http://schemas.openxmlformats.org/officeDocument/2006/relationships/audio" Target="../media/audio3.wav"/><Relationship Id="rId4" Type="http://schemas.openxmlformats.org/officeDocument/2006/relationships/audio" Target="../media/audio2.wav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WordArt 2"/>
          <p:cNvSpPr>
            <a:spLocks noChangeArrowheads="1" noChangeShapeType="1" noTextEdit="1"/>
          </p:cNvSpPr>
          <p:nvPr/>
        </p:nvSpPr>
        <p:spPr bwMode="auto">
          <a:xfrm>
            <a:off x="3560177" y="1155911"/>
            <a:ext cx="5071647" cy="1549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algn="ctr" rotWithShape="0">
                    <a:srgbClr val="80808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Tin học lớp 5</a:t>
            </a:r>
          </a:p>
        </p:txBody>
      </p:sp>
      <p:sp>
        <p:nvSpPr>
          <p:cNvPr id="11" name="Rectangle 10"/>
          <p:cNvSpPr/>
          <p:nvPr/>
        </p:nvSpPr>
        <p:spPr>
          <a:xfrm>
            <a:off x="3724215" y="3241887"/>
            <a:ext cx="458151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32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Giáo </a:t>
            </a:r>
            <a:r>
              <a:rPr lang="en-US" sz="3200" b="1" i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Viên:Lê Thị Thu Hà</a:t>
            </a:r>
            <a:endParaRPr lang="en-US" sz="3200" b="1" i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WordArt 215"/>
          <p:cNvSpPr>
            <a:spLocks noChangeArrowheads="1" noChangeShapeType="1" noTextEdit="1"/>
          </p:cNvSpPr>
          <p:nvPr/>
        </p:nvSpPr>
        <p:spPr bwMode="auto">
          <a:xfrm>
            <a:off x="2514600" y="1052736"/>
            <a:ext cx="7162800" cy="5521380"/>
          </a:xfrm>
          <a:prstGeom prst="rect">
            <a:avLst/>
          </a:prstGeom>
        </p:spPr>
        <p:txBody>
          <a:bodyPr spcFirstLastPara="1" wrap="none" fromWordArt="1">
            <a:prstTxWarp prst="textArchUp">
              <a:avLst>
                <a:gd name="adj" fmla="val 10800004"/>
              </a:avLst>
            </a:prstTxWarp>
          </a:bodyPr>
          <a:lstStyle/>
          <a:p>
            <a:pPr algn="ctr"/>
            <a:endParaRPr lang="en-US" sz="6600" kern="10" baseline="30000" dirty="0">
              <a:ln w="9525">
                <a:solidFill>
                  <a:srgbClr val="800000"/>
                </a:solidFill>
                <a:round/>
                <a:headEnd/>
                <a:tailEnd/>
              </a:ln>
              <a:solidFill>
                <a:srgbClr val="FF00FF"/>
              </a:solidFill>
              <a:latin typeface="Arial"/>
              <a:cs typeface="Arial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F745-7D3F-47F4-83A3-874385CFAA69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854857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xtBox 16"/>
          <p:cNvSpPr txBox="1"/>
          <p:nvPr/>
        </p:nvSpPr>
        <p:spPr>
          <a:xfrm>
            <a:off x="1559497" y="1196753"/>
            <a:ext cx="155072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Chú ý:</a:t>
            </a:r>
            <a:endParaRPr lang="en-US" sz="3200" b="1" dirty="0">
              <a:solidFill>
                <a:srgbClr val="320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524000" y="1857364"/>
            <a:ext cx="914400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Tx/>
              <a:buChar char="-"/>
            </a:pPr>
            <a:r>
              <a:rPr lang="en-US" sz="3600" b="1">
                <a:solidFill>
                  <a:srgbClr val="320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Câu lệnh lặp có dạng Repeat n[  ]. Trong đó: </a:t>
            </a:r>
          </a:p>
          <a:p>
            <a:r>
              <a:rPr lang="en-US" sz="3600" b="1">
                <a:solidFill>
                  <a:srgbClr val="320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Số n trong câu lệnh chỉ số lần lặp; giữa Repeat và n phải có dấu cách.</a:t>
            </a:r>
          </a:p>
          <a:p>
            <a:r>
              <a:rPr lang="en-US" sz="3600" b="1">
                <a:solidFill>
                  <a:srgbClr val="320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Phần trong cặp ngoặc vuông [ ] là nơi ghi các câu lệnh được lặp lại.</a:t>
            </a:r>
          </a:p>
          <a:p>
            <a:r>
              <a:rPr lang="en-US" sz="3600" b="1">
                <a:solidFill>
                  <a:srgbClr val="320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Sử dụng câu lệnh lặp lồng nhau có thể cho ra nhiều hình giống nhau. </a:t>
            </a:r>
            <a:endParaRPr lang="en-US" sz="4400" b="1">
              <a:solidFill>
                <a:srgbClr val="320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2FDFAE-DDA1-4748-9C85-76C91A92A92F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051263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3"/>
          <p:cNvSpPr txBox="1">
            <a:spLocks noChangeArrowheads="1"/>
          </p:cNvSpPr>
          <p:nvPr/>
        </p:nvSpPr>
        <p:spPr bwMode="auto">
          <a:xfrm>
            <a:off x="1535482" y="338137"/>
            <a:ext cx="9144000" cy="762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4400" dirty="0">
                <a:solidFill>
                  <a:srgbClr val="0000CC"/>
                </a:solidFill>
                <a:latin typeface="Times New Roman" pitchFamily="18" charset="0"/>
              </a:rPr>
              <a:t>Củng cố:</a:t>
            </a:r>
          </a:p>
        </p:txBody>
      </p:sp>
      <p:sp>
        <p:nvSpPr>
          <p:cNvPr id="4" name="Rectangle 26"/>
          <p:cNvSpPr>
            <a:spLocks noChangeArrowheads="1"/>
          </p:cNvSpPr>
          <p:nvPr/>
        </p:nvSpPr>
        <p:spPr bwMode="auto">
          <a:xfrm>
            <a:off x="1524000" y="1085672"/>
            <a:ext cx="9155482" cy="1200329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Câu 1: 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Em hãy chọn câu trả lời đúng. 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Lệnh lặp lồng nhau nào sau đây là đúng?</a:t>
            </a:r>
          </a:p>
        </p:txBody>
      </p:sp>
      <p:sp>
        <p:nvSpPr>
          <p:cNvPr id="5" name="Content Placeholder 1"/>
          <p:cNvSpPr txBox="1">
            <a:spLocks/>
          </p:cNvSpPr>
          <p:nvPr/>
        </p:nvSpPr>
        <p:spPr>
          <a:xfrm>
            <a:off x="1981200" y="2514600"/>
            <a:ext cx="8229600" cy="533400"/>
          </a:xfrm>
          <a:prstGeom prst="rect">
            <a:avLst/>
          </a:prstGeom>
        </p:spPr>
        <p:txBody>
          <a:bodyPr vert="horz">
            <a:noAutofit/>
          </a:bodyPr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74320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"/>
              <a:buChar char=""/>
              <a:defRPr kumimoji="0"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75000"/>
              <a:buFont typeface="Wingdings 2"/>
              <a:buChar char="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SzPct val="70000"/>
              <a:buFont typeface="Wingdings"/>
              <a:buChar char=""/>
              <a:defRPr kumimoji="0"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ct val="20000"/>
              </a:spcBef>
              <a:buClr>
                <a:schemeClr val="accent5"/>
              </a:buClr>
              <a:buFontTx/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90000"/>
              <a:buChar char="•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rtl="0" eaLnBrk="1" latinLnBrk="0" hangingPunct="1">
              <a:spcBef>
                <a:spcPct val="20000"/>
              </a:spcBef>
              <a:buClr>
                <a:schemeClr val="accent4">
                  <a:shade val="75000"/>
                </a:schemeClr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377440" indent="-182880" algn="l" rtl="0" eaLnBrk="1" latinLnBrk="0" hangingPunct="1">
              <a:spcBef>
                <a:spcPct val="20000"/>
              </a:spcBef>
              <a:buClr>
                <a:schemeClr val="accent2">
                  <a:shade val="75000"/>
                </a:schemeClr>
              </a:buClr>
              <a:buSzPct val="90000"/>
              <a:buChar char="•"/>
              <a:defRPr kumimoji="0" sz="1400" kern="1200" cap="all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>
                <a:solidFill>
                  <a:srgbClr val="3515AB"/>
                </a:solidFill>
                <a:latin typeface="Times New Roman" pitchFamily="18" charset="0"/>
                <a:cs typeface="Times New Roman" pitchFamily="18" charset="0"/>
              </a:rPr>
              <a:t>A. Raepet6[Repeat 4[fd 50 rt 90] rt 60]</a:t>
            </a:r>
          </a:p>
        </p:txBody>
      </p:sp>
      <p:sp>
        <p:nvSpPr>
          <p:cNvPr id="6" name="Content Placeholder 1"/>
          <p:cNvSpPr txBox="1">
            <a:spLocks/>
          </p:cNvSpPr>
          <p:nvPr/>
        </p:nvSpPr>
        <p:spPr>
          <a:xfrm>
            <a:off x="1992682" y="3352800"/>
            <a:ext cx="8229600" cy="533400"/>
          </a:xfrm>
          <a:prstGeom prst="rect">
            <a:avLst/>
          </a:prstGeom>
        </p:spPr>
        <p:txBody>
          <a:bodyPr vert="horz">
            <a:noAutofit/>
          </a:bodyPr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74320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"/>
              <a:buChar char=""/>
              <a:defRPr kumimoji="0"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75000"/>
              <a:buFont typeface="Wingdings 2"/>
              <a:buChar char="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SzPct val="70000"/>
              <a:buFont typeface="Wingdings"/>
              <a:buChar char=""/>
              <a:defRPr kumimoji="0"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ct val="20000"/>
              </a:spcBef>
              <a:buClr>
                <a:schemeClr val="accent5"/>
              </a:buClr>
              <a:buFontTx/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90000"/>
              <a:buChar char="•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rtl="0" eaLnBrk="1" latinLnBrk="0" hangingPunct="1">
              <a:spcBef>
                <a:spcPct val="20000"/>
              </a:spcBef>
              <a:buClr>
                <a:schemeClr val="accent4">
                  <a:shade val="75000"/>
                </a:schemeClr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377440" indent="-182880" algn="l" rtl="0" eaLnBrk="1" latinLnBrk="0" hangingPunct="1">
              <a:spcBef>
                <a:spcPct val="20000"/>
              </a:spcBef>
              <a:buClr>
                <a:schemeClr val="accent2">
                  <a:shade val="75000"/>
                </a:schemeClr>
              </a:buClr>
              <a:buSzPct val="90000"/>
              <a:buChar char="•"/>
              <a:defRPr kumimoji="0" sz="1400" kern="1200" cap="all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>
                <a:solidFill>
                  <a:srgbClr val="3515AB"/>
                </a:solidFill>
                <a:latin typeface="Times New Roman" pitchFamily="18" charset="0"/>
                <a:cs typeface="Times New Roman" pitchFamily="18" charset="0"/>
              </a:rPr>
              <a:t>B. Repeat6[Repeat4[fd 50 rt 90] rt 60]</a:t>
            </a:r>
          </a:p>
        </p:txBody>
      </p:sp>
      <p:sp>
        <p:nvSpPr>
          <p:cNvPr id="7" name="Content Placeholder 1"/>
          <p:cNvSpPr txBox="1">
            <a:spLocks/>
          </p:cNvSpPr>
          <p:nvPr/>
        </p:nvSpPr>
        <p:spPr>
          <a:xfrm>
            <a:off x="1992682" y="4267200"/>
            <a:ext cx="8229600" cy="533400"/>
          </a:xfrm>
          <a:prstGeom prst="rect">
            <a:avLst/>
          </a:prstGeom>
        </p:spPr>
        <p:txBody>
          <a:bodyPr vert="horz">
            <a:noAutofit/>
          </a:bodyPr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74320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"/>
              <a:buChar char=""/>
              <a:defRPr kumimoji="0"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75000"/>
              <a:buFont typeface="Wingdings 2"/>
              <a:buChar char="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SzPct val="70000"/>
              <a:buFont typeface="Wingdings"/>
              <a:buChar char=""/>
              <a:defRPr kumimoji="0"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ct val="20000"/>
              </a:spcBef>
              <a:buClr>
                <a:schemeClr val="accent5"/>
              </a:buClr>
              <a:buFontTx/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90000"/>
              <a:buChar char="•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rtl="0" eaLnBrk="1" latinLnBrk="0" hangingPunct="1">
              <a:spcBef>
                <a:spcPct val="20000"/>
              </a:spcBef>
              <a:buClr>
                <a:schemeClr val="accent4">
                  <a:shade val="75000"/>
                </a:schemeClr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377440" indent="-182880" algn="l" rtl="0" eaLnBrk="1" latinLnBrk="0" hangingPunct="1">
              <a:spcBef>
                <a:spcPct val="20000"/>
              </a:spcBef>
              <a:buClr>
                <a:schemeClr val="accent2">
                  <a:shade val="75000"/>
                </a:schemeClr>
              </a:buClr>
              <a:buSzPct val="90000"/>
              <a:buChar char="•"/>
              <a:defRPr kumimoji="0" sz="1400" kern="1200" cap="all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>
                <a:solidFill>
                  <a:srgbClr val="3515AB"/>
                </a:solidFill>
                <a:latin typeface="Times New Roman" pitchFamily="18" charset="0"/>
                <a:cs typeface="Times New Roman" pitchFamily="18" charset="0"/>
              </a:rPr>
              <a:t>C. Repaet 6[Repaet 4[fd 50 rt 90] rt 60]</a:t>
            </a:r>
          </a:p>
        </p:txBody>
      </p:sp>
      <p:sp>
        <p:nvSpPr>
          <p:cNvPr id="8" name="Content Placeholder 1"/>
          <p:cNvSpPr txBox="1">
            <a:spLocks/>
          </p:cNvSpPr>
          <p:nvPr/>
        </p:nvSpPr>
        <p:spPr>
          <a:xfrm>
            <a:off x="1992682" y="5181600"/>
            <a:ext cx="8229600" cy="533400"/>
          </a:xfrm>
          <a:prstGeom prst="rect">
            <a:avLst/>
          </a:prstGeom>
        </p:spPr>
        <p:txBody>
          <a:bodyPr vert="horz">
            <a:noAutofit/>
          </a:bodyPr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74320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"/>
              <a:buChar char=""/>
              <a:defRPr kumimoji="0"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75000"/>
              <a:buFont typeface="Wingdings 2"/>
              <a:buChar char="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SzPct val="70000"/>
              <a:buFont typeface="Wingdings"/>
              <a:buChar char=""/>
              <a:defRPr kumimoji="0"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ct val="20000"/>
              </a:spcBef>
              <a:buClr>
                <a:schemeClr val="accent5"/>
              </a:buClr>
              <a:buFontTx/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90000"/>
              <a:buChar char="•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rtl="0" eaLnBrk="1" latinLnBrk="0" hangingPunct="1">
              <a:spcBef>
                <a:spcPct val="20000"/>
              </a:spcBef>
              <a:buClr>
                <a:schemeClr val="accent4">
                  <a:shade val="75000"/>
                </a:schemeClr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377440" indent="-182880" algn="l" rtl="0" eaLnBrk="1" latinLnBrk="0" hangingPunct="1">
              <a:spcBef>
                <a:spcPct val="20000"/>
              </a:spcBef>
              <a:buClr>
                <a:schemeClr val="accent2">
                  <a:shade val="75000"/>
                </a:schemeClr>
              </a:buClr>
              <a:buSzPct val="90000"/>
              <a:buChar char="•"/>
              <a:defRPr kumimoji="0" sz="1400" kern="1200" cap="all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>
                <a:solidFill>
                  <a:srgbClr val="3515AB"/>
                </a:solidFill>
                <a:latin typeface="Times New Roman" pitchFamily="18" charset="0"/>
                <a:cs typeface="Times New Roman" pitchFamily="18" charset="0"/>
              </a:rPr>
              <a:t>D. Repeat 6[Repeat 4[fd 50 rt 90] rt 60]</a:t>
            </a:r>
          </a:p>
        </p:txBody>
      </p:sp>
      <p:sp>
        <p:nvSpPr>
          <p:cNvPr id="9" name="Oval 25"/>
          <p:cNvSpPr>
            <a:spLocks noChangeArrowheads="1"/>
          </p:cNvSpPr>
          <p:nvPr/>
        </p:nvSpPr>
        <p:spPr bwMode="auto">
          <a:xfrm>
            <a:off x="1930052" y="5232748"/>
            <a:ext cx="609600" cy="533400"/>
          </a:xfrm>
          <a:prstGeom prst="ellipse">
            <a:avLst/>
          </a:prstGeom>
          <a:noFill/>
          <a:ln w="57150">
            <a:solidFill>
              <a:srgbClr val="FF3300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spcBef>
                <a:spcPct val="50000"/>
              </a:spcBef>
            </a:pPr>
            <a:endParaRPr lang="en-US" sz="280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2FDFAE-DDA1-4748-9C85-76C91A92A92F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65257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3"/>
          <p:cNvSpPr txBox="1">
            <a:spLocks noChangeArrowheads="1"/>
          </p:cNvSpPr>
          <p:nvPr/>
        </p:nvSpPr>
        <p:spPr bwMode="auto">
          <a:xfrm>
            <a:off x="1535482" y="338137"/>
            <a:ext cx="9144000" cy="762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4400" dirty="0">
                <a:solidFill>
                  <a:srgbClr val="0000CC"/>
                </a:solidFill>
                <a:latin typeface="Times New Roman" pitchFamily="18" charset="0"/>
              </a:rPr>
              <a:t>Củng cố:</a:t>
            </a:r>
          </a:p>
        </p:txBody>
      </p:sp>
      <p:sp>
        <p:nvSpPr>
          <p:cNvPr id="4" name="Rectangle 26"/>
          <p:cNvSpPr>
            <a:spLocks noChangeArrowheads="1"/>
          </p:cNvSpPr>
          <p:nvPr/>
        </p:nvSpPr>
        <p:spPr bwMode="auto">
          <a:xfrm>
            <a:off x="1524000" y="1265873"/>
            <a:ext cx="9155482" cy="1200329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Câu 2: </a:t>
            </a:r>
            <a:r>
              <a:rPr lang="en-US" sz="36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Em hãy điền số thích hợp vào chỗ chấm để Rùa thực hiện vẽ hình dưới đây. </a:t>
            </a:r>
            <a:endParaRPr lang="en-US" sz="3600" b="1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562622" y="5486401"/>
            <a:ext cx="904606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>
                <a:latin typeface="Times New Roman" pitchFamily="18" charset="0"/>
                <a:cs typeface="Times New Roman" pitchFamily="18" charset="0"/>
              </a:rPr>
              <a:t>Repeat .....[Repeat  3[fd 50 rt 120] rt ...............]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048000" y="5334000"/>
            <a:ext cx="685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>
                <a:solidFill>
                  <a:srgbClr val="3200C0"/>
                </a:solidFill>
              </a:rPr>
              <a:t>5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8839200" y="5334000"/>
            <a:ext cx="1371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72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845463" y="6041886"/>
            <a:ext cx="1371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360/5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2FDFAE-DDA1-4748-9C85-76C91A92A92F}" type="slidenum">
              <a:rPr lang="en-US" smtClean="0"/>
              <a:pPr/>
              <a:t>12</a:t>
            </a:fld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47929" y="2636912"/>
            <a:ext cx="2400635" cy="23148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50441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3" grpId="0"/>
      <p:bldP spid="1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2FDFAE-DDA1-4748-9C85-76C91A92A92F}" type="slidenum">
              <a:rPr lang="en-US" smtClean="0"/>
              <a:pPr/>
              <a:t>13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/>
          </p:nvPr>
        </p:nvSpPr>
        <p:spPr>
          <a:xfrm>
            <a:off x="2249394" y="2780929"/>
            <a:ext cx="708399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indent="0">
              <a:buNone/>
            </a:pPr>
            <a:r>
              <a:rPr lang="en-US" sz="3600">
                <a:latin typeface="Times New Roman" pitchFamily="18" charset="0"/>
                <a:cs typeface="Times New Roman" pitchFamily="18" charset="0"/>
              </a:rPr>
              <a:t>Repeat 6[Repeat  6[fd 90 rt 60] rt 60]</a:t>
            </a:r>
          </a:p>
        </p:txBody>
      </p:sp>
    </p:spTree>
    <p:extLst>
      <p:ext uri="{BB962C8B-B14F-4D97-AF65-F5344CB8AC3E}">
        <p14:creationId xmlns:p14="http://schemas.microsoft.com/office/powerpoint/2010/main" val="313963791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Text Box 3"/>
          <p:cNvSpPr txBox="1">
            <a:spLocks noChangeArrowheads="1"/>
          </p:cNvSpPr>
          <p:nvPr/>
        </p:nvSpPr>
        <p:spPr bwMode="auto">
          <a:xfrm>
            <a:off x="1524000" y="457200"/>
            <a:ext cx="9144000" cy="762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4400">
                <a:solidFill>
                  <a:srgbClr val="0000CC"/>
                </a:solidFill>
                <a:latin typeface="Times New Roman" pitchFamily="18" charset="0"/>
              </a:rPr>
              <a:t>DẶN DÒ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F745-7D3F-47F4-83A3-874385CFAA69}" type="slidenum">
              <a:rPr lang="en-US" smtClean="0"/>
              <a:pPr/>
              <a:t>14</a:t>
            </a:fld>
            <a:endParaRPr lang="en-US"/>
          </a:p>
        </p:txBody>
      </p:sp>
      <p:sp>
        <p:nvSpPr>
          <p:cNvPr id="6" name="TextBox 18"/>
          <p:cNvSpPr txBox="1">
            <a:spLocks noChangeArrowheads="1"/>
          </p:cNvSpPr>
          <p:nvPr/>
        </p:nvSpPr>
        <p:spPr bwMode="auto">
          <a:xfrm>
            <a:off x="1676401" y="1564754"/>
            <a:ext cx="8740775" cy="2800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571500" indent="-571500"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vi-VN" sz="4400" dirty="0">
                <a:latin typeface="Times New Roman" pitchFamily="18" charset="0"/>
                <a:cs typeface="Times New Roman" pitchFamily="18" charset="0"/>
              </a:rPr>
              <a:t>* Về nhà em xem lại nội dung bài học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vi-VN" sz="4400" dirty="0">
                <a:latin typeface="Times New Roman" pitchFamily="18" charset="0"/>
                <a:cs typeface="Times New Roman" pitchFamily="18" charset="0"/>
              </a:rPr>
              <a:t>* Xem trước nội dung hoạt động thực hành, hoạt động ứng dụng, mở rộng. </a:t>
            </a:r>
          </a:p>
        </p:txBody>
      </p:sp>
    </p:spTree>
    <p:extLst>
      <p:ext uri="{BB962C8B-B14F-4D97-AF65-F5344CB8AC3E}">
        <p14:creationId xmlns:p14="http://schemas.microsoft.com/office/powerpoint/2010/main" val="13162576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1734225" y="1704325"/>
            <a:ext cx="8229600" cy="61978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b="1">
                <a:latin typeface="Times New Roman" pitchFamily="18" charset="0"/>
                <a:cs typeface="Times New Roman" pitchFamily="18" charset="0"/>
              </a:rPr>
              <a:t>1.Viết lệnh </a:t>
            </a:r>
            <a:r>
              <a:rPr lang="vi-VN" sz="3200" b="1">
                <a:latin typeface="Times New Roman" pitchFamily="18" charset="0"/>
                <a:cs typeface="Times New Roman" pitchFamily="18" charset="0"/>
              </a:rPr>
              <a:t>đ</a:t>
            </a:r>
            <a:r>
              <a:rPr lang="en-US" sz="3200" b="1">
                <a:latin typeface="Times New Roman" pitchFamily="18" charset="0"/>
                <a:cs typeface="Times New Roman" pitchFamily="18" charset="0"/>
              </a:rPr>
              <a:t>iều khiển Rùa thực hiện:</a:t>
            </a:r>
          </a:p>
        </p:txBody>
      </p:sp>
      <p:sp>
        <p:nvSpPr>
          <p:cNvPr id="4" name="Rectangle 3"/>
          <p:cNvSpPr/>
          <p:nvPr/>
        </p:nvSpPr>
        <p:spPr>
          <a:xfrm>
            <a:off x="1704570" y="861009"/>
            <a:ext cx="5133008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en-US" sz="2800" b="1" cap="all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B. HOẠT ĐỘNG THỰC HÀNH</a:t>
            </a:r>
            <a:endParaRPr lang="en-US" sz="2800" b="1" cap="all" dirty="0">
              <a:ln w="0"/>
              <a:solidFill>
                <a:srgbClr val="FF0000"/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Content Placeholder 1"/>
          <p:cNvSpPr txBox="1">
            <a:spLocks/>
          </p:cNvSpPr>
          <p:nvPr/>
        </p:nvSpPr>
        <p:spPr>
          <a:xfrm>
            <a:off x="1916181" y="2362200"/>
            <a:ext cx="8763000" cy="1066800"/>
          </a:xfrm>
          <a:prstGeom prst="rect">
            <a:avLst/>
          </a:prstGeom>
        </p:spPr>
        <p:txBody>
          <a:bodyPr vert="horz">
            <a:noAutofit/>
          </a:bodyPr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74320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"/>
              <a:buChar char=""/>
              <a:defRPr kumimoji="0"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75000"/>
              <a:buFont typeface="Wingdings 2"/>
              <a:buChar char="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SzPct val="70000"/>
              <a:buFont typeface="Wingdings"/>
              <a:buChar char=""/>
              <a:defRPr kumimoji="0"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ct val="20000"/>
              </a:spcBef>
              <a:buClr>
                <a:schemeClr val="accent5"/>
              </a:buClr>
              <a:buFontTx/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90000"/>
              <a:buChar char="•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rtl="0" eaLnBrk="1" latinLnBrk="0" hangingPunct="1">
              <a:spcBef>
                <a:spcPct val="20000"/>
              </a:spcBef>
              <a:buClr>
                <a:schemeClr val="accent4">
                  <a:shade val="75000"/>
                </a:schemeClr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377440" indent="-182880" algn="l" rtl="0" eaLnBrk="1" latinLnBrk="0" hangingPunct="1">
              <a:spcBef>
                <a:spcPct val="20000"/>
              </a:spcBef>
              <a:buClr>
                <a:schemeClr val="accent2">
                  <a:shade val="75000"/>
                </a:schemeClr>
              </a:buClr>
              <a:buSzPct val="90000"/>
              <a:buChar char="•"/>
              <a:defRPr kumimoji="0" sz="1400" kern="1200" cap="all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Clr>
                <a:srgbClr val="0F6FC6"/>
              </a:buClr>
              <a:buNone/>
            </a:pPr>
            <a:r>
              <a:rPr lang="en-US" sz="320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Lặp lại 4 lần, trong mỗi lần vẽ một hình vuông cạnh dài 50 b</a:t>
            </a:r>
            <a:r>
              <a:rPr lang="vi-VN" sz="3200">
                <a:solidFill>
                  <a:prstClr val="black"/>
                </a:solidFill>
                <a:cs typeface="Times New Roman" pitchFamily="18" charset="0"/>
              </a:rPr>
              <a:t>ước</a:t>
            </a:r>
            <a:r>
              <a:rPr lang="en-US" sz="320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, vẽ xong quay một góc 90 </a:t>
            </a:r>
            <a:r>
              <a:rPr lang="vi-VN" sz="3200">
                <a:solidFill>
                  <a:prstClr val="black"/>
                </a:solidFill>
                <a:cs typeface="Times New Roman" pitchFamily="18" charset="0"/>
              </a:rPr>
              <a:t>độ</a:t>
            </a:r>
            <a:r>
              <a:rPr lang="en-US" sz="320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6" name="Content Placeholder 1"/>
          <p:cNvSpPr txBox="1">
            <a:spLocks/>
          </p:cNvSpPr>
          <p:nvPr/>
        </p:nvSpPr>
        <p:spPr>
          <a:xfrm>
            <a:off x="2057400" y="5486400"/>
            <a:ext cx="8229600" cy="533400"/>
          </a:xfrm>
          <a:prstGeom prst="rect">
            <a:avLst/>
          </a:prstGeom>
        </p:spPr>
        <p:txBody>
          <a:bodyPr vert="horz">
            <a:noAutofit/>
          </a:bodyPr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74320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"/>
              <a:buChar char=""/>
              <a:defRPr kumimoji="0"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75000"/>
              <a:buFont typeface="Wingdings 2"/>
              <a:buChar char="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SzPct val="70000"/>
              <a:buFont typeface="Wingdings"/>
              <a:buChar char=""/>
              <a:defRPr kumimoji="0"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ct val="20000"/>
              </a:spcBef>
              <a:buClr>
                <a:schemeClr val="accent5"/>
              </a:buClr>
              <a:buFontTx/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90000"/>
              <a:buChar char="•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rtl="0" eaLnBrk="1" latinLnBrk="0" hangingPunct="1">
              <a:spcBef>
                <a:spcPct val="20000"/>
              </a:spcBef>
              <a:buClr>
                <a:schemeClr val="accent4">
                  <a:shade val="75000"/>
                </a:schemeClr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377440" indent="-182880" algn="l" rtl="0" eaLnBrk="1" latinLnBrk="0" hangingPunct="1">
              <a:spcBef>
                <a:spcPct val="20000"/>
              </a:spcBef>
              <a:buClr>
                <a:schemeClr val="accent2">
                  <a:shade val="75000"/>
                </a:schemeClr>
              </a:buClr>
              <a:buSzPct val="90000"/>
              <a:buChar char="•"/>
              <a:defRPr kumimoji="0" sz="1400" kern="1200" cap="all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Clr>
                <a:srgbClr val="0F6FC6"/>
              </a:buClr>
              <a:buNone/>
            </a:pPr>
            <a:r>
              <a:rPr lang="en-US" sz="3600" b="1">
                <a:solidFill>
                  <a:srgbClr val="3515AB"/>
                </a:solidFill>
                <a:latin typeface="Times New Roman" pitchFamily="18" charset="0"/>
                <a:cs typeface="Times New Roman" pitchFamily="18" charset="0"/>
              </a:rPr>
              <a:t>Repeat 4[Repeat 4[fd 50 rt 90] rt 90]</a:t>
            </a:r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08355" y="3597275"/>
            <a:ext cx="2065881" cy="1873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5" name="Content Placeholder 1"/>
          <p:cNvSpPr txBox="1">
            <a:spLocks/>
          </p:cNvSpPr>
          <p:nvPr/>
        </p:nvSpPr>
        <p:spPr>
          <a:xfrm>
            <a:off x="2057400" y="6172200"/>
            <a:ext cx="8534400" cy="533400"/>
          </a:xfrm>
          <a:prstGeom prst="rect">
            <a:avLst/>
          </a:prstGeom>
        </p:spPr>
        <p:txBody>
          <a:bodyPr vert="horz">
            <a:noAutofit/>
          </a:bodyPr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74320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"/>
              <a:buChar char=""/>
              <a:defRPr kumimoji="0"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75000"/>
              <a:buFont typeface="Wingdings 2"/>
              <a:buChar char="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SzPct val="70000"/>
              <a:buFont typeface="Wingdings"/>
              <a:buChar char=""/>
              <a:defRPr kumimoji="0"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ct val="20000"/>
              </a:spcBef>
              <a:buClr>
                <a:schemeClr val="accent5"/>
              </a:buClr>
              <a:buFontTx/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90000"/>
              <a:buChar char="•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rtl="0" eaLnBrk="1" latinLnBrk="0" hangingPunct="1">
              <a:spcBef>
                <a:spcPct val="20000"/>
              </a:spcBef>
              <a:buClr>
                <a:schemeClr val="accent4">
                  <a:shade val="75000"/>
                </a:schemeClr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377440" indent="-182880" algn="l" rtl="0" eaLnBrk="1" latinLnBrk="0" hangingPunct="1">
              <a:spcBef>
                <a:spcPct val="20000"/>
              </a:spcBef>
              <a:buClr>
                <a:schemeClr val="accent2">
                  <a:shade val="75000"/>
                </a:schemeClr>
              </a:buClr>
              <a:buSzPct val="90000"/>
              <a:buChar char="•"/>
              <a:defRPr kumimoji="0" sz="1400" kern="1200" cap="all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Clr>
                <a:srgbClr val="0F6FC6"/>
              </a:buClr>
              <a:buNone/>
            </a:pPr>
            <a:r>
              <a:rPr lang="en-US" sz="3600" b="1">
                <a:solidFill>
                  <a:srgbClr val="3515AB"/>
                </a:solidFill>
                <a:latin typeface="Times New Roman" pitchFamily="18" charset="0"/>
                <a:cs typeface="Times New Roman" pitchFamily="18" charset="0"/>
              </a:rPr>
              <a:t>Repeat 4[Repeat 4[fd 50 rt 360/4] rt 360/4]</a:t>
            </a:r>
          </a:p>
        </p:txBody>
      </p:sp>
      <p:cxnSp>
        <p:nvCxnSpPr>
          <p:cNvPr id="8" name="Straight Connector 7"/>
          <p:cNvCxnSpPr/>
          <p:nvPr/>
        </p:nvCxnSpPr>
        <p:spPr>
          <a:xfrm>
            <a:off x="2057400" y="2890840"/>
            <a:ext cx="1981200" cy="0"/>
          </a:xfrm>
          <a:prstGeom prst="line">
            <a:avLst/>
          </a:prstGeom>
          <a:ln w="444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5319712" y="2879358"/>
            <a:ext cx="4191000" cy="0"/>
          </a:xfrm>
          <a:prstGeom prst="line">
            <a:avLst/>
          </a:prstGeom>
          <a:ln w="444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2175574" y="3376616"/>
            <a:ext cx="1710626" cy="0"/>
          </a:xfrm>
          <a:prstGeom prst="line">
            <a:avLst/>
          </a:prstGeom>
          <a:ln w="444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>
            <a:off x="7193286" y="3390904"/>
            <a:ext cx="1545921" cy="0"/>
          </a:xfrm>
          <a:prstGeom prst="line">
            <a:avLst/>
          </a:prstGeom>
          <a:ln w="444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2FDFAE-DDA1-4748-9C85-76C91A92A92F}" type="slidenum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15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76656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" dur="5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25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20460" y="1342216"/>
            <a:ext cx="2847541" cy="25429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Content Placeholder 1"/>
          <p:cNvSpPr txBox="1">
            <a:spLocks/>
          </p:cNvSpPr>
          <p:nvPr/>
        </p:nvSpPr>
        <p:spPr>
          <a:xfrm>
            <a:off x="1676400" y="1209020"/>
            <a:ext cx="8229600" cy="619780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74320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"/>
              <a:buChar char=""/>
              <a:defRPr kumimoji="0"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75000"/>
              <a:buFont typeface="Wingdings 2"/>
              <a:buChar char="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SzPct val="70000"/>
              <a:buFont typeface="Wingdings"/>
              <a:buChar char=""/>
              <a:defRPr kumimoji="0"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ct val="20000"/>
              </a:spcBef>
              <a:buClr>
                <a:schemeClr val="accent5"/>
              </a:buClr>
              <a:buFontTx/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90000"/>
              <a:buChar char="•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rtl="0" eaLnBrk="1" latinLnBrk="0" hangingPunct="1">
              <a:spcBef>
                <a:spcPct val="20000"/>
              </a:spcBef>
              <a:buClr>
                <a:schemeClr val="accent4">
                  <a:shade val="75000"/>
                </a:schemeClr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377440" indent="-182880" algn="l" rtl="0" eaLnBrk="1" latinLnBrk="0" hangingPunct="1">
              <a:spcBef>
                <a:spcPct val="20000"/>
              </a:spcBef>
              <a:buClr>
                <a:schemeClr val="accent2">
                  <a:shade val="75000"/>
                </a:schemeClr>
              </a:buClr>
              <a:buSzPct val="90000"/>
              <a:buChar char="•"/>
              <a:defRPr kumimoji="0" sz="1400" kern="1200" cap="all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200" b="1">
                <a:latin typeface="Times New Roman" pitchFamily="18" charset="0"/>
                <a:cs typeface="Times New Roman" pitchFamily="18" charset="0"/>
              </a:rPr>
              <a:t>2. Viết 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lệnh </a:t>
            </a:r>
            <a:r>
              <a:rPr lang="vi-VN" sz="3200" b="1" dirty="0">
                <a:latin typeface="Times New Roman" pitchFamily="18" charset="0"/>
                <a:cs typeface="Times New Roman" pitchFamily="18" charset="0"/>
              </a:rPr>
              <a:t>đ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iều khiển Rùa vẽ hình sau:</a:t>
            </a:r>
          </a:p>
        </p:txBody>
      </p:sp>
      <p:sp>
        <p:nvSpPr>
          <p:cNvPr id="6" name="Content Placeholder 1"/>
          <p:cNvSpPr txBox="1">
            <a:spLocks/>
          </p:cNvSpPr>
          <p:nvPr/>
        </p:nvSpPr>
        <p:spPr>
          <a:xfrm>
            <a:off x="1927834" y="1729894"/>
            <a:ext cx="2971800" cy="619780"/>
          </a:xfrm>
          <a:prstGeom prst="rect">
            <a:avLst/>
          </a:prstGeom>
        </p:spPr>
        <p:txBody>
          <a:bodyPr vert="horz">
            <a:normAutofit fontScale="92500"/>
          </a:bodyPr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74320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"/>
              <a:buChar char=""/>
              <a:defRPr kumimoji="0"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75000"/>
              <a:buFont typeface="Wingdings 2"/>
              <a:buChar char="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SzPct val="70000"/>
              <a:buFont typeface="Wingdings"/>
              <a:buChar char=""/>
              <a:defRPr kumimoji="0"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ct val="20000"/>
              </a:spcBef>
              <a:buClr>
                <a:schemeClr val="accent5"/>
              </a:buClr>
              <a:buFontTx/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90000"/>
              <a:buChar char="•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rtl="0" eaLnBrk="1" latinLnBrk="0" hangingPunct="1">
              <a:spcBef>
                <a:spcPct val="20000"/>
              </a:spcBef>
              <a:buClr>
                <a:schemeClr val="accent4">
                  <a:shade val="75000"/>
                </a:schemeClr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377440" indent="-182880" algn="l" rtl="0" eaLnBrk="1" latinLnBrk="0" hangingPunct="1">
              <a:spcBef>
                <a:spcPct val="20000"/>
              </a:spcBef>
              <a:buClr>
                <a:schemeClr val="accent2">
                  <a:shade val="75000"/>
                </a:schemeClr>
              </a:buClr>
              <a:buSzPct val="90000"/>
              <a:buChar char="•"/>
              <a:defRPr kumimoji="0" sz="1400" kern="1200" cap="all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itchFamily="2" charset="2"/>
              <a:buChar char="Ø"/>
            </a:pPr>
            <a:r>
              <a:rPr lang="en-US" sz="3200">
                <a:latin typeface="Times New Roman" pitchFamily="18" charset="0"/>
                <a:cs typeface="Times New Roman" pitchFamily="18" charset="0"/>
              </a:rPr>
              <a:t> Số hình vuông:</a:t>
            </a:r>
          </a:p>
        </p:txBody>
      </p:sp>
      <p:sp>
        <p:nvSpPr>
          <p:cNvPr id="7" name="Content Placeholder 1"/>
          <p:cNvSpPr txBox="1">
            <a:spLocks/>
          </p:cNvSpPr>
          <p:nvPr/>
        </p:nvSpPr>
        <p:spPr>
          <a:xfrm>
            <a:off x="4710830" y="1742420"/>
            <a:ext cx="533400" cy="619780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74320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"/>
              <a:buChar char=""/>
              <a:defRPr kumimoji="0"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75000"/>
              <a:buFont typeface="Wingdings 2"/>
              <a:buChar char="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SzPct val="70000"/>
              <a:buFont typeface="Wingdings"/>
              <a:buChar char=""/>
              <a:defRPr kumimoji="0"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ct val="20000"/>
              </a:spcBef>
              <a:buClr>
                <a:schemeClr val="accent5"/>
              </a:buClr>
              <a:buFontTx/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90000"/>
              <a:buChar char="•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rtl="0" eaLnBrk="1" latinLnBrk="0" hangingPunct="1">
              <a:spcBef>
                <a:spcPct val="20000"/>
              </a:spcBef>
              <a:buClr>
                <a:schemeClr val="accent4">
                  <a:shade val="75000"/>
                </a:schemeClr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377440" indent="-182880" algn="l" rtl="0" eaLnBrk="1" latinLnBrk="0" hangingPunct="1">
              <a:spcBef>
                <a:spcPct val="20000"/>
              </a:spcBef>
              <a:buClr>
                <a:schemeClr val="accent2">
                  <a:shade val="75000"/>
                </a:schemeClr>
              </a:buClr>
              <a:buSzPct val="90000"/>
              <a:buChar char="•"/>
              <a:defRPr kumimoji="0" sz="1400" kern="1200" cap="all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20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6</a:t>
            </a:r>
          </a:p>
        </p:txBody>
      </p:sp>
      <p:sp>
        <p:nvSpPr>
          <p:cNvPr id="19" name="Content Placeholder 1"/>
          <p:cNvSpPr txBox="1">
            <a:spLocks/>
          </p:cNvSpPr>
          <p:nvPr/>
        </p:nvSpPr>
        <p:spPr>
          <a:xfrm>
            <a:off x="1905000" y="4495800"/>
            <a:ext cx="8229600" cy="533400"/>
          </a:xfrm>
          <a:prstGeom prst="rect">
            <a:avLst/>
          </a:prstGeom>
        </p:spPr>
        <p:txBody>
          <a:bodyPr vert="horz">
            <a:noAutofit/>
          </a:bodyPr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74320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"/>
              <a:buChar char=""/>
              <a:defRPr kumimoji="0"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75000"/>
              <a:buFont typeface="Wingdings 2"/>
              <a:buChar char="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SzPct val="70000"/>
              <a:buFont typeface="Wingdings"/>
              <a:buChar char=""/>
              <a:defRPr kumimoji="0"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ct val="20000"/>
              </a:spcBef>
              <a:buClr>
                <a:schemeClr val="accent5"/>
              </a:buClr>
              <a:buFontTx/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90000"/>
              <a:buChar char="•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rtl="0" eaLnBrk="1" latinLnBrk="0" hangingPunct="1">
              <a:spcBef>
                <a:spcPct val="20000"/>
              </a:spcBef>
              <a:buClr>
                <a:schemeClr val="accent4">
                  <a:shade val="75000"/>
                </a:schemeClr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377440" indent="-182880" algn="l" rtl="0" eaLnBrk="1" latinLnBrk="0" hangingPunct="1">
              <a:spcBef>
                <a:spcPct val="20000"/>
              </a:spcBef>
              <a:buClr>
                <a:schemeClr val="accent2">
                  <a:shade val="75000"/>
                </a:schemeClr>
              </a:buClr>
              <a:buSzPct val="90000"/>
              <a:buChar char="•"/>
              <a:defRPr kumimoji="0" sz="1400" kern="1200" cap="all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b="1">
                <a:solidFill>
                  <a:srgbClr val="3515AB"/>
                </a:solidFill>
                <a:latin typeface="Times New Roman" pitchFamily="18" charset="0"/>
                <a:cs typeface="Times New Roman" pitchFamily="18" charset="0"/>
              </a:rPr>
              <a:t>Repeat 6[Repeat 4[fd 50 rt 90] rt 60]</a:t>
            </a:r>
          </a:p>
        </p:txBody>
      </p:sp>
      <p:sp>
        <p:nvSpPr>
          <p:cNvPr id="20" name="Content Placeholder 1"/>
          <p:cNvSpPr txBox="1">
            <a:spLocks/>
          </p:cNvSpPr>
          <p:nvPr/>
        </p:nvSpPr>
        <p:spPr>
          <a:xfrm>
            <a:off x="1927834" y="5181600"/>
            <a:ext cx="8534400" cy="533400"/>
          </a:xfrm>
          <a:prstGeom prst="rect">
            <a:avLst/>
          </a:prstGeom>
        </p:spPr>
        <p:txBody>
          <a:bodyPr vert="horz">
            <a:noAutofit/>
          </a:bodyPr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74320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"/>
              <a:buChar char=""/>
              <a:defRPr kumimoji="0"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75000"/>
              <a:buFont typeface="Wingdings 2"/>
              <a:buChar char="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SzPct val="70000"/>
              <a:buFont typeface="Wingdings"/>
              <a:buChar char=""/>
              <a:defRPr kumimoji="0"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ct val="20000"/>
              </a:spcBef>
              <a:buClr>
                <a:schemeClr val="accent5"/>
              </a:buClr>
              <a:buFontTx/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90000"/>
              <a:buChar char="•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rtl="0" eaLnBrk="1" latinLnBrk="0" hangingPunct="1">
              <a:spcBef>
                <a:spcPct val="20000"/>
              </a:spcBef>
              <a:buClr>
                <a:schemeClr val="accent4">
                  <a:shade val="75000"/>
                </a:schemeClr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377440" indent="-182880" algn="l" rtl="0" eaLnBrk="1" latinLnBrk="0" hangingPunct="1">
              <a:spcBef>
                <a:spcPct val="20000"/>
              </a:spcBef>
              <a:buClr>
                <a:schemeClr val="accent2">
                  <a:shade val="75000"/>
                </a:schemeClr>
              </a:buClr>
              <a:buSzPct val="90000"/>
              <a:buChar char="•"/>
              <a:defRPr kumimoji="0" sz="1400" kern="1200" cap="all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b="1">
                <a:solidFill>
                  <a:srgbClr val="3515AB"/>
                </a:solidFill>
                <a:latin typeface="Times New Roman" pitchFamily="18" charset="0"/>
                <a:cs typeface="Times New Roman" pitchFamily="18" charset="0"/>
              </a:rPr>
              <a:t>Repeat 6[Repeat 4[fd 50 rt 360/4] rt 360/6]</a:t>
            </a:r>
          </a:p>
        </p:txBody>
      </p:sp>
      <p:sp>
        <p:nvSpPr>
          <p:cNvPr id="23" name="Rectangle 22"/>
          <p:cNvSpPr/>
          <p:nvPr/>
        </p:nvSpPr>
        <p:spPr>
          <a:xfrm>
            <a:off x="1839656" y="2996853"/>
            <a:ext cx="4458849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85750" indent="-285750">
              <a:buFont typeface="Wingdings" pitchFamily="2" charset="2"/>
              <a:buChar char="Ø"/>
            </a:pPr>
            <a:r>
              <a:rPr lang="en-US" sz="3200">
                <a:latin typeface="Times New Roman" pitchFamily="18" charset="0"/>
                <a:cs typeface="Times New Roman" pitchFamily="18" charset="0"/>
              </a:rPr>
              <a:t> Vẽ xong quay một góc:</a:t>
            </a:r>
          </a:p>
        </p:txBody>
      </p:sp>
      <p:sp>
        <p:nvSpPr>
          <p:cNvPr id="24" name="Rectangle 23"/>
          <p:cNvSpPr/>
          <p:nvPr/>
        </p:nvSpPr>
        <p:spPr>
          <a:xfrm>
            <a:off x="2514601" y="3618979"/>
            <a:ext cx="3215945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rt 60 hoặc rt 360/6</a:t>
            </a:r>
          </a:p>
        </p:txBody>
      </p:sp>
      <p:sp>
        <p:nvSpPr>
          <p:cNvPr id="25" name="Rectangle 24"/>
          <p:cNvSpPr/>
          <p:nvPr/>
        </p:nvSpPr>
        <p:spPr>
          <a:xfrm>
            <a:off x="6217642" y="2996626"/>
            <a:ext cx="110799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60 </a:t>
            </a:r>
            <a:r>
              <a:rPr lang="vi-VN" sz="320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độ</a:t>
            </a:r>
            <a:endParaRPr lang="en-US" sz="3200">
              <a:solidFill>
                <a:srgbClr val="320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Content Placeholder 1"/>
          <p:cNvSpPr txBox="1">
            <a:spLocks/>
          </p:cNvSpPr>
          <p:nvPr/>
        </p:nvSpPr>
        <p:spPr>
          <a:xfrm>
            <a:off x="1925354" y="2303796"/>
            <a:ext cx="5466046" cy="619780"/>
          </a:xfrm>
          <a:prstGeom prst="rect">
            <a:avLst/>
          </a:prstGeom>
        </p:spPr>
        <p:txBody>
          <a:bodyPr vert="horz">
            <a:noAutofit/>
          </a:bodyPr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74320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"/>
              <a:buChar char=""/>
              <a:defRPr kumimoji="0"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75000"/>
              <a:buFont typeface="Wingdings 2"/>
              <a:buChar char="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SzPct val="70000"/>
              <a:buFont typeface="Wingdings"/>
              <a:buChar char=""/>
              <a:defRPr kumimoji="0"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ct val="20000"/>
              </a:spcBef>
              <a:buClr>
                <a:schemeClr val="accent5"/>
              </a:buClr>
              <a:buFontTx/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90000"/>
              <a:buChar char="•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rtl="0" eaLnBrk="1" latinLnBrk="0" hangingPunct="1">
              <a:spcBef>
                <a:spcPct val="20000"/>
              </a:spcBef>
              <a:buClr>
                <a:schemeClr val="accent4">
                  <a:shade val="75000"/>
                </a:schemeClr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377440" indent="-182880" algn="l" rtl="0" eaLnBrk="1" latinLnBrk="0" hangingPunct="1">
              <a:spcBef>
                <a:spcPct val="20000"/>
              </a:spcBef>
              <a:buClr>
                <a:schemeClr val="accent2">
                  <a:shade val="75000"/>
                </a:schemeClr>
              </a:buClr>
              <a:buSzPct val="90000"/>
              <a:buChar char="•"/>
              <a:defRPr kumimoji="0" sz="1400" kern="1200" cap="all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itchFamily="2" charset="2"/>
              <a:buChar char="Ø"/>
            </a:pPr>
            <a:r>
              <a:rPr lang="en-US" sz="3200">
                <a:latin typeface="Times New Roman" pitchFamily="18" charset="0"/>
                <a:cs typeface="Times New Roman" pitchFamily="18" charset="0"/>
              </a:rPr>
              <a:t> Cạnh hình vuông: 50 bước</a:t>
            </a:r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2FDFAE-DDA1-4748-9C85-76C91A92A92F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54227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1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9" dur="1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1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1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19" grpId="0"/>
      <p:bldP spid="20" grpId="0"/>
      <p:bldP spid="23" grpId="0"/>
      <p:bldP spid="24" grpId="0"/>
      <p:bldP spid="25" grpId="0"/>
      <p:bldP spid="22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1"/>
          <p:cNvSpPr txBox="1">
            <a:spLocks/>
          </p:cNvSpPr>
          <p:nvPr/>
        </p:nvSpPr>
        <p:spPr>
          <a:xfrm>
            <a:off x="1886940" y="746732"/>
            <a:ext cx="8229600" cy="619780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74320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"/>
              <a:buChar char=""/>
              <a:defRPr kumimoji="0"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75000"/>
              <a:buFont typeface="Wingdings 2"/>
              <a:buChar char="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SzPct val="70000"/>
              <a:buFont typeface="Wingdings"/>
              <a:buChar char=""/>
              <a:defRPr kumimoji="0"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ct val="20000"/>
              </a:spcBef>
              <a:buClr>
                <a:schemeClr val="accent5"/>
              </a:buClr>
              <a:buFontTx/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90000"/>
              <a:buChar char="•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rtl="0" eaLnBrk="1" latinLnBrk="0" hangingPunct="1">
              <a:spcBef>
                <a:spcPct val="20000"/>
              </a:spcBef>
              <a:buClr>
                <a:schemeClr val="accent4">
                  <a:shade val="75000"/>
                </a:schemeClr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377440" indent="-182880" algn="l" rtl="0" eaLnBrk="1" latinLnBrk="0" hangingPunct="1">
              <a:spcBef>
                <a:spcPct val="20000"/>
              </a:spcBef>
              <a:buClr>
                <a:schemeClr val="accent2">
                  <a:shade val="75000"/>
                </a:schemeClr>
              </a:buClr>
              <a:buSzPct val="90000"/>
              <a:buChar char="•"/>
              <a:defRPr kumimoji="0" sz="1400" kern="1200" cap="all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Clr>
                <a:srgbClr val="D16349"/>
              </a:buClr>
              <a:buNone/>
            </a:pPr>
            <a:r>
              <a:rPr lang="en-US" sz="280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3. Thực hiện các yêu cầu sau:</a:t>
            </a:r>
          </a:p>
        </p:txBody>
      </p:sp>
      <p:sp>
        <p:nvSpPr>
          <p:cNvPr id="7" name="Content Placeholder 1"/>
          <p:cNvSpPr txBox="1">
            <a:spLocks/>
          </p:cNvSpPr>
          <p:nvPr/>
        </p:nvSpPr>
        <p:spPr>
          <a:xfrm>
            <a:off x="1901823" y="1309362"/>
            <a:ext cx="8570520" cy="924578"/>
          </a:xfrm>
          <a:prstGeom prst="rect">
            <a:avLst/>
          </a:prstGeom>
        </p:spPr>
        <p:txBody>
          <a:bodyPr vert="horz">
            <a:normAutofit lnSpcReduction="10000"/>
          </a:bodyPr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74320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"/>
              <a:buChar char=""/>
              <a:defRPr kumimoji="0"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75000"/>
              <a:buFont typeface="Wingdings 2"/>
              <a:buChar char="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SzPct val="70000"/>
              <a:buFont typeface="Wingdings"/>
              <a:buChar char=""/>
              <a:defRPr kumimoji="0"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ct val="20000"/>
              </a:spcBef>
              <a:buClr>
                <a:schemeClr val="accent5"/>
              </a:buClr>
              <a:buFontTx/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90000"/>
              <a:buChar char="•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rtl="0" eaLnBrk="1" latinLnBrk="0" hangingPunct="1">
              <a:spcBef>
                <a:spcPct val="20000"/>
              </a:spcBef>
              <a:buClr>
                <a:schemeClr val="accent4">
                  <a:shade val="75000"/>
                </a:schemeClr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377440" indent="-182880" algn="l" rtl="0" eaLnBrk="1" latinLnBrk="0" hangingPunct="1">
              <a:spcBef>
                <a:spcPct val="20000"/>
              </a:spcBef>
              <a:buClr>
                <a:schemeClr val="accent2">
                  <a:shade val="75000"/>
                </a:schemeClr>
              </a:buClr>
              <a:buSzPct val="90000"/>
              <a:buChar char="•"/>
              <a:defRPr kumimoji="0" sz="1400" kern="1200" cap="all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Clr>
                <a:srgbClr val="D16349"/>
              </a:buClr>
              <a:buNone/>
            </a:pPr>
            <a:r>
              <a:rPr lang="en-US" sz="280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a) Cho Rùa thực hiện các lệnh sau và quan sát kết quả trên màm hình.</a:t>
            </a:r>
          </a:p>
        </p:txBody>
      </p:sp>
      <p:sp>
        <p:nvSpPr>
          <p:cNvPr id="8" name="Content Placeholder 1"/>
          <p:cNvSpPr txBox="1">
            <a:spLocks/>
          </p:cNvSpPr>
          <p:nvPr/>
        </p:nvSpPr>
        <p:spPr>
          <a:xfrm>
            <a:off x="1886940" y="2152000"/>
            <a:ext cx="8570520" cy="609600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74320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"/>
              <a:buChar char=""/>
              <a:defRPr kumimoji="0"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75000"/>
              <a:buFont typeface="Wingdings 2"/>
              <a:buChar char="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SzPct val="70000"/>
              <a:buFont typeface="Wingdings"/>
              <a:buChar char=""/>
              <a:defRPr kumimoji="0"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ct val="20000"/>
              </a:spcBef>
              <a:buClr>
                <a:schemeClr val="accent5"/>
              </a:buClr>
              <a:buFontTx/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90000"/>
              <a:buChar char="•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rtl="0" eaLnBrk="1" latinLnBrk="0" hangingPunct="1">
              <a:spcBef>
                <a:spcPct val="20000"/>
              </a:spcBef>
              <a:buClr>
                <a:schemeClr val="accent4">
                  <a:shade val="75000"/>
                </a:schemeClr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377440" indent="-182880" algn="l" rtl="0" eaLnBrk="1" latinLnBrk="0" hangingPunct="1">
              <a:spcBef>
                <a:spcPct val="20000"/>
              </a:spcBef>
              <a:buClr>
                <a:schemeClr val="accent2">
                  <a:shade val="75000"/>
                </a:schemeClr>
              </a:buClr>
              <a:buSzPct val="90000"/>
              <a:buChar char="•"/>
              <a:defRPr kumimoji="0" sz="1400" kern="1200" cap="all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Clr>
                <a:srgbClr val="D16349"/>
              </a:buClr>
              <a:buNone/>
            </a:pPr>
            <a:r>
              <a:rPr lang="en-US" sz="240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REPEAT 90[FD 2 RT 2]</a:t>
            </a:r>
          </a:p>
        </p:txBody>
      </p:sp>
      <p:sp>
        <p:nvSpPr>
          <p:cNvPr id="9" name="Content Placeholder 1"/>
          <p:cNvSpPr txBox="1">
            <a:spLocks/>
          </p:cNvSpPr>
          <p:nvPr/>
        </p:nvSpPr>
        <p:spPr>
          <a:xfrm>
            <a:off x="1901823" y="2628433"/>
            <a:ext cx="8570520" cy="609600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74320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"/>
              <a:buChar char=""/>
              <a:defRPr kumimoji="0"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75000"/>
              <a:buFont typeface="Wingdings 2"/>
              <a:buChar char="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SzPct val="70000"/>
              <a:buFont typeface="Wingdings"/>
              <a:buChar char=""/>
              <a:defRPr kumimoji="0"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ct val="20000"/>
              </a:spcBef>
              <a:buClr>
                <a:schemeClr val="accent5"/>
              </a:buClr>
              <a:buFontTx/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90000"/>
              <a:buChar char="•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rtl="0" eaLnBrk="1" latinLnBrk="0" hangingPunct="1">
              <a:spcBef>
                <a:spcPct val="20000"/>
              </a:spcBef>
              <a:buClr>
                <a:schemeClr val="accent4">
                  <a:shade val="75000"/>
                </a:schemeClr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377440" indent="-182880" algn="l" rtl="0" eaLnBrk="1" latinLnBrk="0" hangingPunct="1">
              <a:spcBef>
                <a:spcPct val="20000"/>
              </a:spcBef>
              <a:buClr>
                <a:schemeClr val="accent2">
                  <a:shade val="75000"/>
                </a:schemeClr>
              </a:buClr>
              <a:buSzPct val="90000"/>
              <a:buChar char="•"/>
              <a:defRPr kumimoji="0" sz="1400" kern="1200" cap="all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Clr>
                <a:srgbClr val="D16349"/>
              </a:buClr>
              <a:buNone/>
            </a:pPr>
            <a:r>
              <a:rPr lang="en-US" sz="240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REPEAT 4[REPEAT 90[FD 2 RT 2] RT 90]</a:t>
            </a:r>
          </a:p>
        </p:txBody>
      </p:sp>
      <p:sp>
        <p:nvSpPr>
          <p:cNvPr id="10" name="Content Placeholder 1"/>
          <p:cNvSpPr txBox="1">
            <a:spLocks/>
          </p:cNvSpPr>
          <p:nvPr/>
        </p:nvSpPr>
        <p:spPr>
          <a:xfrm>
            <a:off x="1870966" y="3137511"/>
            <a:ext cx="8570520" cy="924578"/>
          </a:xfrm>
          <a:prstGeom prst="rect">
            <a:avLst/>
          </a:prstGeom>
        </p:spPr>
        <p:txBody>
          <a:bodyPr vert="horz">
            <a:normAutofit fontScale="92500"/>
          </a:bodyPr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74320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"/>
              <a:buChar char=""/>
              <a:defRPr kumimoji="0"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75000"/>
              <a:buFont typeface="Wingdings 2"/>
              <a:buChar char="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SzPct val="70000"/>
              <a:buFont typeface="Wingdings"/>
              <a:buChar char=""/>
              <a:defRPr kumimoji="0"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ct val="20000"/>
              </a:spcBef>
              <a:buClr>
                <a:schemeClr val="accent5"/>
              </a:buClr>
              <a:buFontTx/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90000"/>
              <a:buChar char="•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rtl="0" eaLnBrk="1" latinLnBrk="0" hangingPunct="1">
              <a:spcBef>
                <a:spcPct val="20000"/>
              </a:spcBef>
              <a:buClr>
                <a:schemeClr val="accent4">
                  <a:shade val="75000"/>
                </a:schemeClr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377440" indent="-182880" algn="l" rtl="0" eaLnBrk="1" latinLnBrk="0" hangingPunct="1">
              <a:spcBef>
                <a:spcPct val="20000"/>
              </a:spcBef>
              <a:buClr>
                <a:schemeClr val="accent2">
                  <a:shade val="75000"/>
                </a:schemeClr>
              </a:buClr>
              <a:buSzPct val="90000"/>
              <a:buChar char="•"/>
              <a:defRPr kumimoji="0" sz="1400" kern="1200" cap="all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Clr>
                <a:srgbClr val="D16349"/>
              </a:buClr>
              <a:buNone/>
            </a:pPr>
            <a:r>
              <a:rPr lang="en-US" sz="280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b) Thêm lệnh Wait 10 vào vị trí thích hợp trong các câu lệnh trên rồi cho Rùa thực hiện và quan sát kết quả trên màn hình.</a:t>
            </a:r>
          </a:p>
        </p:txBody>
      </p:sp>
      <p:sp>
        <p:nvSpPr>
          <p:cNvPr id="11" name="Content Placeholder 1"/>
          <p:cNvSpPr txBox="1">
            <a:spLocks/>
          </p:cNvSpPr>
          <p:nvPr/>
        </p:nvSpPr>
        <p:spPr>
          <a:xfrm>
            <a:off x="1901823" y="3959265"/>
            <a:ext cx="8570520" cy="924578"/>
          </a:xfrm>
          <a:prstGeom prst="rect">
            <a:avLst/>
          </a:prstGeom>
        </p:spPr>
        <p:txBody>
          <a:bodyPr vert="horz">
            <a:normAutofit lnSpcReduction="10000"/>
          </a:bodyPr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74320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"/>
              <a:buChar char=""/>
              <a:defRPr kumimoji="0"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75000"/>
              <a:buFont typeface="Wingdings 2"/>
              <a:buChar char="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SzPct val="70000"/>
              <a:buFont typeface="Wingdings"/>
              <a:buChar char=""/>
              <a:defRPr kumimoji="0"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ct val="20000"/>
              </a:spcBef>
              <a:buClr>
                <a:schemeClr val="accent5"/>
              </a:buClr>
              <a:buFontTx/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90000"/>
              <a:buChar char="•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rtl="0" eaLnBrk="1" latinLnBrk="0" hangingPunct="1">
              <a:spcBef>
                <a:spcPct val="20000"/>
              </a:spcBef>
              <a:buClr>
                <a:schemeClr val="accent4">
                  <a:shade val="75000"/>
                </a:schemeClr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377440" indent="-182880" algn="l" rtl="0" eaLnBrk="1" latinLnBrk="0" hangingPunct="1">
              <a:spcBef>
                <a:spcPct val="20000"/>
              </a:spcBef>
              <a:buClr>
                <a:schemeClr val="accent2">
                  <a:shade val="75000"/>
                </a:schemeClr>
              </a:buClr>
              <a:buSzPct val="90000"/>
              <a:buChar char="•"/>
              <a:defRPr kumimoji="0" sz="1400" kern="1200" cap="all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Clr>
                <a:srgbClr val="D16349"/>
              </a:buClr>
              <a:buNone/>
            </a:pPr>
            <a:r>
              <a:rPr lang="en-US" sz="280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c) Điền góc thích hợp vào chỗ chấm trong câu lệnh sau </a:t>
            </a:r>
            <a:r>
              <a:rPr lang="vi-VN" sz="2800">
                <a:solidFill>
                  <a:prstClr val="black"/>
                </a:solidFill>
                <a:cs typeface="Times New Roman" pitchFamily="18" charset="0"/>
              </a:rPr>
              <a:t>để</a:t>
            </a:r>
            <a:r>
              <a:rPr lang="en-US" sz="280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Rùa vẽ </a:t>
            </a:r>
            <a:r>
              <a:rPr lang="vi-VN" sz="2800">
                <a:solidFill>
                  <a:prstClr val="black"/>
                </a:solidFill>
                <a:cs typeface="Times New Roman" pitchFamily="18" charset="0"/>
              </a:rPr>
              <a:t>được</a:t>
            </a:r>
            <a:r>
              <a:rPr lang="en-US" sz="280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hình bên.</a:t>
            </a:r>
          </a:p>
        </p:txBody>
      </p:sp>
      <p:sp>
        <p:nvSpPr>
          <p:cNvPr id="12" name="Content Placeholder 1"/>
          <p:cNvSpPr txBox="1">
            <a:spLocks/>
          </p:cNvSpPr>
          <p:nvPr/>
        </p:nvSpPr>
        <p:spPr>
          <a:xfrm>
            <a:off x="1901823" y="4731907"/>
            <a:ext cx="8570520" cy="924578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74320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"/>
              <a:buChar char=""/>
              <a:defRPr kumimoji="0"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75000"/>
              <a:buFont typeface="Wingdings 2"/>
              <a:buChar char="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SzPct val="70000"/>
              <a:buFont typeface="Wingdings"/>
              <a:buChar char=""/>
              <a:defRPr kumimoji="0"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ct val="20000"/>
              </a:spcBef>
              <a:buClr>
                <a:schemeClr val="accent5"/>
              </a:buClr>
              <a:buFontTx/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90000"/>
              <a:buChar char="•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rtl="0" eaLnBrk="1" latinLnBrk="0" hangingPunct="1">
              <a:spcBef>
                <a:spcPct val="20000"/>
              </a:spcBef>
              <a:buClr>
                <a:schemeClr val="accent4">
                  <a:shade val="75000"/>
                </a:schemeClr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377440" indent="-182880" algn="l" rtl="0" eaLnBrk="1" latinLnBrk="0" hangingPunct="1">
              <a:spcBef>
                <a:spcPct val="20000"/>
              </a:spcBef>
              <a:buClr>
                <a:schemeClr val="accent2">
                  <a:shade val="75000"/>
                </a:schemeClr>
              </a:buClr>
              <a:buSzPct val="90000"/>
              <a:buChar char="•"/>
              <a:defRPr kumimoji="0" sz="1400" kern="1200" cap="all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Clr>
                <a:srgbClr val="D16349"/>
              </a:buClr>
              <a:buNone/>
            </a:pPr>
            <a:r>
              <a:rPr lang="en-US" sz="280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Câu lệnh: Repeat 3[repeat 90[fd 2 rt 2] rt …]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7813144" y="4725144"/>
            <a:ext cx="7920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60</a:t>
            </a:r>
          </a:p>
        </p:txBody>
      </p:sp>
    </p:spTree>
    <p:extLst>
      <p:ext uri="{BB962C8B-B14F-4D97-AF65-F5344CB8AC3E}">
        <p14:creationId xmlns:p14="http://schemas.microsoft.com/office/powerpoint/2010/main" val="25303323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7" dur="20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7" grpId="0" build="p"/>
      <p:bldP spid="8" grpId="0" build="p"/>
      <p:bldP spid="9" grpId="0" build="p"/>
      <p:bldP spid="10" grpId="0" build="p"/>
      <p:bldP spid="11" grpId="0" build="p"/>
      <p:bldP spid="12" grpId="0" build="p"/>
      <p:bldP spid="2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F745-7D3F-47F4-83A3-874385CFAA69}" type="slidenum">
              <a:rPr lang="en-US" smtClean="0"/>
              <a:pPr/>
              <a:t>18</a:t>
            </a:fld>
            <a:endParaRPr lang="en-US"/>
          </a:p>
        </p:txBody>
      </p:sp>
      <p:sp>
        <p:nvSpPr>
          <p:cNvPr id="17" name="Rectangle 7"/>
          <p:cNvSpPr>
            <a:spLocks noChangeArrowheads="1"/>
          </p:cNvSpPr>
          <p:nvPr/>
        </p:nvSpPr>
        <p:spPr bwMode="auto">
          <a:xfrm>
            <a:off x="2162068" y="1368028"/>
            <a:ext cx="9265678" cy="19389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nl-NL" sz="2400" b="1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1. Cho rùa thực hiện các lệnh sau và quan sát kết quả trên màn hình: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nl-NL" sz="2400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FD 10 BK 10 RT 60</a:t>
            </a:r>
            <a:endParaRPr lang="vi-VN" sz="24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nl-NL" sz="2400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REPEAT 6[FD 10 BK 10 RT 60]</a:t>
            </a:r>
            <a:endParaRPr lang="vi-VN" sz="24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nl-NL" sz="2400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FD 50 REPEAT 6[FD 10 BK 10 RT 60] BK 50 RT 60</a:t>
            </a:r>
            <a:endParaRPr lang="vi-VN" sz="24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nl-NL" sz="2400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REPEAT 6[FD 50 REPEAT 6[FD 10 BK 10 RT 60] BK 50 RT 60]</a:t>
            </a:r>
            <a:endParaRPr lang="vi-VN" sz="24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Rectangle 8"/>
          <p:cNvSpPr>
            <a:spLocks noChangeArrowheads="1"/>
          </p:cNvSpPr>
          <p:nvPr/>
        </p:nvSpPr>
        <p:spPr bwMode="auto">
          <a:xfrm>
            <a:off x="1524001" y="598588"/>
            <a:ext cx="498855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400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      </a:t>
            </a:r>
            <a:endParaRPr lang="en-US">
              <a:latin typeface="Arial" panose="020B0604020202020204" pitchFamily="34" charset="0"/>
            </a:endParaRPr>
          </a:p>
        </p:txBody>
      </p:sp>
      <p:sp>
        <p:nvSpPr>
          <p:cNvPr id="19" name="Rectangle 9"/>
          <p:cNvSpPr>
            <a:spLocks noChangeArrowheads="1"/>
          </p:cNvSpPr>
          <p:nvPr/>
        </p:nvSpPr>
        <p:spPr bwMode="auto">
          <a:xfrm>
            <a:off x="1524001" y="912913"/>
            <a:ext cx="588623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400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        </a:t>
            </a:r>
            <a:endParaRPr lang="en-US">
              <a:latin typeface="Arial" panose="020B0604020202020204" pitchFamily="34" charset="0"/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2202861" y="3429000"/>
            <a:ext cx="804873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nl-NL" sz="2400" b="1" spc="-40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2. Thêm lệnh Wait vào vị trí thích hợp và thực hiện lệnh, quan sát kết quả trên màn hình.</a:t>
            </a:r>
            <a:endParaRPr lang="vi-VN" sz="2400" b="1">
              <a:latin typeface=".VnTime" panose="020B7200000000000000" pitchFamily="34" charset="0"/>
              <a:ea typeface="Arial" panose="020B06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287BC69F-EB65-4CF1-91AF-36998442DC55}"/>
              </a:ext>
            </a:extLst>
          </p:cNvPr>
          <p:cNvSpPr/>
          <p:nvPr/>
        </p:nvSpPr>
        <p:spPr>
          <a:xfrm>
            <a:off x="2076315" y="891371"/>
            <a:ext cx="6845080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en-US" sz="2800" b="1" cap="all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B. HOẠT ĐỘNG ỨNG DỤNG, MỞ RỘNG</a:t>
            </a:r>
            <a:endParaRPr lang="en-US" sz="2800" b="1" cap="all" dirty="0">
              <a:ln w="0"/>
              <a:solidFill>
                <a:srgbClr val="FF0000"/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3974562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F745-7D3F-47F4-83A3-874385CFAA69}" type="slidenum">
              <a:rPr lang="en-US" smtClean="0"/>
              <a:pPr/>
              <a:t>19</a:t>
            </a:fld>
            <a:endParaRPr lang="en-US"/>
          </a:p>
        </p:txBody>
      </p:sp>
      <p:sp>
        <p:nvSpPr>
          <p:cNvPr id="18" name="Rectangle 8"/>
          <p:cNvSpPr>
            <a:spLocks noChangeArrowheads="1"/>
          </p:cNvSpPr>
          <p:nvPr/>
        </p:nvSpPr>
        <p:spPr bwMode="auto">
          <a:xfrm>
            <a:off x="1524001" y="598588"/>
            <a:ext cx="498855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400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      </a:t>
            </a:r>
            <a:endParaRPr lang="en-US">
              <a:latin typeface="Arial" panose="020B0604020202020204" pitchFamily="34" charset="0"/>
            </a:endParaRPr>
          </a:p>
        </p:txBody>
      </p:sp>
      <p:sp>
        <p:nvSpPr>
          <p:cNvPr id="19" name="Rectangle 9"/>
          <p:cNvSpPr>
            <a:spLocks noChangeArrowheads="1"/>
          </p:cNvSpPr>
          <p:nvPr/>
        </p:nvSpPr>
        <p:spPr bwMode="auto">
          <a:xfrm>
            <a:off x="1524001" y="912913"/>
            <a:ext cx="588623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400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        </a:t>
            </a:r>
            <a:endParaRPr lang="en-US">
              <a:latin typeface="Arial" panose="020B0604020202020204" pitchFamily="34" charset="0"/>
            </a:endParaRPr>
          </a:p>
        </p:txBody>
      </p:sp>
      <p:sp>
        <p:nvSpPr>
          <p:cNvPr id="22" name="Rectangle 12"/>
          <p:cNvSpPr>
            <a:spLocks noChangeArrowheads="1"/>
          </p:cNvSpPr>
          <p:nvPr/>
        </p:nvSpPr>
        <p:spPr bwMode="auto">
          <a:xfrm>
            <a:off x="3205620" y="2948124"/>
            <a:ext cx="837678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nl-NL" sz="2400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REPEAT 8[FD 50 REPEAT 6[FD 10 BK 10 RT 60] BK 50 RT 45]</a:t>
            </a:r>
            <a:endParaRPr lang="vi-VN" sz="24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Rectangle 13"/>
          <p:cNvSpPr>
            <a:spLocks noChangeArrowheads="1"/>
          </p:cNvSpPr>
          <p:nvPr/>
        </p:nvSpPr>
        <p:spPr bwMode="auto">
          <a:xfrm>
            <a:off x="3205620" y="5257997"/>
            <a:ext cx="8530669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nl-NL" sz="2400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REPEAT 12[FD 50 REPEAT 6[FD 10 BK 10 RT 60] BK 50 RT 30]</a:t>
            </a:r>
            <a:endParaRPr lang="nl-NL" sz="2400">
              <a:latin typeface="Arial" panose="020B0604020202020204" pitchFamily="34" charset="0"/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2111725" y="1436133"/>
            <a:ext cx="816251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nl-NL" sz="2400" b="1" spc="-40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3. Viết câu lệnh điều khiển Rùa vẽ các hình sau:</a:t>
            </a:r>
            <a:endParaRPr lang="vi-VN" sz="2400" b="1">
              <a:latin typeface=".VnTime" panose="020B7200000000000000" pitchFamily="34" charset="0"/>
              <a:ea typeface="Arial" panose="020B060402020202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2" name="Picture 1" descr="Screen Clippi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6700" y="2084129"/>
            <a:ext cx="2247059" cy="2294199"/>
          </a:xfrm>
          <a:prstGeom prst="rect">
            <a:avLst/>
          </a:prstGeom>
        </p:spPr>
      </p:pic>
      <p:pic>
        <p:nvPicPr>
          <p:cNvPr id="4" name="Picture 3" descr="Screen Clippi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6699" y="4299062"/>
            <a:ext cx="2237709" cy="2379536"/>
          </a:xfrm>
          <a:prstGeom prst="rect">
            <a:avLst/>
          </a:prstGeom>
        </p:spPr>
      </p:pic>
      <p:sp>
        <p:nvSpPr>
          <p:cNvPr id="20" name="Rectangle 19">
            <a:extLst>
              <a:ext uri="{FF2B5EF4-FFF2-40B4-BE49-F238E27FC236}">
                <a16:creationId xmlns:a16="http://schemas.microsoft.com/office/drawing/2014/main" id="{287BC69F-EB65-4CF1-91AF-36998442DC55}"/>
              </a:ext>
            </a:extLst>
          </p:cNvPr>
          <p:cNvSpPr/>
          <p:nvPr/>
        </p:nvSpPr>
        <p:spPr>
          <a:xfrm>
            <a:off x="2076315" y="891371"/>
            <a:ext cx="6845080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en-US" sz="2800" b="1" cap="all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B. HOẠT ĐỘNG ỨNG DỤNG, MỞ RỘNG</a:t>
            </a:r>
            <a:endParaRPr lang="en-US" sz="2800" b="1" cap="all" dirty="0">
              <a:ln w="0"/>
              <a:solidFill>
                <a:srgbClr val="FF0000"/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051576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2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Box 3"/>
          <p:cNvSpPr txBox="1">
            <a:spLocks noChangeArrowheads="1"/>
          </p:cNvSpPr>
          <p:nvPr/>
        </p:nvSpPr>
        <p:spPr bwMode="auto">
          <a:xfrm>
            <a:off x="1524000" y="1916832"/>
            <a:ext cx="9144000" cy="1785104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4400">
                <a:solidFill>
                  <a:srgbClr val="0000CC"/>
                </a:solidFill>
                <a:latin typeface="Times New Roman" pitchFamily="18" charset="0"/>
              </a:rPr>
              <a:t>KHỞI ĐỘNG ĐẦU GIỜ</a:t>
            </a:r>
          </a:p>
          <a:p>
            <a:pPr algn="ctr" eaLnBrk="1" hangingPunct="1">
              <a:spcBef>
                <a:spcPct val="50000"/>
              </a:spcBef>
            </a:pPr>
            <a:r>
              <a:rPr lang="en-US" sz="4400">
                <a:solidFill>
                  <a:srgbClr val="0000CC"/>
                </a:solidFill>
                <a:latin typeface="Times New Roman" pitchFamily="18" charset="0"/>
              </a:rPr>
              <a:t>TRÒ CHƠI: AI NHANH AI ĐÚNG?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F2358-0FDF-4AB0-B45F-82FF94FDAC23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22" name="Picture 6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7384"/>
            <a:ext cx="12192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24" name="TextBox 1"/>
          <p:cNvSpPr txBox="1">
            <a:spLocks noChangeArrowheads="1"/>
          </p:cNvSpPr>
          <p:nvPr/>
        </p:nvSpPr>
        <p:spPr bwMode="auto">
          <a:xfrm>
            <a:off x="1919536" y="188640"/>
            <a:ext cx="8458200" cy="17543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50000"/>
              </a:spcBef>
              <a:buNone/>
            </a:pPr>
            <a:r>
              <a:rPr lang="en-US" b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 1: </a:t>
            </a:r>
            <a:r>
              <a:rPr lang="en-US" sz="36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 hãy chọn câu trả lời đúng. </a:t>
            </a:r>
            <a:r>
              <a:rPr lang="en-US" sz="36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Lệnh nào dùng để vẽ hình vuông có cạnh 100 bước.</a:t>
            </a:r>
          </a:p>
        </p:txBody>
      </p:sp>
      <p:pic>
        <p:nvPicPr>
          <p:cNvPr id="14" name="Picture 10" descr="chika8[1]"/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54764" y="5668963"/>
            <a:ext cx="960437" cy="817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" name="Picture 14" descr="chika8[1]"/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92964" y="5683251"/>
            <a:ext cx="960437" cy="817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" name="Picture 10" descr="chika8[1]"/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31164" y="5638801"/>
            <a:ext cx="960437" cy="817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" name="Oval 35"/>
          <p:cNvSpPr>
            <a:spLocks noChangeArrowheads="1"/>
          </p:cNvSpPr>
          <p:nvPr/>
        </p:nvSpPr>
        <p:spPr bwMode="auto">
          <a:xfrm>
            <a:off x="5648326" y="5543550"/>
            <a:ext cx="600075" cy="3429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3375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1</a:t>
            </a:r>
          </a:p>
        </p:txBody>
      </p:sp>
      <p:sp>
        <p:nvSpPr>
          <p:cNvPr id="18" name="Oval 35"/>
          <p:cNvSpPr>
            <a:spLocks noChangeArrowheads="1"/>
          </p:cNvSpPr>
          <p:nvPr/>
        </p:nvSpPr>
        <p:spPr bwMode="auto">
          <a:xfrm>
            <a:off x="5638801" y="5562600"/>
            <a:ext cx="600075" cy="3429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3375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2</a:t>
            </a:r>
          </a:p>
        </p:txBody>
      </p:sp>
      <p:sp>
        <p:nvSpPr>
          <p:cNvPr id="19" name="Oval 35"/>
          <p:cNvSpPr>
            <a:spLocks noChangeArrowheads="1"/>
          </p:cNvSpPr>
          <p:nvPr/>
        </p:nvSpPr>
        <p:spPr bwMode="auto">
          <a:xfrm>
            <a:off x="5629276" y="5576888"/>
            <a:ext cx="600075" cy="3429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3375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3</a:t>
            </a:r>
          </a:p>
        </p:txBody>
      </p:sp>
      <p:sp>
        <p:nvSpPr>
          <p:cNvPr id="20" name="Oval 35"/>
          <p:cNvSpPr>
            <a:spLocks noChangeArrowheads="1"/>
          </p:cNvSpPr>
          <p:nvPr/>
        </p:nvSpPr>
        <p:spPr bwMode="auto">
          <a:xfrm>
            <a:off x="5638801" y="5562600"/>
            <a:ext cx="600075" cy="3429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3375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4</a:t>
            </a:r>
          </a:p>
        </p:txBody>
      </p:sp>
      <p:sp>
        <p:nvSpPr>
          <p:cNvPr id="21" name="Oval 35"/>
          <p:cNvSpPr>
            <a:spLocks noChangeArrowheads="1"/>
          </p:cNvSpPr>
          <p:nvPr/>
        </p:nvSpPr>
        <p:spPr bwMode="auto">
          <a:xfrm>
            <a:off x="5638801" y="5562600"/>
            <a:ext cx="600075" cy="3429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3375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5</a:t>
            </a:r>
          </a:p>
        </p:txBody>
      </p:sp>
      <p:sp>
        <p:nvSpPr>
          <p:cNvPr id="22" name="Oval 35"/>
          <p:cNvSpPr>
            <a:spLocks noChangeArrowheads="1"/>
          </p:cNvSpPr>
          <p:nvPr/>
        </p:nvSpPr>
        <p:spPr bwMode="auto">
          <a:xfrm>
            <a:off x="5638801" y="5562600"/>
            <a:ext cx="600075" cy="3429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3375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6</a:t>
            </a:r>
          </a:p>
        </p:txBody>
      </p:sp>
      <p:sp>
        <p:nvSpPr>
          <p:cNvPr id="23" name="Oval 35"/>
          <p:cNvSpPr>
            <a:spLocks noChangeArrowheads="1"/>
          </p:cNvSpPr>
          <p:nvPr/>
        </p:nvSpPr>
        <p:spPr bwMode="auto">
          <a:xfrm>
            <a:off x="5638801" y="5562600"/>
            <a:ext cx="600075" cy="3429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3375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7</a:t>
            </a:r>
          </a:p>
        </p:txBody>
      </p:sp>
      <p:sp>
        <p:nvSpPr>
          <p:cNvPr id="24" name="Oval 35"/>
          <p:cNvSpPr>
            <a:spLocks noChangeArrowheads="1"/>
          </p:cNvSpPr>
          <p:nvPr/>
        </p:nvSpPr>
        <p:spPr bwMode="auto">
          <a:xfrm>
            <a:off x="5638801" y="5562600"/>
            <a:ext cx="600075" cy="3429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3375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8</a:t>
            </a:r>
          </a:p>
        </p:txBody>
      </p:sp>
      <p:sp>
        <p:nvSpPr>
          <p:cNvPr id="25" name="Oval 35"/>
          <p:cNvSpPr>
            <a:spLocks noChangeArrowheads="1"/>
          </p:cNvSpPr>
          <p:nvPr/>
        </p:nvSpPr>
        <p:spPr bwMode="auto">
          <a:xfrm>
            <a:off x="5638801" y="5562600"/>
            <a:ext cx="600075" cy="3429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3375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9</a:t>
            </a:r>
          </a:p>
        </p:txBody>
      </p:sp>
      <p:sp>
        <p:nvSpPr>
          <p:cNvPr id="27" name="Rectangle 14"/>
          <p:cNvSpPr>
            <a:spLocks noChangeArrowheads="1"/>
          </p:cNvSpPr>
          <p:nvPr/>
        </p:nvSpPr>
        <p:spPr bwMode="auto">
          <a:xfrm>
            <a:off x="5231904" y="5373217"/>
            <a:ext cx="1534244" cy="575183"/>
          </a:xfrm>
          <a:prstGeom prst="rect">
            <a:avLst/>
          </a:prstGeom>
          <a:solidFill>
            <a:srgbClr val="FFFF00"/>
          </a:solidFill>
          <a:ln w="63500">
            <a:solidFill>
              <a:srgbClr val="0000FF"/>
            </a:solidFill>
            <a:miter lim="800000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800" b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Hết giờ</a:t>
            </a:r>
            <a:endParaRPr lang="en-US" sz="2800" b="1">
              <a:solidFill>
                <a:srgbClr val="FF3300"/>
              </a:solidFill>
              <a:latin typeface=".VnTime" pitchFamily="34" charset="0"/>
              <a:cs typeface="Arial" panose="020B0604020202020204" pitchFamily="34" charset="0"/>
            </a:endParaRPr>
          </a:p>
        </p:txBody>
      </p:sp>
      <p:sp>
        <p:nvSpPr>
          <p:cNvPr id="26" name="Oval 35"/>
          <p:cNvSpPr>
            <a:spLocks noChangeArrowheads="1"/>
          </p:cNvSpPr>
          <p:nvPr/>
        </p:nvSpPr>
        <p:spPr bwMode="auto">
          <a:xfrm>
            <a:off x="5648326" y="5543550"/>
            <a:ext cx="600075" cy="3429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3375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10</a:t>
            </a:r>
          </a:p>
        </p:txBody>
      </p:sp>
      <p:grpSp>
        <p:nvGrpSpPr>
          <p:cNvPr id="28" name="Group 26"/>
          <p:cNvGrpSpPr>
            <a:grpSpLocks/>
          </p:cNvGrpSpPr>
          <p:nvPr/>
        </p:nvGrpSpPr>
        <p:grpSpPr bwMode="auto">
          <a:xfrm>
            <a:off x="1983533" y="5172018"/>
            <a:ext cx="2917527" cy="647110"/>
            <a:chOff x="142" y="1414"/>
            <a:chExt cx="4756" cy="1403"/>
          </a:xfrm>
        </p:grpSpPr>
        <p:sp>
          <p:nvSpPr>
            <p:cNvPr id="67608" name="Rectangle 27"/>
            <p:cNvSpPr>
              <a:spLocks noChangeArrowheads="1"/>
            </p:cNvSpPr>
            <p:nvPr/>
          </p:nvSpPr>
          <p:spPr bwMode="auto">
            <a:xfrm>
              <a:off x="4513" y="1476"/>
              <a:ext cx="301" cy="1268"/>
            </a:xfrm>
            <a:prstGeom prst="rect">
              <a:avLst/>
            </a:prstGeom>
            <a:solidFill>
              <a:srgbClr val="FFFF00"/>
            </a:solidFill>
            <a:ln w="9525" algn="ctr">
              <a:solidFill>
                <a:srgbClr val="008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fontAlgn="base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fontAlgn="base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fontAlgn="base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fontAlgn="base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FontTx/>
                <a:buNone/>
                <a:defRPr/>
              </a:pPr>
              <a:endParaRPr lang="vi-VN">
                <a:solidFill>
                  <a:srgbClr val="000000"/>
                </a:solidFill>
                <a:latin typeface="Times New Roman" panose="02020603050405020304" pitchFamily="18" charset="0"/>
                <a:cs typeface="Arial" panose="020B0604020202020204" pitchFamily="34" charset="0"/>
              </a:endParaRPr>
            </a:p>
          </p:txBody>
        </p:sp>
        <p:sp>
          <p:nvSpPr>
            <p:cNvPr id="30" name="AutoShape 28"/>
            <p:cNvSpPr>
              <a:spLocks noChangeArrowheads="1"/>
            </p:cNvSpPr>
            <p:nvPr/>
          </p:nvSpPr>
          <p:spPr bwMode="auto">
            <a:xfrm>
              <a:off x="142" y="1414"/>
              <a:ext cx="4756" cy="1403"/>
            </a:xfrm>
            <a:prstGeom prst="roundRect">
              <a:avLst>
                <a:gd name="adj" fmla="val 16667"/>
              </a:avLst>
            </a:prstGeom>
            <a:solidFill>
              <a:srgbClr val="FFFF00"/>
            </a:solidFill>
            <a:ln w="9525" algn="ctr">
              <a:solidFill>
                <a:schemeClr val="tx1"/>
              </a:solidFill>
              <a:rou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n-US" sz="3200" b="1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Đáp án: C</a:t>
              </a:r>
            </a:p>
          </p:txBody>
        </p:sp>
      </p:grpSp>
      <p:sp>
        <p:nvSpPr>
          <p:cNvPr id="29" name="Rectangle 28"/>
          <p:cNvSpPr>
            <a:spLocks noChangeArrowheads="1"/>
          </p:cNvSpPr>
          <p:nvPr/>
        </p:nvSpPr>
        <p:spPr bwMode="auto">
          <a:xfrm>
            <a:off x="2520950" y="1989212"/>
            <a:ext cx="7308850" cy="6477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A. REPEAT 4 [ FD 90 RT 100]   </a:t>
            </a:r>
          </a:p>
        </p:txBody>
      </p:sp>
      <p:sp>
        <p:nvSpPr>
          <p:cNvPr id="31" name="Rectangle 28"/>
          <p:cNvSpPr>
            <a:spLocks noChangeArrowheads="1"/>
          </p:cNvSpPr>
          <p:nvPr/>
        </p:nvSpPr>
        <p:spPr bwMode="auto">
          <a:xfrm>
            <a:off x="2520950" y="2854896"/>
            <a:ext cx="7308850" cy="6461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B. REPEAT 4 [ FD 100 RT 100]   </a:t>
            </a:r>
          </a:p>
        </p:txBody>
      </p:sp>
      <p:sp>
        <p:nvSpPr>
          <p:cNvPr id="32" name="Rectangle 28"/>
          <p:cNvSpPr>
            <a:spLocks noChangeArrowheads="1"/>
          </p:cNvSpPr>
          <p:nvPr/>
        </p:nvSpPr>
        <p:spPr bwMode="auto">
          <a:xfrm>
            <a:off x="2552700" y="3646984"/>
            <a:ext cx="7308850" cy="6461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C. REPEAT 4 [ FD 100 RT 90]   </a:t>
            </a:r>
          </a:p>
        </p:txBody>
      </p:sp>
      <p:sp>
        <p:nvSpPr>
          <p:cNvPr id="33" name="Rectangle 28"/>
          <p:cNvSpPr>
            <a:spLocks noChangeArrowheads="1"/>
          </p:cNvSpPr>
          <p:nvPr/>
        </p:nvSpPr>
        <p:spPr bwMode="auto">
          <a:xfrm>
            <a:off x="2520950" y="4373588"/>
            <a:ext cx="7308850" cy="6461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D. REPEAT 4 [ FD 90 RT 90]   </a:t>
            </a:r>
          </a:p>
        </p:txBody>
      </p:sp>
    </p:spTree>
    <p:extLst>
      <p:ext uri="{BB962C8B-B14F-4D97-AF65-F5344CB8AC3E}">
        <p14:creationId xmlns:p14="http://schemas.microsoft.com/office/powerpoint/2010/main" val="798391584"/>
      </p:ext>
    </p:extLst>
  </p:cSld>
  <p:clrMapOvr>
    <a:masterClrMapping/>
  </p:clrMapOvr>
  <p:transition spd="slow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2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3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3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3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4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4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ring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17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dapa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bldLvl="0" animBg="1"/>
      <p:bldP spid="18" grpId="0" bldLvl="0" animBg="1"/>
      <p:bldP spid="19" grpId="0" bldLvl="0" animBg="1"/>
      <p:bldP spid="20" grpId="0" bldLvl="0" animBg="1"/>
      <p:bldP spid="21" grpId="0" bldLvl="0" animBg="1"/>
      <p:bldP spid="22" grpId="0" bldLvl="0" animBg="1"/>
      <p:bldP spid="23" grpId="0" bldLvl="0" animBg="1"/>
      <p:bldP spid="24" grpId="0" bldLvl="0" animBg="1"/>
      <p:bldP spid="25" grpId="0" bldLvl="0" animBg="1"/>
      <p:bldP spid="27" grpId="0" bldLvl="0" animBg="1"/>
      <p:bldP spid="26" grpId="0" bldLvl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22" name="Picture 6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800"/>
            <a:ext cx="12192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" name="Picture 10" descr="chika8[1]"/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54764" y="5668963"/>
            <a:ext cx="960437" cy="817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" name="Picture 14" descr="chika8[1]"/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92964" y="5683251"/>
            <a:ext cx="960437" cy="817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" name="Picture 10" descr="chika8[1]"/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31164" y="5638801"/>
            <a:ext cx="960437" cy="817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" name="Oval 35"/>
          <p:cNvSpPr>
            <a:spLocks noChangeArrowheads="1"/>
          </p:cNvSpPr>
          <p:nvPr/>
        </p:nvSpPr>
        <p:spPr bwMode="auto">
          <a:xfrm>
            <a:off x="5648326" y="5543550"/>
            <a:ext cx="600075" cy="3429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3375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1</a:t>
            </a:r>
          </a:p>
        </p:txBody>
      </p:sp>
      <p:sp>
        <p:nvSpPr>
          <p:cNvPr id="18" name="Oval 35"/>
          <p:cNvSpPr>
            <a:spLocks noChangeArrowheads="1"/>
          </p:cNvSpPr>
          <p:nvPr/>
        </p:nvSpPr>
        <p:spPr bwMode="auto">
          <a:xfrm>
            <a:off x="5638801" y="5562600"/>
            <a:ext cx="600075" cy="3429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3375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2</a:t>
            </a:r>
          </a:p>
        </p:txBody>
      </p:sp>
      <p:sp>
        <p:nvSpPr>
          <p:cNvPr id="19" name="Oval 35"/>
          <p:cNvSpPr>
            <a:spLocks noChangeArrowheads="1"/>
          </p:cNvSpPr>
          <p:nvPr/>
        </p:nvSpPr>
        <p:spPr bwMode="auto">
          <a:xfrm>
            <a:off x="5629276" y="5576888"/>
            <a:ext cx="600075" cy="3429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3375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3</a:t>
            </a:r>
          </a:p>
        </p:txBody>
      </p:sp>
      <p:sp>
        <p:nvSpPr>
          <p:cNvPr id="20" name="Oval 35"/>
          <p:cNvSpPr>
            <a:spLocks noChangeArrowheads="1"/>
          </p:cNvSpPr>
          <p:nvPr/>
        </p:nvSpPr>
        <p:spPr bwMode="auto">
          <a:xfrm>
            <a:off x="5638801" y="5562600"/>
            <a:ext cx="600075" cy="3429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3375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4</a:t>
            </a:r>
          </a:p>
        </p:txBody>
      </p:sp>
      <p:sp>
        <p:nvSpPr>
          <p:cNvPr id="21" name="Oval 35"/>
          <p:cNvSpPr>
            <a:spLocks noChangeArrowheads="1"/>
          </p:cNvSpPr>
          <p:nvPr/>
        </p:nvSpPr>
        <p:spPr bwMode="auto">
          <a:xfrm>
            <a:off x="5638801" y="5562600"/>
            <a:ext cx="600075" cy="3429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3375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5</a:t>
            </a:r>
          </a:p>
        </p:txBody>
      </p:sp>
      <p:sp>
        <p:nvSpPr>
          <p:cNvPr id="22" name="Oval 35"/>
          <p:cNvSpPr>
            <a:spLocks noChangeArrowheads="1"/>
          </p:cNvSpPr>
          <p:nvPr/>
        </p:nvSpPr>
        <p:spPr bwMode="auto">
          <a:xfrm>
            <a:off x="5638801" y="5562600"/>
            <a:ext cx="600075" cy="3429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3375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6</a:t>
            </a:r>
          </a:p>
        </p:txBody>
      </p:sp>
      <p:sp>
        <p:nvSpPr>
          <p:cNvPr id="23" name="Oval 35"/>
          <p:cNvSpPr>
            <a:spLocks noChangeArrowheads="1"/>
          </p:cNvSpPr>
          <p:nvPr/>
        </p:nvSpPr>
        <p:spPr bwMode="auto">
          <a:xfrm>
            <a:off x="5638801" y="5562600"/>
            <a:ext cx="600075" cy="3429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3375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7</a:t>
            </a:r>
          </a:p>
        </p:txBody>
      </p:sp>
      <p:sp>
        <p:nvSpPr>
          <p:cNvPr id="24" name="Oval 35"/>
          <p:cNvSpPr>
            <a:spLocks noChangeArrowheads="1"/>
          </p:cNvSpPr>
          <p:nvPr/>
        </p:nvSpPr>
        <p:spPr bwMode="auto">
          <a:xfrm>
            <a:off x="5638801" y="5562600"/>
            <a:ext cx="600075" cy="3429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3375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8</a:t>
            </a:r>
          </a:p>
        </p:txBody>
      </p:sp>
      <p:sp>
        <p:nvSpPr>
          <p:cNvPr id="25" name="Oval 35"/>
          <p:cNvSpPr>
            <a:spLocks noChangeArrowheads="1"/>
          </p:cNvSpPr>
          <p:nvPr/>
        </p:nvSpPr>
        <p:spPr bwMode="auto">
          <a:xfrm>
            <a:off x="5638801" y="5562600"/>
            <a:ext cx="600075" cy="3429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3375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9</a:t>
            </a:r>
          </a:p>
        </p:txBody>
      </p:sp>
      <p:sp>
        <p:nvSpPr>
          <p:cNvPr id="27" name="Rectangle 14"/>
          <p:cNvSpPr>
            <a:spLocks noChangeArrowheads="1"/>
          </p:cNvSpPr>
          <p:nvPr/>
        </p:nvSpPr>
        <p:spPr bwMode="auto">
          <a:xfrm>
            <a:off x="5231904" y="5373217"/>
            <a:ext cx="1534244" cy="575183"/>
          </a:xfrm>
          <a:prstGeom prst="rect">
            <a:avLst/>
          </a:prstGeom>
          <a:solidFill>
            <a:srgbClr val="FFFF00"/>
          </a:solidFill>
          <a:ln w="63500">
            <a:solidFill>
              <a:srgbClr val="0000FF"/>
            </a:solidFill>
            <a:miter lim="800000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800" b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Hết giờ</a:t>
            </a:r>
            <a:endParaRPr lang="en-US" sz="2800" b="1">
              <a:solidFill>
                <a:srgbClr val="FF3300"/>
              </a:solidFill>
              <a:latin typeface=".VnTime" pitchFamily="34" charset="0"/>
              <a:cs typeface="Arial" panose="020B0604020202020204" pitchFamily="34" charset="0"/>
            </a:endParaRPr>
          </a:p>
        </p:txBody>
      </p:sp>
      <p:sp>
        <p:nvSpPr>
          <p:cNvPr id="26" name="Oval 35"/>
          <p:cNvSpPr>
            <a:spLocks noChangeArrowheads="1"/>
          </p:cNvSpPr>
          <p:nvPr/>
        </p:nvSpPr>
        <p:spPr bwMode="auto">
          <a:xfrm>
            <a:off x="5648326" y="5543550"/>
            <a:ext cx="600075" cy="3429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3375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10</a:t>
            </a:r>
          </a:p>
        </p:txBody>
      </p:sp>
      <p:grpSp>
        <p:nvGrpSpPr>
          <p:cNvPr id="28" name="Group 26"/>
          <p:cNvGrpSpPr>
            <a:grpSpLocks/>
          </p:cNvGrpSpPr>
          <p:nvPr/>
        </p:nvGrpSpPr>
        <p:grpSpPr bwMode="auto">
          <a:xfrm>
            <a:off x="1983533" y="5200614"/>
            <a:ext cx="2917527" cy="820534"/>
            <a:chOff x="142" y="1476"/>
            <a:chExt cx="4756" cy="1779"/>
          </a:xfrm>
        </p:grpSpPr>
        <p:sp>
          <p:nvSpPr>
            <p:cNvPr id="67608" name="Rectangle 27"/>
            <p:cNvSpPr>
              <a:spLocks noChangeArrowheads="1"/>
            </p:cNvSpPr>
            <p:nvPr/>
          </p:nvSpPr>
          <p:spPr bwMode="auto">
            <a:xfrm>
              <a:off x="4513" y="1476"/>
              <a:ext cx="301" cy="1268"/>
            </a:xfrm>
            <a:prstGeom prst="rect">
              <a:avLst/>
            </a:prstGeom>
            <a:solidFill>
              <a:srgbClr val="FFFF00"/>
            </a:solidFill>
            <a:ln w="9525" algn="ctr">
              <a:solidFill>
                <a:srgbClr val="008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fontAlgn="base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fontAlgn="base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fontAlgn="base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fontAlgn="base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FontTx/>
                <a:buNone/>
                <a:defRPr/>
              </a:pPr>
              <a:endParaRPr lang="vi-VN">
                <a:solidFill>
                  <a:srgbClr val="000000"/>
                </a:solidFill>
                <a:latin typeface="Times New Roman" panose="02020603050405020304" pitchFamily="18" charset="0"/>
                <a:cs typeface="Arial" panose="020B0604020202020204" pitchFamily="34" charset="0"/>
              </a:endParaRPr>
            </a:p>
          </p:txBody>
        </p:sp>
        <p:sp>
          <p:nvSpPr>
            <p:cNvPr id="30" name="AutoShape 28"/>
            <p:cNvSpPr>
              <a:spLocks noChangeArrowheads="1"/>
            </p:cNvSpPr>
            <p:nvPr/>
          </p:nvSpPr>
          <p:spPr bwMode="auto">
            <a:xfrm>
              <a:off x="142" y="1852"/>
              <a:ext cx="4756" cy="1403"/>
            </a:xfrm>
            <a:prstGeom prst="roundRect">
              <a:avLst>
                <a:gd name="adj" fmla="val 16667"/>
              </a:avLst>
            </a:prstGeom>
            <a:solidFill>
              <a:srgbClr val="FFFF00"/>
            </a:solidFill>
            <a:ln w="9525" algn="ctr">
              <a:solidFill>
                <a:schemeClr val="tx1"/>
              </a:solidFill>
              <a:rou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n-US" sz="3200" b="1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Đáp án: A</a:t>
              </a:r>
            </a:p>
          </p:txBody>
        </p:sp>
      </p:grpSp>
      <p:sp>
        <p:nvSpPr>
          <p:cNvPr id="34" name="Rectangle 26"/>
          <p:cNvSpPr>
            <a:spLocks noChangeArrowheads="1"/>
          </p:cNvSpPr>
          <p:nvPr/>
        </p:nvSpPr>
        <p:spPr bwMode="auto">
          <a:xfrm>
            <a:off x="2303906" y="169169"/>
            <a:ext cx="7608518" cy="17557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 2: </a:t>
            </a:r>
            <a:r>
              <a:rPr lang="en-US" sz="36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 hãy chọn câu trả lời đúng. </a:t>
            </a:r>
            <a:r>
              <a:rPr lang="en-US" sz="36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Lệnh nào dùng để vẽ hình vuông có cạnh 90 bước.</a:t>
            </a:r>
          </a:p>
        </p:txBody>
      </p:sp>
      <p:sp>
        <p:nvSpPr>
          <p:cNvPr id="35" name="Rectangle 28"/>
          <p:cNvSpPr>
            <a:spLocks noChangeArrowheads="1"/>
          </p:cNvSpPr>
          <p:nvPr/>
        </p:nvSpPr>
        <p:spPr bwMode="auto">
          <a:xfrm>
            <a:off x="2520950" y="1910308"/>
            <a:ext cx="7308850" cy="6477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A. REPEAT 4 [ FD 90 RT 90]   </a:t>
            </a:r>
          </a:p>
        </p:txBody>
      </p:sp>
      <p:sp>
        <p:nvSpPr>
          <p:cNvPr id="36" name="Rectangle 28"/>
          <p:cNvSpPr>
            <a:spLocks noChangeArrowheads="1"/>
          </p:cNvSpPr>
          <p:nvPr/>
        </p:nvSpPr>
        <p:spPr bwMode="auto">
          <a:xfrm>
            <a:off x="2520950" y="2826296"/>
            <a:ext cx="7308850" cy="6461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B. REPEAT 4 [ FD 100 RT 100]   </a:t>
            </a:r>
          </a:p>
        </p:txBody>
      </p:sp>
      <p:sp>
        <p:nvSpPr>
          <p:cNvPr id="37" name="Rectangle 28"/>
          <p:cNvSpPr>
            <a:spLocks noChangeArrowheads="1"/>
          </p:cNvSpPr>
          <p:nvPr/>
        </p:nvSpPr>
        <p:spPr bwMode="auto">
          <a:xfrm>
            <a:off x="2552700" y="3740696"/>
            <a:ext cx="7308850" cy="6461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C. REPEAT 4 [ FD 100 RT 90]   </a:t>
            </a:r>
          </a:p>
        </p:txBody>
      </p:sp>
      <p:sp>
        <p:nvSpPr>
          <p:cNvPr id="38" name="Rectangle 28"/>
          <p:cNvSpPr>
            <a:spLocks noChangeArrowheads="1"/>
          </p:cNvSpPr>
          <p:nvPr/>
        </p:nvSpPr>
        <p:spPr bwMode="auto">
          <a:xfrm>
            <a:off x="2520950" y="4655096"/>
            <a:ext cx="7308850" cy="6461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D. REPEAT 4 [ FD 90 RT 100]   </a:t>
            </a:r>
          </a:p>
        </p:txBody>
      </p:sp>
    </p:spTree>
    <p:extLst>
      <p:ext uri="{BB962C8B-B14F-4D97-AF65-F5344CB8AC3E}">
        <p14:creationId xmlns:p14="http://schemas.microsoft.com/office/powerpoint/2010/main" val="663428770"/>
      </p:ext>
    </p:extLst>
  </p:cSld>
  <p:clrMapOvr>
    <a:masterClrMapping/>
  </p:clrMapOvr>
  <p:transition spd="slow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2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3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3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3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4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4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ring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17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dapa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bldLvl="0" animBg="1"/>
      <p:bldP spid="18" grpId="0" bldLvl="0" animBg="1"/>
      <p:bldP spid="19" grpId="0" bldLvl="0" animBg="1"/>
      <p:bldP spid="20" grpId="0" bldLvl="0" animBg="1"/>
      <p:bldP spid="21" grpId="0" bldLvl="0" animBg="1"/>
      <p:bldP spid="22" grpId="0" bldLvl="0" animBg="1"/>
      <p:bldP spid="23" grpId="0" bldLvl="0" animBg="1"/>
      <p:bldP spid="24" grpId="0" bldLvl="0" animBg="1"/>
      <p:bldP spid="25" grpId="0" bldLvl="0" animBg="1"/>
      <p:bldP spid="27" grpId="0" bldLvl="0" animBg="1"/>
      <p:bldP spid="26" grpId="0" bldLvl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22" name="Picture 6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1528"/>
            <a:ext cx="12192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" name="Picture 10" descr="chika8[1]"/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54764" y="5668963"/>
            <a:ext cx="960437" cy="817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" name="Picture 14" descr="chika8[1]"/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92964" y="5683251"/>
            <a:ext cx="960437" cy="817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" name="Picture 10" descr="chika8[1]"/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31164" y="5638801"/>
            <a:ext cx="960437" cy="817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" name="Oval 35"/>
          <p:cNvSpPr>
            <a:spLocks noChangeArrowheads="1"/>
          </p:cNvSpPr>
          <p:nvPr/>
        </p:nvSpPr>
        <p:spPr bwMode="auto">
          <a:xfrm>
            <a:off x="5648326" y="5543550"/>
            <a:ext cx="600075" cy="3429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3375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1</a:t>
            </a:r>
          </a:p>
        </p:txBody>
      </p:sp>
      <p:sp>
        <p:nvSpPr>
          <p:cNvPr id="18" name="Oval 35"/>
          <p:cNvSpPr>
            <a:spLocks noChangeArrowheads="1"/>
          </p:cNvSpPr>
          <p:nvPr/>
        </p:nvSpPr>
        <p:spPr bwMode="auto">
          <a:xfrm>
            <a:off x="5638801" y="5562600"/>
            <a:ext cx="600075" cy="3429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3375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2</a:t>
            </a:r>
          </a:p>
        </p:txBody>
      </p:sp>
      <p:sp>
        <p:nvSpPr>
          <p:cNvPr id="19" name="Oval 35"/>
          <p:cNvSpPr>
            <a:spLocks noChangeArrowheads="1"/>
          </p:cNvSpPr>
          <p:nvPr/>
        </p:nvSpPr>
        <p:spPr bwMode="auto">
          <a:xfrm>
            <a:off x="5629276" y="5576888"/>
            <a:ext cx="600075" cy="3429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3375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3</a:t>
            </a:r>
          </a:p>
        </p:txBody>
      </p:sp>
      <p:sp>
        <p:nvSpPr>
          <p:cNvPr id="20" name="Oval 35"/>
          <p:cNvSpPr>
            <a:spLocks noChangeArrowheads="1"/>
          </p:cNvSpPr>
          <p:nvPr/>
        </p:nvSpPr>
        <p:spPr bwMode="auto">
          <a:xfrm>
            <a:off x="5638801" y="5562600"/>
            <a:ext cx="600075" cy="3429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3375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4</a:t>
            </a:r>
          </a:p>
        </p:txBody>
      </p:sp>
      <p:sp>
        <p:nvSpPr>
          <p:cNvPr id="21" name="Oval 35"/>
          <p:cNvSpPr>
            <a:spLocks noChangeArrowheads="1"/>
          </p:cNvSpPr>
          <p:nvPr/>
        </p:nvSpPr>
        <p:spPr bwMode="auto">
          <a:xfrm>
            <a:off x="5638801" y="5562600"/>
            <a:ext cx="600075" cy="3429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3375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5</a:t>
            </a:r>
          </a:p>
        </p:txBody>
      </p:sp>
      <p:sp>
        <p:nvSpPr>
          <p:cNvPr id="22" name="Oval 35"/>
          <p:cNvSpPr>
            <a:spLocks noChangeArrowheads="1"/>
          </p:cNvSpPr>
          <p:nvPr/>
        </p:nvSpPr>
        <p:spPr bwMode="auto">
          <a:xfrm>
            <a:off x="5638801" y="5562600"/>
            <a:ext cx="600075" cy="3429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3375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6</a:t>
            </a:r>
          </a:p>
        </p:txBody>
      </p:sp>
      <p:sp>
        <p:nvSpPr>
          <p:cNvPr id="23" name="Oval 35"/>
          <p:cNvSpPr>
            <a:spLocks noChangeArrowheads="1"/>
          </p:cNvSpPr>
          <p:nvPr/>
        </p:nvSpPr>
        <p:spPr bwMode="auto">
          <a:xfrm>
            <a:off x="5638801" y="5562600"/>
            <a:ext cx="600075" cy="3429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3375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7</a:t>
            </a:r>
          </a:p>
        </p:txBody>
      </p:sp>
      <p:sp>
        <p:nvSpPr>
          <p:cNvPr id="24" name="Oval 35"/>
          <p:cNvSpPr>
            <a:spLocks noChangeArrowheads="1"/>
          </p:cNvSpPr>
          <p:nvPr/>
        </p:nvSpPr>
        <p:spPr bwMode="auto">
          <a:xfrm>
            <a:off x="5638801" y="5562600"/>
            <a:ext cx="600075" cy="3429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3375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8</a:t>
            </a:r>
          </a:p>
        </p:txBody>
      </p:sp>
      <p:sp>
        <p:nvSpPr>
          <p:cNvPr id="25" name="Oval 35"/>
          <p:cNvSpPr>
            <a:spLocks noChangeArrowheads="1"/>
          </p:cNvSpPr>
          <p:nvPr/>
        </p:nvSpPr>
        <p:spPr bwMode="auto">
          <a:xfrm>
            <a:off x="5638801" y="5562600"/>
            <a:ext cx="600075" cy="3429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3375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9</a:t>
            </a:r>
          </a:p>
        </p:txBody>
      </p:sp>
      <p:sp>
        <p:nvSpPr>
          <p:cNvPr id="27" name="Rectangle 14"/>
          <p:cNvSpPr>
            <a:spLocks noChangeArrowheads="1"/>
          </p:cNvSpPr>
          <p:nvPr/>
        </p:nvSpPr>
        <p:spPr bwMode="auto">
          <a:xfrm>
            <a:off x="5231904" y="5373217"/>
            <a:ext cx="1534244" cy="575183"/>
          </a:xfrm>
          <a:prstGeom prst="rect">
            <a:avLst/>
          </a:prstGeom>
          <a:solidFill>
            <a:srgbClr val="FFFF00"/>
          </a:solidFill>
          <a:ln w="63500">
            <a:solidFill>
              <a:srgbClr val="0000FF"/>
            </a:solidFill>
            <a:miter lim="800000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800" b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Hết giờ</a:t>
            </a:r>
            <a:endParaRPr lang="en-US" sz="2800" b="1">
              <a:solidFill>
                <a:srgbClr val="FF3300"/>
              </a:solidFill>
              <a:latin typeface=".VnTime" pitchFamily="34" charset="0"/>
              <a:cs typeface="Arial" panose="020B0604020202020204" pitchFamily="34" charset="0"/>
            </a:endParaRPr>
          </a:p>
        </p:txBody>
      </p:sp>
      <p:sp>
        <p:nvSpPr>
          <p:cNvPr id="26" name="Oval 35"/>
          <p:cNvSpPr>
            <a:spLocks noChangeArrowheads="1"/>
          </p:cNvSpPr>
          <p:nvPr/>
        </p:nvSpPr>
        <p:spPr bwMode="auto">
          <a:xfrm>
            <a:off x="5648326" y="5543550"/>
            <a:ext cx="600075" cy="3429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3375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10</a:t>
            </a:r>
          </a:p>
        </p:txBody>
      </p:sp>
      <p:grpSp>
        <p:nvGrpSpPr>
          <p:cNvPr id="28" name="Group 26"/>
          <p:cNvGrpSpPr>
            <a:grpSpLocks/>
          </p:cNvGrpSpPr>
          <p:nvPr/>
        </p:nvGrpSpPr>
        <p:grpSpPr bwMode="auto">
          <a:xfrm>
            <a:off x="1983533" y="5200614"/>
            <a:ext cx="2917527" cy="820534"/>
            <a:chOff x="142" y="1476"/>
            <a:chExt cx="4756" cy="1779"/>
          </a:xfrm>
        </p:grpSpPr>
        <p:sp>
          <p:nvSpPr>
            <p:cNvPr id="67608" name="Rectangle 27"/>
            <p:cNvSpPr>
              <a:spLocks noChangeArrowheads="1"/>
            </p:cNvSpPr>
            <p:nvPr/>
          </p:nvSpPr>
          <p:spPr bwMode="auto">
            <a:xfrm>
              <a:off x="4513" y="1476"/>
              <a:ext cx="301" cy="1268"/>
            </a:xfrm>
            <a:prstGeom prst="rect">
              <a:avLst/>
            </a:prstGeom>
            <a:solidFill>
              <a:srgbClr val="FFFF00"/>
            </a:solidFill>
            <a:ln w="9525" algn="ctr">
              <a:solidFill>
                <a:srgbClr val="008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fontAlgn="base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fontAlgn="base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fontAlgn="base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fontAlgn="base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FontTx/>
                <a:buNone/>
                <a:defRPr/>
              </a:pPr>
              <a:endParaRPr lang="vi-VN">
                <a:solidFill>
                  <a:srgbClr val="000000"/>
                </a:solidFill>
                <a:latin typeface="Times New Roman" panose="02020603050405020304" pitchFamily="18" charset="0"/>
                <a:cs typeface="Arial" panose="020B0604020202020204" pitchFamily="34" charset="0"/>
              </a:endParaRPr>
            </a:p>
          </p:txBody>
        </p:sp>
        <p:sp>
          <p:nvSpPr>
            <p:cNvPr id="30" name="AutoShape 28"/>
            <p:cNvSpPr>
              <a:spLocks noChangeArrowheads="1"/>
            </p:cNvSpPr>
            <p:nvPr/>
          </p:nvSpPr>
          <p:spPr bwMode="auto">
            <a:xfrm>
              <a:off x="142" y="1852"/>
              <a:ext cx="4756" cy="1403"/>
            </a:xfrm>
            <a:prstGeom prst="roundRect">
              <a:avLst>
                <a:gd name="adj" fmla="val 16667"/>
              </a:avLst>
            </a:prstGeom>
            <a:solidFill>
              <a:srgbClr val="FFFF00"/>
            </a:solidFill>
            <a:ln w="9525" algn="ctr">
              <a:solidFill>
                <a:schemeClr val="tx1"/>
              </a:solidFill>
              <a:rou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n-US" sz="3200" b="1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Đáp án: D</a:t>
              </a:r>
            </a:p>
          </p:txBody>
        </p:sp>
      </p:grpSp>
      <p:sp>
        <p:nvSpPr>
          <p:cNvPr id="34" name="Rectangle 26"/>
          <p:cNvSpPr>
            <a:spLocks noChangeArrowheads="1"/>
          </p:cNvSpPr>
          <p:nvPr/>
        </p:nvSpPr>
        <p:spPr bwMode="auto">
          <a:xfrm>
            <a:off x="2303906" y="169169"/>
            <a:ext cx="7608518" cy="17557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 3: </a:t>
            </a:r>
            <a:r>
              <a:rPr lang="en-US" sz="36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 hãy chọn câu trả lời đúng. </a:t>
            </a:r>
            <a:r>
              <a:rPr lang="en-US" sz="36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Lệnh nào dùng để vẽ hình vuông có cạnh 120 bước.</a:t>
            </a:r>
          </a:p>
        </p:txBody>
      </p:sp>
      <p:sp>
        <p:nvSpPr>
          <p:cNvPr id="35" name="Rectangle 28"/>
          <p:cNvSpPr>
            <a:spLocks noChangeArrowheads="1"/>
          </p:cNvSpPr>
          <p:nvPr/>
        </p:nvSpPr>
        <p:spPr bwMode="auto">
          <a:xfrm>
            <a:off x="2520950" y="1910308"/>
            <a:ext cx="7308850" cy="6477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A. REPEAT 4 [ FD 120 RT 120]   </a:t>
            </a:r>
          </a:p>
        </p:txBody>
      </p:sp>
      <p:sp>
        <p:nvSpPr>
          <p:cNvPr id="36" name="Rectangle 28"/>
          <p:cNvSpPr>
            <a:spLocks noChangeArrowheads="1"/>
          </p:cNvSpPr>
          <p:nvPr/>
        </p:nvSpPr>
        <p:spPr bwMode="auto">
          <a:xfrm>
            <a:off x="2520950" y="2826296"/>
            <a:ext cx="7308850" cy="6461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B. REPEAT 4 [ FD 120 RT 100]   </a:t>
            </a:r>
          </a:p>
        </p:txBody>
      </p:sp>
      <p:sp>
        <p:nvSpPr>
          <p:cNvPr id="37" name="Rectangle 28"/>
          <p:cNvSpPr>
            <a:spLocks noChangeArrowheads="1"/>
          </p:cNvSpPr>
          <p:nvPr/>
        </p:nvSpPr>
        <p:spPr bwMode="auto">
          <a:xfrm>
            <a:off x="2552700" y="3740696"/>
            <a:ext cx="7308850" cy="6461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C. REPEAT 4 [ FD 100 RT 90]   </a:t>
            </a:r>
          </a:p>
        </p:txBody>
      </p:sp>
      <p:sp>
        <p:nvSpPr>
          <p:cNvPr id="38" name="Rectangle 28"/>
          <p:cNvSpPr>
            <a:spLocks noChangeArrowheads="1"/>
          </p:cNvSpPr>
          <p:nvPr/>
        </p:nvSpPr>
        <p:spPr bwMode="auto">
          <a:xfrm>
            <a:off x="2520950" y="4655096"/>
            <a:ext cx="7308850" cy="6461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D. REPEAT 4 [ FD 120 RT 90]   </a:t>
            </a:r>
          </a:p>
        </p:txBody>
      </p:sp>
    </p:spTree>
    <p:extLst>
      <p:ext uri="{BB962C8B-B14F-4D97-AF65-F5344CB8AC3E}">
        <p14:creationId xmlns:p14="http://schemas.microsoft.com/office/powerpoint/2010/main" val="3171031852"/>
      </p:ext>
    </p:extLst>
  </p:cSld>
  <p:clrMapOvr>
    <a:masterClrMapping/>
  </p:clrMapOvr>
  <p:transition spd="slow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2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3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3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3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4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4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ring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17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dapa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bldLvl="0" animBg="1"/>
      <p:bldP spid="18" grpId="0" bldLvl="0" animBg="1"/>
      <p:bldP spid="19" grpId="0" bldLvl="0" animBg="1"/>
      <p:bldP spid="20" grpId="0" bldLvl="0" animBg="1"/>
      <p:bldP spid="21" grpId="0" bldLvl="0" animBg="1"/>
      <p:bldP spid="22" grpId="0" bldLvl="0" animBg="1"/>
      <p:bldP spid="23" grpId="0" bldLvl="0" animBg="1"/>
      <p:bldP spid="24" grpId="0" bldLvl="0" animBg="1"/>
      <p:bldP spid="25" grpId="0" bldLvl="0" animBg="1"/>
      <p:bldP spid="27" grpId="0" bldLvl="0" animBg="1"/>
      <p:bldP spid="26" grpId="0" bldLvl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 txBox="1">
            <a:spLocks/>
          </p:cNvSpPr>
          <p:nvPr/>
        </p:nvSpPr>
        <p:spPr>
          <a:xfrm>
            <a:off x="1735651" y="1124744"/>
            <a:ext cx="8839200" cy="2160240"/>
          </a:xfrm>
          <a:prstGeom prst="rect">
            <a:avLst/>
          </a:prstGeom>
        </p:spPr>
        <p:txBody>
          <a:bodyPr vert="horz" lIns="0" tIns="45720" r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32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 Ba, ngày 28 tháng 2 năm 2023</a:t>
            </a:r>
            <a:endParaRPr lang="en-US" sz="320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32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Tin học</a:t>
            </a:r>
          </a:p>
          <a:p>
            <a:pPr algn="ctr"/>
            <a:r>
              <a:rPr lang="en-US" sz="32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CÂU LỆNH LẶP LỒNG NHAU (tiết 1)</a:t>
            </a:r>
          </a:p>
          <a:p>
            <a:pPr algn="ctr"/>
            <a:endParaRPr lang="en-US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" name="Title 1"/>
          <p:cNvSpPr txBox="1">
            <a:spLocks/>
          </p:cNvSpPr>
          <p:nvPr/>
        </p:nvSpPr>
        <p:spPr>
          <a:xfrm>
            <a:off x="1828800" y="2996952"/>
            <a:ext cx="8652903" cy="1944216"/>
          </a:xfrm>
          <a:prstGeom prst="rect">
            <a:avLst/>
          </a:prstGeom>
        </p:spPr>
        <p:txBody>
          <a:bodyPr vert="horz" lIns="0" tIns="45720" r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just"/>
            <a:r>
              <a:rPr lang="en-US" sz="2800" b="1" u="sng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Mục tiêu:</a:t>
            </a:r>
          </a:p>
          <a:p>
            <a:pPr algn="just"/>
            <a:r>
              <a:rPr lang="en-US" sz="2800" b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- Biết cách sử dụng các câu lệnh lặp lồng nhau.</a:t>
            </a:r>
          </a:p>
          <a:p>
            <a:pPr algn="just"/>
            <a:r>
              <a:rPr lang="en-US" sz="2800" b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- Sử dụng được câu lệnh lặp lồng nhau để vẽ các hình trang trí</a:t>
            </a:r>
            <a:endParaRPr lang="en-US" sz="28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1923121" y="980729"/>
            <a:ext cx="3728136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en-US" sz="2400" b="1" cap="all" dirty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A. HoẠT </a:t>
            </a:r>
            <a:r>
              <a:rPr lang="en-US" sz="2400" b="1" cap="all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ĐỘNG C</a:t>
            </a:r>
            <a:r>
              <a:rPr lang="vi-VN" sz="2400" b="1" cap="all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Ơ</a:t>
            </a:r>
            <a:r>
              <a:rPr lang="en-US" sz="2400" b="1" cap="all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BẢN</a:t>
            </a:r>
            <a:endParaRPr lang="en-US" sz="2400" b="1" cap="all" dirty="0">
              <a:ln w="0"/>
              <a:solidFill>
                <a:srgbClr val="FF0000"/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981200" y="1571612"/>
            <a:ext cx="8686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>
                <a:latin typeface="Times New Roman" pitchFamily="18" charset="0"/>
                <a:cs typeface="Times New Roman" pitchFamily="18" charset="0"/>
              </a:rPr>
              <a:t>1. Đánh dấu x vào       </a:t>
            </a:r>
            <a:r>
              <a:rPr lang="vi-VN" sz="2800" b="1">
                <a:latin typeface="Times New Roman" pitchFamily="18" charset="0"/>
                <a:cs typeface="Times New Roman" pitchFamily="18" charset="0"/>
              </a:rPr>
              <a:t>đặt</a:t>
            </a:r>
            <a:r>
              <a:rPr lang="en-US" sz="2800" b="1">
                <a:latin typeface="Times New Roman" pitchFamily="18" charset="0"/>
                <a:cs typeface="Times New Roman" pitchFamily="18" charset="0"/>
              </a:rPr>
              <a:t> cuối câu trả lời </a:t>
            </a:r>
            <a:r>
              <a:rPr lang="vi-VN" sz="2800" b="1">
                <a:latin typeface="Times New Roman" pitchFamily="18" charset="0"/>
                <a:cs typeface="Times New Roman" pitchFamily="18" charset="0"/>
              </a:rPr>
              <a:t>đúng</a:t>
            </a:r>
            <a:r>
              <a:rPr lang="en-US" sz="2800" b="1">
                <a:latin typeface="Times New Roman" pitchFamily="18" charset="0"/>
                <a:cs typeface="Times New Roman" pitchFamily="18" charset="0"/>
              </a:rPr>
              <a:t>.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ounded Rectangle 2"/>
          <p:cNvSpPr/>
          <p:nvPr/>
        </p:nvSpPr>
        <p:spPr>
          <a:xfrm>
            <a:off x="4943872" y="1703347"/>
            <a:ext cx="371112" cy="306777"/>
          </a:xfrm>
          <a:prstGeom prst="roundRect">
            <a:avLst/>
          </a:prstGeom>
          <a:solidFill>
            <a:schemeClr val="bg1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/>
          </a:p>
        </p:txBody>
      </p:sp>
      <p:sp>
        <p:nvSpPr>
          <p:cNvPr id="16" name="TextBox 15"/>
          <p:cNvSpPr txBox="1"/>
          <p:nvPr/>
        </p:nvSpPr>
        <p:spPr>
          <a:xfrm>
            <a:off x="2133600" y="2046266"/>
            <a:ext cx="85344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Rùa thực hiện công việc nào d</a:t>
            </a:r>
            <a:r>
              <a:rPr lang="vi-VN" sz="2800" b="1" dirty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ưới</a:t>
            </a:r>
            <a:r>
              <a:rPr lang="en-US" sz="2800" b="1" dirty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800" b="1" dirty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đây</a:t>
            </a:r>
            <a:r>
              <a:rPr lang="en-US" sz="2800" b="1" dirty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 khi nhận </a:t>
            </a:r>
            <a:r>
              <a:rPr lang="vi-VN" sz="2800" b="1" dirty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800" b="1" dirty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 các lệnh sau: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2238348" y="2786058"/>
            <a:ext cx="87776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a) Repeat 6[fd 50 rt 60 wait 30] rt 72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2381224" y="3214686"/>
            <a:ext cx="87776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>
                <a:latin typeface="Times New Roman" pitchFamily="18" charset="0"/>
                <a:cs typeface="Times New Roman" pitchFamily="18" charset="0"/>
              </a:rPr>
              <a:t>- Vẽ hình </a:t>
            </a:r>
            <a:r>
              <a:rPr lang="vi-VN" sz="2800" b="1">
                <a:latin typeface="Times New Roman" pitchFamily="18" charset="0"/>
                <a:cs typeface="Times New Roman" pitchFamily="18" charset="0"/>
              </a:rPr>
              <a:t>đ</a:t>
            </a:r>
            <a:r>
              <a:rPr lang="en-US" sz="2800" b="1">
                <a:latin typeface="Times New Roman" pitchFamily="18" charset="0"/>
                <a:cs typeface="Times New Roman" pitchFamily="18" charset="0"/>
              </a:rPr>
              <a:t>a giác sáu cạnh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2381224" y="3714753"/>
            <a:ext cx="73152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>
                <a:latin typeface="Times New Roman" pitchFamily="18" charset="0"/>
                <a:cs typeface="Times New Roman" pitchFamily="18" charset="0"/>
              </a:rPr>
              <a:t>- Vẽ hình </a:t>
            </a:r>
            <a:r>
              <a:rPr lang="vi-VN" sz="2800" b="1">
                <a:latin typeface="Times New Roman" pitchFamily="18" charset="0"/>
                <a:cs typeface="Times New Roman" pitchFamily="18" charset="0"/>
              </a:rPr>
              <a:t>đ</a:t>
            </a:r>
            <a:r>
              <a:rPr lang="en-US" sz="2800" b="1">
                <a:latin typeface="Times New Roman" pitchFamily="18" charset="0"/>
                <a:cs typeface="Times New Roman" pitchFamily="18" charset="0"/>
              </a:rPr>
              <a:t>a giác sáu cạnh, vẽ xong quay một góc 360/5 </a:t>
            </a:r>
            <a:r>
              <a:rPr lang="vi-VN" sz="2800" b="1">
                <a:latin typeface="Times New Roman" pitchFamily="18" charset="0"/>
                <a:cs typeface="Times New Roman" pitchFamily="18" charset="0"/>
              </a:rPr>
              <a:t>độ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Rounded Rectangle 20"/>
          <p:cNvSpPr/>
          <p:nvPr/>
        </p:nvSpPr>
        <p:spPr>
          <a:xfrm>
            <a:off x="9882214" y="3143248"/>
            <a:ext cx="589898" cy="609600"/>
          </a:xfrm>
          <a:prstGeom prst="roundRect">
            <a:avLst/>
          </a:prstGeom>
          <a:solidFill>
            <a:schemeClr val="bg1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/>
          </a:p>
        </p:txBody>
      </p:sp>
      <p:sp>
        <p:nvSpPr>
          <p:cNvPr id="27" name="Rounded Rectangle 26"/>
          <p:cNvSpPr/>
          <p:nvPr/>
        </p:nvSpPr>
        <p:spPr>
          <a:xfrm>
            <a:off x="9882214" y="3929066"/>
            <a:ext cx="589898" cy="609600"/>
          </a:xfrm>
          <a:prstGeom prst="roundRect">
            <a:avLst/>
          </a:prstGeom>
          <a:solidFill>
            <a:schemeClr val="bg1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/>
          </a:p>
        </p:txBody>
      </p:sp>
      <p:sp>
        <p:nvSpPr>
          <p:cNvPr id="4" name="TextBox 3"/>
          <p:cNvSpPr txBox="1"/>
          <p:nvPr/>
        </p:nvSpPr>
        <p:spPr>
          <a:xfrm>
            <a:off x="9953652" y="3786191"/>
            <a:ext cx="304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>
                <a:solidFill>
                  <a:srgbClr val="FF0000"/>
                </a:solidFill>
              </a:rPr>
              <a:t>x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2524100" y="4643446"/>
            <a:ext cx="87776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Repeat 6[fd 50 rt 60 wait 30] rt 72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Right Brace 16"/>
          <p:cNvSpPr/>
          <p:nvPr/>
        </p:nvSpPr>
        <p:spPr>
          <a:xfrm rot="5400000">
            <a:off x="3095600" y="4748246"/>
            <a:ext cx="285752" cy="1143000"/>
          </a:xfrm>
          <a:prstGeom prst="rightBrace">
            <a:avLst>
              <a:gd name="adj1" fmla="val 8333"/>
              <a:gd name="adj2" fmla="val 50000"/>
            </a:avLst>
          </a:prstGeom>
          <a:ln w="38100">
            <a:solidFill>
              <a:srgbClr val="3515A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2" name="Right Brace 21"/>
          <p:cNvSpPr/>
          <p:nvPr/>
        </p:nvSpPr>
        <p:spPr>
          <a:xfrm rot="5400000">
            <a:off x="4757778" y="4591076"/>
            <a:ext cx="200012" cy="1371600"/>
          </a:xfrm>
          <a:prstGeom prst="rightBrace">
            <a:avLst/>
          </a:prstGeom>
          <a:ln w="38100">
            <a:solidFill>
              <a:srgbClr val="3515A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3" name="Rectangle 22"/>
          <p:cNvSpPr>
            <a:spLocks noChangeArrowheads="1"/>
          </p:cNvSpPr>
          <p:nvPr/>
        </p:nvSpPr>
        <p:spPr bwMode="auto">
          <a:xfrm>
            <a:off x="6610384" y="5405438"/>
            <a:ext cx="43434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Xoay 1 góc 360/5 ( bằng 72 độ)</a:t>
            </a:r>
            <a:endParaRPr lang="en-US"/>
          </a:p>
        </p:txBody>
      </p:sp>
      <p:sp>
        <p:nvSpPr>
          <p:cNvPr id="24" name="Right Brace 23"/>
          <p:cNvSpPr/>
          <p:nvPr/>
        </p:nvSpPr>
        <p:spPr>
          <a:xfrm rot="5400000">
            <a:off x="7267604" y="4829212"/>
            <a:ext cx="195250" cy="747690"/>
          </a:xfrm>
          <a:prstGeom prst="rightBrace">
            <a:avLst/>
          </a:prstGeom>
          <a:ln w="38100">
            <a:solidFill>
              <a:srgbClr val="3515A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5" name="Right Brace 24"/>
          <p:cNvSpPr/>
          <p:nvPr/>
        </p:nvSpPr>
        <p:spPr>
          <a:xfrm rot="5400000">
            <a:off x="3860049" y="4760147"/>
            <a:ext cx="395270" cy="2514600"/>
          </a:xfrm>
          <a:prstGeom prst="rightBrace">
            <a:avLst/>
          </a:prstGeom>
          <a:ln w="38100">
            <a:solidFill>
              <a:srgbClr val="3515A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6" name="Rectangle 25"/>
          <p:cNvSpPr>
            <a:spLocks noChangeArrowheads="1"/>
          </p:cNvSpPr>
          <p:nvPr/>
        </p:nvSpPr>
        <p:spPr bwMode="auto">
          <a:xfrm>
            <a:off x="2967071" y="6248401"/>
            <a:ext cx="29718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Vẽ đa giác 6 cạnh</a:t>
            </a:r>
            <a:endParaRPr lang="en-US"/>
          </a:p>
        </p:txBody>
      </p:sp>
      <p:sp>
        <p:nvSpPr>
          <p:cNvPr id="28" name="Rectangle 27"/>
          <p:cNvSpPr>
            <a:spLocks noChangeArrowheads="1"/>
          </p:cNvSpPr>
          <p:nvPr/>
        </p:nvSpPr>
        <p:spPr bwMode="auto">
          <a:xfrm>
            <a:off x="2343152" y="5410202"/>
            <a:ext cx="183356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4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Lặp lại 6 lần</a:t>
            </a:r>
            <a:endParaRPr lang="en-US"/>
          </a:p>
        </p:txBody>
      </p:sp>
      <p:sp>
        <p:nvSpPr>
          <p:cNvPr id="29" name="Rectangle 28"/>
          <p:cNvSpPr>
            <a:spLocks noChangeArrowheads="1"/>
          </p:cNvSpPr>
          <p:nvPr/>
        </p:nvSpPr>
        <p:spPr bwMode="auto">
          <a:xfrm>
            <a:off x="4248152" y="5410201"/>
            <a:ext cx="2062162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vẽ 1 cạnh </a:t>
            </a:r>
            <a:endParaRPr lang="en-US"/>
          </a:p>
        </p:txBody>
      </p:sp>
      <p:sp>
        <p:nvSpPr>
          <p:cNvPr id="30" name="Slide Number Placeholder 2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2FDFAE-DDA1-4748-9C85-76C91A92A92F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80910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5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95" dur="1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4" grpId="0"/>
      <p:bldP spid="3" grpId="0" animBg="1"/>
      <p:bldP spid="16" grpId="0"/>
      <p:bldP spid="18" grpId="0"/>
      <p:bldP spid="19" grpId="0"/>
      <p:bldP spid="20" grpId="0"/>
      <p:bldP spid="21" grpId="0" animBg="1"/>
      <p:bldP spid="27" grpId="0" animBg="1"/>
      <p:bldP spid="4" grpId="0"/>
      <p:bldP spid="13" grpId="0"/>
      <p:bldP spid="17" grpId="0" animBg="1"/>
      <p:bldP spid="22" grpId="0" animBg="1"/>
      <p:bldP spid="23" grpId="0"/>
      <p:bldP spid="24" grpId="0" animBg="1"/>
      <p:bldP spid="25" grpId="0" animBg="1"/>
      <p:bldP spid="26" grpId="0"/>
      <p:bldP spid="28" grpId="0"/>
      <p:bldP spid="2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828800" y="1188042"/>
            <a:ext cx="8686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>
                <a:latin typeface="Times New Roman" pitchFamily="18" charset="0"/>
                <a:cs typeface="Times New Roman" pitchFamily="18" charset="0"/>
              </a:rPr>
              <a:t>1. Đánh dấu x vào       </a:t>
            </a:r>
            <a:r>
              <a:rPr lang="vi-VN" sz="3200" b="1">
                <a:latin typeface="Times New Roman" pitchFamily="18" charset="0"/>
                <a:cs typeface="Times New Roman" pitchFamily="18" charset="0"/>
              </a:rPr>
              <a:t>đặt</a:t>
            </a:r>
            <a:r>
              <a:rPr lang="en-US" sz="3200" b="1">
                <a:latin typeface="Times New Roman" pitchFamily="18" charset="0"/>
                <a:cs typeface="Times New Roman" pitchFamily="18" charset="0"/>
              </a:rPr>
              <a:t> cuối câu trả lời </a:t>
            </a:r>
            <a:r>
              <a:rPr lang="vi-VN" sz="3200" b="1">
                <a:latin typeface="Times New Roman" pitchFamily="18" charset="0"/>
                <a:cs typeface="Times New Roman" pitchFamily="18" charset="0"/>
              </a:rPr>
              <a:t>đúng</a:t>
            </a:r>
            <a:r>
              <a:rPr lang="en-US" sz="3200" b="1">
                <a:latin typeface="Times New Roman" pitchFamily="18" charset="0"/>
                <a:cs typeface="Times New Roman" pitchFamily="18" charset="0"/>
              </a:rPr>
              <a:t>.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ounded Rectangle 2"/>
          <p:cNvSpPr/>
          <p:nvPr/>
        </p:nvSpPr>
        <p:spPr>
          <a:xfrm>
            <a:off x="5137940" y="1228328"/>
            <a:ext cx="526012" cy="472480"/>
          </a:xfrm>
          <a:prstGeom prst="roundRect">
            <a:avLst/>
          </a:prstGeom>
          <a:solidFill>
            <a:schemeClr val="bg1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Box 15"/>
          <p:cNvSpPr txBox="1"/>
          <p:nvPr/>
        </p:nvSpPr>
        <p:spPr>
          <a:xfrm>
            <a:off x="2133600" y="1828800"/>
            <a:ext cx="85344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Rùa thực hiện công việc nào d</a:t>
            </a:r>
            <a:r>
              <a:rPr lang="vi-VN" sz="3200" b="1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ưới</a:t>
            </a:r>
            <a:r>
              <a:rPr lang="en-US" sz="3200" b="1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3200" b="1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đây</a:t>
            </a:r>
            <a:r>
              <a:rPr lang="en-US" sz="3200" b="1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 khi nhận </a:t>
            </a:r>
            <a:r>
              <a:rPr lang="vi-VN" sz="3200" b="1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3200" b="1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 các lệnh sau:</a:t>
            </a:r>
            <a:endParaRPr lang="en-US" sz="3200" b="1" dirty="0">
              <a:solidFill>
                <a:srgbClr val="320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Rounded Rectangle 20"/>
          <p:cNvSpPr/>
          <p:nvPr/>
        </p:nvSpPr>
        <p:spPr>
          <a:xfrm>
            <a:off x="9753600" y="3810000"/>
            <a:ext cx="589898" cy="609600"/>
          </a:xfrm>
          <a:prstGeom prst="roundRect">
            <a:avLst/>
          </a:prstGeom>
          <a:solidFill>
            <a:schemeClr val="bg1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200"/>
          </a:p>
        </p:txBody>
      </p:sp>
      <p:sp>
        <p:nvSpPr>
          <p:cNvPr id="27" name="Rounded Rectangle 26"/>
          <p:cNvSpPr/>
          <p:nvPr/>
        </p:nvSpPr>
        <p:spPr>
          <a:xfrm>
            <a:off x="9753600" y="5562600"/>
            <a:ext cx="589898" cy="609600"/>
          </a:xfrm>
          <a:prstGeom prst="roundRect">
            <a:avLst/>
          </a:prstGeom>
          <a:solidFill>
            <a:schemeClr val="bg1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200"/>
          </a:p>
        </p:txBody>
      </p:sp>
      <p:sp>
        <p:nvSpPr>
          <p:cNvPr id="4" name="TextBox 3"/>
          <p:cNvSpPr txBox="1"/>
          <p:nvPr/>
        </p:nvSpPr>
        <p:spPr>
          <a:xfrm>
            <a:off x="9810098" y="5402760"/>
            <a:ext cx="304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>
                <a:solidFill>
                  <a:srgbClr val="FF0000"/>
                </a:solidFill>
              </a:rPr>
              <a:t>x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890386" y="3048001"/>
            <a:ext cx="877761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b) Repeat 5[Repeat 6[fd 50 rt 60 wait 30] rt 72]</a:t>
            </a:r>
            <a:endParaRPr lang="en-US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828800" y="3657601"/>
            <a:ext cx="877761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>
                <a:latin typeface="Times New Roman" pitchFamily="18" charset="0"/>
                <a:cs typeface="Times New Roman" pitchFamily="18" charset="0"/>
              </a:rPr>
              <a:t>- Vẽ hình </a:t>
            </a:r>
            <a:r>
              <a:rPr lang="vi-VN" sz="3200" b="1">
                <a:latin typeface="Times New Roman" pitchFamily="18" charset="0"/>
                <a:cs typeface="Times New Roman" pitchFamily="18" charset="0"/>
              </a:rPr>
              <a:t>đ</a:t>
            </a:r>
            <a:r>
              <a:rPr lang="en-US" sz="3200" b="1">
                <a:latin typeface="Times New Roman" pitchFamily="18" charset="0"/>
                <a:cs typeface="Times New Roman" pitchFamily="18" charset="0"/>
              </a:rPr>
              <a:t>a giác sáu cạnh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1828800" y="4114800"/>
            <a:ext cx="75438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>
                <a:latin typeface="Times New Roman" pitchFamily="18" charset="0"/>
                <a:cs typeface="Times New Roman" pitchFamily="18" charset="0"/>
              </a:rPr>
              <a:t>- Vẽ hình </a:t>
            </a:r>
            <a:r>
              <a:rPr lang="vi-VN" sz="3200" b="1">
                <a:latin typeface="Times New Roman" pitchFamily="18" charset="0"/>
                <a:cs typeface="Times New Roman" pitchFamily="18" charset="0"/>
              </a:rPr>
              <a:t>đ</a:t>
            </a:r>
            <a:r>
              <a:rPr lang="en-US" sz="3200" b="1">
                <a:latin typeface="Times New Roman" pitchFamily="18" charset="0"/>
                <a:cs typeface="Times New Roman" pitchFamily="18" charset="0"/>
              </a:rPr>
              <a:t>a giác sáu cạnh, vẽ xong quay một góc 72 </a:t>
            </a:r>
            <a:r>
              <a:rPr lang="vi-VN" sz="3200" b="1"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sz="3200" b="1">
                <a:latin typeface="Times New Roman" pitchFamily="18" charset="0"/>
                <a:cs typeface="Times New Roman" pitchFamily="18" charset="0"/>
              </a:rPr>
              <a:t>.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1828800" y="5212140"/>
            <a:ext cx="77724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>
                <a:latin typeface="Times New Roman" pitchFamily="18" charset="0"/>
                <a:cs typeface="Times New Roman" pitchFamily="18" charset="0"/>
              </a:rPr>
              <a:t>- Lặp lại 5 lần, mỗi lần vẽ một hình </a:t>
            </a:r>
            <a:r>
              <a:rPr lang="vi-VN" sz="3200" b="1">
                <a:latin typeface="Times New Roman" pitchFamily="18" charset="0"/>
                <a:cs typeface="Times New Roman" pitchFamily="18" charset="0"/>
              </a:rPr>
              <a:t>đ</a:t>
            </a:r>
            <a:r>
              <a:rPr lang="en-US" sz="3200" b="1">
                <a:latin typeface="Times New Roman" pitchFamily="18" charset="0"/>
                <a:cs typeface="Times New Roman" pitchFamily="18" charset="0"/>
              </a:rPr>
              <a:t>a giác sáu cạnh, vẽ xong quay một góc 72 </a:t>
            </a:r>
            <a:r>
              <a:rPr lang="vi-VN" sz="3200" b="1">
                <a:latin typeface="Times New Roman" pitchFamily="18" charset="0"/>
                <a:cs typeface="Times New Roman" pitchFamily="18" charset="0"/>
              </a:rPr>
              <a:t>độ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Rounded Rectangle 23"/>
          <p:cNvSpPr/>
          <p:nvPr/>
        </p:nvSpPr>
        <p:spPr>
          <a:xfrm>
            <a:off x="9753600" y="4572000"/>
            <a:ext cx="589898" cy="609600"/>
          </a:xfrm>
          <a:prstGeom prst="roundRect">
            <a:avLst/>
          </a:prstGeom>
          <a:solidFill>
            <a:schemeClr val="bg1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200"/>
          </a:p>
        </p:txBody>
      </p:sp>
      <p:sp>
        <p:nvSpPr>
          <p:cNvPr id="25" name="Right Brace 24"/>
          <p:cNvSpPr/>
          <p:nvPr/>
        </p:nvSpPr>
        <p:spPr>
          <a:xfrm rot="5400000">
            <a:off x="5676904" y="2009772"/>
            <a:ext cx="285752" cy="3409960"/>
          </a:xfrm>
          <a:prstGeom prst="rightBrace">
            <a:avLst/>
          </a:prstGeom>
          <a:ln w="38100">
            <a:solidFill>
              <a:srgbClr val="3200C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TextBox 25"/>
          <p:cNvSpPr txBox="1"/>
          <p:nvPr/>
        </p:nvSpPr>
        <p:spPr>
          <a:xfrm>
            <a:off x="4310050" y="3834474"/>
            <a:ext cx="421483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Lệnh vẽ</a:t>
            </a:r>
            <a:r>
              <a:rPr lang="vi-VN" sz="2800" b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đ</a:t>
            </a:r>
            <a:r>
              <a:rPr lang="en-US" sz="2800" b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a giác sáu cạnh</a:t>
            </a:r>
            <a:endParaRPr lang="en-US" sz="280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1" name="Right Brace 30"/>
          <p:cNvSpPr/>
          <p:nvPr/>
        </p:nvSpPr>
        <p:spPr>
          <a:xfrm rot="5400000">
            <a:off x="3048000" y="2971800"/>
            <a:ext cx="304800" cy="1524000"/>
          </a:xfrm>
          <a:prstGeom prst="rightBrace">
            <a:avLst/>
          </a:prstGeom>
          <a:ln w="38100">
            <a:solidFill>
              <a:srgbClr val="3200C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TextBox 31"/>
          <p:cNvSpPr txBox="1"/>
          <p:nvPr/>
        </p:nvSpPr>
        <p:spPr>
          <a:xfrm>
            <a:off x="2133600" y="3810000"/>
            <a:ext cx="2286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Lặp lại 5 lần</a:t>
            </a:r>
          </a:p>
        </p:txBody>
      </p:sp>
      <p:sp>
        <p:nvSpPr>
          <p:cNvPr id="2" name="Left Brace 1"/>
          <p:cNvSpPr/>
          <p:nvPr/>
        </p:nvSpPr>
        <p:spPr>
          <a:xfrm rot="5400000">
            <a:off x="3886200" y="1285871"/>
            <a:ext cx="342900" cy="3086100"/>
          </a:xfrm>
          <a:prstGeom prst="leftBrace">
            <a:avLst/>
          </a:prstGeom>
          <a:ln w="444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752600" y="1770128"/>
            <a:ext cx="6172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 lệnh lặp lồng nhau</a:t>
            </a:r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8153400" y="3857628"/>
            <a:ext cx="25146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Xoay phải 72 độ</a:t>
            </a:r>
            <a:endParaRPr lang="en-US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28" name="Right Brace 27"/>
          <p:cNvSpPr/>
          <p:nvPr/>
        </p:nvSpPr>
        <p:spPr>
          <a:xfrm rot="5400000">
            <a:off x="9370231" y="3274207"/>
            <a:ext cx="428628" cy="881090"/>
          </a:xfrm>
          <a:prstGeom prst="rightBrace">
            <a:avLst/>
          </a:prstGeom>
          <a:ln w="38100">
            <a:solidFill>
              <a:srgbClr val="3200C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2FDFAE-DDA1-4748-9C85-76C91A92A92F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3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3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3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6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3" grpId="0" animBg="1"/>
      <p:bldP spid="16" grpId="0"/>
      <p:bldP spid="21" grpId="0" animBg="1"/>
      <p:bldP spid="4" grpId="0"/>
      <p:bldP spid="17" grpId="0"/>
      <p:bldP spid="22" grpId="0"/>
      <p:bldP spid="24" grpId="0" animBg="1"/>
      <p:bldP spid="32" grpId="0"/>
      <p:bldP spid="2" grpId="0" animBg="1"/>
      <p:bldP spid="5" grpId="0"/>
      <p:bldP spid="20" grpId="0"/>
      <p:bldP spid="28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xtBox 16"/>
          <p:cNvSpPr txBox="1"/>
          <p:nvPr/>
        </p:nvSpPr>
        <p:spPr>
          <a:xfrm>
            <a:off x="1981200" y="623590"/>
            <a:ext cx="857406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2. Dùng máy tính kiểm tra lại kết quả các câu lệnh ở hoạt </a:t>
            </a:r>
            <a:r>
              <a:rPr lang="vi-VN" sz="3200" b="1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3200" b="1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 1.</a:t>
            </a:r>
            <a:endParaRPr lang="en-US" sz="3200" b="1" dirty="0">
              <a:solidFill>
                <a:srgbClr val="320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806880" y="1700808"/>
            <a:ext cx="901352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Tx/>
              <a:buChar char="-"/>
            </a:pPr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 Mỗi HS thực hiện gõ 2 lệnh</a:t>
            </a:r>
          </a:p>
          <a:p>
            <a:r>
              <a:rPr lang="en-US" sz="36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            </a:t>
            </a:r>
            <a:r>
              <a:rPr lang="en-US" sz="3600">
                <a:solidFill>
                  <a:srgbClr val="3515AB"/>
                </a:solidFill>
                <a:latin typeface="Times New Roman" pitchFamily="18" charset="0"/>
                <a:cs typeface="Times New Roman" pitchFamily="18" charset="0"/>
              </a:rPr>
              <a:t>Repeat 6[fd 50 rt 60 wait 30] rt 72</a:t>
            </a:r>
          </a:p>
          <a:p>
            <a:r>
              <a:rPr lang="en-US" sz="36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Repeat 5[</a:t>
            </a:r>
            <a:r>
              <a:rPr lang="en-US" sz="3600">
                <a:solidFill>
                  <a:srgbClr val="3515AB"/>
                </a:solidFill>
                <a:latin typeface="Times New Roman" pitchFamily="18" charset="0"/>
                <a:cs typeface="Times New Roman" pitchFamily="18" charset="0"/>
              </a:rPr>
              <a:t>Repeat 6[fd 50 rt 60 wait 30] rt 72</a:t>
            </a:r>
            <a:r>
              <a:rPr lang="en-US" sz="36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]</a:t>
            </a:r>
          </a:p>
        </p:txBody>
      </p:sp>
      <p:sp>
        <p:nvSpPr>
          <p:cNvPr id="6" name="Rectangle 5"/>
          <p:cNvSpPr/>
          <p:nvPr/>
        </p:nvSpPr>
        <p:spPr>
          <a:xfrm>
            <a:off x="1775520" y="3356992"/>
            <a:ext cx="84582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Tx/>
              <a:buChar char="-"/>
            </a:pPr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 Thời gian thực hành 2 phút cho mỗi học sinh. 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810000" y="4535294"/>
            <a:ext cx="1584960" cy="1444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TextBox 6"/>
          <p:cNvSpPr txBox="1"/>
          <p:nvPr/>
        </p:nvSpPr>
        <p:spPr>
          <a:xfrm>
            <a:off x="4079776" y="6074132"/>
            <a:ext cx="1524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Hình a</a:t>
            </a: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629400" y="3861048"/>
            <a:ext cx="2394284" cy="21545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9" name="TextBox 8"/>
          <p:cNvSpPr txBox="1"/>
          <p:nvPr/>
        </p:nvSpPr>
        <p:spPr>
          <a:xfrm>
            <a:off x="7315200" y="6168008"/>
            <a:ext cx="1524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Hình b</a:t>
            </a:r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2FDFAE-DDA1-4748-9C85-76C91A92A92F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8" dur="20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1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9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3951</TotalTime>
  <Words>1293</Words>
  <Application>Microsoft Office PowerPoint</Application>
  <PresentationFormat>Widescreen</PresentationFormat>
  <Paragraphs>172</Paragraphs>
  <Slides>19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19</vt:i4>
      </vt:variant>
    </vt:vector>
  </HeadingPairs>
  <TitlesOfParts>
    <vt:vector size="29" baseType="lpstr">
      <vt:lpstr>.VnArial</vt:lpstr>
      <vt:lpstr>.VnTime</vt:lpstr>
      <vt:lpstr>Arial</vt:lpstr>
      <vt:lpstr>Calibri</vt:lpstr>
      <vt:lpstr>Constantia</vt:lpstr>
      <vt:lpstr>Times New Roman</vt:lpstr>
      <vt:lpstr>Wingdings</vt:lpstr>
      <vt:lpstr>Wingdings 2</vt:lpstr>
      <vt:lpstr>Flow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NGOẠI KHÓA NGÀY BÁC HỒ GỬI THƯ LẦN CUỐI CHO NGÀNH GIÁO DỤC</dc:title>
  <dc:creator>VINH TIN</dc:creator>
  <cp:lastModifiedBy>Tuan Anh</cp:lastModifiedBy>
  <cp:revision>354</cp:revision>
  <cp:lastPrinted>2019-01-13T14:31:43Z</cp:lastPrinted>
  <dcterms:created xsi:type="dcterms:W3CDTF">2014-10-11T13:38:36Z</dcterms:created>
  <dcterms:modified xsi:type="dcterms:W3CDTF">2023-02-28T01:05:13Z</dcterms:modified>
</cp:coreProperties>
</file>