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Lst>
  <p:notesMasterIdLst>
    <p:notesMasterId r:id="rId19"/>
  </p:notesMasterIdLst>
  <p:sldIdLst>
    <p:sldId id="277" r:id="rId3"/>
    <p:sldId id="272" r:id="rId4"/>
    <p:sldId id="273" r:id="rId5"/>
    <p:sldId id="279" r:id="rId6"/>
    <p:sldId id="257" r:id="rId7"/>
    <p:sldId id="280" r:id="rId8"/>
    <p:sldId id="285" r:id="rId9"/>
    <p:sldId id="262" r:id="rId10"/>
    <p:sldId id="281" r:id="rId11"/>
    <p:sldId id="264" r:id="rId12"/>
    <p:sldId id="274" r:id="rId13"/>
    <p:sldId id="265" r:id="rId14"/>
    <p:sldId id="269" r:id="rId15"/>
    <p:sldId id="270" r:id="rId16"/>
    <p:sldId id="282" r:id="rId17"/>
    <p:sldId id="28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1A184-62B1-47BE-8551-C5F1C11F5AF4}">
          <p14:sldIdLst>
            <p14:sldId id="277"/>
            <p14:sldId id="272"/>
            <p14:sldId id="273"/>
            <p14:sldId id="279"/>
          </p14:sldIdLst>
        </p14:section>
        <p14:section name="Untitled Section" id="{EBAF9A4F-14A7-41D3-9C23-BC442C87C7BB}">
          <p14:sldIdLst>
            <p14:sldId id="257"/>
            <p14:sldId id="280"/>
            <p14:sldId id="285"/>
            <p14:sldId id="262"/>
            <p14:sldId id="281"/>
            <p14:sldId id="264"/>
            <p14:sldId id="274"/>
            <p14:sldId id="265"/>
            <p14:sldId id="269"/>
            <p14:sldId id="270"/>
            <p14:sldId id="282"/>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3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CBD58-697A-487E-BC58-65F75DA87129}"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5F5D6-5A7A-43F7-AFAB-A5D962E2959D}" type="slidenum">
              <a:rPr lang="en-US" smtClean="0"/>
              <a:t>‹#›</a:t>
            </a:fld>
            <a:endParaRPr lang="en-US"/>
          </a:p>
        </p:txBody>
      </p:sp>
    </p:spTree>
    <p:extLst>
      <p:ext uri="{BB962C8B-B14F-4D97-AF65-F5344CB8AC3E}">
        <p14:creationId xmlns:p14="http://schemas.microsoft.com/office/powerpoint/2010/main" val="135229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93031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082095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42062837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995932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3285631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608644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1540827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7487069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72047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6141766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532767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573346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9485718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41386587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297452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40036645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842420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77842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A5FEFD-27F6-4593-A957-3A906CAFB9E3}"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57106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5FEFD-27F6-4593-A957-3A906CAFB9E3}"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85216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5FEFD-27F6-4593-A957-3A906CAFB9E3}"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960290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5FEFD-27F6-4593-A957-3A906CAFB9E3}"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45819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8215256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A5FEFD-27F6-4593-A957-3A906CAFB9E3}"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4981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A5FEFD-27F6-4593-A957-3A906CAFB9E3}"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43201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17564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762582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3907264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8422667"/>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7340685"/>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5762975"/>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74390959"/>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35580796"/>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8980492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9051462"/>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88449188"/>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33760078"/>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9310221"/>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8734001"/>
      </p:ext>
    </p:extLst>
  </p:cSld>
  <p:clrMapOvr>
    <a:masterClrMapping/>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7133504"/>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6465248"/>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8562103"/>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018711"/>
      </p:ext>
    </p:extLst>
  </p:cSld>
  <p:clrMapOvr>
    <a:masterClrMapping/>
  </p:clrMapOvr>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7612582"/>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50905221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83915077"/>
      </p:ext>
    </p:extLst>
  </p:cSld>
  <p:clrMapOvr>
    <a:masterClrMapping/>
  </p:clrMapOvr>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7562206"/>
      </p:ext>
    </p:extLst>
  </p:cSld>
  <p:clrMapOvr>
    <a:masterClrMapping/>
  </p:clrMapOvr>
  <p:timing>
    <p:tnLst>
      <p:par>
        <p:cT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0806777"/>
      </p:ext>
    </p:extLst>
  </p:cSld>
  <p:clrMapOvr>
    <a:masterClrMapping/>
  </p:clrMapOvr>
  <p:timing>
    <p:tnLst>
      <p:par>
        <p:cTn id="1" dur="indefinite" restart="never" nodeType="tmRoot"/>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57974699"/>
      </p:ext>
    </p:extLst>
  </p:cSld>
  <p:clrMapOvr>
    <a:masterClrMapping/>
  </p:clrMapOvr>
  <p:timing>
    <p:tnLst>
      <p:par>
        <p:cTn id="1" dur="indefinite" restart="never" nodeType="tmRoot"/>
      </p:par>
    </p:tn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82577349"/>
      </p:ext>
    </p:extLst>
  </p:cSld>
  <p:clrMapOvr>
    <a:masterClrMapping/>
  </p:clrMapOvr>
  <p:timing>
    <p:tnLst>
      <p:par>
        <p:cTn id="1" dur="indefinite" restart="never" nodeType="tmRoot"/>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0557538"/>
      </p:ext>
    </p:extLst>
  </p:cSld>
  <p:clrMapOvr>
    <a:masterClrMapping/>
  </p:clrMapOvr>
  <p:timing>
    <p:tnLst>
      <p:par>
        <p:cTn id="1" dur="indefinite" restart="never" nodeType="tmRoot"/>
      </p:par>
    </p:tn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49609152"/>
      </p:ext>
    </p:extLst>
  </p:cSld>
  <p:clrMapOvr>
    <a:masterClrMapping/>
  </p:clrMapOvr>
  <p:timing>
    <p:tnLst>
      <p:par>
        <p:cTn id="1" dur="indefinite" restart="never" nodeType="tmRoot"/>
      </p:par>
    </p:tn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88500670"/>
      </p:ext>
    </p:extLst>
  </p:cSld>
  <p:clrMapOvr>
    <a:masterClrMapping/>
  </p:clrMapOvr>
  <p:timing>
    <p:tnLst>
      <p:par>
        <p:cTn id="1" dur="indefinite" restart="never" nodeType="tmRoot"/>
      </p:par>
    </p:tn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3920504"/>
      </p:ext>
    </p:extLst>
  </p:cSld>
  <p:clrMapOvr>
    <a:masterClrMapping/>
  </p:clrMapOvr>
  <p:timing>
    <p:tnLst>
      <p:par>
        <p:cTn id="1" dur="indefinite" restart="never" nodeType="tmRoot"/>
      </p:par>
    </p:tn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36600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38454669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7354933"/>
      </p:ext>
    </p:extLst>
  </p:cSld>
  <p:clrMapOvr>
    <a:masterClrMapping/>
  </p:clrMapOvr>
  <p:timing>
    <p:tnLst>
      <p:par>
        <p:cTn id="1" dur="indefinite" restart="never" nodeType="tmRoot"/>
      </p:par>
    </p:tn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82436719"/>
      </p:ext>
    </p:extLst>
  </p:cSld>
  <p:clrMapOvr>
    <a:masterClrMapping/>
  </p:clrMapOvr>
  <p:timing>
    <p:tnLst>
      <p:par>
        <p:cTn id="1" dur="indefinite" restart="never" nodeType="tmRoot"/>
      </p:par>
    </p:tn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6463256"/>
      </p:ext>
    </p:extLst>
  </p:cSld>
  <p:clrMapOvr>
    <a:masterClrMapping/>
  </p:clrMapOvr>
  <p:timing>
    <p:tnLst>
      <p:par>
        <p:cTn id="1" dur="indefinite" restart="never" nodeType="tmRoot"/>
      </p:par>
    </p:tn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1776415"/>
      </p:ext>
    </p:extLst>
  </p:cSld>
  <p:clrMapOvr>
    <a:masterClrMapping/>
  </p:clrMapOvr>
  <p:timing>
    <p:tnLst>
      <p:par>
        <p:cTn id="1" dur="indefinite" restart="never" nodeType="tmRoot"/>
      </p:par>
    </p:tnLst>
  </p:timing>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79355443"/>
      </p:ext>
    </p:extLst>
  </p:cSld>
  <p:clrMapOvr>
    <a:masterClrMapping/>
  </p:clrMapOvr>
  <p:timing>
    <p:tnLst>
      <p:par>
        <p:cTn id="1" dur="indefinite" restart="never" nodeType="tmRoot"/>
      </p:par>
    </p:tn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470353"/>
      </p:ext>
    </p:extLst>
  </p:cSld>
  <p:clrMapOvr>
    <a:masterClrMapping/>
  </p:clrMapOvr>
  <p:timing>
    <p:tnLst>
      <p:par>
        <p:cTn id="1" dur="indefinite" restart="never" nodeType="tmRoot"/>
      </p:par>
    </p:tnLst>
  </p:timing>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94945923"/>
      </p:ext>
    </p:extLst>
  </p:cSld>
  <p:clrMapOvr>
    <a:masterClrMapping/>
  </p:clrMapOvr>
  <p:timing>
    <p:tnLst>
      <p:par>
        <p:cTn id="1" dur="indefinite" restart="never" nodeType="tmRoot"/>
      </p:par>
    </p:tnLst>
  </p:timing>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82655005"/>
      </p:ext>
    </p:extLst>
  </p:cSld>
  <p:clrMapOvr>
    <a:masterClrMapping/>
  </p:clrMapOvr>
  <p:timing>
    <p:tnLst>
      <p:par>
        <p:cTn id="1" dur="indefinite" restart="never" nodeType="tmRoot"/>
      </p:par>
    </p:tn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0809710"/>
      </p:ext>
    </p:extLst>
  </p:cSld>
  <p:clrMapOvr>
    <a:masterClrMapping/>
  </p:clrMapOvr>
  <p:timing>
    <p:tnLst>
      <p:par>
        <p:cTn id="1" dur="indefinite" restart="never" nodeType="tmRoot"/>
      </p:par>
    </p:tnLst>
  </p:timing>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0432145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110294655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74449370"/>
      </p:ext>
    </p:extLst>
  </p:cSld>
  <p:clrMapOvr>
    <a:masterClrMapping/>
  </p:clrMapOvr>
  <p:timing>
    <p:tnLst>
      <p:par>
        <p:cTn id="1" dur="indefinite" restart="never" nodeType="tmRoot"/>
      </p:par>
    </p:tn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50579656"/>
      </p:ext>
    </p:extLst>
  </p:cSld>
  <p:clrMapOvr>
    <a:masterClrMapping/>
  </p:clrMapOvr>
  <p:timing>
    <p:tnLst>
      <p:par>
        <p:cTn id="1" dur="indefinite" restart="never" nodeType="tmRoot"/>
      </p:par>
    </p:tnLst>
  </p:timing>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58739012"/>
      </p:ext>
    </p:extLst>
  </p:cSld>
  <p:clrMapOvr>
    <a:masterClrMapping/>
  </p:clrMapOvr>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69870052"/>
      </p:ext>
    </p:extLst>
  </p:cSld>
  <p:clrMapOvr>
    <a:masterClrMapping/>
  </p:clrMapOvr>
  <p:timing>
    <p:tnLst>
      <p:par>
        <p:cTn id="1" dur="indefinite" restart="never" nodeType="tmRoot"/>
      </p:par>
    </p:tnLst>
  </p:timing>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182350"/>
      </p:ext>
    </p:extLst>
  </p:cSld>
  <p:clrMapOvr>
    <a:masterClrMapping/>
  </p:clrMapOvr>
  <p:timing>
    <p:tnLst>
      <p:par>
        <p:cTn id="1" dur="indefinite" restart="never" nodeType="tmRoot"/>
      </p:par>
    </p:tnLst>
  </p:timing>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295538"/>
      </p:ext>
    </p:extLst>
  </p:cSld>
  <p:clrMapOvr>
    <a:masterClrMapping/>
  </p:clrMapOvr>
  <p:timing>
    <p:tnLst>
      <p:par>
        <p:cTn id="1" dur="indefinite" restart="never" nodeType="tmRoot"/>
      </p:par>
    </p:tnLst>
  </p:timing>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1211424"/>
      </p:ext>
    </p:extLst>
  </p:cSld>
  <p:clrMapOvr>
    <a:masterClrMapping/>
  </p:clrMapOvr>
  <p:timing>
    <p:tnLst>
      <p:par>
        <p:cTn id="1" dur="indefinite" restart="never" nodeType="tmRoot"/>
      </p:par>
    </p:tnLst>
  </p:timing>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818202"/>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440942"/>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2853311"/>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88341792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6869654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288951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987018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09978054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7098968"/>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551473287"/>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6095839"/>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9914963"/>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46843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5FEFD-27F6-4593-A957-3A906CAFB9E3}"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0DEA-6018-4ACE-8370-FCD9431DCCE8}" type="slidenum">
              <a:rPr lang="en-US" smtClean="0"/>
              <a:t>‹#›</a:t>
            </a:fld>
            <a:endParaRPr lang="en-US"/>
          </a:p>
        </p:txBody>
      </p:sp>
    </p:spTree>
    <p:extLst>
      <p:ext uri="{BB962C8B-B14F-4D97-AF65-F5344CB8AC3E}">
        <p14:creationId xmlns:p14="http://schemas.microsoft.com/office/powerpoint/2010/main" val="2035355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theme" Target="../theme/theme2.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5FEFD-27F6-4593-A957-3A906CAFB9E3}"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0DEA-6018-4ACE-8370-FCD9431DCCE8}" type="slidenum">
              <a:rPr lang="en-US" smtClean="0"/>
              <a:t>‹#›</a:t>
            </a:fld>
            <a:endParaRPr lang="en-US"/>
          </a:p>
        </p:txBody>
      </p:sp>
    </p:spTree>
    <p:extLst>
      <p:ext uri="{BB962C8B-B14F-4D97-AF65-F5344CB8AC3E}">
        <p14:creationId xmlns:p14="http://schemas.microsoft.com/office/powerpoint/2010/main" val="24442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30" r:id="rId3"/>
    <p:sldLayoutId id="2147483829" r:id="rId4"/>
    <p:sldLayoutId id="2147483828" r:id="rId5"/>
    <p:sldLayoutId id="2147483827" r:id="rId6"/>
    <p:sldLayoutId id="2147483826" r:id="rId7"/>
    <p:sldLayoutId id="2147483825" r:id="rId8"/>
    <p:sldLayoutId id="2147483824" r:id="rId9"/>
    <p:sldLayoutId id="2147483822" r:id="rId10"/>
    <p:sldLayoutId id="2147483821" r:id="rId11"/>
    <p:sldLayoutId id="2147483820" r:id="rId12"/>
    <p:sldLayoutId id="2147483819" r:id="rId13"/>
    <p:sldLayoutId id="2147483818" r:id="rId14"/>
    <p:sldLayoutId id="2147483817" r:id="rId15"/>
    <p:sldLayoutId id="2147483816" r:id="rId16"/>
    <p:sldLayoutId id="2147483814" r:id="rId17"/>
    <p:sldLayoutId id="2147483813" r:id="rId18"/>
    <p:sldLayoutId id="2147483812" r:id="rId19"/>
    <p:sldLayoutId id="2147483811" r:id="rId20"/>
    <p:sldLayoutId id="2147483810" r:id="rId21"/>
    <p:sldLayoutId id="2147483809" r:id="rId22"/>
    <p:sldLayoutId id="2147483808" r:id="rId23"/>
    <p:sldLayoutId id="2147483807"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6F5B9E5-8CA0-4568-817D-7926CA3B8B3D}"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9/19/2023</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B09F965-6961-4349-82DA-F03B652B69B9}"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512515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823" r:id="rId3"/>
    <p:sldLayoutId id="2147483815" r:id="rId4"/>
    <p:sldLayoutId id="2147483806" r:id="rId5"/>
    <p:sldLayoutId id="214748375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0"/>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278408" cy="6895174"/>
          </a:xfrm>
          <a:prstGeom prst="rect">
            <a:avLst/>
          </a:prstGeom>
        </p:spPr>
      </p:pic>
      <p:sp>
        <p:nvSpPr>
          <p:cNvPr id="6" name="TextBox 5"/>
          <p:cNvSpPr txBox="1"/>
          <p:nvPr/>
        </p:nvSpPr>
        <p:spPr>
          <a:xfrm>
            <a:off x="3544471" y="851201"/>
            <a:ext cx="4884821" cy="646331"/>
          </a:xfrm>
          <a:prstGeom prst="rect">
            <a:avLst/>
          </a:prstGeom>
          <a:noFill/>
        </p:spPr>
        <p:txBody>
          <a:bodyPr wrap="square" rtlCol="0">
            <a:spAutoFit/>
          </a:bodyPr>
          <a:lstStyle/>
          <a:p>
            <a:pPr algn="ctr"/>
            <a:r>
              <a:rPr lang="en-US" sz="3600" b="1" smtClean="0">
                <a:latin typeface="Times New Roman" panose="02020603050405020304" pitchFamily="18" charset="0"/>
                <a:cs typeface="Times New Roman" panose="02020603050405020304" pitchFamily="18" charset="0"/>
              </a:rPr>
              <a:t>Tập đọc</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89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7590" y="-18587"/>
            <a:ext cx="12327180" cy="6895174"/>
          </a:xfrm>
          <a:prstGeom prst="rect">
            <a:avLst/>
          </a:prstGeom>
        </p:spPr>
      </p:pic>
      <p:sp>
        <p:nvSpPr>
          <p:cNvPr id="4" name="TextBox 3"/>
          <p:cNvSpPr txBox="1"/>
          <p:nvPr/>
        </p:nvSpPr>
        <p:spPr>
          <a:xfrm>
            <a:off x="840952" y="124409"/>
            <a:ext cx="10781731"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Các con hãy đọc thầm đoạn 2 và trả lời câu hỏi:</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840951" y="728327"/>
            <a:ext cx="10781731" cy="523220"/>
          </a:xfrm>
          <a:prstGeom prst="rect">
            <a:avLst/>
          </a:prstGeom>
          <a:noFill/>
        </p:spPr>
        <p:txBody>
          <a:bodyPr wrap="square" rtlCol="0">
            <a:spAutoFit/>
          </a:bodyPr>
          <a:lstStyle/>
          <a:p>
            <a:r>
              <a:rPr lang="en-US" sz="2800" b="1" err="1">
                <a:solidFill>
                  <a:srgbClr val="FF0000"/>
                </a:solidFill>
                <a:latin typeface="Times New Roman" panose="02020603050405020304" pitchFamily="18" charset="0"/>
                <a:cs typeface="Times New Roman" panose="02020603050405020304" pitchFamily="18" charset="0"/>
              </a:rPr>
              <a:t>Câu</a:t>
            </a:r>
            <a:r>
              <a:rPr lang="en-US" sz="2800" b="1">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Tám</a:t>
            </a:r>
            <a:r>
              <a:rPr lang="en-US" sz="2800" smtClean="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nhiệm</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vụ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840950" y="1338549"/>
            <a:ext cx="10781731" cy="954107"/>
          </a:xfrm>
          <a:prstGeom prst="rect">
            <a:avLst/>
          </a:prstGeom>
          <a:noFill/>
        </p:spPr>
        <p:txBody>
          <a:bodyPr wrap="square" rtlCol="0">
            <a:spAutoFit/>
          </a:bodyPr>
          <a:lstStyle/>
          <a:p>
            <a:pPr algn="just"/>
            <a:r>
              <a:rPr lang="en-US" sz="2800" smtClean="0">
                <a:solidFill>
                  <a:srgbClr val="0000FF"/>
                </a:solidFill>
                <a:latin typeface="Times New Roman" panose="02020603050405020304" pitchFamily="18" charset="0"/>
                <a:cs typeface="Times New Roman" panose="02020603050405020304" pitchFamily="18" charset="0"/>
              </a:rPr>
              <a:t>Xây dựng </a:t>
            </a:r>
            <a:r>
              <a:rPr lang="en-US" sz="2800">
                <a:solidFill>
                  <a:srgbClr val="0000FF"/>
                </a:solidFill>
                <a:latin typeface="Times New Roman" panose="02020603050405020304" pitchFamily="18" charset="0"/>
                <a:cs typeface="Times New Roman" panose="02020603050405020304" pitchFamily="18" charset="0"/>
              </a:rPr>
              <a:t>lại cơ đồ mà tổ tiên để lại, làm cho nước </a:t>
            </a:r>
            <a:r>
              <a:rPr lang="en-US" sz="2800" smtClean="0">
                <a:solidFill>
                  <a:srgbClr val="0000FF"/>
                </a:solidFill>
                <a:latin typeface="Times New Roman" panose="02020603050405020304" pitchFamily="18" charset="0"/>
                <a:cs typeface="Times New Roman" panose="02020603050405020304" pitchFamily="18" charset="0"/>
              </a:rPr>
              <a:t>ta </a:t>
            </a:r>
            <a:r>
              <a:rPr lang="en-US" sz="2800">
                <a:solidFill>
                  <a:srgbClr val="0000FF"/>
                </a:solidFill>
                <a:latin typeface="Times New Roman" panose="02020603050405020304" pitchFamily="18" charset="0"/>
                <a:cs typeface="Times New Roman" panose="02020603050405020304" pitchFamily="18" charset="0"/>
              </a:rPr>
              <a:t>theo kịp các nước khác trên </a:t>
            </a:r>
            <a:r>
              <a:rPr lang="en-US" sz="2800" smtClean="0">
                <a:solidFill>
                  <a:srgbClr val="0000FF"/>
                </a:solidFill>
                <a:latin typeface="Times New Roman" panose="02020603050405020304" pitchFamily="18" charset="0"/>
                <a:cs typeface="Times New Roman" panose="02020603050405020304" pitchFamily="18" charset="0"/>
              </a:rPr>
              <a:t>hoàn cầu.</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40942" y="2159832"/>
            <a:ext cx="10781733" cy="95313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smtClean="0">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2800" b="0"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kern="0" dirty="0" err="1">
                <a:solidFill>
                  <a:srgbClr val="FF0000"/>
                </a:solidFill>
                <a:latin typeface="Times New Roman" panose="02020603050405020304" pitchFamily="18" charset="0"/>
                <a:cs typeface="Times New Roman" panose="02020603050405020304" pitchFamily="18" charset="0"/>
              </a:rPr>
              <a:t>H</a:t>
            </a:r>
            <a:r>
              <a:rPr kumimoji="0" lang="en-US" sz="2800" b="0"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ọc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sinh</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trách</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nhiệm</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err="1" smtClean="0">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nào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cuộc</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kiến</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thiết</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đất</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nước</a:t>
            </a:r>
            <a:r>
              <a:rPr kumimoji="0" lang="en-US" sz="28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8" name="TextBox 7"/>
          <p:cNvSpPr txBox="1"/>
          <p:nvPr/>
        </p:nvSpPr>
        <p:spPr>
          <a:xfrm>
            <a:off x="810122" y="3074572"/>
            <a:ext cx="10781730" cy="954107"/>
          </a:xfrm>
          <a:prstGeom prst="rect">
            <a:avLst/>
          </a:prstGeom>
          <a:noFill/>
        </p:spPr>
        <p:txBody>
          <a:bodyPr wrap="square" rtlCol="0">
            <a:spAutoFit/>
          </a:bodyPr>
          <a:lstStyle/>
          <a:p>
            <a:pPr algn="just"/>
            <a:r>
              <a:rPr lang="en-US" sz="2800">
                <a:solidFill>
                  <a:srgbClr val="0000FF"/>
                </a:solidFill>
                <a:latin typeface="Times New Roman" panose="02020603050405020304" pitchFamily="18" charset="0"/>
                <a:cs typeface="Times New Roman" panose="02020603050405020304" pitchFamily="18" charset="0"/>
              </a:rPr>
              <a:t>Cố gắng, siêng năng học tập, ngoan ngoãn, nghe thầy, yêu bạn. </a:t>
            </a:r>
            <a:r>
              <a:rPr lang="en-US" sz="2800" smtClean="0">
                <a:solidFill>
                  <a:srgbClr val="0000FF"/>
                </a:solidFill>
                <a:latin typeface="Times New Roman" panose="02020603050405020304" pitchFamily="18" charset="0"/>
                <a:cs typeface="Times New Roman" panose="02020603050405020304" pitchFamily="18" charset="0"/>
              </a:rPr>
              <a:t>Lớn lên xây dựng đất nước sánh vai với các cường quốc năm châu.</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40943" y="5646047"/>
            <a:ext cx="10781732" cy="954107"/>
          </a:xfrm>
          <a:prstGeom prst="rect">
            <a:avLst/>
          </a:prstGeom>
          <a:noFill/>
        </p:spPr>
        <p:txBody>
          <a:bodyPr wrap="square" rtlCol="0">
            <a:spAutoFit/>
          </a:bodyPr>
          <a:lstStyle/>
          <a:p>
            <a:pPr>
              <a:spcBef>
                <a:spcPct val="50000"/>
              </a:spcBef>
            </a:pPr>
            <a:r>
              <a:rPr lang="en-US" sz="2800" b="1" i="1" smtClean="0">
                <a:solidFill>
                  <a:srgbClr val="0000FF"/>
                </a:solidFill>
                <a:latin typeface="Times New Roman" panose="02020603050405020304" pitchFamily="18" charset="0"/>
                <a:cs typeface="Times New Roman" panose="02020603050405020304" pitchFamily="18" charset="0"/>
              </a:rPr>
              <a:t>Ý chính đoạn 2: </a:t>
            </a:r>
            <a:r>
              <a:rPr lang="en-GB" altLang="en-US" sz="2800" b="1" i="1" smtClean="0">
                <a:solidFill>
                  <a:srgbClr val="0000FF"/>
                </a:solidFill>
                <a:latin typeface="Times New Roman" panose="02020603050405020304" pitchFamily="18" charset="0"/>
                <a:cs typeface="Times New Roman" panose="02020603050405020304" pitchFamily="18" charset="0"/>
              </a:rPr>
              <a:t> Nhiệm vụ của toàn dân và </a:t>
            </a:r>
            <a:r>
              <a:rPr lang="en-GB" altLang="en-US" sz="2800" b="1" i="1">
                <a:solidFill>
                  <a:srgbClr val="0000FF"/>
                </a:solidFill>
                <a:latin typeface="Times New Roman" panose="02020603050405020304" pitchFamily="18" charset="0"/>
                <a:cs typeface="Times New Roman" panose="02020603050405020304" pitchFamily="18" charset="0"/>
              </a:rPr>
              <a:t>học sinh trong công cuộc kiến thiết đất nước</a:t>
            </a:r>
            <a:r>
              <a:rPr lang="en-GB" altLang="en-US" sz="2800">
                <a:solidFill>
                  <a:srgbClr val="0000CC"/>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840948" y="2235053"/>
            <a:ext cx="10781731" cy="523220"/>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Con hiểu hoàn cầu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840948" y="2717098"/>
            <a:ext cx="10781731" cy="523220"/>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Tai sao ta phải xây dựng lại cơ đồ để theo kịp các nước khác trên thế giới?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40947" y="3233821"/>
            <a:ext cx="10781731" cy="1384995"/>
          </a:xfrm>
          <a:prstGeom prst="rect">
            <a:avLst/>
          </a:prstGeom>
          <a:noFill/>
        </p:spPr>
        <p:txBody>
          <a:bodyPr wrap="square" rtlCol="0">
            <a:spAutoFit/>
          </a:bodyPr>
          <a:lstStyle/>
          <a:p>
            <a:pPr algn="just"/>
            <a:r>
              <a:rPr lang="en-US" sz="2800" smtClean="0">
                <a:solidFill>
                  <a:srgbClr val="0000FF"/>
                </a:solidFill>
                <a:latin typeface="Times New Roman" panose="02020603050405020304" pitchFamily="18" charset="0"/>
                <a:cs typeface="Times New Roman" panose="02020603050405020304" pitchFamily="18" charset="0"/>
              </a:rPr>
              <a:t> Xây dựng lại cơ đồ là XDVH, KT, CT, XH. Bởi vì hơn 80 năm qua nước ta bị thực dân Pháp đô hộ, chúng ra sức vơ vét, tàn phá tài nguyên thiên nhiên của ta, kìm hãm sự phát triển, VH, XH của nước ta để dễ bề cai trị.</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3" name="Rectangle 2"/>
          <p:cNvSpPr/>
          <p:nvPr/>
        </p:nvSpPr>
        <p:spPr>
          <a:xfrm>
            <a:off x="822073" y="6963497"/>
            <a:ext cx="10781733" cy="1873514"/>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2000" b="1" dirty="0">
              <a:solidFill>
                <a:srgbClr val="FF0000"/>
              </a:solidFill>
              <a:latin typeface="Times New Roman" panose="02020603050405020304" pitchFamily="18" charset="0"/>
            </a:endParaRPr>
          </a:p>
          <a:p>
            <a:pPr eaLnBrk="1" hangingPunct="1"/>
            <a:r>
              <a:rPr lang="en-US" altLang="vi-VN" sz="2000" smtClean="0">
                <a:solidFill>
                  <a:schemeClr val="tx1"/>
                </a:solidFill>
                <a:latin typeface="Times New Roman" panose="02020603050405020304" pitchFamily="18" charset="0"/>
              </a:rPr>
              <a:t>Sau câu 3:Các con chính là tương lai của đất nước.Đất nước có phát triển để sánh vai với các cường nước trên thế giới được hay không là nhờ vào công học tập của các con.Các con có học tập, mới tiếp thu được các và công nghệ tiên tiến của thế giới và phát triển triển nó để xây dựng nước nhà.Nếu con không chăm chỉ học tập thì sau này con cũng chỉ trở thành người công dân tốt sẽ ko giúp ích gì được cho sự phát triển của đất nước.vậy các con thấy nhiệm vụ học tập của mình như thế nào?.</a:t>
            </a:r>
            <a:endParaRPr lang="en-US" altLang="vi-VN" sz="2000" dirty="0">
              <a:solidFill>
                <a:schemeClr val="tx1"/>
              </a:solidFill>
              <a:latin typeface="Times New Roman" panose="02020603050405020304" pitchFamily="18" charset="0"/>
            </a:endParaRPr>
          </a:p>
          <a:p>
            <a:pPr algn="ctr" eaLnBrk="1" hangingPunct="1"/>
            <a:endParaRPr lang="en-US" altLang="vi-VN" sz="2000" b="1" dirty="0">
              <a:solidFill>
                <a:srgbClr val="FF0000"/>
              </a:solidFill>
              <a:latin typeface="Times New Roman" panose="02020603050405020304" pitchFamily="18" charset="0"/>
            </a:endParaRPr>
          </a:p>
        </p:txBody>
      </p:sp>
      <p:sp>
        <p:nvSpPr>
          <p:cNvPr id="14" name="Rectangle 2"/>
          <p:cNvSpPr/>
          <p:nvPr/>
        </p:nvSpPr>
        <p:spPr>
          <a:xfrm>
            <a:off x="958552" y="4186365"/>
            <a:ext cx="10781733" cy="565523"/>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r>
              <a:rPr lang="en-US" altLang="vi-VN" sz="2400" b="1" smtClean="0">
                <a:solidFill>
                  <a:srgbClr val="FF0000"/>
                </a:solidFill>
                <a:latin typeface="Times New Roman" panose="02020603050405020304" pitchFamily="18" charset="0"/>
              </a:rPr>
              <a:t>Vậy các con thấy nhiệm vụ học tập của mình như thế nào?</a:t>
            </a:r>
            <a:endParaRPr lang="en-US" altLang="vi-VN" sz="2400" b="1" dirty="0">
              <a:solidFill>
                <a:srgbClr val="FF0000"/>
              </a:solidFill>
              <a:latin typeface="Times New Roman" panose="02020603050405020304" pitchFamily="18" charset="0"/>
            </a:endParaRPr>
          </a:p>
        </p:txBody>
      </p:sp>
      <p:sp>
        <p:nvSpPr>
          <p:cNvPr id="15" name="Rectangle 2"/>
          <p:cNvSpPr/>
          <p:nvPr/>
        </p:nvSpPr>
        <p:spPr>
          <a:xfrm>
            <a:off x="1032009" y="4974387"/>
            <a:ext cx="10781733" cy="565523"/>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r>
              <a:rPr lang="en-US" altLang="vi-VN" sz="2400" b="1" smtClean="0">
                <a:solidFill>
                  <a:srgbClr val="FF0000"/>
                </a:solidFill>
                <a:latin typeface="Times New Roman" panose="02020603050405020304" pitchFamily="18" charset="0"/>
              </a:rPr>
              <a:t>Ý chính của đoạn 2 là gì?</a:t>
            </a:r>
            <a:endParaRPr lang="en-US" altLang="vi-VN"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724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ppt_x"/>
                                          </p:val>
                                        </p:tav>
                                      </p:tavLst>
                                    </p:anim>
                                    <p:anim calcmode="lin" valueType="num">
                                      <p:cBhvr additive="base">
                                        <p:cTn id="53" dur="500"/>
                                        <p:tgtEl>
                                          <p:spTgt spid="11"/>
                                        </p:tgtEl>
                                        <p:attrNameLst>
                                          <p:attrName>ppt_y</p:attrName>
                                        </p:attrNameLst>
                                      </p:cBhvr>
                                      <p:tavLst>
                                        <p:tav tm="0">
                                          <p:val>
                                            <p:strVal val="ppt_y"/>
                                          </p:val>
                                        </p:tav>
                                        <p:tav tm="100000">
                                          <p:val>
                                            <p:strVal val="1+ppt_h/2"/>
                                          </p:val>
                                        </p:tav>
                                      </p:tavLst>
                                    </p:anim>
                                    <p:set>
                                      <p:cBhvr>
                                        <p:cTn id="54" dur="1" fill="hold">
                                          <p:stCondLst>
                                            <p:cond delay="499"/>
                                          </p:stCondLst>
                                        </p:cTn>
                                        <p:tgtEl>
                                          <p:spTgt spid="1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0" grpId="1"/>
      <p:bldP spid="11" grpId="0"/>
      <p:bldP spid="11" grpId="1"/>
      <p:bldP spid="12" grpId="0"/>
      <p:bldP spid="12" grpId="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4121"/>
            <a:ext cx="12327180" cy="6895174"/>
          </a:xfrm>
          <a:prstGeom prst="rect">
            <a:avLst/>
          </a:prstGeom>
        </p:spPr>
      </p:pic>
      <p:sp>
        <p:nvSpPr>
          <p:cNvPr id="5" name="TextBox 4"/>
          <p:cNvSpPr txBox="1"/>
          <p:nvPr/>
        </p:nvSpPr>
        <p:spPr>
          <a:xfrm>
            <a:off x="1787116" y="602282"/>
            <a:ext cx="10059141" cy="1077218"/>
          </a:xfrm>
          <a:prstGeom prst="rect">
            <a:avLst/>
          </a:prstGeom>
          <a:solidFill>
            <a:sysClr val="window" lastClr="FFFFFF"/>
          </a:solidFill>
          <a:ln w="635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Dựa vào ý chính của 2 đoạn trong bài con hãy cho cô biết nội dung của bài là gì?</a:t>
            </a:r>
            <a:endParaRPr kumimoji="0" lang="en-US" sz="3200" b="0" i="0" strike="noStrike" kern="0" cap="none" spc="0" normalizeH="0" baseline="0" noProof="0" dirty="0" smtClean="0">
              <a:ln>
                <a:noFill/>
              </a:ln>
              <a:solidFill>
                <a:prstClr val="black"/>
              </a:solidFill>
              <a:effectLst/>
              <a:uLnTx/>
              <a:uFillTx/>
            </a:endParaRPr>
          </a:p>
        </p:txBody>
      </p:sp>
      <p:sp>
        <p:nvSpPr>
          <p:cNvPr id="6" name="Text Box 12"/>
          <p:cNvSpPr txBox="1"/>
          <p:nvPr/>
        </p:nvSpPr>
        <p:spPr>
          <a:xfrm>
            <a:off x="1075272" y="3464527"/>
            <a:ext cx="10770985" cy="1477328"/>
          </a:xfrm>
          <a:prstGeom prst="rect">
            <a:avLst/>
          </a:prstGeom>
          <a:solidFill>
            <a:sysClr val="window" lastClr="FFFFFF"/>
          </a:solidFill>
          <a:ln w="6350" cap="flat" cmpd="sng" algn="ctr">
            <a:solidFill>
              <a:srgbClr val="70AD47"/>
            </a:solidFill>
            <a:prstDash val="solid"/>
            <a:miter lim="800000"/>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vi-VN" sz="30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Bác Hồ khuyên các em học sinh chăm học, nghe thầy, yêu </a:t>
            </a:r>
            <a:r>
              <a:rPr kumimoji="0" lang="en-US" altLang="vi-VN" sz="3000" b="1" i="0" u="none" strike="noStrike" kern="0" cap="none" spc="0" normalizeH="0" baseline="0" noProof="0" err="1" smtClean="0">
                <a:ln>
                  <a:noFill/>
                </a:ln>
                <a:solidFill>
                  <a:prstClr val="black"/>
                </a:solidFill>
                <a:effectLst/>
                <a:uLnTx/>
                <a:uFillTx/>
                <a:latin typeface="Times New Roman" panose="02020603050405020304" pitchFamily="18" charset="0"/>
                <a:cs typeface="Times New Roman" panose="02020603050405020304" pitchFamily="18" charset="0"/>
              </a:rPr>
              <a:t>bạn </a:t>
            </a:r>
            <a:r>
              <a:rPr kumimoji="0" lang="en-US" altLang="vi-VN" sz="30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vi-VN" sz="3000" b="1" i="0" u="none" strike="noStrike" kern="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tin tưởng</a:t>
            </a:r>
            <a:r>
              <a:rPr kumimoji="0" lang="en-US" altLang="vi-VN" sz="3000" b="1" i="0" u="none" strike="noStrike" kern="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học sinh sẽ kế tục </a:t>
            </a:r>
            <a:r>
              <a:rPr kumimoji="0" lang="en-US" altLang="vi-VN" sz="30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xứng </a:t>
            </a:r>
            <a:r>
              <a:rPr kumimoji="0" lang="en-US" altLang="vi-VN" sz="30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đáng sự nghiệp của cha ông</a:t>
            </a:r>
            <a:r>
              <a:rPr kumimoji="0" lang="en-US" altLang="vi-VN" sz="3000" b="1" i="0" u="none" strike="noStrike" kern="0" cap="none" spc="0" normalizeH="0" baseline="0" noProof="0" err="1"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vi-VN" sz="3000" b="1" kern="0" noProof="0">
                <a:solidFill>
                  <a:prstClr val="black"/>
                </a:solidFill>
                <a:latin typeface="Times New Roman" panose="02020603050405020304" pitchFamily="18" charset="0"/>
                <a:cs typeface="Times New Roman" panose="02020603050405020304" pitchFamily="18" charset="0"/>
              </a:rPr>
              <a:t> </a:t>
            </a:r>
            <a:r>
              <a:rPr kumimoji="0" lang="en-US" altLang="vi-VN" sz="30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xây dựng đất nước</a:t>
            </a:r>
            <a:r>
              <a:rPr kumimoji="0" lang="en-US" altLang="vi-VN" sz="3000" b="1" i="0" u="none" strike="noStrike" kern="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phát triển.</a:t>
            </a:r>
            <a:endParaRPr kumimoji="0" lang="en-US" altLang="vi-VN" sz="30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8" name="TextBox 7"/>
          <p:cNvSpPr txBox="1"/>
          <p:nvPr/>
        </p:nvSpPr>
        <p:spPr>
          <a:xfrm>
            <a:off x="1787116" y="2257661"/>
            <a:ext cx="2386824" cy="706755"/>
          </a:xfrm>
          <a:prstGeom prst="rect">
            <a:avLst/>
          </a:prstGeom>
          <a:solidFill>
            <a:sysClr val="window" lastClr="FFFFFF"/>
          </a:solidFill>
          <a:ln w="635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4000" b="1" i="0" u="sng"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vi-VN" sz="4000" b="1" i="0" u="sng"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dung:</a:t>
            </a:r>
            <a:endParaRPr kumimoji="0" lang="en-US" sz="40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1449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anim calcmode="lin" valueType="num">
                                      <p:cBhvr>
                                        <p:cTn id="16" dur="250" fill="hold"/>
                                        <p:tgtEl>
                                          <p:spTgt spid="6"/>
                                        </p:tgtEl>
                                        <p:attrNameLst>
                                          <p:attrName>ppt_x</p:attrName>
                                        </p:attrNameLst>
                                      </p:cBhvr>
                                      <p:tavLst>
                                        <p:tav tm="0">
                                          <p:val>
                                            <p:strVal val="#ppt_x"/>
                                          </p:val>
                                        </p:tav>
                                        <p:tav tm="100000">
                                          <p:val>
                                            <p:strVal val="#ppt_x"/>
                                          </p:val>
                                        </p:tav>
                                      </p:tavLst>
                                    </p:anim>
                                    <p:anim calcmode="lin" valueType="num">
                                      <p:cBhvr>
                                        <p:cTn id="17"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90" y="-18587"/>
            <a:ext cx="12327180" cy="6895174"/>
          </a:xfrm>
          <a:prstGeom prst="rect">
            <a:avLst/>
          </a:prstGeom>
          <a:noFill/>
        </p:spPr>
      </p:pic>
      <p:sp>
        <p:nvSpPr>
          <p:cNvPr id="6" name="Rectangle 2"/>
          <p:cNvSpPr/>
          <p:nvPr/>
        </p:nvSpPr>
        <p:spPr>
          <a:xfrm>
            <a:off x="3810000" y="160020"/>
            <a:ext cx="5140960" cy="601980"/>
          </a:xfrm>
          <a:prstGeom prst="rect">
            <a:avLst/>
          </a:prstGeom>
          <a:noFill/>
          <a:ln w="12700" cap="rnd" cmpd="sng" algn="ctr">
            <a:solidFill>
              <a:srgbClr val="90C22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rPr>
              <a:t>3. Luyện đọc diễn cảm:</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p:txBody>
      </p:sp>
      <p:sp>
        <p:nvSpPr>
          <p:cNvPr id="7" name="Text Box 1"/>
          <p:cNvSpPr txBox="1"/>
          <p:nvPr/>
        </p:nvSpPr>
        <p:spPr>
          <a:xfrm>
            <a:off x="1226035" y="2479191"/>
            <a:ext cx="9204325" cy="156845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rgbClr val="0000CC"/>
                </a:solidFill>
                <a:effectLst/>
                <a:uLnTx/>
                <a:uFillTx/>
                <a:latin typeface="Times New Roman" panose="02020603050405020304" pitchFamily="18" charset="0"/>
                <a:cs typeface="Times New Roman" panose="02020603050405020304" pitchFamily="18" charset="0"/>
              </a:rPr>
              <a:t>Giọng đọc: đọc toàn bài chậm rãi, thể hiện tình cảm thân ái, trìu mến, thiết tha, tin tưởng của Bác đối với thiếu nhi Việt Nam.</a:t>
            </a:r>
          </a:p>
        </p:txBody>
      </p:sp>
      <p:sp>
        <p:nvSpPr>
          <p:cNvPr id="8" name="Text Box 2"/>
          <p:cNvSpPr txBox="1"/>
          <p:nvPr/>
        </p:nvSpPr>
        <p:spPr>
          <a:xfrm>
            <a:off x="868653" y="4416369"/>
            <a:ext cx="9206865" cy="156966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rgbClr val="0000CC"/>
                </a:solidFill>
                <a:effectLst/>
                <a:uLnTx/>
                <a:uFillTx/>
                <a:latin typeface="Times New Roman" panose="02020603050405020304" pitchFamily="18" charset="0"/>
                <a:cs typeface="Times New Roman" panose="02020603050405020304" pitchFamily="18" charset="0"/>
              </a:rPr>
              <a:t> Nhấn giọng ở một số từ ngữ gợi tả, gợi cảm</a:t>
            </a:r>
            <a:r>
              <a:rPr kumimoji="0" lang="en-US" sz="3200" b="0" i="0" u="none" strike="noStrike" kern="0" cap="none" spc="0" normalizeH="0" noProof="0" smtClean="0">
                <a:ln>
                  <a:noFill/>
                </a:ln>
                <a:solidFill>
                  <a:srgbClr val="0000CC"/>
                </a:solidFill>
                <a:effectLst/>
                <a:uLnTx/>
                <a:uFillTx/>
                <a:latin typeface="Times New Roman" panose="02020603050405020304" pitchFamily="18" charset="0"/>
                <a:cs typeface="Times New Roman" panose="02020603050405020304" pitchFamily="18" charset="0"/>
              </a:rPr>
              <a:t> ( đầu tiên, nhộn nhịp, sung sướng, may mắn, hy sinh, chờ đợi, trông mong, tươi đẹp…….</a:t>
            </a:r>
            <a:endParaRPr kumimoji="0" lang="en-US" sz="3200" b="0" i="0" u="none" strike="noStrike" kern="0" cap="none" spc="0" normalizeH="0" baseline="0" noProof="0" smtClean="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9" name="Rectangle 2"/>
          <p:cNvSpPr/>
          <p:nvPr/>
        </p:nvSpPr>
        <p:spPr>
          <a:xfrm>
            <a:off x="1378424" y="1393121"/>
            <a:ext cx="10372298" cy="954294"/>
          </a:xfrm>
          <a:prstGeom prst="rect">
            <a:avLst/>
          </a:prstGeom>
          <a:noFill/>
          <a:ln w="12700" cap="rnd"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lang="en-US" altLang="vi-VN" sz="3600" kern="0" smtClean="0">
                <a:solidFill>
                  <a:srgbClr val="FF0000"/>
                </a:solidFill>
                <a:latin typeface="Times New Roman" panose="02020603050405020304" pitchFamily="18" charset="0"/>
              </a:rPr>
              <a:t>Sau khi tìm hiểu bài con hãy cho cô biết giọng đọc của bài này như thế nào?</a:t>
            </a:r>
            <a:endParaRPr kumimoji="0" lang="en-US" altLang="vi-VN" sz="3600" i="0" u="none" strike="noStrike" kern="0" cap="none" spc="0" normalizeH="0" baseline="0" noProof="0" dirty="0" smtClean="0">
              <a:ln>
                <a:noFill/>
              </a:ln>
              <a:solidFill>
                <a:srgbClr val="FF0000"/>
              </a:solidFill>
              <a:effectLst/>
              <a:uLnTx/>
              <a:uFillTx/>
              <a:latin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p:txBody>
      </p:sp>
      <p:sp>
        <p:nvSpPr>
          <p:cNvPr id="11" name="Rectangle 2"/>
          <p:cNvSpPr/>
          <p:nvPr/>
        </p:nvSpPr>
        <p:spPr>
          <a:xfrm>
            <a:off x="1" y="7008363"/>
            <a:ext cx="12091916" cy="1112055"/>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endParaRPr lang="en-US" altLang="vi-VN" sz="2400" b="1" smtClean="0">
              <a:solidFill>
                <a:schemeClr val="bg1">
                  <a:lumMod val="50000"/>
                </a:schemeClr>
              </a:solidFill>
              <a:latin typeface="Times New Roman" panose="02020603050405020304" pitchFamily="18" charset="0"/>
            </a:endParaRPr>
          </a:p>
          <a:p>
            <a:pPr eaLnBrk="1" hangingPunct="1"/>
            <a:r>
              <a:rPr lang="en-US" altLang="vi-VN" sz="2400" b="1" smtClean="0">
                <a:solidFill>
                  <a:schemeClr val="bg1">
                    <a:lumMod val="50000"/>
                  </a:schemeClr>
                </a:solidFill>
                <a:latin typeface="Times New Roman" panose="02020603050405020304" pitchFamily="18" charset="0"/>
              </a:rPr>
              <a:t>Dựa vào phần hướng dẫn giọng đọc và nhấn giọng các con hãy tự luyện đọc diễn cảm bài này sau tiết học nhé.Cô cùng các co sẽ luyện đọc diễn cảm 1 đoạn trong bài nhé.</a:t>
            </a:r>
            <a:endParaRPr lang="en-US" altLang="vi-VN" sz="2400" b="1" dirty="0">
              <a:solidFill>
                <a:schemeClr val="bg1">
                  <a:lumMod val="50000"/>
                </a:schemeClr>
              </a:solidFill>
              <a:latin typeface="Times New Roman" panose="02020603050405020304" pitchFamily="18" charset="0"/>
            </a:endParaRPr>
          </a:p>
          <a:p>
            <a:pPr eaLnBrk="1" hangingPunct="1"/>
            <a:endParaRPr lang="en-US" altLang="vi-VN" sz="2400" b="1"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14478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7590" y="-18587"/>
            <a:ext cx="12327180" cy="6895174"/>
          </a:xfrm>
          <a:prstGeom prst="rect">
            <a:avLst/>
          </a:prstGeom>
          <a:noFill/>
        </p:spPr>
      </p:pic>
      <p:sp>
        <p:nvSpPr>
          <p:cNvPr id="5" name="TextBox 4">
            <a:extLst>
              <a:ext uri="{FF2B5EF4-FFF2-40B4-BE49-F238E27FC236}">
                <a16:creationId xmlns:a16="http://schemas.microsoft.com/office/drawing/2014/main" id="{CF399632-9522-403F-AD7B-D513471FF7CE}"/>
              </a:ext>
            </a:extLst>
          </p:cNvPr>
          <p:cNvSpPr txBox="1"/>
          <p:nvPr/>
        </p:nvSpPr>
        <p:spPr>
          <a:xfrm>
            <a:off x="593464" y="1630968"/>
            <a:ext cx="11005071" cy="2308324"/>
          </a:xfrm>
          <a:prstGeom prst="rect">
            <a:avLst/>
          </a:prstGeom>
          <a:noFill/>
        </p:spPr>
        <p:txBody>
          <a:bodyPr wrap="square">
            <a:spAutoFit/>
          </a:bodyPr>
          <a:lstStyle/>
          <a:p>
            <a:pPr defTabSz="457200"/>
            <a:r>
              <a:rPr lang="en-US" altLang="x-none" sz="2400">
                <a:solidFill>
                  <a:srgbClr val="000000"/>
                </a:solidFill>
                <a:latin typeface="Times New Roman" panose="02020603050405020304" pitchFamily="18" charset="0"/>
                <a:cs typeface="Times New Roman" panose="02020603050405020304" pitchFamily="18" charset="0"/>
              </a:rPr>
              <a:t>     </a:t>
            </a:r>
            <a:r>
              <a:rPr lang="en-US" altLang="x-none" sz="2400" smtClean="0">
                <a:solidFill>
                  <a:srgbClr val="000000"/>
                </a:solidFill>
                <a:latin typeface="Times New Roman" panose="02020603050405020304" pitchFamily="18" charset="0"/>
                <a:cs typeface="Times New Roman" panose="02020603050405020304" pitchFamily="18" charset="0"/>
              </a:rPr>
              <a:t>   Sau </a:t>
            </a:r>
            <a:r>
              <a:rPr lang="en-US" altLang="x-none" sz="2400" dirty="0">
                <a:solidFill>
                  <a:srgbClr val="000000"/>
                </a:solidFill>
                <a:latin typeface="Times New Roman" panose="02020603050405020304" pitchFamily="18" charset="0"/>
                <a:cs typeface="Times New Roman" panose="02020603050405020304" pitchFamily="18" charset="0"/>
              </a:rPr>
              <a:t>80 </a:t>
            </a:r>
            <a:r>
              <a:rPr lang="en-US" altLang="x-none" sz="2400" dirty="0" err="1">
                <a:solidFill>
                  <a:srgbClr val="000000"/>
                </a:solidFill>
                <a:latin typeface="Times New Roman" panose="02020603050405020304" pitchFamily="18" charset="0"/>
                <a:cs typeface="Times New Roman" panose="02020603050405020304" pitchFamily="18" charset="0"/>
              </a:rPr>
              <a:t>năm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giời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nô</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lệ</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bị</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yếu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hèn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ng</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y</a:t>
            </a:r>
            <a:r>
              <a:rPr lang="en-US" altLang="x-none" sz="2400" dirty="0">
                <a:solidFill>
                  <a:srgbClr val="000000"/>
                </a:solidFill>
                <a:latin typeface="Times New Roman" panose="02020603050405020304" pitchFamily="18" charset="0"/>
                <a:cs typeface="Times New Roman" panose="02020603050405020304" pitchFamily="18" charset="0"/>
              </a:rPr>
              <a:t> nay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cần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phải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xây</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dựng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lại</a:t>
            </a:r>
            <a:r>
              <a:rPr lang="en-US" altLang="x-none" sz="2400" dirty="0">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cơ</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đồ</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tổ</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tiên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đã</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để</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lại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sao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chúng</a:t>
            </a:r>
            <a:r>
              <a:rPr lang="en-US" altLang="x-none" sz="2400" dirty="0">
                <a:solidFill>
                  <a:srgbClr val="000000"/>
                </a:solidFill>
                <a:latin typeface="Times New Roman" panose="02020603050405020304" pitchFamily="18" charset="0"/>
                <a:cs typeface="Times New Roman" panose="02020603050405020304" pitchFamily="18" charset="0"/>
              </a:rPr>
              <a:t> ta </a:t>
            </a:r>
            <a:r>
              <a:rPr lang="en-US" altLang="x-none" sz="2400" dirty="0" err="1">
                <a:solidFill>
                  <a:srgbClr val="000000"/>
                </a:solidFill>
                <a:latin typeface="Times New Roman" panose="02020603050405020304" pitchFamily="18" charset="0"/>
                <a:cs typeface="Times New Roman" panose="02020603050405020304" pitchFamily="18" charset="0"/>
              </a:rPr>
              <a:t>theo</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kịp</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khác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ho</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cầu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Trong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cuộc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kiến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thiết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trông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mong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chờ</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đợi</a:t>
            </a:r>
            <a:r>
              <a:rPr lang="en-US" altLang="x-none" sz="2400" dirty="0">
                <a:latin typeface="Times New Roman" panose="02020603050405020304" pitchFamily="18" charset="0"/>
                <a:cs typeface="Times New Roman" panose="02020603050405020304" pitchFamily="18" charset="0"/>
              </a:rPr>
              <a:t> </a:t>
            </a:r>
            <a:r>
              <a:rPr lang="en-US" altLang="x-none" sz="2400" dirty="0">
                <a:solidFill>
                  <a:srgbClr val="000000"/>
                </a:solidFill>
                <a:latin typeface="Times New Roman" panose="02020603050405020304" pitchFamily="18" charset="0"/>
                <a:cs typeface="Times New Roman" panose="02020603050405020304" pitchFamily="18" charset="0"/>
              </a:rPr>
              <a:t>ở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em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rất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nhiều</a:t>
            </a:r>
            <a:r>
              <a:rPr lang="en-US" altLang="x-none" sz="2400" dirty="0">
                <a:solidFill>
                  <a:srgbClr val="000000"/>
                </a:solidFill>
                <a:latin typeface="Times New Roman" panose="02020603050405020304" pitchFamily="18" charset="0"/>
                <a:cs typeface="Times New Roman" panose="02020603050405020304" pitchFamily="18" charset="0"/>
              </a:rPr>
              <a:t>. Non </a:t>
            </a:r>
            <a:r>
              <a:rPr lang="en-US" altLang="x-none" sz="2400" dirty="0" err="1">
                <a:solidFill>
                  <a:srgbClr val="000000"/>
                </a:solidFill>
                <a:latin typeface="Times New Roman" panose="02020603050405020304" pitchFamily="18" charset="0"/>
                <a:cs typeface="Times New Roman" panose="02020603050405020304" pitchFamily="18" charset="0"/>
              </a:rPr>
              <a:t>sông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Việt</a:t>
            </a:r>
            <a:r>
              <a:rPr lang="en-US" altLang="x-none" sz="2400" dirty="0">
                <a:solidFill>
                  <a:srgbClr val="000000"/>
                </a:solidFill>
                <a:latin typeface="Times New Roman" panose="02020603050405020304" pitchFamily="18" charset="0"/>
                <a:cs typeface="Times New Roman" panose="02020603050405020304" pitchFamily="18" charset="0"/>
              </a:rPr>
              <a:t> Nam </a:t>
            </a:r>
            <a:r>
              <a:rPr lang="en-US" altLang="x-none" sz="2400" dirty="0" err="1">
                <a:solidFill>
                  <a:srgbClr val="000000"/>
                </a:solidFill>
                <a:latin typeface="Times New Roman" panose="02020603050405020304" pitchFamily="18" charset="0"/>
                <a:cs typeface="Times New Roman" panose="02020603050405020304" pitchFamily="18" charset="0"/>
              </a:rPr>
              <a:t>có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trở</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nên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tươi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đẹp</a:t>
            </a:r>
            <a:r>
              <a:rPr lang="en-US" altLang="x-none" sz="2400" dirty="0">
                <a:latin typeface="Times New Roman" panose="02020603050405020304" pitchFamily="18" charset="0"/>
                <a:cs typeface="Times New Roman" panose="02020603050405020304" pitchFamily="18" charset="0"/>
              </a:rPr>
              <a:t> hay </a:t>
            </a:r>
            <a:r>
              <a:rPr lang="en-US" altLang="x-none" sz="2400" dirty="0" err="1">
                <a:latin typeface="Times New Roman" panose="02020603050405020304" pitchFamily="18" charset="0"/>
                <a:cs typeface="Times New Roman" panose="02020603050405020304" pitchFamily="18" charset="0"/>
              </a:rPr>
              <a:t>không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dân</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tộc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Việt</a:t>
            </a:r>
            <a:r>
              <a:rPr lang="en-US" altLang="x-none" sz="2400" dirty="0">
                <a:solidFill>
                  <a:srgbClr val="000000"/>
                </a:solidFill>
                <a:latin typeface="Times New Roman" panose="02020603050405020304" pitchFamily="18" charset="0"/>
                <a:cs typeface="Times New Roman" panose="02020603050405020304" pitchFamily="18" charset="0"/>
              </a:rPr>
              <a:t> Nam </a:t>
            </a:r>
            <a:r>
              <a:rPr lang="en-US" altLang="x-none" sz="2400" dirty="0" err="1">
                <a:solidFill>
                  <a:srgbClr val="000000"/>
                </a:solidFill>
                <a:latin typeface="Times New Roman" panose="02020603050405020304" pitchFamily="18" charset="0"/>
                <a:cs typeface="Times New Roman" panose="02020603050405020304" pitchFamily="18" charset="0"/>
              </a:rPr>
              <a:t>có</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bước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tới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err="1">
                <a:solidFill>
                  <a:srgbClr val="000000"/>
                </a:solidFill>
                <a:latin typeface="Times New Roman" panose="02020603050405020304" pitchFamily="18" charset="0"/>
                <a:cs typeface="Times New Roman" panose="02020603050405020304" pitchFamily="18" charset="0"/>
              </a:rPr>
              <a:t>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vinh</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quang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để</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sánh</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vai</a:t>
            </a:r>
            <a:r>
              <a:rPr lang="en-US" altLang="x-none" sz="2400" dirty="0">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với</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cường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quốc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năm</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châu</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được</a:t>
            </a:r>
            <a:r>
              <a:rPr lang="en-US" altLang="x-none" sz="2400" dirty="0">
                <a:latin typeface="Times New Roman" panose="02020603050405020304" pitchFamily="18" charset="0"/>
                <a:cs typeface="Times New Roman" panose="02020603050405020304" pitchFamily="18" charset="0"/>
              </a:rPr>
              <a:t> hay </a:t>
            </a:r>
            <a:r>
              <a:rPr lang="en-US" altLang="x-none" sz="2400" dirty="0" err="1">
                <a:latin typeface="Times New Roman" panose="02020603050405020304" pitchFamily="18" charset="0"/>
                <a:cs typeface="Times New Roman" panose="02020603050405020304" pitchFamily="18" charset="0"/>
              </a:rPr>
              <a:t>không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chính</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l</a:t>
            </a:r>
            <a:r>
              <a:rPr lang="en-US" altLang="x-none" sz="2400" dirty="0" err="1">
                <a:solidFill>
                  <a:srgbClr val="000000"/>
                </a:solidFill>
                <a:latin typeface="Times New Roman" panose="02020603050405020304" pitchFamily="18" charset="0"/>
                <a:ea typeface="Times New Roman" panose="02020603050405020304" pitchFamily="18" charset="0"/>
              </a:rPr>
              <a:t>à</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nhờ</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một</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phần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lớn</a:t>
            </a:r>
            <a:r>
              <a:rPr lang="en-US" altLang="x-none" sz="2400" dirty="0">
                <a:latin typeface="Times New Roman" panose="02020603050405020304" pitchFamily="18" charset="0"/>
                <a:cs typeface="Times New Roman" panose="02020603050405020304" pitchFamily="18" charset="0"/>
              </a:rPr>
              <a:t> </a:t>
            </a:r>
            <a:r>
              <a:rPr lang="en-US" altLang="x-none" sz="2400" dirty="0">
                <a:solidFill>
                  <a:srgbClr val="000000"/>
                </a:solidFill>
                <a:latin typeface="Times New Roman" panose="02020603050405020304" pitchFamily="18" charset="0"/>
                <a:cs typeface="Times New Roman" panose="02020603050405020304" pitchFamily="18" charset="0"/>
              </a:rPr>
              <a:t>ở </a:t>
            </a:r>
            <a:r>
              <a:rPr lang="en-US" altLang="x-none" sz="2400" dirty="0" err="1">
                <a:solidFill>
                  <a:srgbClr val="000000"/>
                </a:solidFill>
                <a:latin typeface="Times New Roman" panose="02020603050405020304" pitchFamily="18" charset="0"/>
                <a:cs typeface="Times New Roman" panose="02020603050405020304" pitchFamily="18" charset="0"/>
              </a:rPr>
              <a:t>công</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học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tập</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của</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các</a:t>
            </a:r>
            <a:r>
              <a:rPr lang="en-US" altLang="x-none" sz="2400" dirty="0">
                <a:solidFill>
                  <a:srgbClr val="000000"/>
                </a:solidFill>
                <a:latin typeface="Times New Roman" panose="02020603050405020304" pitchFamily="18" charset="0"/>
                <a:cs typeface="Times New Roman" panose="02020603050405020304" pitchFamily="18" charset="0"/>
              </a:rPr>
              <a:t> </a:t>
            </a:r>
            <a:r>
              <a:rPr lang="en-US" altLang="x-none" sz="2400" dirty="0" err="1">
                <a:solidFill>
                  <a:srgbClr val="000000"/>
                </a:solidFill>
                <a:latin typeface="Times New Roman" panose="02020603050405020304" pitchFamily="18" charset="0"/>
                <a:cs typeface="Times New Roman" panose="02020603050405020304" pitchFamily="18" charset="0"/>
              </a:rPr>
              <a:t>em</a:t>
            </a:r>
            <a:r>
              <a:rPr lang="en-US" altLang="x-none"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rebuchet MS" panose="020B0603020202020204"/>
            </a:endParaRPr>
          </a:p>
        </p:txBody>
      </p:sp>
      <p:sp>
        <p:nvSpPr>
          <p:cNvPr id="6" name="TextBox 5"/>
          <p:cNvSpPr txBox="1"/>
          <p:nvPr/>
        </p:nvSpPr>
        <p:spPr>
          <a:xfrm>
            <a:off x="777495" y="4939822"/>
            <a:ext cx="10637009"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Giọng đọc thể hiện sự thiết  tha, mong đợi, tin tưởng của Bác đối vơi thiếu nhi.Nhấn giọng các từ:</a:t>
            </a:r>
            <a:endParaRPr lang="en-US" sz="28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493654" y="2406316"/>
            <a:ext cx="1347178" cy="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73044" y="2785130"/>
            <a:ext cx="2308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60412" y="3086908"/>
            <a:ext cx="2290548" cy="6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02995" y="3505348"/>
            <a:ext cx="996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71021" y="3589361"/>
            <a:ext cx="1806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30966" y="3836631"/>
            <a:ext cx="760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2"/>
          <p:cNvSpPr/>
          <p:nvPr/>
        </p:nvSpPr>
        <p:spPr>
          <a:xfrm>
            <a:off x="3691360" y="91798"/>
            <a:ext cx="6244210" cy="601980"/>
          </a:xfrm>
          <a:prstGeom prst="rect">
            <a:avLst/>
          </a:prstGeom>
          <a:noFill/>
          <a:ln w="12700" cap="rnd" cmpd="sng" algn="ctr">
            <a:solidFill>
              <a:srgbClr val="90C22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rPr>
              <a:t>3. Luyện đọc </a:t>
            </a:r>
            <a:r>
              <a:rPr kumimoji="0" lang="en-US" altLang="vi-VN" sz="3600" b="1" i="0" u="none" strike="noStrike" kern="0" cap="none" spc="0" normalizeH="0" baseline="0" noProof="0" smtClean="0">
                <a:ln>
                  <a:noFill/>
                </a:ln>
                <a:solidFill>
                  <a:srgbClr val="C00000"/>
                </a:solidFill>
                <a:effectLst/>
                <a:uLnTx/>
                <a:uFillTx/>
                <a:latin typeface="Times New Roman" panose="02020603050405020304" pitchFamily="18" charset="0"/>
                <a:ea typeface="+mn-ea"/>
                <a:cs typeface="+mn-cs"/>
              </a:rPr>
              <a:t>diễn cảm</a:t>
            </a:r>
            <a:r>
              <a:rPr kumimoji="0" lang="en-US" altLang="vi-VN" sz="3600" b="1" i="0" u="none" strike="noStrike" kern="0" cap="none" spc="0" normalizeH="0" noProof="0" smtClean="0">
                <a:ln>
                  <a:noFill/>
                </a:ln>
                <a:solidFill>
                  <a:srgbClr val="C00000"/>
                </a:solidFill>
                <a:effectLst/>
                <a:uLnTx/>
                <a:uFillTx/>
                <a:latin typeface="Times New Roman" panose="02020603050405020304" pitchFamily="18" charset="0"/>
                <a:ea typeface="+mn-ea"/>
                <a:cs typeface="+mn-cs"/>
              </a:rPr>
              <a:t> đoạn</a:t>
            </a: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mn-cs"/>
            </a:endParaRPr>
          </a:p>
        </p:txBody>
      </p:sp>
      <p:sp>
        <p:nvSpPr>
          <p:cNvPr id="12" name="TextBox 11"/>
          <p:cNvSpPr txBox="1"/>
          <p:nvPr/>
        </p:nvSpPr>
        <p:spPr>
          <a:xfrm>
            <a:off x="822389" y="4136291"/>
            <a:ext cx="10637009"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Một bạn hãy cho cô biết giọng đọc của đoạn này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590" y="-18587"/>
            <a:ext cx="12327180" cy="6895174"/>
          </a:xfrm>
          <a:prstGeom prst="rect">
            <a:avLst/>
          </a:prstGeom>
          <a:noFill/>
        </p:spPr>
      </p:pic>
      <p:sp>
        <p:nvSpPr>
          <p:cNvPr id="21507" name="Text Box 3">
            <a:extLst>
              <a:ext uri="{FF2B5EF4-FFF2-40B4-BE49-F238E27FC236}">
                <a16:creationId xmlns:a16="http://schemas.microsoft.com/office/drawing/2014/main" id="{A3CF5280-34D0-45F3-B911-34162353DCAE}"/>
              </a:ext>
            </a:extLst>
          </p:cNvPr>
          <p:cNvSpPr txBox="1">
            <a:spLocks noChangeArrowheads="1"/>
          </p:cNvSpPr>
          <p:nvPr/>
        </p:nvSpPr>
        <p:spPr bwMode="auto">
          <a:xfrm>
            <a:off x="1992313" y="333375"/>
            <a:ext cx="84963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altLang="en-US" sz="2800" b="1" i="0" u="sng"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Học thuộc lòng:</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Sau 80 năm giời nô lệ làm cho nước nhà bị yếu hèn, ngày nay chúng ta cần phải ……………….</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mà tổ tiên đã để lại cho chúng ta, làm sao cho chúng ta theo kịp các nước khác ………………</a:t>
            </a:r>
          </a:p>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Trong công cuộc kiến thiết đó, nước nhà trông mong, chờ đợi ở các em rất nhiều. Non sông Việt Nam có trở nên ……………………….., dân tộc Việt Nam có bước tới đài vinh quang để sánh vai với các cường quốc năm châu được hay không, chính  là nhờ …………….. ở công học tập của các em.</a:t>
            </a:r>
          </a:p>
        </p:txBody>
      </p:sp>
    </p:spTree>
    <p:extLst>
      <p:ext uri="{BB962C8B-B14F-4D97-AF65-F5344CB8AC3E}">
        <p14:creationId xmlns:p14="http://schemas.microsoft.com/office/powerpoint/2010/main" val="281760355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1000"/>
                                        <p:tgtEl>
                                          <p:spTgt spid="21507"/>
                                        </p:tgtEl>
                                      </p:cBhvr>
                                    </p:animEffect>
                                  </p:childTnLst>
                                </p:cTn>
                              </p:par>
                              <p:par>
                                <p:cTn id="8" presetID="4" presetClass="exit" presetSubtype="16" fill="hold" grpId="1" nodeType="withEffect">
                                  <p:stCondLst>
                                    <p:cond delay="0"/>
                                  </p:stCondLst>
                                  <p:childTnLst>
                                    <p:animEffect transition="out" filter="box(in)">
                                      <p:cBhvr>
                                        <p:cTn id="9" dur="1000"/>
                                        <p:tgtEl>
                                          <p:spTgt spid="21507"/>
                                        </p:tgtEl>
                                      </p:cBhvr>
                                    </p:animEffect>
                                    <p:set>
                                      <p:cBhvr>
                                        <p:cTn id="10" dur="1" fill="hold">
                                          <p:stCondLst>
                                            <p:cond delay="9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a:noFill/>
        </p:spPr>
      </p:pic>
      <p:sp>
        <p:nvSpPr>
          <p:cNvPr id="5" name="Rectangle 4"/>
          <p:cNvSpPr/>
          <p:nvPr/>
        </p:nvSpPr>
        <p:spPr>
          <a:xfrm>
            <a:off x="1583140" y="1423041"/>
            <a:ext cx="9826388" cy="646331"/>
          </a:xfrm>
          <a:prstGeom prst="rect">
            <a:avLst/>
          </a:prstGeom>
        </p:spPr>
        <p:txBody>
          <a:bodyPr wrap="square">
            <a:spAutoFit/>
          </a:bodyPr>
          <a:lstStyle/>
          <a:p>
            <a:pPr>
              <a:buFontTx/>
              <a:buChar char="-"/>
            </a:pPr>
            <a:r>
              <a:rPr lang="en-US" altLang="en-US" sz="3600">
                <a:solidFill>
                  <a:srgbClr val="FF0000"/>
                </a:solidFill>
                <a:latin typeface="Times New Roman" panose="02020603050405020304" pitchFamily="18" charset="0"/>
                <a:cs typeface="Times New Roman" panose="02020603050405020304" pitchFamily="18" charset="0"/>
              </a:rPr>
              <a:t>Qua bài học em rút ra điều gì cho bản thân?</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6" name="TextBox 7">
            <a:extLst>
              <a:ext uri="{FF2B5EF4-FFF2-40B4-BE49-F238E27FC236}">
                <a16:creationId xmlns:a16="http://schemas.microsoft.com/office/drawing/2014/main" id="{AEC49E27-5B9D-4E56-9218-F0022B431B9F}"/>
              </a:ext>
            </a:extLst>
          </p:cNvPr>
          <p:cNvSpPr txBox="1">
            <a:spLocks noChangeArrowheads="1"/>
          </p:cNvSpPr>
          <p:nvPr/>
        </p:nvSpPr>
        <p:spPr bwMode="auto">
          <a:xfrm>
            <a:off x="2457450" y="167328"/>
            <a:ext cx="2663825"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VẬN DỤNG</a:t>
            </a:r>
          </a:p>
        </p:txBody>
      </p:sp>
      <p:sp>
        <p:nvSpPr>
          <p:cNvPr id="7" name="Rectangle 6"/>
          <p:cNvSpPr/>
          <p:nvPr/>
        </p:nvSpPr>
        <p:spPr>
          <a:xfrm>
            <a:off x="322997" y="7290635"/>
            <a:ext cx="9826388" cy="646331"/>
          </a:xfrm>
          <a:prstGeom prst="rect">
            <a:avLst/>
          </a:prstGeom>
        </p:spPr>
        <p:txBody>
          <a:bodyPr wrap="square">
            <a:spAutoFit/>
          </a:bodyPr>
          <a:lstStyle/>
          <a:p>
            <a:pPr>
              <a:buFontTx/>
              <a:buChar char="-"/>
            </a:pPr>
            <a:r>
              <a:rPr lang="en-US" altLang="en-US" sz="3600" smtClean="0">
                <a:solidFill>
                  <a:schemeClr val="bg1">
                    <a:lumMod val="65000"/>
                  </a:schemeClr>
                </a:solidFill>
                <a:latin typeface="Times New Roman" panose="02020603050405020304" pitchFamily="18" charset="0"/>
                <a:cs typeface="Times New Roman" panose="02020603050405020304" pitchFamily="18" charset="0"/>
              </a:rPr>
              <a:t>Nhận xét tiết học.</a:t>
            </a:r>
            <a:endParaRPr lang="en-US" altLang="en-US" sz="36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2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a:noFill/>
        </p:spPr>
      </p:pic>
      <p:sp>
        <p:nvSpPr>
          <p:cNvPr id="5" name="TextBox 7">
            <a:extLst>
              <a:ext uri="{FF2B5EF4-FFF2-40B4-BE49-F238E27FC236}">
                <a16:creationId xmlns:a16="http://schemas.microsoft.com/office/drawing/2014/main" id="{AEC49E27-5B9D-4E56-9218-F0022B431B9F}"/>
              </a:ext>
            </a:extLst>
          </p:cNvPr>
          <p:cNvSpPr txBox="1">
            <a:spLocks noChangeArrowheads="1"/>
          </p:cNvSpPr>
          <p:nvPr/>
        </p:nvSpPr>
        <p:spPr bwMode="auto">
          <a:xfrm>
            <a:off x="2457450" y="167328"/>
            <a:ext cx="2663825" cy="6461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3600" b="1" smtClean="0">
                <a:solidFill>
                  <a:srgbClr val="FF0000"/>
                </a:solidFill>
                <a:latin typeface="Times New Roman" panose="02020603050405020304" pitchFamily="18" charset="0"/>
                <a:cs typeface="Times New Roman" panose="02020603050405020304" pitchFamily="18" charset="0"/>
              </a:rPr>
              <a:t>Dặn dò:</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182806" y="1872474"/>
            <a:ext cx="10704394" cy="1261884"/>
          </a:xfrm>
          <a:prstGeom prst="rect">
            <a:avLst/>
          </a:prstGeom>
        </p:spPr>
        <p:txBody>
          <a:bodyPr wrap="square">
            <a:spAutoFit/>
          </a:bodyPr>
          <a:lstStyle/>
          <a:p>
            <a:pPr>
              <a:buFontTx/>
              <a:buChar char="-"/>
            </a:pPr>
            <a:r>
              <a:rPr lang="en-US" altLang="en-US" sz="4000">
                <a:latin typeface="Times New Roman" panose="02020603050405020304" pitchFamily="18" charset="0"/>
                <a:cs typeface="Times New Roman" panose="02020603050405020304" pitchFamily="18" charset="0"/>
              </a:rPr>
              <a:t>Học thuộc lòng đoạn: </a:t>
            </a:r>
            <a:r>
              <a:rPr lang="en-US" altLang="en-US" sz="3600" i="1">
                <a:latin typeface="Times New Roman" panose="02020603050405020304" pitchFamily="18" charset="0"/>
                <a:cs typeface="Times New Roman" panose="02020603050405020304" pitchFamily="18" charset="0"/>
              </a:rPr>
              <a:t>“ Sau 80 năm giời nô lệ....nhờ một phần lớn ở công học tập của của các em”.</a:t>
            </a:r>
            <a:endParaRPr lang="en-US" altLang="en-US" sz="3600" i="1" dirty="0">
              <a:latin typeface="Times New Roman" panose="02020603050405020304" pitchFamily="18" charset="0"/>
              <a:cs typeface="Times New Roman" panose="02020603050405020304" pitchFamily="18" charset="0"/>
            </a:endParaRPr>
          </a:p>
        </p:txBody>
      </p:sp>
      <p:sp>
        <p:nvSpPr>
          <p:cNvPr id="7" name="Rectangle 6"/>
          <p:cNvSpPr/>
          <p:nvPr/>
        </p:nvSpPr>
        <p:spPr>
          <a:xfrm>
            <a:off x="1062251" y="3734295"/>
            <a:ext cx="10704394" cy="1323439"/>
          </a:xfrm>
          <a:prstGeom prst="rect">
            <a:avLst/>
          </a:prstGeom>
        </p:spPr>
        <p:txBody>
          <a:bodyPr wrap="square">
            <a:spAutoFit/>
          </a:bodyPr>
          <a:lstStyle/>
          <a:p>
            <a:r>
              <a:rPr lang="en-US" altLang="en-US" sz="4000">
                <a:latin typeface="Times New Roman" panose="02020603050405020304" pitchFamily="18" charset="0"/>
                <a:cs typeface="Times New Roman" panose="02020603050405020304" pitchFamily="18" charset="0"/>
              </a:rPr>
              <a:t>-</a:t>
            </a:r>
            <a:r>
              <a:rPr lang="en-US" altLang="en-US" sz="4000" smtClean="0">
                <a:latin typeface="Times New Roman" panose="02020603050405020304" pitchFamily="18" charset="0"/>
                <a:cs typeface="Times New Roman" panose="02020603050405020304" pitchFamily="18" charset="0"/>
              </a:rPr>
              <a:t> Chuẩn </a:t>
            </a:r>
            <a:r>
              <a:rPr lang="en-US" altLang="en-US" sz="4000">
                <a:latin typeface="Times New Roman" panose="02020603050405020304" pitchFamily="18" charset="0"/>
                <a:cs typeface="Times New Roman" panose="02020603050405020304" pitchFamily="18" charset="0"/>
              </a:rPr>
              <a:t>bị bài sau: Soạn bài: Quang cảnh làng </a:t>
            </a:r>
          </a:p>
          <a:p>
            <a:r>
              <a:rPr lang="en-US" altLang="en-US" sz="4000">
                <a:latin typeface="Times New Roman" panose="02020603050405020304" pitchFamily="18" charset="0"/>
                <a:cs typeface="Times New Roman" panose="02020603050405020304" pitchFamily="18" charset="0"/>
              </a:rPr>
              <a:t>mạc ngày mùa ( SGK – trang 10,11)</a:t>
            </a:r>
            <a:endParaRPr lang="en-US"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0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156" y="-15539"/>
            <a:ext cx="12272312" cy="6889077"/>
          </a:xfrm>
          <a:prstGeom prst="rect">
            <a:avLst/>
          </a:prstGeom>
        </p:spPr>
      </p:pic>
      <p:pic>
        <p:nvPicPr>
          <p:cNvPr id="5" name="Content Placeholder 2"/>
          <p:cNvPicPr>
            <a:picLocks noChangeAspect="1"/>
          </p:cNvPicPr>
          <p:nvPr/>
        </p:nvPicPr>
        <p:blipFill>
          <a:blip r:embed="rId3"/>
          <a:stretch>
            <a:fillRect/>
          </a:stretch>
        </p:blipFill>
        <p:spPr>
          <a:xfrm>
            <a:off x="2230398" y="1027906"/>
            <a:ext cx="2252345" cy="2781300"/>
          </a:xfrm>
          <a:prstGeom prst="rect">
            <a:avLst/>
          </a:prstGeom>
        </p:spPr>
      </p:pic>
      <p:pic>
        <p:nvPicPr>
          <p:cNvPr id="6" name="Picture 5"/>
          <p:cNvPicPr>
            <a:picLocks noChangeAspect="1"/>
          </p:cNvPicPr>
          <p:nvPr/>
        </p:nvPicPr>
        <p:blipFill>
          <a:blip r:embed="rId4"/>
          <a:stretch>
            <a:fillRect/>
          </a:stretch>
        </p:blipFill>
        <p:spPr>
          <a:xfrm>
            <a:off x="5172101" y="1027906"/>
            <a:ext cx="2127250" cy="2781300"/>
          </a:xfrm>
          <a:prstGeom prst="rect">
            <a:avLst/>
          </a:prstGeom>
        </p:spPr>
      </p:pic>
      <p:pic>
        <p:nvPicPr>
          <p:cNvPr id="7" name="Picture 6"/>
          <p:cNvPicPr>
            <a:picLocks noChangeAspect="1"/>
          </p:cNvPicPr>
          <p:nvPr/>
        </p:nvPicPr>
        <p:blipFill>
          <a:blip r:embed="rId5"/>
          <a:stretch>
            <a:fillRect/>
          </a:stretch>
        </p:blipFill>
        <p:spPr>
          <a:xfrm>
            <a:off x="8039389" y="1027906"/>
            <a:ext cx="2133600" cy="2742565"/>
          </a:xfrm>
          <a:prstGeom prst="rect">
            <a:avLst/>
          </a:prstGeom>
        </p:spPr>
      </p:pic>
      <p:pic>
        <p:nvPicPr>
          <p:cNvPr id="8" name="Picture 7"/>
          <p:cNvPicPr>
            <a:picLocks noChangeAspect="1"/>
          </p:cNvPicPr>
          <p:nvPr/>
        </p:nvPicPr>
        <p:blipFill>
          <a:blip r:embed="rId6"/>
          <a:stretch>
            <a:fillRect/>
          </a:stretch>
        </p:blipFill>
        <p:spPr>
          <a:xfrm>
            <a:off x="3356570" y="4113410"/>
            <a:ext cx="2466975" cy="2619375"/>
          </a:xfrm>
          <a:prstGeom prst="rect">
            <a:avLst/>
          </a:prstGeom>
        </p:spPr>
      </p:pic>
      <p:pic>
        <p:nvPicPr>
          <p:cNvPr id="9" name="Picture 8"/>
          <p:cNvPicPr>
            <a:picLocks noChangeAspect="1"/>
          </p:cNvPicPr>
          <p:nvPr/>
        </p:nvPicPr>
        <p:blipFill>
          <a:blip r:embed="rId7"/>
          <a:stretch>
            <a:fillRect/>
          </a:stretch>
        </p:blipFill>
        <p:spPr>
          <a:xfrm>
            <a:off x="6591521" y="4113410"/>
            <a:ext cx="2556510" cy="2600325"/>
          </a:xfrm>
          <a:prstGeom prst="rect">
            <a:avLst/>
          </a:prstGeom>
        </p:spPr>
      </p:pic>
      <p:pic>
        <p:nvPicPr>
          <p:cNvPr id="10" name="Picture 9"/>
          <p:cNvPicPr>
            <a:picLocks noChangeAspect="1"/>
          </p:cNvPicPr>
          <p:nvPr/>
        </p:nvPicPr>
        <p:blipFill>
          <a:blip r:embed="rId8"/>
          <a:stretch>
            <a:fillRect/>
          </a:stretch>
        </p:blipFill>
        <p:spPr>
          <a:xfrm>
            <a:off x="3025479" y="365603"/>
            <a:ext cx="6206266" cy="536494"/>
          </a:xfrm>
          <a:prstGeom prst="rect">
            <a:avLst/>
          </a:prstGeom>
        </p:spPr>
      </p:pic>
    </p:spTree>
    <p:extLst>
      <p:ext uri="{BB962C8B-B14F-4D97-AF65-F5344CB8AC3E}">
        <p14:creationId xmlns:p14="http://schemas.microsoft.com/office/powerpoint/2010/main" val="23905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04" y="-18587"/>
            <a:ext cx="12278408" cy="6895174"/>
          </a:xfrm>
          <a:prstGeom prst="rect">
            <a:avLst/>
          </a:prstGeom>
        </p:spPr>
      </p:pic>
      <p:pic>
        <p:nvPicPr>
          <p:cNvPr id="5" name="Content Placeholder 2"/>
          <p:cNvPicPr>
            <a:picLocks noChangeAspect="1"/>
          </p:cNvPicPr>
          <p:nvPr/>
        </p:nvPicPr>
        <p:blipFill>
          <a:blip r:embed="rId3"/>
          <a:stretch>
            <a:fillRect/>
          </a:stretch>
        </p:blipFill>
        <p:spPr>
          <a:xfrm>
            <a:off x="2499838" y="-122829"/>
            <a:ext cx="7401828" cy="6820196"/>
          </a:xfrm>
          <a:prstGeom prst="rect">
            <a:avLst/>
          </a:prstGeom>
        </p:spPr>
      </p:pic>
    </p:spTree>
    <p:extLst>
      <p:ext uri="{BB962C8B-B14F-4D97-AF65-F5344CB8AC3E}">
        <p14:creationId xmlns:p14="http://schemas.microsoft.com/office/powerpoint/2010/main" val="30087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0"/>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204" y="-18587"/>
            <a:ext cx="12278408" cy="6895174"/>
          </a:xfrm>
          <a:prstGeom prst="rect">
            <a:avLst/>
          </a:prstGeom>
        </p:spPr>
      </p:pic>
      <p:sp>
        <p:nvSpPr>
          <p:cNvPr id="6" name="TextBox 5"/>
          <p:cNvSpPr txBox="1"/>
          <p:nvPr/>
        </p:nvSpPr>
        <p:spPr>
          <a:xfrm>
            <a:off x="3993146" y="1753401"/>
            <a:ext cx="4884821" cy="1261884"/>
          </a:xfrm>
          <a:prstGeom prst="rect">
            <a:avLst/>
          </a:prstGeom>
          <a:noFill/>
        </p:spPr>
        <p:txBody>
          <a:bodyPr wrap="square" rtlCol="0">
            <a:spAutoFit/>
          </a:bodyPr>
          <a:lstStyle/>
          <a:p>
            <a:pPr algn="ctr"/>
            <a:r>
              <a:rPr lang="en-US" sz="3600" b="1" err="1" smtClean="0">
                <a:latin typeface="Times New Roman" panose="02020603050405020304" pitchFamily="18" charset="0"/>
                <a:cs typeface="Times New Roman" panose="02020603050405020304" pitchFamily="18" charset="0"/>
              </a:rPr>
              <a:t>Thư</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gửi</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các</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học</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sinh</a:t>
            </a:r>
            <a:endParaRPr lang="en-US" sz="3600" b="1" smtClean="0">
              <a:latin typeface="Times New Roman" panose="02020603050405020304" pitchFamily="18" charset="0"/>
              <a:cs typeface="Times New Roman" panose="02020603050405020304" pitchFamily="18" charset="0"/>
            </a:endParaRPr>
          </a:p>
          <a:p>
            <a:pPr algn="ctr"/>
            <a:endParaRPr lang="en-US" sz="2000" i="1" smtClean="0">
              <a:latin typeface="Times New Roman" panose="02020603050405020304" pitchFamily="18" charset="0"/>
              <a:cs typeface="Times New Roman" panose="02020603050405020304" pitchFamily="18" charset="0"/>
            </a:endParaRPr>
          </a:p>
          <a:p>
            <a:pPr algn="ctr"/>
            <a:r>
              <a:rPr lang="en-US" sz="2000" i="1" smtClean="0">
                <a:latin typeface="Times New Roman" panose="02020603050405020304" pitchFamily="18" charset="0"/>
                <a:cs typeface="Times New Roman" panose="02020603050405020304" pitchFamily="18" charset="0"/>
              </a:rPr>
              <a:t>(</a:t>
            </a:r>
            <a:r>
              <a:rPr lang="en-US" sz="2000" i="1" err="1" smtClean="0">
                <a:latin typeface="Times New Roman" panose="02020603050405020304" pitchFamily="18" charset="0"/>
                <a:cs typeface="Times New Roman" panose="02020603050405020304" pitchFamily="18" charset="0"/>
              </a:rPr>
              <a:t>Trích</a:t>
            </a:r>
            <a:r>
              <a:rPr lang="en-US" sz="2000" i="1" smtClean="0">
                <a:latin typeface="Times New Roman" panose="02020603050405020304" pitchFamily="18" charset="0"/>
                <a:cs typeface="Times New Roman" panose="02020603050405020304" pitchFamily="18" charset="0"/>
              </a:rPr>
              <a:t>)</a:t>
            </a:r>
            <a:endParaRPr lang="en-US" sz="2000" i="1">
              <a:latin typeface="Times New Roman" panose="02020603050405020304" pitchFamily="18" charset="0"/>
              <a:cs typeface="Times New Roman" panose="02020603050405020304" pitchFamily="18" charset="0"/>
            </a:endParaRPr>
          </a:p>
        </p:txBody>
      </p:sp>
      <p:sp>
        <p:nvSpPr>
          <p:cNvPr id="8" name="TextBox 7"/>
          <p:cNvSpPr txBox="1"/>
          <p:nvPr/>
        </p:nvSpPr>
        <p:spPr>
          <a:xfrm>
            <a:off x="3804353" y="1107070"/>
            <a:ext cx="4884821" cy="646331"/>
          </a:xfrm>
          <a:prstGeom prst="rect">
            <a:avLst/>
          </a:prstGeom>
          <a:noFill/>
        </p:spPr>
        <p:txBody>
          <a:bodyPr wrap="square" rtlCol="0">
            <a:spAutoFit/>
          </a:bodyPr>
          <a:lstStyle/>
          <a:p>
            <a:pPr algn="ctr"/>
            <a:r>
              <a:rPr lang="en-US" sz="3600" b="1" smtClean="0">
                <a:latin typeface="Times New Roman" panose="02020603050405020304" pitchFamily="18" charset="0"/>
                <a:cs typeface="Times New Roman" panose="02020603050405020304" pitchFamily="18" charset="0"/>
              </a:rPr>
              <a:t>Tập đọc</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232012" y="3015285"/>
            <a:ext cx="11778018"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Con cho cô biết đây là bức thư gửi các học sinh vào thời gian nào?</a:t>
            </a:r>
          </a:p>
        </p:txBody>
      </p:sp>
      <p:sp>
        <p:nvSpPr>
          <p:cNvPr id="11" name="TextBox 10"/>
          <p:cNvSpPr txBox="1"/>
          <p:nvPr/>
        </p:nvSpPr>
        <p:spPr>
          <a:xfrm>
            <a:off x="232012" y="3916556"/>
            <a:ext cx="11532358" cy="255454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T</a:t>
            </a:r>
            <a:r>
              <a:rPr lang="en-US" sz="3200" smtClean="0">
                <a:solidFill>
                  <a:srgbClr val="0000CC"/>
                </a:solidFill>
                <a:latin typeface="Times New Roman" panose="02020603050405020304" pitchFamily="18" charset="0"/>
                <a:cs typeface="Times New Roman" panose="02020603050405020304" pitchFamily="18" charset="0"/>
              </a:rPr>
              <a:t>háng 8 </a:t>
            </a:r>
            <a:r>
              <a:rPr lang="en-US" sz="3200">
                <a:solidFill>
                  <a:srgbClr val="0000CC"/>
                </a:solidFill>
                <a:latin typeface="Times New Roman" panose="02020603050405020304" pitchFamily="18" charset="0"/>
                <a:cs typeface="Times New Roman" panose="02020603050405020304" pitchFamily="18" charset="0"/>
              </a:rPr>
              <a:t>năm </a:t>
            </a:r>
            <a:r>
              <a:rPr lang="en-US" sz="3200" smtClean="0">
                <a:solidFill>
                  <a:srgbClr val="0000CC"/>
                </a:solidFill>
                <a:latin typeface="Times New Roman" panose="02020603050405020304" pitchFamily="18" charset="0"/>
                <a:cs typeface="Times New Roman" panose="02020603050405020304" pitchFamily="18" charset="0"/>
              </a:rPr>
              <a:t>1945, được tin Nhật đầu hàng đồng minh, chớp thời cơ ngàn năm có một, dưới </a:t>
            </a:r>
            <a:r>
              <a:rPr lang="en-US" sz="3200">
                <a:solidFill>
                  <a:srgbClr val="0000CC"/>
                </a:solidFill>
                <a:latin typeface="Times New Roman" panose="02020603050405020304" pitchFamily="18" charset="0"/>
                <a:cs typeface="Times New Roman" panose="02020603050405020304" pitchFamily="18" charset="0"/>
              </a:rPr>
              <a:t>sự lãnh đạo của Đảng và Bác Hồ nhân dân cả vùng lên đấu tranh giành độc lập </a:t>
            </a:r>
            <a:r>
              <a:rPr lang="en-US" sz="3200" smtClean="0">
                <a:solidFill>
                  <a:srgbClr val="0000CC"/>
                </a:solidFill>
                <a:latin typeface="Times New Roman" panose="02020603050405020304" pitchFamily="18" charset="0"/>
                <a:cs typeface="Times New Roman" panose="02020603050405020304" pitchFamily="18" charset="0"/>
              </a:rPr>
              <a:t>.Chấm dứt thời kì hơn </a:t>
            </a:r>
            <a:r>
              <a:rPr lang="en-US" sz="3200">
                <a:solidFill>
                  <a:srgbClr val="0000CC"/>
                </a:solidFill>
                <a:latin typeface="Times New Roman" panose="02020603050405020304" pitchFamily="18" charset="0"/>
                <a:cs typeface="Times New Roman" panose="02020603050405020304" pitchFamily="18" charset="0"/>
              </a:rPr>
              <a:t>80 </a:t>
            </a:r>
            <a:r>
              <a:rPr lang="en-US" sz="3200" smtClean="0">
                <a:solidFill>
                  <a:srgbClr val="0000CC"/>
                </a:solidFill>
                <a:latin typeface="Times New Roman" panose="02020603050405020304" pitchFamily="18" charset="0"/>
                <a:cs typeface="Times New Roman" panose="02020603050405020304" pitchFamily="18" charset="0"/>
              </a:rPr>
              <a:t>năm bị thực dân Pháp </a:t>
            </a:r>
            <a:r>
              <a:rPr lang="en-US" sz="3200">
                <a:solidFill>
                  <a:srgbClr val="0000CC"/>
                </a:solidFill>
                <a:latin typeface="Times New Roman" panose="02020603050405020304" pitchFamily="18" charset="0"/>
                <a:cs typeface="Times New Roman" panose="02020603050405020304" pitchFamily="18" charset="0"/>
              </a:rPr>
              <a:t>xâm lược và đô hộ. </a:t>
            </a:r>
            <a:r>
              <a:rPr lang="en-US" sz="3200" i="1" smtClean="0">
                <a:solidFill>
                  <a:srgbClr val="FF0000"/>
                </a:solidFill>
                <a:latin typeface="Times New Roman" panose="02020603050405020304" pitchFamily="18" charset="0"/>
                <a:cs typeface="Times New Roman" panose="02020603050405020304" pitchFamily="18" charset="0"/>
              </a:rPr>
              <a:t>(Các con có thể tìm hiểu thêm thông qua bài lịch sử cách mạng mùa thu trang 19)</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77671" y="3551807"/>
            <a:ext cx="12191999" cy="1077218"/>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Đây là bức thư Bác Hồ gửi học sinh cả nước nhân ngày khai trường đầu tiên, tháng 9 năm 1945.</a:t>
            </a:r>
          </a:p>
        </p:txBody>
      </p:sp>
    </p:spTree>
    <p:extLst>
      <p:ext uri="{BB962C8B-B14F-4D97-AF65-F5344CB8AC3E}">
        <p14:creationId xmlns:p14="http://schemas.microsoft.com/office/powerpoint/2010/main" val="28836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562" b="97191" l="2817" r="96127"/>
                    </a14:imgEffect>
                  </a14:imgLayer>
                </a14:imgProps>
              </a:ext>
              <a:ext uri="{28A0092B-C50C-407E-A947-70E740481C1C}">
                <a14:useLocalDpi xmlns:a14="http://schemas.microsoft.com/office/drawing/2010/main" val="0"/>
              </a:ext>
            </a:extLst>
          </a:blip>
          <a:stretch>
            <a:fillRect/>
          </a:stretch>
        </p:blipFill>
        <p:spPr>
          <a:xfrm>
            <a:off x="652506" y="516456"/>
            <a:ext cx="10106527" cy="2853289"/>
          </a:xfrm>
        </p:spPr>
      </p:pic>
      <p:sp>
        <p:nvSpPr>
          <p:cNvPr id="6" name="TextBox 5"/>
          <p:cNvSpPr txBox="1"/>
          <p:nvPr/>
        </p:nvSpPr>
        <p:spPr>
          <a:xfrm>
            <a:off x="3932851" y="-85725"/>
            <a:ext cx="4884821" cy="954107"/>
          </a:xfrm>
          <a:prstGeom prst="rect">
            <a:avLst/>
          </a:prstGeom>
          <a:noFill/>
        </p:spPr>
        <p:txBody>
          <a:bodyPr wrap="square" rtlCol="0">
            <a:spAutoFit/>
          </a:bodyPr>
          <a:lstStyle/>
          <a:p>
            <a:pPr algn="ctr"/>
            <a:r>
              <a:rPr lang="en-US" sz="3600" b="1" err="1" smtClean="0">
                <a:latin typeface="Times New Roman" panose="02020603050405020304" pitchFamily="18" charset="0"/>
                <a:cs typeface="Times New Roman" panose="02020603050405020304" pitchFamily="18" charset="0"/>
              </a:rPr>
              <a:t>Thư</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gửi</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các</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học</a:t>
            </a:r>
            <a:r>
              <a:rPr lang="en-US" sz="3600" b="1" smtClean="0">
                <a:latin typeface="Times New Roman" panose="02020603050405020304" pitchFamily="18" charset="0"/>
                <a:cs typeface="Times New Roman" panose="02020603050405020304" pitchFamily="18" charset="0"/>
              </a:rPr>
              <a:t> </a:t>
            </a:r>
            <a:r>
              <a:rPr lang="en-US" sz="3600" b="1" err="1" smtClean="0">
                <a:latin typeface="Times New Roman" panose="02020603050405020304" pitchFamily="18" charset="0"/>
                <a:cs typeface="Times New Roman" panose="02020603050405020304" pitchFamily="18" charset="0"/>
              </a:rPr>
              <a:t>sinh</a:t>
            </a:r>
            <a:endParaRPr lang="en-US" sz="3600" b="1" smtClean="0">
              <a:latin typeface="Times New Roman" panose="02020603050405020304" pitchFamily="18" charset="0"/>
              <a:cs typeface="Times New Roman" panose="02020603050405020304" pitchFamily="18" charset="0"/>
            </a:endParaRPr>
          </a:p>
          <a:p>
            <a:pPr algn="ctr"/>
            <a:r>
              <a:rPr lang="en-US" sz="2000" i="1" smtClean="0">
                <a:latin typeface="Times New Roman" panose="02020603050405020304" pitchFamily="18" charset="0"/>
                <a:cs typeface="Times New Roman" panose="02020603050405020304" pitchFamily="18" charset="0"/>
              </a:rPr>
              <a:t>(</a:t>
            </a:r>
            <a:r>
              <a:rPr lang="en-US" sz="2000" i="1" err="1" smtClean="0">
                <a:latin typeface="Times New Roman" panose="02020603050405020304" pitchFamily="18" charset="0"/>
                <a:cs typeface="Times New Roman" panose="02020603050405020304" pitchFamily="18" charset="0"/>
              </a:rPr>
              <a:t>Trích</a:t>
            </a:r>
            <a:r>
              <a:rPr lang="en-US" sz="2000" i="1" smtClean="0">
                <a:latin typeface="Times New Roman" panose="02020603050405020304" pitchFamily="18" charset="0"/>
                <a:cs typeface="Times New Roman" panose="02020603050405020304" pitchFamily="18" charset="0"/>
              </a:rPr>
              <a:t>)</a:t>
            </a:r>
            <a:endParaRPr lang="en-US" sz="2000" i="1">
              <a:latin typeface="Times New Roman" panose="02020603050405020304" pitchFamily="18" charset="0"/>
              <a:cs typeface="Times New Roman" panose="02020603050405020304" pitchFamily="18" charset="0"/>
            </a:endParaRPr>
          </a:p>
        </p:txBody>
      </p:sp>
      <p:sp>
        <p:nvSpPr>
          <p:cNvPr id="8" name="TextBox 7"/>
          <p:cNvSpPr txBox="1"/>
          <p:nvPr/>
        </p:nvSpPr>
        <p:spPr>
          <a:xfrm>
            <a:off x="435945" y="3429000"/>
            <a:ext cx="11320110" cy="3046988"/>
          </a:xfrm>
          <a:prstGeom prst="rect">
            <a:avLst/>
          </a:prstGeom>
          <a:noFill/>
        </p:spPr>
        <p:txBody>
          <a:bodyPr wrap="square" rtlCol="0">
            <a:spAutoFit/>
          </a:bodyPr>
          <a:lstStyle/>
          <a:p>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học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sinh</a:t>
            </a:r>
            <a:r>
              <a:rPr lang="en-US" sz="1600" smtClean="0">
                <a:latin typeface="Times New Roman" panose="02020603050405020304" pitchFamily="18" charset="0"/>
                <a:cs typeface="Times New Roman" panose="02020603050405020304" pitchFamily="18" charset="0"/>
              </a:rPr>
              <a:t>,</a:t>
            </a:r>
          </a:p>
          <a:p>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Ngày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hôm</a:t>
            </a:r>
            <a:r>
              <a:rPr lang="en-US" sz="1600" smtClean="0">
                <a:latin typeface="Times New Roman" panose="02020603050405020304" pitchFamily="18" charset="0"/>
                <a:cs typeface="Times New Roman" panose="02020603050405020304" pitchFamily="18" charset="0"/>
              </a:rPr>
              <a:t> nay </a:t>
            </a:r>
            <a:r>
              <a:rPr lang="en-US" sz="1600" err="1" smtClean="0">
                <a:latin typeface="Times New Roman" panose="02020603050405020304" pitchFamily="18" charset="0"/>
                <a:cs typeface="Times New Roman" panose="02020603050405020304" pitchFamily="18" charset="0"/>
              </a:rPr>
              <a:t>là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ngày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khai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trường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đầu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tiên</a:t>
            </a:r>
            <a:r>
              <a:rPr lang="en-US" sz="1600" smtClean="0">
                <a:latin typeface="Times New Roman" panose="02020603050405020304" pitchFamily="18" charset="0"/>
                <a:cs typeface="Times New Roman" panose="02020603050405020304" pitchFamily="18" charset="0"/>
              </a:rPr>
              <a:t> ở </a:t>
            </a:r>
            <a:r>
              <a:rPr lang="en-US" sz="1600" err="1" smtClean="0">
                <a:latin typeface="Times New Roman" panose="02020603050405020304" pitchFamily="18" charset="0"/>
                <a:cs typeface="Times New Roman" panose="02020603050405020304" pitchFamily="18" charset="0"/>
              </a:rPr>
              <a:t>nước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Việt</a:t>
            </a:r>
            <a:r>
              <a:rPr lang="en-US" sz="1600" smtClean="0">
                <a:latin typeface="Times New Roman" panose="02020603050405020304" pitchFamily="18" charset="0"/>
                <a:cs typeface="Times New Roman" panose="02020603050405020304" pitchFamily="18" charset="0"/>
              </a:rPr>
              <a:t> Nam </a:t>
            </a:r>
            <a:r>
              <a:rPr lang="en-US" sz="1600" err="1" smtClean="0">
                <a:latin typeface="Times New Roman" panose="02020603050405020304" pitchFamily="18" charset="0"/>
                <a:cs typeface="Times New Roman" panose="02020603050405020304" pitchFamily="18" charset="0"/>
              </a:rPr>
              <a:t>Dân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chủ</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Cộng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hòa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Tôi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đã</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tưởng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tượng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thấy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mắt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cảnh</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nhộn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nhịp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tưng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bừng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của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ngày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tựu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trường</a:t>
            </a:r>
            <a:r>
              <a:rPr lang="en-US" sz="1600" smtClean="0">
                <a:latin typeface="Times New Roman" panose="02020603050405020304" pitchFamily="18" charset="0"/>
                <a:cs typeface="Times New Roman" panose="02020603050405020304" pitchFamily="18" charset="0"/>
              </a:rPr>
              <a:t> ở </a:t>
            </a:r>
            <a:r>
              <a:rPr lang="en-US" sz="1600" err="1" smtClean="0">
                <a:latin typeface="Times New Roman" panose="02020603050405020304" pitchFamily="18" charset="0"/>
                <a:cs typeface="Times New Roman" panose="02020603050405020304" pitchFamily="18" charset="0"/>
              </a:rPr>
              <a:t>khắp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hết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thảy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đều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vui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vẻ</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vì</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sau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mấy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tháng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giời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nghỉ</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học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sau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bao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nhiêu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cuộc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chuyển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biến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khác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thường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được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gặp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thầy</a:t>
            </a:r>
            <a:r>
              <a:rPr lang="en-US" sz="160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gặp</a:t>
            </a:r>
            <a:r>
              <a:rPr lang="en-US" sz="1600" smtClean="0">
                <a:latin typeface="Times New Roman" panose="02020603050405020304" pitchFamily="18" charset="0"/>
                <a:cs typeface="Times New Roman" panose="02020603050405020304" pitchFamily="18" charset="0"/>
              </a:rPr>
              <a:t> bạn. Nhưng sung </a:t>
            </a:r>
            <a:r>
              <a:rPr lang="en-US" sz="1600" err="1" smtClean="0">
                <a:latin typeface="Times New Roman" panose="02020603050405020304" pitchFamily="18" charset="0"/>
                <a:cs typeface="Times New Roman" panose="02020603050405020304" pitchFamily="18" charset="0"/>
              </a:rPr>
              <a:t>sướng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hơn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nữa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từ</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giờ</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phút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này</a:t>
            </a:r>
            <a:r>
              <a:rPr lang="en-US" sz="1600" smtClean="0">
                <a:latin typeface="Times New Roman" panose="02020603050405020304" pitchFamily="18" charset="0"/>
                <a:cs typeface="Times New Roman" panose="02020603050405020304" pitchFamily="18" charset="0"/>
              </a:rPr>
              <a:t> giở </a:t>
            </a:r>
            <a:r>
              <a:rPr lang="en-US" sz="1600" err="1" smtClean="0">
                <a:latin typeface="Times New Roman" panose="02020603050405020304" pitchFamily="18" charset="0"/>
                <a:cs typeface="Times New Roman" panose="02020603050405020304" pitchFamily="18" charset="0"/>
              </a:rPr>
              <a:t>đi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được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nhận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một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nền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giáo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dục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hoàn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toàn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Việt</a:t>
            </a:r>
            <a:r>
              <a:rPr lang="en-US" sz="1600" smtClean="0">
                <a:latin typeface="Times New Roman" panose="02020603050405020304" pitchFamily="18" charset="0"/>
                <a:cs typeface="Times New Roman" panose="02020603050405020304" pitchFamily="18" charset="0"/>
              </a:rPr>
              <a:t> Nam.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được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hưởng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sự</a:t>
            </a:r>
            <a:r>
              <a:rPr lang="en-US" sz="1600" smtClean="0">
                <a:latin typeface="Times New Roman" panose="02020603050405020304" pitchFamily="18" charset="0"/>
                <a:cs typeface="Times New Roman" panose="02020603050405020304" pitchFamily="18" charset="0"/>
              </a:rPr>
              <a:t> may </a:t>
            </a:r>
            <a:r>
              <a:rPr lang="en-US" sz="1600" err="1" smtClean="0">
                <a:latin typeface="Times New Roman" panose="02020603050405020304" pitchFamily="18" charset="0"/>
                <a:cs typeface="Times New Roman" panose="02020603050405020304" pitchFamily="18" charset="0"/>
              </a:rPr>
              <a:t>mắn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đó</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nhờ</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sự</a:t>
            </a:r>
            <a:r>
              <a:rPr lang="en-US" sz="1600" smtClean="0">
                <a:latin typeface="Times New Roman" panose="02020603050405020304" pitchFamily="18" charset="0"/>
                <a:cs typeface="Times New Roman" panose="02020603050405020304" pitchFamily="18" charset="0"/>
              </a:rPr>
              <a:t> hi </a:t>
            </a:r>
            <a:r>
              <a:rPr lang="en-US" sz="1600" err="1" smtClean="0">
                <a:latin typeface="Times New Roman" panose="02020603050405020304" pitchFamily="18" charset="0"/>
                <a:cs typeface="Times New Roman" panose="02020603050405020304" pitchFamily="18" charset="0"/>
              </a:rPr>
              <a:t>sinh</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của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biết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bao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nhiêu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đồng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bào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Vậy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nghĩ</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sao</a:t>
            </a:r>
            <a:r>
              <a:rPr lang="en-US" sz="1600" smtClean="0">
                <a:latin typeface="Times New Roman" panose="02020603050405020304" pitchFamily="18" charset="0"/>
                <a:cs typeface="Times New Roman" panose="02020603050405020304" pitchFamily="18" charset="0"/>
              </a:rPr>
              <a:t>?</a:t>
            </a:r>
          </a:p>
          <a:p>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Trong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năm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học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tới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đây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sẽ</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cố</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gắng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siêng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năng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học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tập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ngoan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ngoãn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nghe</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thầy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yêu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bạn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Sau</a:t>
            </a:r>
            <a:r>
              <a:rPr lang="en-US" sz="1600" smtClean="0">
                <a:latin typeface="Times New Roman" panose="02020603050405020304" pitchFamily="18" charset="0"/>
                <a:cs typeface="Times New Roman" panose="02020603050405020304" pitchFamily="18" charset="0"/>
              </a:rPr>
              <a:t> 80 </a:t>
            </a:r>
            <a:r>
              <a:rPr lang="en-US" sz="1600" err="1" smtClean="0">
                <a:latin typeface="Times New Roman" panose="02020603050405020304" pitchFamily="18" charset="0"/>
                <a:cs typeface="Times New Roman" panose="02020603050405020304" pitchFamily="18" charset="0"/>
              </a:rPr>
              <a:t>năm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giời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nô</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lệ</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làm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bị</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yếu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hèn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ngày</a:t>
            </a:r>
            <a:r>
              <a:rPr lang="en-US" sz="1600" smtClean="0">
                <a:latin typeface="Times New Roman" panose="02020603050405020304" pitchFamily="18" charset="0"/>
                <a:cs typeface="Times New Roman" panose="02020603050405020304" pitchFamily="18" charset="0"/>
              </a:rPr>
              <a:t> nay </a:t>
            </a:r>
            <a:r>
              <a:rPr lang="en-US" sz="1600" err="1" smtClean="0">
                <a:latin typeface="Times New Roman" panose="02020603050405020304" pitchFamily="18" charset="0"/>
                <a:cs typeface="Times New Roman" panose="02020603050405020304" pitchFamily="18" charset="0"/>
              </a:rPr>
              <a:t>chúng</a:t>
            </a:r>
            <a:r>
              <a:rPr lang="en-US" sz="1600" smtClean="0">
                <a:latin typeface="Times New Roman" panose="02020603050405020304" pitchFamily="18" charset="0"/>
                <a:cs typeface="Times New Roman" panose="02020603050405020304" pitchFamily="18" charset="0"/>
              </a:rPr>
              <a:t> ta </a:t>
            </a:r>
            <a:r>
              <a:rPr lang="en-US" sz="1600" err="1" smtClean="0">
                <a:latin typeface="Times New Roman" panose="02020603050405020304" pitchFamily="18" charset="0"/>
                <a:cs typeface="Times New Roman" panose="02020603050405020304" pitchFamily="18" charset="0"/>
              </a:rPr>
              <a:t>cần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phải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xây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dựng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cơ</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đồ</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tổ</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tiên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đã</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để</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chúng</a:t>
            </a:r>
            <a:r>
              <a:rPr lang="en-US" sz="1600" smtClean="0">
                <a:latin typeface="Times New Roman" panose="02020603050405020304" pitchFamily="18" charset="0"/>
                <a:cs typeface="Times New Roman" panose="02020603050405020304" pitchFamily="18" charset="0"/>
              </a:rPr>
              <a:t> ta, </a:t>
            </a:r>
            <a:r>
              <a:rPr lang="en-US" sz="1600" err="1" smtClean="0">
                <a:latin typeface="Times New Roman" panose="02020603050405020304" pitchFamily="18" charset="0"/>
                <a:cs typeface="Times New Roman" panose="02020603050405020304" pitchFamily="18" charset="0"/>
              </a:rPr>
              <a:t>làm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sao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chúng</a:t>
            </a:r>
            <a:r>
              <a:rPr lang="en-US" sz="1600" smtClean="0">
                <a:latin typeface="Times New Roman" panose="02020603050405020304" pitchFamily="18" charset="0"/>
                <a:cs typeface="Times New Roman" panose="02020603050405020304" pitchFamily="18" charset="0"/>
              </a:rPr>
              <a:t> ta </a:t>
            </a:r>
            <a:r>
              <a:rPr lang="en-US" sz="1600" err="1" smtClean="0">
                <a:latin typeface="Times New Roman" panose="02020603050405020304" pitchFamily="18" charset="0"/>
                <a:cs typeface="Times New Roman" panose="02020603050405020304" pitchFamily="18" charset="0"/>
              </a:rPr>
              <a:t>theo</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kịp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khác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trên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hoàn</a:t>
            </a:r>
            <a:r>
              <a:rPr lang="en-US" sz="160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cầu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Trong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công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cuộc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kiến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thiết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đó</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trông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mong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chờ</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đợi</a:t>
            </a:r>
            <a:r>
              <a:rPr lang="en-US" sz="1600" smtClean="0">
                <a:latin typeface="Times New Roman" panose="02020603050405020304" pitchFamily="18" charset="0"/>
                <a:cs typeface="Times New Roman" panose="02020603050405020304" pitchFamily="18" charset="0"/>
              </a:rPr>
              <a:t> ở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rất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nhiều</a:t>
            </a:r>
            <a:r>
              <a:rPr lang="en-US" sz="1600" smtClean="0">
                <a:latin typeface="Times New Roman" panose="02020603050405020304" pitchFamily="18" charset="0"/>
                <a:cs typeface="Times New Roman" panose="02020603050405020304" pitchFamily="18" charset="0"/>
              </a:rPr>
              <a:t>. Non song </a:t>
            </a:r>
            <a:r>
              <a:rPr lang="en-US" sz="1600" err="1" smtClean="0">
                <a:latin typeface="Times New Roman" panose="02020603050405020304" pitchFamily="18" charset="0"/>
                <a:cs typeface="Times New Roman" panose="02020603050405020304" pitchFamily="18" charset="0"/>
              </a:rPr>
              <a:t>Việt</a:t>
            </a:r>
            <a:r>
              <a:rPr lang="en-US" sz="1600" smtClean="0">
                <a:latin typeface="Times New Roman" panose="02020603050405020304" pitchFamily="18" charset="0"/>
                <a:cs typeface="Times New Roman" panose="02020603050405020304" pitchFamily="18" charset="0"/>
              </a:rPr>
              <a:t> Nam </a:t>
            </a:r>
            <a:r>
              <a:rPr lang="en-US" sz="1600" err="1" smtClean="0">
                <a:latin typeface="Times New Roman" panose="02020603050405020304" pitchFamily="18" charset="0"/>
                <a:cs typeface="Times New Roman" panose="02020603050405020304" pitchFamily="18" charset="0"/>
              </a:rPr>
              <a:t>có</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trở</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nên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tươi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đẹp</a:t>
            </a:r>
            <a:r>
              <a:rPr lang="en-US" sz="1600" smtClean="0">
                <a:latin typeface="Times New Roman" panose="02020603050405020304" pitchFamily="18" charset="0"/>
                <a:cs typeface="Times New Roman" panose="02020603050405020304" pitchFamily="18" charset="0"/>
              </a:rPr>
              <a:t> hay </a:t>
            </a:r>
            <a:r>
              <a:rPr lang="en-US" sz="1600" err="1" smtClean="0">
                <a:latin typeface="Times New Roman" panose="02020603050405020304" pitchFamily="18" charset="0"/>
                <a:cs typeface="Times New Roman" panose="02020603050405020304" pitchFamily="18" charset="0"/>
              </a:rPr>
              <a:t>không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dân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tộc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Việt</a:t>
            </a:r>
            <a:r>
              <a:rPr lang="en-US" sz="1600" smtClean="0">
                <a:latin typeface="Times New Roman" panose="02020603050405020304" pitchFamily="18" charset="0"/>
                <a:cs typeface="Times New Roman" panose="02020603050405020304" pitchFamily="18" charset="0"/>
              </a:rPr>
              <a:t> Nam </a:t>
            </a:r>
            <a:r>
              <a:rPr lang="en-US" sz="1600" err="1" smtClean="0">
                <a:latin typeface="Times New Roman" panose="02020603050405020304" pitchFamily="18" charset="0"/>
                <a:cs typeface="Times New Roman" panose="02020603050405020304" pitchFamily="18" charset="0"/>
              </a:rPr>
              <a:t>có</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bước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tới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đài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vinh</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quang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để</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sánh</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vai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với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cường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quốc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năm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châu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được</a:t>
            </a:r>
            <a:r>
              <a:rPr lang="en-US" sz="1600" smtClean="0">
                <a:latin typeface="Times New Roman" panose="02020603050405020304" pitchFamily="18" charset="0"/>
                <a:cs typeface="Times New Roman" panose="02020603050405020304" pitchFamily="18" charset="0"/>
              </a:rPr>
              <a:t> hay </a:t>
            </a:r>
            <a:r>
              <a:rPr lang="en-US" sz="1600" err="1" smtClean="0">
                <a:latin typeface="Times New Roman" panose="02020603050405020304" pitchFamily="18" charset="0"/>
                <a:cs typeface="Times New Roman" panose="02020603050405020304" pitchFamily="18" charset="0"/>
              </a:rPr>
              <a:t>không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chính</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nhờ</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một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phần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lớn</a:t>
            </a:r>
            <a:r>
              <a:rPr lang="en-US" sz="1600" smtClean="0">
                <a:latin typeface="Times New Roman" panose="02020603050405020304" pitchFamily="18" charset="0"/>
                <a:cs typeface="Times New Roman" panose="02020603050405020304" pitchFamily="18" charset="0"/>
              </a:rPr>
              <a:t> ở </a:t>
            </a:r>
            <a:r>
              <a:rPr lang="en-US" sz="1600" err="1" smtClean="0">
                <a:latin typeface="Times New Roman" panose="02020603050405020304" pitchFamily="18" charset="0"/>
                <a:cs typeface="Times New Roman" panose="02020603050405020304" pitchFamily="18" charset="0"/>
              </a:rPr>
              <a:t>công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học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tập</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của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Ngày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hôm</a:t>
            </a:r>
            <a:r>
              <a:rPr lang="en-US" sz="1600" smtClean="0">
                <a:latin typeface="Times New Roman" panose="02020603050405020304" pitchFamily="18" charset="0"/>
                <a:cs typeface="Times New Roman" panose="02020603050405020304" pitchFamily="18" charset="0"/>
              </a:rPr>
              <a:t> nay, </a:t>
            </a:r>
            <a:r>
              <a:rPr lang="en-US" sz="1600" err="1" smtClean="0">
                <a:latin typeface="Times New Roman" panose="02020603050405020304" pitchFamily="18" charset="0"/>
                <a:cs typeface="Times New Roman" panose="02020603050405020304" pitchFamily="18" charset="0"/>
              </a:rPr>
              <a:t>nhân</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buổi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tựu</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trường</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của</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tôi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chỉ</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biết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chúc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các</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em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một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năm</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đầy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vui</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vẻ</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và</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đầy</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kết</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quả</a:t>
            </a:r>
            <a:r>
              <a:rPr lang="en-US" sz="160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tốt</a:t>
            </a:r>
            <a:r>
              <a:rPr lang="en-US" sz="160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đẹp</a:t>
            </a:r>
            <a:r>
              <a:rPr lang="en-US" sz="1600" smtClean="0">
                <a:latin typeface="Times New Roman" panose="02020603050405020304" pitchFamily="18" charset="0"/>
                <a:cs typeface="Times New Roman" panose="02020603050405020304" pitchFamily="18" charset="0"/>
              </a:rPr>
              <a:t>.</a:t>
            </a:r>
          </a:p>
        </p:txBody>
      </p:sp>
      <p:sp>
        <p:nvSpPr>
          <p:cNvPr id="2" name="TextBox 1"/>
          <p:cNvSpPr txBox="1"/>
          <p:nvPr/>
        </p:nvSpPr>
        <p:spPr>
          <a:xfrm>
            <a:off x="9271762" y="6165911"/>
            <a:ext cx="2281394" cy="369332"/>
          </a:xfrm>
          <a:prstGeom prst="rect">
            <a:avLst/>
          </a:prstGeom>
          <a:noFill/>
        </p:spPr>
        <p:txBody>
          <a:bodyPr wrap="none" rtlCol="0">
            <a:spAutoFit/>
          </a:bodyPr>
          <a:lstStyle/>
          <a:p>
            <a:pPr algn="r"/>
            <a:r>
              <a:rPr lang="en-US">
                <a:latin typeface="Times New Roman" panose="02020603050405020304" pitchFamily="18" charset="0"/>
                <a:cs typeface="Times New Roman" panose="02020603050405020304" pitchFamily="18" charset="0"/>
              </a:rPr>
              <a:t>Chào các em thân yêu.</a:t>
            </a:r>
          </a:p>
        </p:txBody>
      </p:sp>
      <p:sp>
        <p:nvSpPr>
          <p:cNvPr id="7" name="TextBox 6"/>
          <p:cNvSpPr txBox="1"/>
          <p:nvPr/>
        </p:nvSpPr>
        <p:spPr>
          <a:xfrm>
            <a:off x="10137384" y="6488668"/>
            <a:ext cx="1415772" cy="369332"/>
          </a:xfrm>
          <a:prstGeom prst="rect">
            <a:avLst/>
          </a:prstGeom>
          <a:noFill/>
        </p:spPr>
        <p:txBody>
          <a:bodyPr wrap="none" rtlCol="0">
            <a:spAutoFit/>
          </a:bodyPr>
          <a:lstStyle/>
          <a:p>
            <a:pPr algn="r"/>
            <a:r>
              <a:rPr lang="en-US">
                <a:latin typeface="Times New Roman" panose="02020603050405020304" pitchFamily="18" charset="0"/>
                <a:cs typeface="Times New Roman" panose="02020603050405020304" pitchFamily="18" charset="0"/>
              </a:rPr>
              <a:t>Hồ Chí Minh</a:t>
            </a:r>
          </a:p>
        </p:txBody>
      </p:sp>
      <p:sp>
        <p:nvSpPr>
          <p:cNvPr id="3" name="TextBox 2"/>
          <p:cNvSpPr txBox="1"/>
          <p:nvPr/>
        </p:nvSpPr>
        <p:spPr>
          <a:xfrm>
            <a:off x="182879" y="3448249"/>
            <a:ext cx="670159" cy="369332"/>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 Đ1</a:t>
            </a:r>
            <a:endParaRPr lang="en-US"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2879" y="4880810"/>
            <a:ext cx="785663"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Đ</a:t>
            </a:r>
            <a:r>
              <a:rPr lang="en-US" b="1" smtClean="0">
                <a:solidFill>
                  <a:srgbClr val="FF0000"/>
                </a:solidFill>
                <a:latin typeface="Times New Roman" panose="02020603050405020304" pitchFamily="18" charset="0"/>
                <a:cs typeface="Times New Roman" panose="02020603050405020304" pitchFamily="18" charset="0"/>
              </a:rPr>
              <a:t>2</a:t>
            </a:r>
            <a:endParaRPr lang="en-US" b="1">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2656573" y="4214059"/>
            <a:ext cx="760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96025" y="4214059"/>
            <a:ext cx="599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144000" y="4439656"/>
            <a:ext cx="423512" cy="9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06163" y="5177548"/>
            <a:ext cx="1068405" cy="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0030" y="5431056"/>
            <a:ext cx="44597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1422" y="5668436"/>
            <a:ext cx="789273" cy="32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023358" y="5657848"/>
            <a:ext cx="808522" cy="10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174"/>
            <a:ext cx="12278408" cy="6895174"/>
          </a:xfrm>
          <a:prstGeom prst="rect">
            <a:avLst/>
          </a:prstGeom>
        </p:spPr>
      </p:pic>
      <p:sp>
        <p:nvSpPr>
          <p:cNvPr id="5" name="TextBox 4"/>
          <p:cNvSpPr txBox="1"/>
          <p:nvPr/>
        </p:nvSpPr>
        <p:spPr>
          <a:xfrm>
            <a:off x="1552473" y="506569"/>
            <a:ext cx="4884821"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1. Luyện đọc đúng:</a:t>
            </a:r>
            <a:endParaRPr lang="en-US" sz="2000" i="1">
              <a:latin typeface="Times New Roman" panose="02020603050405020304" pitchFamily="18" charset="0"/>
              <a:cs typeface="Times New Roman" panose="02020603050405020304" pitchFamily="18" charset="0"/>
            </a:endParaRPr>
          </a:p>
        </p:txBody>
      </p:sp>
      <p:sp>
        <p:nvSpPr>
          <p:cNvPr id="6" name="TextBox 5"/>
          <p:cNvSpPr txBox="1"/>
          <p:nvPr/>
        </p:nvSpPr>
        <p:spPr>
          <a:xfrm>
            <a:off x="327546" y="1928211"/>
            <a:ext cx="11614245"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7547" y="3780083"/>
            <a:ext cx="11122926"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con </a:t>
            </a:r>
            <a:r>
              <a:rPr lang="en-US" sz="3600" b="1" dirty="0" err="1" smtClean="0">
                <a:latin typeface="Times New Roman" panose="02020603050405020304" pitchFamily="18" charset="0"/>
                <a:cs typeface="Times New Roman" panose="02020603050405020304" pitchFamily="18" charset="0"/>
              </a:rPr>
              <a:t>hãy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ngắt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trên</a:t>
            </a:r>
            <a:r>
              <a:rPr lang="en-US" sz="3600" b="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52472" y="1152900"/>
            <a:ext cx="2146071"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Câu:</a:t>
            </a:r>
            <a:endParaRPr lang="en-US" sz="2000" i="1">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5540991"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50473"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95898" y="25144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78073" y="30331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24858" y="309629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8877" y="7379752"/>
            <a:ext cx="12949451" cy="954107"/>
          </a:xfrm>
          <a:prstGeom prst="rect">
            <a:avLst/>
          </a:prstGeom>
          <a:noFill/>
        </p:spPr>
        <p:txBody>
          <a:bodyPr wrap="square" rtlCol="0">
            <a:spAutoFit/>
          </a:bodyPr>
          <a:lstStyle/>
          <a:p>
            <a:pPr marL="571500" indent="-571500">
              <a:buFontTx/>
              <a:buChar char="-"/>
            </a:pPr>
            <a:r>
              <a:rPr lang="en-US" sz="2800" b="1" smtClean="0">
                <a:latin typeface="Times New Roman" panose="02020603050405020304" pitchFamily="18" charset="0"/>
                <a:cs typeface="Times New Roman" panose="02020603050405020304" pitchFamily="18" charset="0"/>
              </a:rPr>
              <a:t>Cho 2 hs đọc lại theo cách ngắt nghỉ đúng.</a:t>
            </a:r>
          </a:p>
          <a:p>
            <a:pPr marL="342900" indent="-342900">
              <a:buFontTx/>
              <a:buChar char="-"/>
            </a:pPr>
            <a:r>
              <a:rPr lang="en-US" sz="2800" b="1" i="1" smtClean="0">
                <a:latin typeface="Times New Roman" panose="02020603050405020304" pitchFamily="18" charset="0"/>
                <a:cs typeface="Times New Roman" panose="02020603050405020304" pitchFamily="18" charset="0"/>
              </a:rPr>
              <a:t>- Do học online nên phần luyện đọc lần 1 và lần 2 các con tự luyện.</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3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174"/>
            <a:ext cx="12278408" cy="6895174"/>
          </a:xfrm>
          <a:prstGeom prst="rect">
            <a:avLst/>
          </a:prstGeom>
        </p:spPr>
      </p:pic>
      <p:sp>
        <p:nvSpPr>
          <p:cNvPr id="5" name="TextBox 4"/>
          <p:cNvSpPr txBox="1"/>
          <p:nvPr/>
        </p:nvSpPr>
        <p:spPr>
          <a:xfrm>
            <a:off x="1552473" y="506569"/>
            <a:ext cx="4884821"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1. Luyện đọc đúng:</a:t>
            </a:r>
            <a:endParaRPr lang="en-US" sz="2000" i="1">
              <a:latin typeface="Times New Roman" panose="02020603050405020304" pitchFamily="18" charset="0"/>
              <a:cs typeface="Times New Roman" panose="02020603050405020304" pitchFamily="18" charset="0"/>
            </a:endParaRPr>
          </a:p>
        </p:txBody>
      </p:sp>
      <p:sp>
        <p:nvSpPr>
          <p:cNvPr id="6" name="TextBox 5"/>
          <p:cNvSpPr txBox="1"/>
          <p:nvPr/>
        </p:nvSpPr>
        <p:spPr>
          <a:xfrm>
            <a:off x="327546" y="1928211"/>
            <a:ext cx="11614245"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52472" y="1152900"/>
            <a:ext cx="2146071"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Câu:</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332081" y="4065575"/>
            <a:ext cx="11614245" cy="1631216"/>
          </a:xfrm>
          <a:prstGeom prst="rect">
            <a:avLst/>
          </a:prstGeom>
          <a:noFill/>
        </p:spPr>
        <p:txBody>
          <a:bodyPr wrap="square" rtlCol="0">
            <a:spAutoFit/>
          </a:bodyPr>
          <a:lstStyle/>
          <a:p>
            <a:pPr lvl="0"/>
            <a:r>
              <a:rPr lang="en-US" sz="36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lvl="0"/>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Ngắt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0"/>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Nghỉ</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5540991"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50473" y="1939750"/>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95898" y="25144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78073" y="303315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24858" y="3096294"/>
            <a:ext cx="252485" cy="581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8877" y="7379752"/>
            <a:ext cx="12949451" cy="954107"/>
          </a:xfrm>
          <a:prstGeom prst="rect">
            <a:avLst/>
          </a:prstGeom>
          <a:noFill/>
        </p:spPr>
        <p:txBody>
          <a:bodyPr wrap="square" rtlCol="0">
            <a:spAutoFit/>
          </a:bodyPr>
          <a:lstStyle/>
          <a:p>
            <a:pPr marL="571500" indent="-571500">
              <a:buFontTx/>
              <a:buChar char="-"/>
            </a:pPr>
            <a:r>
              <a:rPr lang="en-US" sz="2800" b="1" smtClean="0">
                <a:latin typeface="Times New Roman" panose="02020603050405020304" pitchFamily="18" charset="0"/>
                <a:cs typeface="Times New Roman" panose="02020603050405020304" pitchFamily="18" charset="0"/>
              </a:rPr>
              <a:t>Cho 2 hs đọc lại theo cách ngắt nghỉ đúng.</a:t>
            </a:r>
          </a:p>
          <a:p>
            <a:pPr marL="342900" indent="-342900">
              <a:buFontTx/>
              <a:buChar char="-"/>
            </a:pPr>
            <a:r>
              <a:rPr lang="en-US" sz="2800" b="1" i="1" smtClean="0">
                <a:latin typeface="Times New Roman" panose="02020603050405020304" pitchFamily="18" charset="0"/>
                <a:cs typeface="Times New Roman" panose="02020603050405020304" pitchFamily="18" charset="0"/>
              </a:rPr>
              <a:t>- Do học online nên phần luyện đọc lần 1 và lần 2 các con tự luyện.</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0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04" y="-18587"/>
            <a:ext cx="12328507" cy="6895174"/>
          </a:xfrm>
          <a:prstGeom prst="rect">
            <a:avLst/>
          </a:prstGeom>
        </p:spPr>
      </p:pic>
      <p:sp>
        <p:nvSpPr>
          <p:cNvPr id="4" name="Cloud 3"/>
          <p:cNvSpPr/>
          <p:nvPr/>
        </p:nvSpPr>
        <p:spPr>
          <a:xfrm>
            <a:off x="4043244" y="105143"/>
            <a:ext cx="3780915" cy="1000125"/>
          </a:xfrm>
          <a:prstGeom prst="cloud">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sp>
        <p:nvSpPr>
          <p:cNvPr id="5" name="TextBox 6"/>
          <p:cNvSpPr txBox="1"/>
          <p:nvPr/>
        </p:nvSpPr>
        <p:spPr>
          <a:xfrm>
            <a:off x="1557020" y="3793390"/>
            <a:ext cx="9115000" cy="523220"/>
          </a:xfrm>
          <a:prstGeom prst="rect">
            <a:avLst/>
          </a:prstGeom>
          <a:noFill/>
          <a:ln w="9525">
            <a:noFill/>
          </a:ln>
        </p:spPr>
        <p:txBody>
          <a:bodyPr wrap="square">
            <a:spAutoFit/>
          </a:bodyPr>
          <a:lstStyle/>
          <a:p>
            <a:pPr algn="just">
              <a:buChar char="-"/>
            </a:pPr>
            <a:endParaRPr lang="en-US" altLang="x-none"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09420" y="1175222"/>
            <a:ext cx="8961978" cy="369332"/>
          </a:xfrm>
          <a:prstGeom prst="rect">
            <a:avLst/>
          </a:prstGeom>
          <a:noFill/>
        </p:spPr>
        <p:txBody>
          <a:bodyPr wrap="square" rtlCol="0">
            <a:spAutoFit/>
          </a:bodyPr>
          <a:lstStyle/>
          <a:p>
            <a:pPr algn="just">
              <a:buChar char="-"/>
            </a:pPr>
            <a:r>
              <a:rPr lang="en-US" altLang="x-none" b="1">
                <a:latin typeface="Times New Roman" panose="02020603050405020304" pitchFamily="18" charset="0"/>
                <a:cs typeface="Times New Roman" panose="02020603050405020304" pitchFamily="18" charset="0"/>
              </a:rPr>
              <a:t> </a:t>
            </a:r>
            <a:r>
              <a:rPr lang="en-US" altLang="x-none" b="1">
                <a:solidFill>
                  <a:srgbClr val="FF0000"/>
                </a:solidFill>
                <a:latin typeface="Times New Roman" panose="02020603050405020304" pitchFamily="18" charset="0"/>
                <a:cs typeface="Times New Roman" panose="02020603050405020304" pitchFamily="18" charset="0"/>
              </a:rPr>
              <a:t>Việt Nam Dân chủ Cộng hòa : </a:t>
            </a:r>
            <a:r>
              <a:rPr lang="en-US" altLang="x-none">
                <a:latin typeface="Times New Roman" panose="02020603050405020304" pitchFamily="18" charset="0"/>
                <a:cs typeface="Times New Roman" panose="02020603050405020304" pitchFamily="18" charset="0"/>
              </a:rPr>
              <a:t>tên nước ta từ năm 1945 đến năm 1976.</a:t>
            </a:r>
            <a:endParaRPr lang="en-US" altLang="x-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09420" y="1614508"/>
            <a:ext cx="8961978" cy="923330"/>
          </a:xfrm>
          <a:prstGeom prst="rect">
            <a:avLst/>
          </a:prstGeom>
          <a:noFill/>
        </p:spPr>
        <p:txBody>
          <a:bodyPr wrap="square" rtlCol="0">
            <a:spAutoFit/>
          </a:bodyPr>
          <a:lstStyle/>
          <a:p>
            <a:pPr algn="just">
              <a:buChar char="-"/>
            </a:pPr>
            <a:r>
              <a:rPr lang="en-US" altLang="x-none" b="1" smtClean="0">
                <a:solidFill>
                  <a:srgbClr val="FF0000"/>
                </a:solidFill>
                <a:latin typeface="Times New Roman" panose="02020603050405020304" pitchFamily="18" charset="0"/>
                <a:cs typeface="Times New Roman" panose="02020603050405020304" pitchFamily="18" charset="0"/>
              </a:rPr>
              <a:t> Bao </a:t>
            </a:r>
            <a:r>
              <a:rPr lang="en-US" altLang="x-none" b="1">
                <a:solidFill>
                  <a:srgbClr val="FF0000"/>
                </a:solidFill>
                <a:latin typeface="Times New Roman" panose="02020603050405020304" pitchFamily="18" charset="0"/>
                <a:cs typeface="Times New Roman" panose="02020603050405020304" pitchFamily="18" charset="0"/>
              </a:rPr>
              <a:t>nhiêu cuộc chuyển biến khác thường : </a:t>
            </a:r>
            <a:r>
              <a:rPr lang="en-US" altLang="x-none">
                <a:latin typeface="Times New Roman" panose="02020603050405020304" pitchFamily="18" charset="0"/>
                <a:cs typeface="Times New Roman" panose="02020603050405020304" pitchFamily="18" charset="0"/>
              </a:rPr>
              <a:t>ý nói những sự kiện lớn từ giữa năm 1945 đến ng</a:t>
            </a:r>
            <a:r>
              <a:rPr lang="en-US" altLang="x-none">
                <a:latin typeface="Times New Roman" panose="02020603050405020304" pitchFamily="18" charset="0"/>
                <a:ea typeface="Times New Roman" panose="02020603050405020304" pitchFamily="18" charset="0"/>
              </a:rPr>
              <a:t>à</a:t>
            </a:r>
            <a:r>
              <a:rPr lang="en-US" altLang="x-none">
                <a:latin typeface="Times New Roman" panose="02020603050405020304" pitchFamily="18" charset="0"/>
                <a:cs typeface="Times New Roman" panose="02020603050405020304" pitchFamily="18" charset="0"/>
              </a:rPr>
              <a:t>y khai giảng ,nổi bật l</a:t>
            </a:r>
            <a:r>
              <a:rPr lang="en-US" altLang="x-none">
                <a:latin typeface="Times New Roman" panose="02020603050405020304" pitchFamily="18" charset="0"/>
                <a:ea typeface="Times New Roman" panose="02020603050405020304" pitchFamily="18" charset="0"/>
              </a:rPr>
              <a:t>à</a:t>
            </a:r>
            <a:r>
              <a:rPr lang="en-US" altLang="x-none">
                <a:latin typeface="Times New Roman" panose="02020603050405020304" pitchFamily="18" charset="0"/>
                <a:cs typeface="Times New Roman" panose="02020603050405020304" pitchFamily="18" charset="0"/>
              </a:rPr>
              <a:t> cuộc Cách mạng tháng Tám v</a:t>
            </a:r>
            <a:r>
              <a:rPr lang="en-US" altLang="x-none">
                <a:latin typeface="Times New Roman" panose="02020603050405020304" pitchFamily="18" charset="0"/>
                <a:ea typeface="Times New Roman" panose="02020603050405020304" pitchFamily="18" charset="0"/>
              </a:rPr>
              <a:t>à</a:t>
            </a:r>
            <a:r>
              <a:rPr lang="en-US" altLang="x-none">
                <a:latin typeface="Times New Roman" panose="02020603050405020304" pitchFamily="18" charset="0"/>
                <a:cs typeface="Times New Roman" panose="02020603050405020304" pitchFamily="18" charset="0"/>
              </a:rPr>
              <a:t> sự ra đời nước Việt Nam Dân chủ Cộng hòa </a:t>
            </a:r>
            <a:endParaRPr lang="en-US" altLang="x-none"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752266" y="2602567"/>
            <a:ext cx="8919132" cy="369332"/>
          </a:xfrm>
          <a:prstGeom prst="rect">
            <a:avLst/>
          </a:prstGeom>
          <a:noFill/>
        </p:spPr>
        <p:txBody>
          <a:bodyPr wrap="square" rtlCol="0">
            <a:spAutoFit/>
          </a:bodyPr>
          <a:lstStyle/>
          <a:p>
            <a:pPr algn="just">
              <a:buChar char="-"/>
            </a:pPr>
            <a:r>
              <a:rPr lang="en-US" altLang="x-none" b="1" smtClean="0">
                <a:solidFill>
                  <a:srgbClr val="FF0000"/>
                </a:solidFill>
                <a:latin typeface="Times New Roman" panose="02020603050405020304" pitchFamily="18" charset="0"/>
                <a:cs typeface="Times New Roman" panose="02020603050405020304" pitchFamily="18" charset="0"/>
              </a:rPr>
              <a:t> 80 </a:t>
            </a:r>
            <a:r>
              <a:rPr lang="en-US" altLang="x-none" b="1">
                <a:solidFill>
                  <a:srgbClr val="FF0000"/>
                </a:solidFill>
                <a:latin typeface="Times New Roman" panose="02020603050405020304" pitchFamily="18" charset="0"/>
                <a:cs typeface="Times New Roman" panose="02020603050405020304" pitchFamily="18" charset="0"/>
              </a:rPr>
              <a:t>năm giời nô lệ </a:t>
            </a:r>
            <a:r>
              <a:rPr lang="en-US" altLang="x-none">
                <a:solidFill>
                  <a:srgbClr val="FF0000"/>
                </a:solidFill>
                <a:latin typeface="Times New Roman" panose="02020603050405020304" pitchFamily="18" charset="0"/>
                <a:cs typeface="Times New Roman" panose="02020603050405020304" pitchFamily="18" charset="0"/>
              </a:rPr>
              <a:t>: </a:t>
            </a:r>
            <a:r>
              <a:rPr lang="en-US" altLang="x-none">
                <a:latin typeface="Times New Roman" panose="02020603050405020304" pitchFamily="18" charset="0"/>
                <a:cs typeface="Times New Roman" panose="02020603050405020304" pitchFamily="18" charset="0"/>
              </a:rPr>
              <a:t>80 năm nước ta bị thực dân Pháp đô hộ .</a:t>
            </a:r>
            <a:endParaRPr lang="en-US" altLang="x-none"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52266" y="3059668"/>
            <a:ext cx="8919132" cy="369332"/>
          </a:xfrm>
          <a:prstGeom prst="rect">
            <a:avLst/>
          </a:prstGeom>
          <a:noFill/>
        </p:spPr>
        <p:txBody>
          <a:bodyPr wrap="square" rtlCol="0">
            <a:spAutoFit/>
          </a:bodyPr>
          <a:lstStyle/>
          <a:p>
            <a:pPr algn="just">
              <a:buChar char="-"/>
            </a:pPr>
            <a:r>
              <a:rPr lang="en-US" altLang="x-none" b="1" smtClean="0">
                <a:solidFill>
                  <a:srgbClr val="FF0000"/>
                </a:solidFill>
                <a:latin typeface="Times New Roman" panose="02020603050405020304" pitchFamily="18" charset="0"/>
                <a:cs typeface="Times New Roman" panose="02020603050405020304" pitchFamily="18" charset="0"/>
              </a:rPr>
              <a:t> Cơ </a:t>
            </a:r>
            <a:r>
              <a:rPr lang="en-US" altLang="x-none" b="1">
                <a:solidFill>
                  <a:srgbClr val="FF0000"/>
                </a:solidFill>
                <a:latin typeface="Times New Roman" panose="02020603050405020304" pitchFamily="18" charset="0"/>
                <a:cs typeface="Times New Roman" panose="02020603050405020304" pitchFamily="18" charset="0"/>
              </a:rPr>
              <a:t>đồ : </a:t>
            </a:r>
            <a:r>
              <a:rPr lang="en-US" altLang="x-none">
                <a:latin typeface="Times New Roman" panose="02020603050405020304" pitchFamily="18" charset="0"/>
                <a:cs typeface="Times New Roman" panose="02020603050405020304" pitchFamily="18" charset="0"/>
              </a:rPr>
              <a:t>sự nghiệp lớn ; ở đây có nghĩa l</a:t>
            </a:r>
            <a:r>
              <a:rPr lang="en-US" altLang="x-none">
                <a:latin typeface="Times New Roman" panose="02020603050405020304" pitchFamily="18" charset="0"/>
                <a:ea typeface="Times New Roman" panose="02020603050405020304" pitchFamily="18" charset="0"/>
              </a:rPr>
              <a:t>à</a:t>
            </a:r>
            <a:r>
              <a:rPr lang="en-US" altLang="x-none">
                <a:latin typeface="Times New Roman" panose="02020603050405020304" pitchFamily="18" charset="0"/>
                <a:cs typeface="Times New Roman" panose="02020603050405020304" pitchFamily="18" charset="0"/>
              </a:rPr>
              <a:t> </a:t>
            </a:r>
            <a:r>
              <a:rPr lang="en-US" altLang="x-none" smtClean="0">
                <a:latin typeface="Times New Roman" panose="02020603050405020304" pitchFamily="18" charset="0"/>
                <a:cs typeface="Times New Roman" panose="02020603050405020304" pitchFamily="18" charset="0"/>
              </a:rPr>
              <a:t>: đất </a:t>
            </a:r>
            <a:r>
              <a:rPr lang="en-US" altLang="x-none">
                <a:latin typeface="Times New Roman" panose="02020603050405020304" pitchFamily="18" charset="0"/>
                <a:cs typeface="Times New Roman" panose="02020603050405020304" pitchFamily="18" charset="0"/>
              </a:rPr>
              <a:t>nước , giang sơn .</a:t>
            </a:r>
            <a:endParaRPr lang="en-US" altLang="x-none"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6"/>
          <p:cNvSpPr txBox="1"/>
          <p:nvPr/>
        </p:nvSpPr>
        <p:spPr>
          <a:xfrm>
            <a:off x="1709420" y="4167471"/>
            <a:ext cx="8961978" cy="369332"/>
          </a:xfrm>
          <a:prstGeom prst="rect">
            <a:avLst/>
          </a:prstGeom>
          <a:noFill/>
          <a:ln w="9525">
            <a:noFill/>
          </a:ln>
        </p:spPr>
        <p:txBody>
          <a:bodyPr wrap="square">
            <a:spAutoFit/>
          </a:bodyPr>
          <a:lstStyle/>
          <a:p>
            <a:pPr algn="just">
              <a:buChar char="-"/>
            </a:pPr>
            <a:r>
              <a:rPr lang="en-US" altLang="x-none" dirty="0" err="1" smtClean="0">
                <a:solidFill>
                  <a:srgbClr val="FF0000"/>
                </a:solidFill>
                <a:latin typeface="Times New Roman" panose="02020603050405020304" pitchFamily="18" charset="0"/>
                <a:cs typeface="Times New Roman" panose="02020603050405020304" pitchFamily="18" charset="0"/>
              </a:rPr>
              <a:t>Các</a:t>
            </a:r>
            <a:r>
              <a:rPr lang="en-US" altLang="x-none" dirty="0" smtClean="0">
                <a:solidFill>
                  <a:srgbClr val="FF0000"/>
                </a:solidFill>
                <a:latin typeface="Times New Roman" panose="02020603050405020304" pitchFamily="18" charset="0"/>
                <a:cs typeface="Times New Roman" panose="02020603050405020304" pitchFamily="18" charset="0"/>
              </a:rPr>
              <a:t> </a:t>
            </a:r>
            <a:r>
              <a:rPr lang="en-US" altLang="x-none" dirty="0" err="1" smtClean="0">
                <a:solidFill>
                  <a:srgbClr val="FF0000"/>
                </a:solidFill>
                <a:latin typeface="Times New Roman" panose="02020603050405020304" pitchFamily="18" charset="0"/>
                <a:cs typeface="Times New Roman" panose="02020603050405020304" pitchFamily="18" charset="0"/>
              </a:rPr>
              <a:t>cường</a:t>
            </a:r>
            <a:r>
              <a:rPr lang="en-US" altLang="x-none" dirty="0" smtClean="0">
                <a:solidFill>
                  <a:srgbClr val="FF0000"/>
                </a:solidFill>
                <a:latin typeface="Times New Roman" panose="02020603050405020304" pitchFamily="18" charset="0"/>
                <a:cs typeface="Times New Roman" panose="02020603050405020304" pitchFamily="18" charset="0"/>
              </a:rPr>
              <a:t> </a:t>
            </a:r>
            <a:r>
              <a:rPr lang="en-US" altLang="x-none" dirty="0" err="1" smtClean="0">
                <a:solidFill>
                  <a:srgbClr val="FF0000"/>
                </a:solidFill>
                <a:latin typeface="Times New Roman" panose="02020603050405020304" pitchFamily="18" charset="0"/>
                <a:cs typeface="Times New Roman" panose="02020603050405020304" pitchFamily="18" charset="0"/>
              </a:rPr>
              <a:t>quốc</a:t>
            </a:r>
            <a:r>
              <a:rPr lang="en-US" altLang="x-none" dirty="0" smtClean="0">
                <a:solidFill>
                  <a:srgbClr val="FF0000"/>
                </a:solidFill>
                <a:latin typeface="Times New Roman" panose="02020603050405020304" pitchFamily="18" charset="0"/>
                <a:cs typeface="Times New Roman" panose="02020603050405020304" pitchFamily="18" charset="0"/>
              </a:rPr>
              <a:t> </a:t>
            </a:r>
            <a:r>
              <a:rPr lang="en-US" altLang="x-none" dirty="0" err="1" smtClean="0">
                <a:solidFill>
                  <a:srgbClr val="FF0000"/>
                </a:solidFill>
                <a:latin typeface="Times New Roman" panose="02020603050405020304" pitchFamily="18" charset="0"/>
                <a:cs typeface="Times New Roman" panose="02020603050405020304" pitchFamily="18" charset="0"/>
              </a:rPr>
              <a:t>năm</a:t>
            </a:r>
            <a:r>
              <a:rPr lang="en-US" altLang="x-none" dirty="0" smtClean="0">
                <a:solidFill>
                  <a:srgbClr val="FF0000"/>
                </a:solidFill>
                <a:latin typeface="Times New Roman" panose="02020603050405020304" pitchFamily="18" charset="0"/>
                <a:cs typeface="Times New Roman" panose="02020603050405020304" pitchFamily="18" charset="0"/>
              </a:rPr>
              <a:t> </a:t>
            </a:r>
            <a:r>
              <a:rPr lang="en-US" altLang="x-none" dirty="0" err="1" smtClean="0">
                <a:solidFill>
                  <a:srgbClr val="FF0000"/>
                </a:solidFill>
                <a:latin typeface="Times New Roman" panose="02020603050405020304" pitchFamily="18" charset="0"/>
                <a:cs typeface="Times New Roman" panose="02020603050405020304" pitchFamily="18" charset="0"/>
              </a:rPr>
              <a:t>châu</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các</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nước</a:t>
            </a:r>
            <a:r>
              <a:rPr lang="en-US" altLang="x-none" dirty="0" smtClean="0">
                <a:latin typeface="Times New Roman" panose="02020603050405020304" pitchFamily="18" charset="0"/>
                <a:cs typeface="Times New Roman" panose="02020603050405020304" pitchFamily="18" charset="0"/>
              </a:rPr>
              <a:t> </a:t>
            </a:r>
            <a:r>
              <a:rPr lang="en-US" altLang="x-none" smtClean="0">
                <a:latin typeface="Times New Roman" panose="02020603050405020304" pitchFamily="18" charset="0"/>
                <a:cs typeface="Times New Roman" panose="02020603050405020304" pitchFamily="18" charset="0"/>
              </a:rPr>
              <a:t>giàu</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mạnh</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trên</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thế</a:t>
            </a:r>
            <a:r>
              <a:rPr lang="en-US" altLang="x-none" dirty="0" smtClean="0">
                <a:latin typeface="Times New Roman" panose="02020603050405020304" pitchFamily="18" charset="0"/>
                <a:cs typeface="Times New Roman" panose="02020603050405020304" pitchFamily="18" charset="0"/>
              </a:rPr>
              <a:t> </a:t>
            </a:r>
            <a:r>
              <a:rPr lang="en-US" altLang="x-none" dirty="0" err="1" smtClean="0">
                <a:latin typeface="Times New Roman" panose="02020603050405020304" pitchFamily="18" charset="0"/>
                <a:cs typeface="Times New Roman" panose="02020603050405020304" pitchFamily="18" charset="0"/>
              </a:rPr>
              <a:t>giới</a:t>
            </a:r>
            <a:r>
              <a:rPr lang="en-US" altLang="x-none" dirty="0" smtClean="0">
                <a:latin typeface="Times New Roman" panose="02020603050405020304" pitchFamily="18" charset="0"/>
                <a:cs typeface="Times New Roman" panose="02020603050405020304" pitchFamily="18" charset="0"/>
              </a:rPr>
              <a:t>. </a:t>
            </a:r>
            <a:endParaRPr lang="en-US" altLang="x-none"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709420" y="3643158"/>
            <a:ext cx="8961978" cy="369332"/>
          </a:xfrm>
          <a:prstGeom prst="rect">
            <a:avLst/>
          </a:prstGeom>
          <a:noFill/>
        </p:spPr>
        <p:txBody>
          <a:bodyPr wrap="square" rtlCol="0">
            <a:spAutoFit/>
          </a:bodyPr>
          <a:lstStyle/>
          <a:p>
            <a:pPr algn="just">
              <a:buChar char="-"/>
            </a:pPr>
            <a:r>
              <a:rPr lang="en-US" altLang="x-none" b="1">
                <a:solidFill>
                  <a:srgbClr val="FF0000"/>
                </a:solidFill>
                <a:latin typeface="Times New Roman" panose="02020603050405020304" pitchFamily="18" charset="0"/>
                <a:cs typeface="Times New Roman" panose="02020603050405020304" pitchFamily="18" charset="0"/>
              </a:rPr>
              <a:t> </a:t>
            </a:r>
            <a:r>
              <a:rPr lang="en-US" altLang="x-none" b="1" smtClean="0">
                <a:solidFill>
                  <a:srgbClr val="FF0000"/>
                </a:solidFill>
                <a:latin typeface="Times New Roman" panose="02020603050405020304" pitchFamily="18" charset="0"/>
                <a:cs typeface="Times New Roman" panose="02020603050405020304" pitchFamily="18" charset="0"/>
              </a:rPr>
              <a:t>Kiến thiết:</a:t>
            </a:r>
            <a:r>
              <a:rPr lang="en-US" altLang="x-none" smtClean="0">
                <a:latin typeface="Times New Roman" panose="02020603050405020304" pitchFamily="18" charset="0"/>
                <a:cs typeface="Times New Roman" panose="02020603050405020304" pitchFamily="18" charset="0"/>
              </a:rPr>
              <a:t> xây dựng.</a:t>
            </a:r>
            <a:endParaRPr lang="en-US" altLang="x-none"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709420" y="5392531"/>
            <a:ext cx="8961978" cy="646331"/>
          </a:xfrm>
          <a:prstGeom prst="rect">
            <a:avLst/>
          </a:prstGeom>
          <a:noFill/>
        </p:spPr>
        <p:txBody>
          <a:bodyPr wrap="square" rtlCol="0">
            <a:spAutoFit/>
          </a:bodyPr>
          <a:lstStyle/>
          <a:p>
            <a:pPr algn="just">
              <a:buNone/>
            </a:pPr>
            <a:r>
              <a:rPr lang="en-US" altLang="x-none" b="1" smtClean="0">
                <a:solidFill>
                  <a:srgbClr val="FF0000"/>
                </a:solidFill>
                <a:latin typeface="Times New Roman" panose="02020603050405020304" pitchFamily="18" charset="0"/>
                <a:cs typeface="Times New Roman" panose="02020603050405020304" pitchFamily="18" charset="0"/>
              </a:rPr>
              <a:t>- </a:t>
            </a:r>
            <a:r>
              <a:rPr lang="vi-VN" altLang="x-none" b="1" smtClean="0">
                <a:solidFill>
                  <a:srgbClr val="FF0000"/>
                </a:solidFill>
                <a:latin typeface="Times New Roman" panose="02020603050405020304" pitchFamily="18" charset="0"/>
                <a:cs typeface="Times New Roman" panose="02020603050405020304" pitchFamily="18" charset="0"/>
              </a:rPr>
              <a:t>Đồng </a:t>
            </a:r>
            <a:r>
              <a:rPr lang="vi-VN" altLang="x-none" b="1">
                <a:solidFill>
                  <a:srgbClr val="FF0000"/>
                </a:solidFill>
                <a:latin typeface="Times New Roman" panose="02020603050405020304" pitchFamily="18" charset="0"/>
                <a:cs typeface="Times New Roman" panose="02020603050405020304" pitchFamily="18" charset="0"/>
              </a:rPr>
              <a:t>b</a:t>
            </a:r>
            <a:r>
              <a:rPr lang="vi-VN" altLang="x-none" b="1">
                <a:solidFill>
                  <a:srgbClr val="FF0000"/>
                </a:solidFill>
                <a:latin typeface="Times New Roman" panose="02020603050405020304" pitchFamily="18" charset="0"/>
                <a:ea typeface="Times New Roman" panose="02020603050405020304" pitchFamily="18" charset="0"/>
              </a:rPr>
              <a:t>à</a:t>
            </a:r>
            <a:r>
              <a:rPr lang="vi-VN" altLang="x-none" b="1">
                <a:solidFill>
                  <a:srgbClr val="FF0000"/>
                </a:solidFill>
                <a:latin typeface="Times New Roman" panose="02020603050405020304" pitchFamily="18" charset="0"/>
                <a:cs typeface="Times New Roman" panose="02020603050405020304" pitchFamily="18" charset="0"/>
              </a:rPr>
              <a:t>o: </a:t>
            </a:r>
            <a:r>
              <a:rPr lang="vi-VN" altLang="x-none">
                <a:latin typeface="Times New Roman" panose="02020603050405020304" pitchFamily="18" charset="0"/>
                <a:cs typeface="Times New Roman" panose="02020603050405020304" pitchFamily="18" charset="0"/>
              </a:rPr>
              <a:t>nghĩa đen l</a:t>
            </a:r>
            <a:r>
              <a:rPr lang="vi-VN" altLang="x-none">
                <a:latin typeface="Times New Roman" panose="02020603050405020304" pitchFamily="18" charset="0"/>
                <a:ea typeface="Times New Roman" panose="02020603050405020304" pitchFamily="18" charset="0"/>
              </a:rPr>
              <a:t>à</a:t>
            </a:r>
            <a:r>
              <a:rPr lang="vi-VN" altLang="x-none">
                <a:latin typeface="Times New Roman" panose="02020603050405020304" pitchFamily="18" charset="0"/>
                <a:cs typeface="Times New Roman" panose="02020603050405020304" pitchFamily="18" charset="0"/>
              </a:rPr>
              <a:t> sinh ra cùng trong một bọc, nghĩa thường dùng l</a:t>
            </a:r>
            <a:r>
              <a:rPr lang="vi-VN" altLang="x-none">
                <a:latin typeface="Times New Roman" panose="02020603050405020304" pitchFamily="18" charset="0"/>
                <a:ea typeface="Times New Roman" panose="02020603050405020304" pitchFamily="18" charset="0"/>
              </a:rPr>
              <a:t>à</a:t>
            </a:r>
            <a:r>
              <a:rPr lang="vi-VN" altLang="x-none">
                <a:latin typeface="Times New Roman" panose="02020603050405020304" pitchFamily="18" charset="0"/>
                <a:cs typeface="Times New Roman" panose="02020603050405020304" pitchFamily="18" charset="0"/>
              </a:rPr>
              <a:t> cùng trong một nước.</a:t>
            </a:r>
            <a:endParaRPr lang="vi-VN" altLang="x-none"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709420" y="6144441"/>
            <a:ext cx="8961978" cy="369332"/>
          </a:xfrm>
          <a:prstGeom prst="rect">
            <a:avLst/>
          </a:prstGeom>
          <a:noFill/>
        </p:spPr>
        <p:txBody>
          <a:bodyPr wrap="square" rtlCol="0">
            <a:spAutoFit/>
          </a:bodyPr>
          <a:lstStyle/>
          <a:p>
            <a:pPr algn="just">
              <a:buNone/>
            </a:pPr>
            <a:r>
              <a:rPr lang="en-US" altLang="x-none" b="1" smtClean="0">
                <a:solidFill>
                  <a:srgbClr val="FF0000"/>
                </a:solidFill>
                <a:latin typeface="Times New Roman" panose="02020603050405020304" pitchFamily="18" charset="0"/>
                <a:cs typeface="Times New Roman" panose="02020603050405020304" pitchFamily="18" charset="0"/>
              </a:rPr>
              <a:t>- </a:t>
            </a:r>
            <a:r>
              <a:rPr lang="vi-VN" altLang="x-none" b="1" smtClean="0">
                <a:solidFill>
                  <a:srgbClr val="FF0000"/>
                </a:solidFill>
                <a:latin typeface="Times New Roman" panose="02020603050405020304" pitchFamily="18" charset="0"/>
                <a:cs typeface="Times New Roman" panose="02020603050405020304" pitchFamily="18" charset="0"/>
              </a:rPr>
              <a:t>Nô </a:t>
            </a:r>
            <a:r>
              <a:rPr lang="vi-VN" altLang="x-none" b="1">
                <a:solidFill>
                  <a:srgbClr val="FF0000"/>
                </a:solidFill>
                <a:latin typeface="Times New Roman" panose="02020603050405020304" pitchFamily="18" charset="0"/>
                <a:cs typeface="Times New Roman" panose="02020603050405020304" pitchFamily="18" charset="0"/>
              </a:rPr>
              <a:t>lệ: </a:t>
            </a:r>
            <a:r>
              <a:rPr lang="vi-VN" altLang="x-none">
                <a:latin typeface="Times New Roman" panose="02020603050405020304" pitchFamily="18" charset="0"/>
                <a:cs typeface="Times New Roman" panose="02020603050405020304" pitchFamily="18" charset="0"/>
              </a:rPr>
              <a:t>bị mất quyền tự do, quyền l</a:t>
            </a:r>
            <a:r>
              <a:rPr lang="vi-VN" altLang="x-none">
                <a:latin typeface="Times New Roman" panose="02020603050405020304" pitchFamily="18" charset="0"/>
                <a:ea typeface="Times New Roman" panose="02020603050405020304" pitchFamily="18" charset="0"/>
              </a:rPr>
              <a:t>à</a:t>
            </a:r>
            <a:r>
              <a:rPr lang="vi-VN" altLang="x-none">
                <a:latin typeface="Times New Roman" panose="02020603050405020304" pitchFamily="18" charset="0"/>
                <a:cs typeface="Times New Roman" panose="02020603050405020304" pitchFamily="18" charset="0"/>
              </a:rPr>
              <a:t>m chủ, bị kẻ khác thống trị, áp bức</a:t>
            </a:r>
            <a:r>
              <a:rPr lang="en-US" altLang="x-none">
                <a:latin typeface="Times New Roman" panose="02020603050405020304" pitchFamily="18" charset="0"/>
                <a:cs typeface="Times New Roman" panose="02020603050405020304" pitchFamily="18" charset="0"/>
              </a:rPr>
              <a:t>.</a:t>
            </a:r>
            <a:endParaRPr lang="vi-VN" altLang="x-none"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09420" y="4724199"/>
            <a:ext cx="8961978" cy="369332"/>
          </a:xfrm>
          <a:prstGeom prst="rect">
            <a:avLst/>
          </a:prstGeom>
          <a:noFill/>
        </p:spPr>
        <p:txBody>
          <a:bodyPr wrap="square" rtlCol="0">
            <a:spAutoFit/>
          </a:bodyPr>
          <a:lstStyle/>
          <a:p>
            <a:pPr algn="just">
              <a:buChar char="-"/>
            </a:pPr>
            <a:r>
              <a:rPr lang="en-US" altLang="x-none" b="1" smtClean="0">
                <a:solidFill>
                  <a:srgbClr val="FF0000"/>
                </a:solidFill>
                <a:latin typeface="Times New Roman" panose="02020603050405020304" pitchFamily="18" charset="0"/>
                <a:cs typeface="Times New Roman" panose="02020603050405020304" pitchFamily="18" charset="0"/>
              </a:rPr>
              <a:t> </a:t>
            </a:r>
            <a:r>
              <a:rPr lang="vi-VN" altLang="x-none" b="1" smtClean="0">
                <a:solidFill>
                  <a:srgbClr val="FF0000"/>
                </a:solidFill>
                <a:latin typeface="Times New Roman" panose="02020603050405020304" pitchFamily="18" charset="0"/>
                <a:cs typeface="Times New Roman" panose="02020603050405020304" pitchFamily="18" charset="0"/>
              </a:rPr>
              <a:t>Ng</a:t>
            </a:r>
            <a:r>
              <a:rPr lang="vi-VN" altLang="x-none" b="1" smtClean="0">
                <a:solidFill>
                  <a:srgbClr val="FF0000"/>
                </a:solidFill>
                <a:latin typeface="Times New Roman" panose="02020603050405020304" pitchFamily="18" charset="0"/>
                <a:ea typeface="Times New Roman" panose="02020603050405020304" pitchFamily="18" charset="0"/>
              </a:rPr>
              <a:t>à</a:t>
            </a:r>
            <a:r>
              <a:rPr lang="vi-VN" altLang="x-none" b="1" smtClean="0">
                <a:solidFill>
                  <a:srgbClr val="FF0000"/>
                </a:solidFill>
                <a:latin typeface="Times New Roman" panose="02020603050405020304" pitchFamily="18" charset="0"/>
                <a:cs typeface="Times New Roman" panose="02020603050405020304" pitchFamily="18" charset="0"/>
              </a:rPr>
              <a:t>y </a:t>
            </a:r>
            <a:r>
              <a:rPr lang="vi-VN" altLang="x-none" b="1">
                <a:solidFill>
                  <a:srgbClr val="FF0000"/>
                </a:solidFill>
                <a:latin typeface="Times New Roman" panose="02020603050405020304" pitchFamily="18" charset="0"/>
                <a:cs typeface="Times New Roman" panose="02020603050405020304" pitchFamily="18" charset="0"/>
              </a:rPr>
              <a:t>tựu trường: </a:t>
            </a:r>
            <a:r>
              <a:rPr lang="vi-VN" altLang="x-none" b="1">
                <a:latin typeface="Times New Roman" panose="02020603050405020304" pitchFamily="18" charset="0"/>
                <a:cs typeface="Times New Roman" panose="02020603050405020304" pitchFamily="18" charset="0"/>
              </a:rPr>
              <a:t> </a:t>
            </a:r>
            <a:r>
              <a:rPr lang="vi-VN" altLang="x-none">
                <a:latin typeface="Times New Roman" panose="02020603050405020304" pitchFamily="18" charset="0"/>
                <a:cs typeface="Times New Roman" panose="02020603050405020304" pitchFamily="18" charset="0"/>
              </a:rPr>
              <a:t>ng</a:t>
            </a:r>
            <a:r>
              <a:rPr lang="vi-VN" altLang="x-none">
                <a:latin typeface="Times New Roman" panose="02020603050405020304" pitchFamily="18" charset="0"/>
                <a:ea typeface="Times New Roman" panose="02020603050405020304" pitchFamily="18" charset="0"/>
              </a:rPr>
              <a:t>à</a:t>
            </a:r>
            <a:r>
              <a:rPr lang="vi-VN" altLang="x-none">
                <a:latin typeface="Times New Roman" panose="02020603050405020304" pitchFamily="18" charset="0"/>
                <a:cs typeface="Times New Roman" panose="02020603050405020304" pitchFamily="18" charset="0"/>
              </a:rPr>
              <a:t>y học sinh trở lại trường để bắt đầu v</a:t>
            </a:r>
            <a:r>
              <a:rPr lang="vi-VN" altLang="x-none">
                <a:latin typeface="Times New Roman" panose="02020603050405020304" pitchFamily="18" charset="0"/>
                <a:ea typeface="Times New Roman" panose="02020603050405020304" pitchFamily="18" charset="0"/>
              </a:rPr>
              <a:t>à</a:t>
            </a:r>
            <a:r>
              <a:rPr lang="vi-VN" altLang="x-none">
                <a:latin typeface="Times New Roman" panose="02020603050405020304" pitchFamily="18" charset="0"/>
                <a:cs typeface="Times New Roman" panose="02020603050405020304" pitchFamily="18" charset="0"/>
              </a:rPr>
              <a:t>o năm học</a:t>
            </a:r>
            <a:endParaRPr lang="vi-VN" altLang="x-none"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53358" y="7429605"/>
            <a:ext cx="7132428" cy="923330"/>
          </a:xfrm>
          <a:prstGeom prst="rect">
            <a:avLst/>
          </a:prstGeom>
          <a:noFill/>
        </p:spPr>
        <p:txBody>
          <a:bodyPr wrap="square" rtlCol="0">
            <a:spAutoFit/>
          </a:bodyPr>
          <a:lstStyle/>
          <a:p>
            <a:pPr algn="just">
              <a:buNone/>
            </a:pPr>
            <a:r>
              <a:rPr lang="en-US" altLang="x-none" b="1" smtClean="0">
                <a:solidFill>
                  <a:schemeClr val="bg1">
                    <a:lumMod val="50000"/>
                  </a:schemeClr>
                </a:solidFill>
                <a:latin typeface="Times New Roman" panose="02020603050405020304" pitchFamily="18" charset="0"/>
                <a:cs typeface="Times New Roman" panose="02020603050405020304" pitchFamily="18" charset="0"/>
              </a:rPr>
              <a:t>-Luyện đọc theo nhóm các con tự luyện.Vừa rồi các con đã tìm được nghĩa của các từ khó .Cô cùng các con sẽ chuyển sang phần tìm hiểu bài.</a:t>
            </a:r>
            <a:endParaRPr lang="vi-VN" altLang="x-none"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8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2"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90" y="-18587"/>
            <a:ext cx="12327180" cy="6895174"/>
          </a:xfrm>
          <a:prstGeom prst="rect">
            <a:avLst/>
          </a:prstGeom>
        </p:spPr>
      </p:pic>
      <p:sp>
        <p:nvSpPr>
          <p:cNvPr id="4" name="Rectangle 2"/>
          <p:cNvSpPr/>
          <p:nvPr/>
        </p:nvSpPr>
        <p:spPr>
          <a:xfrm>
            <a:off x="3986418" y="197644"/>
            <a:ext cx="3932555" cy="601980"/>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sp>
        <p:nvSpPr>
          <p:cNvPr id="5" name="TextBox 4"/>
          <p:cNvSpPr txBox="1"/>
          <p:nvPr/>
        </p:nvSpPr>
        <p:spPr>
          <a:xfrm>
            <a:off x="1869740" y="957363"/>
            <a:ext cx="8138613"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 Các con hãy đọc thầm đoạn 1 và trả lời câu hỏi</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1241946" y="1433407"/>
            <a:ext cx="10768084" cy="954107"/>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Câu1: </a:t>
            </a:r>
            <a:r>
              <a:rPr lang="en-US" sz="2800" b="1" dirty="0">
                <a:solidFill>
                  <a:srgbClr val="FF0000"/>
                </a:solidFill>
                <a:latin typeface="Times New Roman" panose="02020603050405020304" pitchFamily="18" charset="0"/>
                <a:cs typeface="Times New Roman" panose="02020603050405020304" pitchFamily="18" charset="0"/>
              </a:rPr>
              <a:t>N</a:t>
            </a:r>
            <a:r>
              <a:rPr lang="en-US" sz="2800" b="1" smtClean="0">
                <a:solidFill>
                  <a:srgbClr val="FF0000"/>
                </a:solidFill>
                <a:latin typeface="Times New Roman" panose="02020603050405020304" pitchFamily="18" charset="0"/>
                <a:cs typeface="Times New Roman" panose="02020603050405020304" pitchFamily="18" charset="0"/>
              </a:rPr>
              <a:t>gày </a:t>
            </a:r>
            <a:r>
              <a:rPr lang="en-US" sz="2800" b="1" dirty="0">
                <a:solidFill>
                  <a:srgbClr val="FF0000"/>
                </a:solidFill>
                <a:latin typeface="Times New Roman" panose="02020603050405020304" pitchFamily="18" charset="0"/>
                <a:cs typeface="Times New Roman" panose="02020603050405020304" pitchFamily="18" charset="0"/>
              </a:rPr>
              <a:t>khai trường tháng 9 năm </a:t>
            </a:r>
            <a:r>
              <a:rPr lang="en-US" sz="2800" b="1">
                <a:solidFill>
                  <a:srgbClr val="FF0000"/>
                </a:solidFill>
                <a:latin typeface="Times New Roman" panose="02020603050405020304" pitchFamily="18" charset="0"/>
                <a:cs typeface="Times New Roman" panose="02020603050405020304" pitchFamily="18" charset="0"/>
              </a:rPr>
              <a:t>1945 </a:t>
            </a:r>
            <a:r>
              <a:rPr lang="en-US" sz="2800" b="1" smtClean="0">
                <a:solidFill>
                  <a:srgbClr val="FF0000"/>
                </a:solidFill>
                <a:latin typeface="Times New Roman" panose="02020603050405020304" pitchFamily="18" charset="0"/>
                <a:cs typeface="Times New Roman" panose="02020603050405020304" pitchFamily="18" charset="0"/>
              </a:rPr>
              <a:t> có gì đặc biệt so với những ngày khai trường khác?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46412" y="2863993"/>
            <a:ext cx="10720317" cy="954107"/>
          </a:xfrm>
          <a:prstGeom prst="rect">
            <a:avLst/>
          </a:prstGeom>
          <a:noFill/>
        </p:spPr>
        <p:txBody>
          <a:bodyPr wrap="square" rtlCol="0">
            <a:spAutoFit/>
          </a:bodyPr>
          <a:lstStyle/>
          <a:p>
            <a:r>
              <a:rPr lang="en-US" sz="2800" smtClean="0">
                <a:solidFill>
                  <a:srgbClr val="0000CC"/>
                </a:solidFill>
                <a:latin typeface="Times New Roman" panose="02020603050405020304" pitchFamily="18" charset="0"/>
                <a:cs typeface="Times New Roman" panose="02020603050405020304" pitchFamily="18" charset="0"/>
              </a:rPr>
              <a:t>+Từ ngày khai trường này, các em học sinh bắt đầu được hưởng một nền giáo dục hoàn toàn Việt Nam.</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41946" y="3732747"/>
            <a:ext cx="8534400" cy="954107"/>
          </a:xfrm>
          <a:prstGeom prst="rect">
            <a:avLst/>
          </a:prstGeom>
          <a:noFill/>
        </p:spPr>
        <p:txBody>
          <a:bodyPr wrap="square" rtlCol="0">
            <a:spAutoFit/>
          </a:bodyPr>
          <a:lstStyle/>
          <a:p>
            <a:pPr algn="just">
              <a:spcBef>
                <a:spcPct val="50000"/>
              </a:spcBef>
            </a:pPr>
            <a:r>
              <a:rPr lang="en-US" sz="2800" smtClean="0">
                <a:solidFill>
                  <a:srgbClr val="0000CC"/>
                </a:solidFill>
                <a:latin typeface="Times New Roman" panose="02020603050405020304" pitchFamily="18" charset="0"/>
                <a:cs typeface="Times New Roman" panose="02020603050405020304" pitchFamily="18" charset="0"/>
              </a:rPr>
              <a:t>Ý chính của đoạn </a:t>
            </a:r>
            <a:r>
              <a:rPr lang="en-US" sz="2800" b="1" i="1" smtClean="0">
                <a:solidFill>
                  <a:srgbClr val="0000CC"/>
                </a:solidFill>
                <a:latin typeface="Times New Roman" panose="02020603050405020304" pitchFamily="18" charset="0"/>
                <a:cs typeface="Times New Roman" panose="02020603050405020304" pitchFamily="18" charset="0"/>
              </a:rPr>
              <a:t>1:Sự khác biệt của ngày khai trường năm 1945 với những ngày khai trường khác.</a:t>
            </a:r>
            <a:endParaRPr lang="en-GB" altLang="en-US" sz="2800" b="1" i="1">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1946" y="3800897"/>
            <a:ext cx="10768084" cy="523220"/>
          </a:xfrm>
          <a:prstGeom prst="rect">
            <a:avLst/>
          </a:prstGeom>
          <a:noFill/>
        </p:spPr>
        <p:txBody>
          <a:bodyPr wrap="square" rtlCol="0">
            <a:spAutoFit/>
          </a:bodyPr>
          <a:lstStyle/>
          <a:p>
            <a:pPr algn="just"/>
            <a:r>
              <a:rPr lang="en-US" sz="2800" smtClean="0">
                <a:solidFill>
                  <a:srgbClr val="FF0000"/>
                </a:solidFill>
                <a:latin typeface="Times New Roman" panose="02020603050405020304" pitchFamily="18" charset="0"/>
                <a:cs typeface="Times New Roman" panose="02020603050405020304" pitchFamily="18" charset="0"/>
              </a:rPr>
              <a:t>Vậy con hiểu một nền giáo dục hoàn toàn Việt Nam là như thế nào?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46412" y="2318930"/>
            <a:ext cx="1076808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+Đó là ngày khai trường đầu tiên ở nước Việt Nam Dân chủ Cộng hòa</a:t>
            </a:r>
            <a:r>
              <a:rPr lang="en-US" sz="2800" smtClean="0">
                <a:solidFill>
                  <a:srgbClr val="0000CC"/>
                </a:solidFill>
                <a:latin typeface="Times New Roman" panose="02020603050405020304" pitchFamily="18" charset="0"/>
                <a:cs typeface="Times New Roman" panose="02020603050405020304" pitchFamily="18" charset="0"/>
              </a:rPr>
              <a:t>.</a:t>
            </a:r>
            <a:endParaRPr lang="en-US" sz="2800">
              <a:solidFill>
                <a:srgbClr val="0000CC"/>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146412" y="4401837"/>
            <a:ext cx="10768084" cy="1384995"/>
          </a:xfrm>
          <a:prstGeom prst="rect">
            <a:avLst/>
          </a:prstGeom>
          <a:noFill/>
        </p:spPr>
        <p:txBody>
          <a:bodyPr wrap="square" rtlCol="0">
            <a:spAutoFit/>
          </a:bodyPr>
          <a:lstStyle/>
          <a:p>
            <a:pPr algn="just"/>
            <a:r>
              <a:rPr lang="en-US" sz="2800" smtClean="0">
                <a:solidFill>
                  <a:srgbClr val="0000CC"/>
                </a:solidFill>
                <a:latin typeface="Times New Roman" panose="02020603050405020304" pitchFamily="18" charset="0"/>
                <a:cs typeface="Times New Roman" panose="02020603050405020304" pitchFamily="18" charset="0"/>
              </a:rPr>
              <a:t> Nền giáo dục hoàn toàn Việt Nam là trường học mở ra để dạy Tiếng Việt, lịch sử Việt, các phong tục tập quán của người Việt và cho các con em Việt Nam ở các tầng lớp trong xã hội đều được đến trường học.</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41946" y="5908310"/>
            <a:ext cx="10768084" cy="523220"/>
          </a:xfrm>
          <a:prstGeom prst="rect">
            <a:avLst/>
          </a:prstGeom>
          <a:noFill/>
        </p:spPr>
        <p:txBody>
          <a:bodyPr wrap="square" rtlCol="0">
            <a:spAutoFit/>
          </a:bodyPr>
          <a:lstStyle/>
          <a:p>
            <a:r>
              <a:rPr lang="en-US" sz="2800" smtClean="0">
                <a:solidFill>
                  <a:srgbClr val="0000CC"/>
                </a:solidFill>
                <a:latin typeface="Times New Roman" panose="02020603050405020304" pitchFamily="18" charset="0"/>
                <a:cs typeface="Times New Roman" panose="02020603050405020304" pitchFamily="18" charset="0"/>
              </a:rPr>
              <a:t>+</a:t>
            </a:r>
            <a:r>
              <a:rPr lang="en-US" sz="2800" smtClean="0">
                <a:solidFill>
                  <a:srgbClr val="FF0000"/>
                </a:solidFill>
                <a:latin typeface="Times New Roman" panose="02020603050405020304" pitchFamily="18" charset="0"/>
                <a:cs typeface="Times New Roman" panose="02020603050405020304" pitchFamily="18" charset="0"/>
              </a:rPr>
              <a:t>Con cho cô biết ý chính đoạn 1 là gì?</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6" name="Rectangle 2"/>
          <p:cNvSpPr/>
          <p:nvPr/>
        </p:nvSpPr>
        <p:spPr>
          <a:xfrm>
            <a:off x="218364" y="7460324"/>
            <a:ext cx="12041226" cy="1342482"/>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eaLnBrk="1" hangingPunct="1"/>
            <a:r>
              <a:rPr lang="en-US" altLang="vi-VN" sz="2400" b="1" smtClean="0">
                <a:solidFill>
                  <a:schemeClr val="bg1">
                    <a:lumMod val="50000"/>
                  </a:schemeClr>
                </a:solidFill>
                <a:latin typeface="Times New Roman" panose="02020603050405020304" pitchFamily="18" charset="0"/>
              </a:rPr>
              <a:t>Chuyển: ở đoạn 1 các con đã biết sự khác biệt của ngày khai trường năm 1945 vây nhiệm vụ của toàn dân và học sinh là gì ,chúng ta cùng tìm hiểu thông qua đoạn 2 .</a:t>
            </a:r>
            <a:endParaRPr lang="en-US" altLang="vi-VN" sz="2400" b="1"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7637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10"/>
                                        </p:tgtEl>
                                        <p:attrNameLst>
                                          <p:attrName>ppt_x</p:attrName>
                                        </p:attrNameLst>
                                      </p:cBhvr>
                                      <p:tavLst>
                                        <p:tav tm="0">
                                          <p:val>
                                            <p:strVal val="ppt_x"/>
                                          </p:val>
                                        </p:tav>
                                        <p:tav tm="100000">
                                          <p:val>
                                            <p:strVal val="ppt_x"/>
                                          </p:val>
                                        </p:tav>
                                      </p:tavLst>
                                    </p:anim>
                                    <p:anim calcmode="lin" valueType="num">
                                      <p:cBhvr additive="base">
                                        <p:cTn id="56" dur="500"/>
                                        <p:tgtEl>
                                          <p:spTgt spid="10"/>
                                        </p:tgtEl>
                                        <p:attrNameLst>
                                          <p:attrName>ppt_y</p:attrName>
                                        </p:attrNameLst>
                                      </p:cBhvr>
                                      <p:tavLst>
                                        <p:tav tm="0">
                                          <p:val>
                                            <p:strVal val="ppt_y"/>
                                          </p:val>
                                        </p:tav>
                                        <p:tav tm="100000">
                                          <p:val>
                                            <p:strVal val="1+ppt_h/2"/>
                                          </p:val>
                                        </p:tav>
                                      </p:tavLst>
                                    </p:anim>
                                    <p:set>
                                      <p:cBhvr>
                                        <p:cTn id="57" dur="1" fill="hold">
                                          <p:stCondLst>
                                            <p:cond delay="499"/>
                                          </p:stCondLst>
                                        </p:cTn>
                                        <p:tgtEl>
                                          <p:spTgt spid="10"/>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14"/>
                                        </p:tgtEl>
                                        <p:attrNameLst>
                                          <p:attrName>ppt_x</p:attrName>
                                        </p:attrNameLst>
                                      </p:cBhvr>
                                      <p:tavLst>
                                        <p:tav tm="0">
                                          <p:val>
                                            <p:strVal val="ppt_x"/>
                                          </p:val>
                                        </p:tav>
                                        <p:tav tm="100000">
                                          <p:val>
                                            <p:strVal val="ppt_x"/>
                                          </p:val>
                                        </p:tav>
                                      </p:tavLst>
                                    </p:anim>
                                    <p:anim calcmode="lin" valueType="num">
                                      <p:cBhvr additive="base">
                                        <p:cTn id="60" dur="500"/>
                                        <p:tgtEl>
                                          <p:spTgt spid="14"/>
                                        </p:tgtEl>
                                        <p:attrNameLst>
                                          <p:attrName>ppt_y</p:attrName>
                                        </p:attrNameLst>
                                      </p:cBhvr>
                                      <p:tavLst>
                                        <p:tav tm="0">
                                          <p:val>
                                            <p:strVal val="ppt_y"/>
                                          </p:val>
                                        </p:tav>
                                        <p:tav tm="100000">
                                          <p:val>
                                            <p:strVal val="1+ppt_h/2"/>
                                          </p:val>
                                        </p:tav>
                                      </p:tavLst>
                                    </p:anim>
                                    <p:set>
                                      <p:cBhvr>
                                        <p:cTn id="61" dur="1" fill="hold">
                                          <p:stCondLst>
                                            <p:cond delay="499"/>
                                          </p:stCondLst>
                                        </p:cTn>
                                        <p:tgtEl>
                                          <p:spTgt spid="14"/>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5"/>
                                        </p:tgtEl>
                                        <p:attrNameLst>
                                          <p:attrName>ppt_x</p:attrName>
                                        </p:attrNameLst>
                                      </p:cBhvr>
                                      <p:tavLst>
                                        <p:tav tm="0">
                                          <p:val>
                                            <p:strVal val="ppt_x"/>
                                          </p:val>
                                        </p:tav>
                                        <p:tav tm="100000">
                                          <p:val>
                                            <p:strVal val="ppt_x"/>
                                          </p:val>
                                        </p:tav>
                                      </p:tavLst>
                                    </p:anim>
                                    <p:anim calcmode="lin" valueType="num">
                                      <p:cBhvr additive="base">
                                        <p:cTn id="64" dur="500"/>
                                        <p:tgtEl>
                                          <p:spTgt spid="15"/>
                                        </p:tgtEl>
                                        <p:attrNameLst>
                                          <p:attrName>ppt_y</p:attrName>
                                        </p:attrNameLst>
                                      </p:cBhvr>
                                      <p:tavLst>
                                        <p:tav tm="0">
                                          <p:val>
                                            <p:strVal val="ppt_y"/>
                                          </p:val>
                                        </p:tav>
                                        <p:tav tm="100000">
                                          <p:val>
                                            <p:strVal val="1+ppt_h/2"/>
                                          </p:val>
                                        </p:tav>
                                      </p:tavLst>
                                    </p:anim>
                                    <p:set>
                                      <p:cBhvr>
                                        <p:cTn id="65" dur="1" fill="hold">
                                          <p:stCondLst>
                                            <p:cond delay="499"/>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0" grpId="1"/>
      <p:bldP spid="13" grpId="0"/>
      <p:bldP spid="14" grpId="0"/>
      <p:bldP spid="14" grpId="1"/>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585153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1921</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Trebuchet MS</vt:lpstr>
      <vt:lpstr>Wingdings 3</vt:lpstr>
      <vt:lpstr>Office Theme</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KyThuat88</cp:lastModifiedBy>
  <cp:revision>72</cp:revision>
  <dcterms:created xsi:type="dcterms:W3CDTF">2021-09-02T13:26:37Z</dcterms:created>
  <dcterms:modified xsi:type="dcterms:W3CDTF">2023-09-19T14:53:04Z</dcterms:modified>
</cp:coreProperties>
</file>