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78" r:id="rId5"/>
    <p:sldId id="279" r:id="rId6"/>
    <p:sldId id="257" r:id="rId7"/>
    <p:sldId id="284" r:id="rId8"/>
    <p:sldId id="280" r:id="rId9"/>
    <p:sldId id="269" r:id="rId10"/>
    <p:sldId id="281" r:id="rId11"/>
    <p:sldId id="270" r:id="rId12"/>
    <p:sldId id="258" r:id="rId13"/>
    <p:sldId id="265" r:id="rId14"/>
    <p:sldId id="275" r:id="rId15"/>
    <p:sldId id="271" r:id="rId16"/>
    <p:sldId id="276" r:id="rId17"/>
    <p:sldId id="272" r:id="rId18"/>
    <p:sldId id="283" r:id="rId19"/>
    <p:sldId id="282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65" d="100"/>
          <a:sy n="65" d="100"/>
        </p:scale>
        <p:origin x="9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</a:t>
            </a:r>
            <a:r>
              <a:rPr lang="en-US" baseline="0" dirty="0"/>
              <a:t> </a:t>
            </a:r>
            <a:r>
              <a:rPr lang="en-US" dirty="0"/>
              <a:t>To change images on this slide, select a picture and delete it. Then click the Insert Picture </a:t>
            </a:r>
            <a:r>
              <a:rPr lang="en-US" dirty="0" smtClean="0"/>
              <a:t>icon</a:t>
            </a:r>
            <a:r>
              <a:rPr lang="en-US" baseline="0" dirty="0" smtClean="0"/>
              <a:t> </a:t>
            </a:r>
            <a:r>
              <a:rPr lang="en-US" dirty="0" smtClean="0"/>
              <a:t>in </a:t>
            </a:r>
            <a:r>
              <a:rPr lang="en-US" dirty="0"/>
              <a:t>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4C2EF-8A97-4DAF-B099-E567883644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1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9/3/2021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8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8.png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8.png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media2.m4a"/><Relationship Id="rId7" Type="http://schemas.microsoft.com/office/2007/relationships/hdphoto" Target="../media/hdphoto1.wdp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8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391" y="1741337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 HỌC 5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64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1424" y="2204864"/>
            <a:ext cx="6193904" cy="1082674"/>
          </a:xfrm>
        </p:spPr>
        <p:txBody>
          <a:bodyPr>
            <a:normAutofit/>
          </a:bodyPr>
          <a:lstStyle/>
          <a:p>
            <a:r>
              <a:rPr lang="vi-VN" sz="2800" dirty="0" smtClean="0"/>
              <a:t>Hiện tại, gia đình em có mấy người?</a:t>
            </a:r>
            <a:endParaRPr lang="en-US" sz="2800" dirty="0"/>
          </a:p>
        </p:txBody>
      </p:sp>
      <p:pic>
        <p:nvPicPr>
          <p:cNvPr id="3076" name="Picture 4" descr="Sở Giáo Dục Và Đào Tạo Vĩnh Phú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844824"/>
            <a:ext cx="6228457" cy="54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-111868" y="4941168"/>
            <a:ext cx="2520280" cy="1916832"/>
          </a:xfrm>
          <a:prstGeom prst="wedgeEllipseCallout">
            <a:avLst>
              <a:gd name="adj1" fmla="val 67982"/>
              <a:gd name="adj2" fmla="val -801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8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642">
        <p:fade/>
      </p:transition>
    </mc:Choice>
    <mc:Fallback xmlns="">
      <p:transition spd="med" advTm="326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24" y="476672"/>
            <a:ext cx="7315200" cy="1828800"/>
          </a:xfrm>
        </p:spPr>
        <p:txBody>
          <a:bodyPr>
            <a:normAutofit fontScale="90000"/>
          </a:bodyPr>
          <a:lstStyle/>
          <a:p>
            <a:r>
              <a:rPr lang="vi-VN" dirty="0" smtClean="0"/>
              <a:t>Nhờ có sự sinh sản mà các thế hệ trong mỗi gia đình, dòng họ được duy trì kế tiếp nhau.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62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429">
        <p:fade/>
      </p:transition>
    </mc:Choice>
    <mc:Fallback xmlns="">
      <p:transition spd="med" advTm="154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51384" y="4365104"/>
            <a:ext cx="11233248" cy="1082674"/>
          </a:xfrm>
        </p:spPr>
        <p:txBody>
          <a:bodyPr>
            <a:normAutofit fontScale="90000"/>
          </a:bodyPr>
          <a:lstStyle/>
          <a:p>
            <a:r>
              <a:rPr lang="vi-VN" dirty="0" smtClean="0"/>
              <a:t>1. Trong tranh có mấy bạn trai, có mấy bạn gái?</a:t>
            </a:r>
            <a:br>
              <a:rPr lang="vi-VN" dirty="0" smtClean="0"/>
            </a:br>
            <a:r>
              <a:rPr lang="vi-VN" dirty="0" smtClean="0"/>
              <a:t>2. Nêu một vài điểm giống nhau và khác nhau giữa bạn trai và bạn gái?</a:t>
            </a:r>
            <a:endParaRPr lang="en-US" dirty="0"/>
          </a:p>
        </p:txBody>
      </p:sp>
      <p:pic>
        <p:nvPicPr>
          <p:cNvPr id="4098" name="Picture 2" descr="Viết đoạn văn về gia đình bằng tiếng Anh (32 Mẫu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260648"/>
            <a:ext cx="7704856" cy="403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73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554">
        <p:fade/>
      </p:transition>
    </mc:Choice>
    <mc:Fallback xmlns="">
      <p:transition spd="med" advTm="475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Khi một em bé mới sinh, dựa vào cơ quan nào của cơ thể để biết đó là bé trai hay bé gái?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lphaLcPeriod"/>
            </a:pPr>
            <a:r>
              <a:rPr lang="vi-VN" sz="3200" dirty="0" smtClean="0"/>
              <a:t>Cơ quan tuần hoàn</a:t>
            </a:r>
          </a:p>
          <a:p>
            <a:pPr marL="457200" indent="-457200">
              <a:buAutoNum type="alphaLcPeriod"/>
            </a:pPr>
            <a:r>
              <a:rPr lang="vi-VN" sz="3200" dirty="0" smtClean="0"/>
              <a:t>Cơ quan tiêu hóa</a:t>
            </a:r>
          </a:p>
          <a:p>
            <a:pPr marL="457200" indent="-457200">
              <a:buAutoNum type="alphaLcPeriod"/>
            </a:pPr>
            <a:r>
              <a:rPr lang="vi-VN" sz="3200" dirty="0" smtClean="0"/>
              <a:t>Cơ quan sinh dục</a:t>
            </a:r>
          </a:p>
          <a:p>
            <a:pPr marL="457200" indent="-457200">
              <a:buAutoNum type="alphaLcPeriod"/>
            </a:pPr>
            <a:r>
              <a:rPr lang="vi-VN" sz="3200" dirty="0" smtClean="0"/>
              <a:t>Cơ quan hô hấp</a:t>
            </a:r>
            <a:endParaRPr lang="en-US" sz="3200" dirty="0"/>
          </a:p>
        </p:txBody>
      </p:sp>
      <p:sp>
        <p:nvSpPr>
          <p:cNvPr id="9" name="Smiley Face 8"/>
          <p:cNvSpPr/>
          <p:nvPr/>
        </p:nvSpPr>
        <p:spPr>
          <a:xfrm>
            <a:off x="1343472" y="3140968"/>
            <a:ext cx="611560" cy="64807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37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596">
        <p:fade/>
      </p:transition>
    </mc:Choice>
    <mc:Fallback xmlns="">
      <p:transition spd="med" advTm="295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 build="p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658400" cy="1082674"/>
          </a:xfrm>
        </p:spPr>
        <p:txBody>
          <a:bodyPr/>
          <a:lstStyle/>
          <a:p>
            <a:r>
              <a:rPr lang="vi-VN" dirty="0"/>
              <a:t>M</a:t>
            </a:r>
            <a:r>
              <a:rPr lang="vi-VN" dirty="0" smtClean="0"/>
              <a:t>ột số điểm khác biệt giữa nam và nữ về mặt sinh học: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55631"/>
              </p:ext>
            </p:extLst>
          </p:nvPr>
        </p:nvGraphicFramePr>
        <p:xfrm>
          <a:off x="1524000" y="1828800"/>
          <a:ext cx="9180512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0256">
                  <a:extLst>
                    <a:ext uri="{9D8B030D-6E8A-4147-A177-3AD203B41FA5}">
                      <a16:colId xmlns="" xmlns:a16="http://schemas.microsoft.com/office/drawing/2014/main" val="3556415619"/>
                    </a:ext>
                  </a:extLst>
                </a:gridCol>
                <a:gridCol w="4590256">
                  <a:extLst>
                    <a:ext uri="{9D8B030D-6E8A-4147-A177-3AD203B41FA5}">
                      <a16:colId xmlns="" xmlns:a16="http://schemas.microsoft.com/office/drawing/2014/main" val="2929393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+mj-lt"/>
                        </a:rPr>
                        <a:t>Nam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dirty="0" smtClean="0">
                          <a:latin typeface="+mj-lt"/>
                        </a:rPr>
                        <a:t>Nữ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48011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3600" dirty="0" smtClean="0">
                          <a:latin typeface="+mj-lt"/>
                        </a:rPr>
                        <a:t>Có</a:t>
                      </a:r>
                      <a:r>
                        <a:rPr lang="vi-VN" sz="3600" baseline="0" dirty="0" smtClean="0">
                          <a:latin typeface="+mj-lt"/>
                        </a:rPr>
                        <a:t> râu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600" dirty="0" smtClean="0">
                          <a:latin typeface="+mj-lt"/>
                        </a:rPr>
                        <a:t>Có</a:t>
                      </a:r>
                      <a:r>
                        <a:rPr lang="vi-VN" sz="3600" baseline="0" dirty="0" smtClean="0">
                          <a:latin typeface="+mj-lt"/>
                        </a:rPr>
                        <a:t> kinh nguyệt.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89711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3600" dirty="0" smtClean="0">
                          <a:latin typeface="+mj-lt"/>
                        </a:rPr>
                        <a:t>Cơ</a:t>
                      </a:r>
                      <a:r>
                        <a:rPr lang="vi-VN" sz="3600" baseline="0" dirty="0" smtClean="0">
                          <a:latin typeface="+mj-lt"/>
                        </a:rPr>
                        <a:t> quan sinh dục tạo ra tinh trùng.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3600" dirty="0" smtClean="0">
                          <a:latin typeface="+mj-lt"/>
                        </a:rPr>
                        <a:t>Cơ</a:t>
                      </a:r>
                      <a:r>
                        <a:rPr lang="vi-VN" sz="3600" baseline="0" dirty="0" smtClean="0">
                          <a:latin typeface="+mj-lt"/>
                        </a:rPr>
                        <a:t> quan sinh dục tạo ra trứng.</a:t>
                      </a:r>
                      <a:endParaRPr lang="en-US" sz="360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00992391"/>
                  </a:ext>
                </a:extLst>
              </a:tr>
            </a:tbl>
          </a:graphicData>
        </a:graphic>
      </p:graphicFrame>
      <p:pic>
        <p:nvPicPr>
          <p:cNvPr id="5122" name="Picture 2" descr="11 điều về tinh trùng mọi người thường tin là đúng nhưng thực tế lại hoàn  toàn sai | Vinme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4319409"/>
            <a:ext cx="3268374" cy="203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ệ thống sinh sản nữ giới - Neufarp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322" y="4290040"/>
            <a:ext cx="3129310" cy="2059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35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7544">
        <p:fade/>
      </p:transition>
    </mc:Choice>
    <mc:Fallback xmlns="">
      <p:transition spd="med" advTm="475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332656"/>
            <a:ext cx="12192000" cy="7462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vở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95400" y="1078879"/>
            <a:ext cx="10801200" cy="48353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vi-VN" sz="2600" b="1" dirty="0" smtClean="0">
                <a:solidFill>
                  <a:schemeClr val="tx2"/>
                </a:solidFill>
                <a:latin typeface="+mj-lt"/>
              </a:rPr>
              <a:t>Bài</a:t>
            </a:r>
            <a:r>
              <a:rPr lang="en-US" sz="2600" b="1" dirty="0" smtClean="0">
                <a:solidFill>
                  <a:schemeClr val="tx2"/>
                </a:solidFill>
                <a:latin typeface="+mj-lt"/>
              </a:rPr>
              <a:t> 1</a:t>
            </a:r>
            <a:r>
              <a:rPr lang="vi-VN" sz="2600" b="1" dirty="0" smtClean="0">
                <a:solidFill>
                  <a:schemeClr val="tx2"/>
                </a:solidFill>
                <a:latin typeface="+mj-lt"/>
              </a:rPr>
              <a:t>: </a:t>
            </a:r>
            <a:r>
              <a:rPr lang="vi-VN" sz="2600" b="1" dirty="0">
                <a:solidFill>
                  <a:schemeClr val="tx2"/>
                </a:solidFill>
                <a:latin typeface="+mj-lt"/>
              </a:rPr>
              <a:t>Sự sinh sản </a:t>
            </a:r>
            <a:endParaRPr lang="en-US" sz="2600" b="1" dirty="0" smtClean="0">
              <a:solidFill>
                <a:schemeClr val="tx2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- </a:t>
            </a:r>
            <a:r>
              <a:rPr lang="vi-VN" sz="2600" dirty="0" smtClean="0">
                <a:solidFill>
                  <a:schemeClr val="tx2"/>
                </a:solidFill>
                <a:latin typeface="+mj-lt"/>
              </a:rPr>
              <a:t>Mọi </a:t>
            </a:r>
            <a:r>
              <a:rPr lang="vi-VN" sz="2600" dirty="0">
                <a:solidFill>
                  <a:schemeClr val="tx2"/>
                </a:solidFill>
                <a:latin typeface="+mj-lt"/>
              </a:rPr>
              <a:t>trẻ em đều do bố, mẹ sinh ra và có những đặc điểm giống với bó, mẹ của mình. </a:t>
            </a:r>
            <a:endParaRPr lang="en-US" sz="2600" dirty="0" smtClean="0">
              <a:solidFill>
                <a:schemeClr val="tx2"/>
              </a:solidFill>
              <a:latin typeface="+mj-lt"/>
            </a:endParaRPr>
          </a:p>
          <a:p>
            <a:pPr algn="just">
              <a:buFontTx/>
              <a:buChar char="-"/>
            </a:pPr>
            <a:r>
              <a:rPr lang="vi-VN" sz="2600" dirty="0" smtClean="0">
                <a:solidFill>
                  <a:schemeClr val="tx2"/>
                </a:solidFill>
                <a:latin typeface="+mj-lt"/>
              </a:rPr>
              <a:t>Nhờ </a:t>
            </a:r>
            <a:r>
              <a:rPr lang="vi-VN" sz="2600" dirty="0">
                <a:solidFill>
                  <a:schemeClr val="tx2"/>
                </a:solidFill>
                <a:latin typeface="+mj-lt"/>
              </a:rPr>
              <a:t>có sự sinh sản mà các thế hệ trong mỗi gia đình, dòng họ được duy trì kế tiếp. </a:t>
            </a:r>
            <a:endParaRPr lang="en-US" sz="2600" dirty="0" smtClean="0">
              <a:solidFill>
                <a:schemeClr val="tx2"/>
              </a:solidFill>
              <a:latin typeface="+mj-lt"/>
            </a:endParaRPr>
          </a:p>
          <a:p>
            <a:pPr marL="0" indent="0" algn="ctr">
              <a:buNone/>
            </a:pPr>
            <a:r>
              <a:rPr lang="vi-VN" sz="2600" b="1" dirty="0" smtClean="0">
                <a:solidFill>
                  <a:schemeClr val="tx2"/>
                </a:solidFill>
                <a:latin typeface="+mj-lt"/>
              </a:rPr>
              <a:t>Bài</a:t>
            </a:r>
            <a:r>
              <a:rPr lang="en-US" sz="2600" b="1" dirty="0" smtClean="0">
                <a:solidFill>
                  <a:schemeClr val="tx2"/>
                </a:solidFill>
                <a:latin typeface="+mj-lt"/>
              </a:rPr>
              <a:t> 2</a:t>
            </a:r>
            <a:r>
              <a:rPr lang="vi-VN" sz="2600" b="1" dirty="0" smtClean="0">
                <a:solidFill>
                  <a:schemeClr val="tx2"/>
                </a:solidFill>
                <a:latin typeface="+mj-lt"/>
              </a:rPr>
              <a:t>: </a:t>
            </a:r>
            <a:r>
              <a:rPr lang="vi-VN" sz="2600" b="1" dirty="0">
                <a:solidFill>
                  <a:schemeClr val="tx2"/>
                </a:solidFill>
                <a:latin typeface="+mj-lt"/>
              </a:rPr>
              <a:t>Nam và nữ (tiết 1) </a:t>
            </a:r>
            <a:endParaRPr lang="en-US" sz="2600" b="1" dirty="0" smtClean="0">
              <a:solidFill>
                <a:schemeClr val="tx2"/>
              </a:solidFill>
              <a:latin typeface="+mj-lt"/>
            </a:endParaRPr>
          </a:p>
          <a:p>
            <a:pPr algn="just">
              <a:buFontTx/>
              <a:buChar char="-"/>
            </a:pPr>
            <a:r>
              <a:rPr lang="vi-VN" sz="2600" dirty="0" smtClean="0">
                <a:solidFill>
                  <a:schemeClr val="tx2"/>
                </a:solidFill>
                <a:latin typeface="+mj-lt"/>
              </a:rPr>
              <a:t>Sự </a:t>
            </a:r>
            <a:r>
              <a:rPr lang="vi-VN" sz="2600" dirty="0">
                <a:solidFill>
                  <a:schemeClr val="tx2"/>
                </a:solidFill>
                <a:latin typeface="+mj-lt"/>
              </a:rPr>
              <a:t>khác nhau giữa nam và nữ </a:t>
            </a:r>
            <a:r>
              <a:rPr lang="vi-VN" sz="2600" dirty="0" smtClean="0">
                <a:solidFill>
                  <a:schemeClr val="tx2"/>
                </a:solidFill>
                <a:latin typeface="+mj-lt"/>
              </a:rPr>
              <a:t>v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ề</a:t>
            </a:r>
            <a:r>
              <a:rPr lang="vi-VN" sz="2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vi-VN" sz="2600" dirty="0">
                <a:solidFill>
                  <a:schemeClr val="tx2"/>
                </a:solidFill>
                <a:latin typeface="+mj-lt"/>
              </a:rPr>
              <a:t>đặc điểm sinh dục </a:t>
            </a:r>
            <a:endParaRPr lang="en-US" sz="2600" dirty="0" smtClean="0">
              <a:solidFill>
                <a:schemeClr val="tx2"/>
              </a:solidFill>
              <a:latin typeface="+mj-lt"/>
            </a:endParaRPr>
          </a:p>
          <a:p>
            <a:pPr marL="0" indent="0" algn="just">
              <a:buNone/>
            </a:pPr>
            <a:r>
              <a:rPr lang="vi-VN" sz="2600" dirty="0" smtClean="0">
                <a:solidFill>
                  <a:schemeClr val="tx2"/>
                </a:solidFill>
                <a:latin typeface="+mj-lt"/>
              </a:rPr>
              <a:t>- </a:t>
            </a:r>
            <a:r>
              <a:rPr lang="vi-VN" sz="2600" dirty="0">
                <a:solidFill>
                  <a:schemeClr val="tx2"/>
                </a:solidFill>
                <a:latin typeface="+mj-lt"/>
              </a:rPr>
              <a:t>Khác nhau cơ bản về cấu tạo và chức năng của cơ quan sinh dục.</a:t>
            </a:r>
            <a:endParaRPr lang="en-US" sz="2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416" y="332656"/>
            <a:ext cx="9144000" cy="11836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9416" y="1516263"/>
            <a:ext cx="8784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  <a:latin typeface="+mj-lt"/>
              </a:rPr>
              <a:t>Trong lớp em có bao nhiêu bạn nam, bao nhiêu bạn nữ? Điều gì giúp con biết điều đó.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173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</a:rPr>
              <a:t>Dặn dò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sz="2800" dirty="0" smtClean="0">
                <a:solidFill>
                  <a:schemeClr val="tx2"/>
                </a:solidFill>
                <a:latin typeface="+mj-lt"/>
              </a:rPr>
              <a:t>Học thuộc ghi nhớ trang 9/SGK</a:t>
            </a:r>
          </a:p>
          <a:p>
            <a:r>
              <a:rPr lang="vi-VN" sz="2800" dirty="0" smtClean="0">
                <a:solidFill>
                  <a:schemeClr val="tx2"/>
                </a:solidFill>
                <a:latin typeface="+mj-lt"/>
              </a:rPr>
              <a:t>Xem trước </a:t>
            </a:r>
            <a:r>
              <a:rPr lang="vi-VN" sz="2800" dirty="0" smtClean="0">
                <a:solidFill>
                  <a:schemeClr val="tx2"/>
                </a:solidFill>
                <a:latin typeface="+mj-lt"/>
              </a:rPr>
              <a:t>bài</a:t>
            </a: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 “Nam hay nữ (tiết 2)” và</a:t>
            </a:r>
            <a:r>
              <a:rPr lang="vi-VN" sz="28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vi-VN" sz="2800" dirty="0" smtClean="0">
                <a:solidFill>
                  <a:schemeClr val="tx2"/>
                </a:solidFill>
                <a:latin typeface="+mj-lt"/>
              </a:rPr>
              <a:t>“Cơ thể chúng ta được hình thành như thế nào?”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4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468">
        <p:fade/>
      </p:transition>
    </mc:Choice>
    <mc:Fallback xmlns="">
      <p:transition spd="med" advTm="184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1455723"/>
            <a:ext cx="10515600" cy="759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38200" y="2415213"/>
            <a:ext cx="10515600" cy="1811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NGƯỜI VÀ SỨC KHỎE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63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488" y="546295"/>
            <a:ext cx="8458200" cy="1828800"/>
          </a:xfrm>
        </p:spPr>
        <p:txBody>
          <a:bodyPr/>
          <a:lstStyle/>
          <a:p>
            <a:pPr algn="ctr"/>
            <a:r>
              <a:rPr lang="vi-VN" b="1" dirty="0" smtClean="0">
                <a:solidFill>
                  <a:srgbClr val="FF0000"/>
                </a:solidFill>
              </a:rPr>
              <a:t>Tuần 1</a:t>
            </a:r>
            <a:r>
              <a:rPr lang="vi-VN" b="1" dirty="0" smtClean="0"/>
              <a:t>                           </a:t>
            </a:r>
            <a:br>
              <a:rPr lang="vi-VN" b="1" dirty="0" smtClean="0"/>
            </a:br>
            <a:r>
              <a:rPr lang="en-US" b="1" u="sng" dirty="0" err="1" smtClean="0"/>
              <a:t>Khoa</a:t>
            </a:r>
            <a:r>
              <a:rPr lang="en-US" b="1" u="sng" dirty="0" smtClean="0"/>
              <a:t> </a:t>
            </a:r>
            <a:r>
              <a:rPr lang="vi-VN" b="1" u="sng" dirty="0" smtClean="0"/>
              <a:t>học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7488" y="2375095"/>
            <a:ext cx="8784976" cy="914400"/>
          </a:xfrm>
        </p:spPr>
        <p:txBody>
          <a:bodyPr>
            <a:noAutofit/>
          </a:bodyPr>
          <a:lstStyle/>
          <a:p>
            <a:pPr algn="ctr"/>
            <a:r>
              <a:rPr lang="vi-VN" sz="5400" dirty="0" smtClean="0"/>
              <a:t>Bài 1: Sự sinh sản</a:t>
            </a:r>
          </a:p>
          <a:p>
            <a:pPr algn="ctr"/>
            <a:r>
              <a:rPr lang="vi-VN" sz="5400" dirty="0" smtClean="0"/>
              <a:t>Bài 2, 3: Nam hay nữ?</a:t>
            </a:r>
            <a:r>
              <a:rPr lang="en-US" sz="5400" dirty="0" smtClean="0"/>
              <a:t> (tiết 1)</a:t>
            </a:r>
            <a:endParaRPr lang="en-US" sz="5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881">
        <p:fade/>
      </p:transition>
    </mc:Choice>
    <mc:Fallback xmlns="">
      <p:transition spd="med" advTm="12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MỤC TIÊU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828800"/>
            <a:ext cx="10260632" cy="347472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+mj-lt"/>
              </a:rPr>
              <a:t>Nhận biết đặc điểm và vai trò của sự sinh sản</a:t>
            </a:r>
          </a:p>
          <a:p>
            <a:r>
              <a:rPr lang="en-US" sz="3200" dirty="0" smtClean="0">
                <a:latin typeface="+mj-lt"/>
              </a:rPr>
              <a:t>Nhận biết sự khác nhau về đặc điểm sinh lí của nam và nữ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4127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391" y="1741337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43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16" y="188640"/>
            <a:ext cx="9829800" cy="1082674"/>
          </a:xfrm>
        </p:spPr>
        <p:txBody>
          <a:bodyPr/>
          <a:lstStyle/>
          <a:p>
            <a:r>
              <a:rPr lang="vi-VN" dirty="0" smtClean="0">
                <a:solidFill>
                  <a:srgbClr val="FF0000"/>
                </a:solidFill>
              </a:rPr>
              <a:t>Trò chơi: Bé là con ai?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8" name="Picture 4" descr="Tranh vẽ về đề tài gia đình đẹp nhấ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0" r="20621" b="55791"/>
          <a:stretch/>
        </p:blipFill>
        <p:spPr bwMode="auto">
          <a:xfrm>
            <a:off x="6178251" y="3423092"/>
            <a:ext cx="5423431" cy="3174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h vẽ về đề tài gia đình đẹp nhấ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791" b="98635" l="26167" r="87667">
                        <a14:foregroundMark x1="45833" y1="92203" x2="45833" y2="92203"/>
                        <a14:foregroundMark x1="33333" y1="94152" x2="33333" y2="94152"/>
                        <a14:foregroundMark x1="68833" y1="91618" x2="68833" y2="91618"/>
                        <a14:foregroundMark x1="55333" y1="89669" x2="55333" y2="896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752" y="-478164"/>
            <a:ext cx="4562872" cy="390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Tranh tô màu gia đình hạnh phúc, đẹp và ý nghĩa nhất cho bé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3" t="39033" r="24090"/>
          <a:stretch/>
        </p:blipFill>
        <p:spPr bwMode="auto">
          <a:xfrm>
            <a:off x="407368" y="3604245"/>
            <a:ext cx="2160240" cy="3140968"/>
          </a:xfrm>
          <a:prstGeom prst="snip2DiagRect">
            <a:avLst>
              <a:gd name="adj1" fmla="val 0"/>
              <a:gd name="adj2" fmla="val 338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178251" y="651917"/>
            <a:ext cx="5410230" cy="2553331"/>
            <a:chOff x="6168008" y="620688"/>
            <a:chExt cx="5410230" cy="2553331"/>
          </a:xfrm>
        </p:grpSpPr>
        <p:pic>
          <p:nvPicPr>
            <p:cNvPr id="1032" name="Picture 8" descr="Tranh tô màu gia đình hạnh phúc, đẹp và ý nghĩa nhất cho bé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741"/>
            <a:stretch/>
          </p:blipFill>
          <p:spPr bwMode="auto">
            <a:xfrm>
              <a:off x="6168008" y="620688"/>
              <a:ext cx="5410230" cy="255333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6178251" y="692696"/>
              <a:ext cx="1789957" cy="360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" name="Straight Connector 6"/>
          <p:cNvCxnSpPr>
            <a:endCxn id="1028" idx="1"/>
          </p:cNvCxnSpPr>
          <p:nvPr/>
        </p:nvCxnSpPr>
        <p:spPr>
          <a:xfrm>
            <a:off x="3359696" y="2420888"/>
            <a:ext cx="2818555" cy="258933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10" idx="0"/>
            <a:endCxn id="1032" idx="1"/>
          </p:cNvCxnSpPr>
          <p:nvPr/>
        </p:nvCxnSpPr>
        <p:spPr>
          <a:xfrm flipV="1">
            <a:off x="2567608" y="1928583"/>
            <a:ext cx="3610643" cy="324614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033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833">
        <p:fade/>
      </p:transition>
    </mc:Choice>
    <mc:Fallback xmlns="">
      <p:transition spd="med" advTm="888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7391" y="1741337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19536" y="5036406"/>
            <a:ext cx="7299538" cy="1656184"/>
          </a:xfrm>
        </p:spPr>
        <p:txBody>
          <a:bodyPr/>
          <a:lstStyle/>
          <a:p>
            <a:r>
              <a:rPr lang="vi-VN" dirty="0" smtClean="0">
                <a:solidFill>
                  <a:srgbClr val="0070C0"/>
                </a:solidFill>
              </a:rPr>
              <a:t>Lúc đầu</a:t>
            </a:r>
            <a:r>
              <a:rPr lang="vi-VN" dirty="0" smtClean="0">
                <a:solidFill>
                  <a:srgbClr val="FF0000"/>
                </a:solidFill>
              </a:rPr>
              <a:t>, gia đình bạn Liên có mấy người? Đó là những ai?</a:t>
            </a:r>
          </a:p>
          <a:p>
            <a:r>
              <a:rPr lang="vi-VN" dirty="0" smtClean="0">
                <a:solidFill>
                  <a:srgbClr val="0070C0"/>
                </a:solidFill>
              </a:rPr>
              <a:t>Hiện tại</a:t>
            </a:r>
            <a:r>
              <a:rPr lang="vi-VN" dirty="0" smtClean="0">
                <a:solidFill>
                  <a:srgbClr val="FF0000"/>
                </a:solidFill>
              </a:rPr>
              <a:t>, gia đình bạn Liên có mấy người? Đó là những ai?</a:t>
            </a:r>
          </a:p>
          <a:p>
            <a:r>
              <a:rPr lang="vi-VN" dirty="0" smtClean="0">
                <a:solidFill>
                  <a:srgbClr val="0070C0"/>
                </a:solidFill>
              </a:rPr>
              <a:t>Sắp tới</a:t>
            </a:r>
            <a:r>
              <a:rPr lang="vi-VN" dirty="0" smtClean="0">
                <a:solidFill>
                  <a:srgbClr val="FF0000"/>
                </a:solidFill>
              </a:rPr>
              <a:t>, gia đình bạn Liên có mấy người? Đó là những ai?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AutoShape 12" descr="SGK Scan] ✓ Bài 1: Sự sinh sản - Sách Giáo Khoa - Học Online Cùng  Sachgiaibaitap.com"/>
          <p:cNvSpPr>
            <a:spLocks noChangeAspect="1" noChangeArrowheads="1"/>
          </p:cNvSpPr>
          <p:nvPr/>
        </p:nvSpPr>
        <p:spPr bwMode="auto">
          <a:xfrm>
            <a:off x="155574" y="-144463"/>
            <a:ext cx="4365537" cy="436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2" name="Picture 14" descr="Câu 1 trang 5 Vở bài tập Khoa học 5 - sachbaitap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33908"/>
            <a:ext cx="4804420" cy="472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âu 1 trang 5 Vở bài tập Khoa học 5 - sachbaitap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98" y="33908"/>
            <a:ext cx="5086350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571959" y="4931568"/>
            <a:ext cx="5760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 </a:t>
            </a:r>
            <a:r>
              <a:rPr lang="vi-VN" sz="2400" b="1" dirty="0"/>
              <a:t>2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571959" y="5423681"/>
            <a:ext cx="5760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 </a:t>
            </a:r>
            <a:r>
              <a:rPr lang="vi-VN" sz="2400" b="1" dirty="0" smtClean="0"/>
              <a:t>3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546666" y="5949280"/>
            <a:ext cx="57606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 </a:t>
            </a:r>
            <a:r>
              <a:rPr lang="vi-VN" sz="2400" b="1" dirty="0"/>
              <a:t>4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80176" y="4941168"/>
            <a:ext cx="18023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 </a:t>
            </a:r>
            <a:r>
              <a:rPr lang="vi-VN" sz="2400" b="1" dirty="0" smtClean="0"/>
              <a:t>ba và mẹ.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654230" y="5472391"/>
            <a:ext cx="26441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 </a:t>
            </a:r>
            <a:r>
              <a:rPr lang="vi-VN" sz="2400" b="1" dirty="0" smtClean="0"/>
              <a:t>ba, mẹ và Liên.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654230" y="5931867"/>
            <a:ext cx="37703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400" dirty="0" smtClean="0"/>
              <a:t> </a:t>
            </a:r>
            <a:r>
              <a:rPr lang="vi-VN" sz="2400" b="1" dirty="0" smtClean="0"/>
              <a:t>ba, mẹ, Liên</a:t>
            </a:r>
            <a:r>
              <a:rPr lang="vi-VN" sz="2400" b="1" dirty="0"/>
              <a:t> </a:t>
            </a:r>
            <a:r>
              <a:rPr lang="vi-VN" sz="2400" b="1" dirty="0" smtClean="0"/>
              <a:t>và em bé.</a:t>
            </a:r>
            <a:endParaRPr lang="en-US" sz="2400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999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4631">
        <p:fade/>
      </p:transition>
    </mc:Choice>
    <mc:Fallback xmlns="">
      <p:transition spd="med" advTm="7463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  <p:bldP spid="10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624" y="476672"/>
            <a:ext cx="7315200" cy="1828800"/>
          </a:xfrm>
        </p:spPr>
        <p:txBody>
          <a:bodyPr>
            <a:normAutofit fontScale="90000"/>
          </a:bodyPr>
          <a:lstStyle/>
          <a:p>
            <a:r>
              <a:rPr lang="vi-VN" dirty="0" smtClean="0"/>
              <a:t>Mọi trẻ em đều do bố, mẹ sinh ra và có những đặc điểm giống với bố và mẹ của mình.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27">
        <p:fade/>
      </p:transition>
    </mc:Choice>
    <mc:Fallback xmlns="">
      <p:transition spd="med" advTm="193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57.1|1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|7.7|4.5|5.2|15.3|3.1|10.2|3.8|4.9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|2.4|0.9|1.1|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7|3.5|5.5|6.2"/>
</p:tagLst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schemas.microsoft.com/office/2006/documentManagement/types"/>
    <ds:schemaRef ds:uri="http://purl.org/dc/terms/"/>
    <ds:schemaRef ds:uri="40262f94-9f35-4ac3-9a90-690165a166b7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399</TotalTime>
  <Words>478</Words>
  <Application>Microsoft Office PowerPoint</Application>
  <PresentationFormat>Widescreen</PresentationFormat>
  <Paragraphs>51</Paragraphs>
  <Slides>17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Times New Roman</vt:lpstr>
      <vt:lpstr>Children Friends 16x9</vt:lpstr>
      <vt:lpstr>KHOA HỌC 5</vt:lpstr>
      <vt:lpstr>PowerPoint Presentation</vt:lpstr>
      <vt:lpstr>Tuần 1                            Khoa học</vt:lpstr>
      <vt:lpstr>MỤC TIÊU</vt:lpstr>
      <vt:lpstr>KHỞI ĐỘNG</vt:lpstr>
      <vt:lpstr>Trò chơi: Bé là con ai?</vt:lpstr>
      <vt:lpstr>KHÁM PHÁ</vt:lpstr>
      <vt:lpstr>PowerPoint Presentation</vt:lpstr>
      <vt:lpstr>Mọi trẻ em đều do bố, mẹ sinh ra và có những đặc điểm giống với bố và mẹ của mình.</vt:lpstr>
      <vt:lpstr>Hiện tại, gia đình em có mấy người?</vt:lpstr>
      <vt:lpstr>Nhờ có sự sinh sản mà các thế hệ trong mỗi gia đình, dòng họ được duy trì kế tiếp nhau.</vt:lpstr>
      <vt:lpstr>1. Trong tranh có mấy bạn trai, có mấy bạn gái? 2. Nêu một vài điểm giống nhau và khác nhau giữa bạn trai và bạn gái?</vt:lpstr>
      <vt:lpstr>Khi một em bé mới sinh, dựa vào cơ quan nào của cơ thể để biết đó là bé trai hay bé gái?</vt:lpstr>
      <vt:lpstr>Một số điểm khác biệt giữa nam và nữ về mặt sinh học:</vt:lpstr>
      <vt:lpstr>PowerPoint Presentation</vt:lpstr>
      <vt:lpstr>VẬN DỤNG</vt:lpstr>
      <vt:lpstr>Dặn dò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Khoa học</dc:title>
  <dc:creator>Sương Đỗ Thị Hồng</dc:creator>
  <cp:keywords/>
  <cp:lastModifiedBy>Ngoc Anh</cp:lastModifiedBy>
  <cp:revision>40</cp:revision>
  <dcterms:created xsi:type="dcterms:W3CDTF">2021-08-24T12:03:45Z</dcterms:created>
  <dcterms:modified xsi:type="dcterms:W3CDTF">2021-09-03T10:06:45Z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